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27"/>
  </p:notes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77" r:id="rId22"/>
    <p:sldId id="278" r:id="rId23"/>
    <p:sldId id="279" r:id="rId24"/>
    <p:sldId id="280" r:id="rId25"/>
    <p:sldId id="275" r:id="rId26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355D0"/>
    <a:srgbClr val="1E41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3908" autoAdjust="0"/>
    <p:restoredTop sz="94660"/>
  </p:normalViewPr>
  <p:slideViewPr>
    <p:cSldViewPr snapToGrid="0">
      <p:cViewPr varScale="1">
        <p:scale>
          <a:sx n="92" d="100"/>
          <a:sy n="92" d="100"/>
        </p:scale>
        <p:origin x="444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6A7917B0-6076-4AF4-ACA0-1F8DD7D9E80C}" type="datetimeFigureOut">
              <a:rPr lang="he-IL" smtClean="0"/>
              <a:t>כ"ד/שבט/תשע"ט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D72DABC7-E8E1-4E9D-8E2A-A41F6417995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71458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2DABC7-E8E1-4E9D-8E2A-A41F64179956}" type="slidenum">
              <a:rPr lang="he-IL" smtClean="0"/>
              <a:t>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400919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2DABC7-E8E1-4E9D-8E2A-A41F64179956}" type="slidenum">
              <a:rPr lang="he-IL" smtClean="0"/>
              <a:t>11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693286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2DABC7-E8E1-4E9D-8E2A-A41F64179956}" type="slidenum">
              <a:rPr lang="he-IL" smtClean="0"/>
              <a:t>12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790052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2DABC7-E8E1-4E9D-8E2A-A41F64179956}" type="slidenum">
              <a:rPr lang="he-IL" smtClean="0"/>
              <a:t>13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454321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2DABC7-E8E1-4E9D-8E2A-A41F64179956}" type="slidenum">
              <a:rPr lang="he-IL" smtClean="0"/>
              <a:t>14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788655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2DABC7-E8E1-4E9D-8E2A-A41F64179956}" type="slidenum">
              <a:rPr lang="he-IL" smtClean="0"/>
              <a:t>15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620877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2DABC7-E8E1-4E9D-8E2A-A41F64179956}" type="slidenum">
              <a:rPr lang="he-IL" smtClean="0"/>
              <a:t>16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384043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2DABC7-E8E1-4E9D-8E2A-A41F64179956}" type="slidenum">
              <a:rPr lang="he-IL" smtClean="0"/>
              <a:t>17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775189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2DABC7-E8E1-4E9D-8E2A-A41F64179956}" type="slidenum">
              <a:rPr lang="he-IL" smtClean="0"/>
              <a:t>18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083706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2DABC7-E8E1-4E9D-8E2A-A41F64179956}" type="slidenum">
              <a:rPr lang="he-IL" smtClean="0"/>
              <a:t>19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426142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2DABC7-E8E1-4E9D-8E2A-A41F64179956}" type="slidenum">
              <a:rPr lang="he-IL" smtClean="0"/>
              <a:t>20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655619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2DABC7-E8E1-4E9D-8E2A-A41F64179956}" type="slidenum">
              <a:rPr lang="he-IL" smtClean="0"/>
              <a:t>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2407947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2DABC7-E8E1-4E9D-8E2A-A41F64179956}" type="slidenum">
              <a:rPr lang="he-IL" smtClean="0"/>
              <a:t>21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6556197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2DABC7-E8E1-4E9D-8E2A-A41F64179956}" type="slidenum">
              <a:rPr lang="he-IL" smtClean="0"/>
              <a:t>22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6556197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2DABC7-E8E1-4E9D-8E2A-A41F64179956}" type="slidenum">
              <a:rPr lang="he-IL" smtClean="0"/>
              <a:t>23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6556197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2DABC7-E8E1-4E9D-8E2A-A41F64179956}" type="slidenum">
              <a:rPr lang="he-IL" smtClean="0"/>
              <a:t>24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6556197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2DABC7-E8E1-4E9D-8E2A-A41F64179956}" type="slidenum">
              <a:rPr lang="he-IL" smtClean="0"/>
              <a:t>25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226815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2DABC7-E8E1-4E9D-8E2A-A41F64179956}" type="slidenum">
              <a:rPr lang="he-IL" smtClean="0"/>
              <a:t>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585061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2DABC7-E8E1-4E9D-8E2A-A41F64179956}" type="slidenum">
              <a:rPr lang="he-IL" smtClean="0"/>
              <a:t>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664317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2DABC7-E8E1-4E9D-8E2A-A41F64179956}" type="slidenum">
              <a:rPr lang="he-IL" smtClean="0"/>
              <a:t>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991643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2DABC7-E8E1-4E9D-8E2A-A41F64179956}" type="slidenum">
              <a:rPr lang="he-IL" smtClean="0"/>
              <a:t>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584509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2DABC7-E8E1-4E9D-8E2A-A41F64179956}" type="slidenum">
              <a:rPr lang="he-IL" smtClean="0"/>
              <a:t>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101258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2DABC7-E8E1-4E9D-8E2A-A41F64179956}" type="slidenum">
              <a:rPr lang="he-IL" smtClean="0"/>
              <a:t>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300988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2DABC7-E8E1-4E9D-8E2A-A41F64179956}" type="slidenum">
              <a:rPr lang="he-IL" smtClean="0"/>
              <a:t>10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43871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037A2-06A9-44BF-A406-04FA5083EA8E}" type="datetimeFigureOut">
              <a:rPr lang="he-IL" smtClean="0"/>
              <a:t>כ"ד/שבט/תשע"ט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498DB-3E93-40C0-A35A-BEB2C8251A48}" type="slidenum">
              <a:rPr lang="he-IL" smtClean="0"/>
              <a:t>‹#›</a:t>
            </a:fld>
            <a:endParaRPr lang="he-IL"/>
          </a:p>
        </p:txBody>
      </p:sp>
      <p:pic>
        <p:nvPicPr>
          <p:cNvPr id="7" name="תמונה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0"/>
          <a:stretch/>
        </p:blipFill>
        <p:spPr>
          <a:xfrm>
            <a:off x="0" y="-1"/>
            <a:ext cx="12192000" cy="6888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7913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037A2-06A9-44BF-A406-04FA5083EA8E}" type="datetimeFigureOut">
              <a:rPr lang="he-IL" smtClean="0"/>
              <a:t>כ"ד/שבט/תשע"ט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498DB-3E93-40C0-A35A-BEB2C8251A4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74165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037A2-06A9-44BF-A406-04FA5083EA8E}" type="datetimeFigureOut">
              <a:rPr lang="he-IL" smtClean="0"/>
              <a:t>כ"ד/שבט/תשע"ט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498DB-3E93-40C0-A35A-BEB2C8251A4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2672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037A2-06A9-44BF-A406-04FA5083EA8E}" type="datetimeFigureOut">
              <a:rPr lang="he-IL" smtClean="0"/>
              <a:t>כ"ד/שבט/תשע"ט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498DB-3E93-40C0-A35A-BEB2C8251A4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939065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037A2-06A9-44BF-A406-04FA5083EA8E}" type="datetimeFigureOut">
              <a:rPr lang="he-IL" smtClean="0"/>
              <a:t>כ"ד/שבט/תשע"ט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498DB-3E93-40C0-A35A-BEB2C8251A4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8697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037A2-06A9-44BF-A406-04FA5083EA8E}" type="datetimeFigureOut">
              <a:rPr lang="he-IL" smtClean="0"/>
              <a:t>כ"ד/שבט/תשע"ט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498DB-3E93-40C0-A35A-BEB2C8251A4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068311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037A2-06A9-44BF-A406-04FA5083EA8E}" type="datetimeFigureOut">
              <a:rPr lang="he-IL" smtClean="0"/>
              <a:t>כ"ד/שבט/תשע"ט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498DB-3E93-40C0-A35A-BEB2C8251A4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692526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037A2-06A9-44BF-A406-04FA5083EA8E}" type="datetimeFigureOut">
              <a:rPr lang="he-IL" smtClean="0"/>
              <a:t>כ"ד/שבט/תשע"ט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498DB-3E93-40C0-A35A-BEB2C8251A4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83079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037A2-06A9-44BF-A406-04FA5083EA8E}" type="datetimeFigureOut">
              <a:rPr lang="he-IL" smtClean="0"/>
              <a:t>כ"ד/שבט/תשע"ט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498DB-3E93-40C0-A35A-BEB2C8251A4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34130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037A2-06A9-44BF-A406-04FA5083EA8E}" type="datetimeFigureOut">
              <a:rPr lang="he-IL" smtClean="0"/>
              <a:t>כ"ד/שבט/תשע"ט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498DB-3E93-40C0-A35A-BEB2C8251A4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02012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037A2-06A9-44BF-A406-04FA5083EA8E}" type="datetimeFigureOut">
              <a:rPr lang="he-IL" smtClean="0"/>
              <a:t>כ"ד/שבט/תשע"ט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498DB-3E93-40C0-A35A-BEB2C8251A4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04798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B037A2-06A9-44BF-A406-04FA5083EA8E}" type="datetimeFigureOut">
              <a:rPr lang="he-IL" smtClean="0"/>
              <a:t>כ"ד/שבט/תשע"ט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498DB-3E93-40C0-A35A-BEB2C8251A4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22366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playlist?list=PLP-UKVDk32Jg0_PCBCvJdWetnIKocSUk3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getbootstrap.com/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6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etbootstrap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5196" y="0"/>
            <a:ext cx="4433946" cy="355113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94816" y="4176583"/>
            <a:ext cx="6515694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3600" b="1" dirty="0" smtClean="0">
                <a:solidFill>
                  <a:srgbClr val="1E4186"/>
                </a:solidFill>
              </a:rPr>
              <a:t>חוברת הדרכה – 4.1 </a:t>
            </a:r>
            <a:r>
              <a:rPr lang="en-US" sz="3600" b="1" dirty="0" smtClean="0">
                <a:solidFill>
                  <a:srgbClr val="1E4186"/>
                </a:solidFill>
              </a:rPr>
              <a:t>BOOTSTRAP</a:t>
            </a:r>
            <a:r>
              <a:rPr lang="he-IL" sz="3600" b="1" dirty="0" smtClean="0">
                <a:solidFill>
                  <a:srgbClr val="1E4186"/>
                </a:solidFill>
              </a:rPr>
              <a:t> </a:t>
            </a:r>
            <a:endParaRPr lang="he-IL" sz="3600" b="1" dirty="0">
              <a:solidFill>
                <a:srgbClr val="1E4186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5223" y="4803041"/>
            <a:ext cx="9917084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 smtClean="0">
                <a:solidFill>
                  <a:schemeClr val="bg1">
                    <a:lumMod val="50000"/>
                  </a:schemeClr>
                </a:solidFill>
              </a:rPr>
              <a:t>מדריך לעיצוב אתר/אפליקציית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WEB</a:t>
            </a:r>
            <a:r>
              <a:rPr lang="he-IL" sz="2400" dirty="0" smtClean="0">
                <a:solidFill>
                  <a:schemeClr val="bg1">
                    <a:lumMod val="50000"/>
                  </a:schemeClr>
                </a:solidFill>
              </a:rPr>
              <a:t> בקלות בצד ה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CSS</a:t>
            </a:r>
            <a:r>
              <a:rPr lang="he-IL" sz="2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he-IL" sz="2400" dirty="0" smtClean="0">
                <a:solidFill>
                  <a:schemeClr val="bg1">
                    <a:lumMod val="50000"/>
                  </a:schemeClr>
                </a:solidFill>
              </a:rPr>
              <a:t>בסביבת עבודה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BOOTSTRAP</a:t>
            </a:r>
            <a:endParaRPr lang="he-IL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279351" y="6305649"/>
            <a:ext cx="4810933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2400" dirty="0" smtClean="0">
                <a:solidFill>
                  <a:schemeClr val="bg1">
                    <a:lumMod val="50000"/>
                  </a:schemeClr>
                </a:solidFill>
              </a:rPr>
              <a:t>נכתב ונערך על ידי: עופר שלי – האקר יו</a:t>
            </a:r>
            <a:endParaRPr lang="he-IL" sz="2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2506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634654" y="4026157"/>
            <a:ext cx="7836016" cy="2658193"/>
            <a:chOff x="634654" y="4026157"/>
            <a:chExt cx="7836016" cy="2658193"/>
          </a:xfrm>
        </p:grpSpPr>
        <p:grpSp>
          <p:nvGrpSpPr>
            <p:cNvPr id="18" name="Group 17"/>
            <p:cNvGrpSpPr/>
            <p:nvPr/>
          </p:nvGrpSpPr>
          <p:grpSpPr>
            <a:xfrm>
              <a:off x="634654" y="4026157"/>
              <a:ext cx="7836016" cy="2658193"/>
              <a:chOff x="2563206" y="4026158"/>
              <a:chExt cx="7836016" cy="2658193"/>
            </a:xfrm>
          </p:grpSpPr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63206" y="4026158"/>
                <a:ext cx="7836016" cy="2658193"/>
              </a:xfrm>
              <a:prstGeom prst="rect">
                <a:avLst/>
              </a:prstGeom>
              <a:ln>
                <a:noFill/>
              </a:ln>
              <a:effectLst>
                <a:outerShdw blurRad="190500" algn="tl" rotWithShape="0">
                  <a:srgbClr val="000000">
                    <a:alpha val="70000"/>
                  </a:srgbClr>
                </a:outerShdw>
              </a:effectLst>
            </p:spPr>
          </p:pic>
          <p:cxnSp>
            <p:nvCxnSpPr>
              <p:cNvPr id="6" name="Straight Arrow Connector 5"/>
              <p:cNvCxnSpPr>
                <a:stCxn id="25" idx="3"/>
              </p:cNvCxnSpPr>
              <p:nvPr/>
            </p:nvCxnSpPr>
            <p:spPr>
              <a:xfrm flipV="1">
                <a:off x="4725659" y="6059979"/>
                <a:ext cx="602799" cy="13873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/>
              <p:nvPr/>
            </p:nvCxnSpPr>
            <p:spPr>
              <a:xfrm>
                <a:off x="4522123" y="5765695"/>
                <a:ext cx="1268313" cy="11674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</p:grpSp>
        <p:sp>
          <p:nvSpPr>
            <p:cNvPr id="20" name="Rectangle 19"/>
            <p:cNvSpPr/>
            <p:nvPr/>
          </p:nvSpPr>
          <p:spPr>
            <a:xfrm>
              <a:off x="872836" y="4148051"/>
              <a:ext cx="2460568" cy="1005840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990469" y="5920859"/>
              <a:ext cx="37382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fluid</a:t>
              </a:r>
              <a:endParaRPr lang="en-US" sz="8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400845" y="6083299"/>
              <a:ext cx="39626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/>
                <a:t>fluid</a:t>
              </a:r>
              <a:endParaRPr lang="en-US" sz="900" dirty="0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4302458" y="300114"/>
            <a:ext cx="5649303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>
            <a:defPPr>
              <a:defRPr lang="he-IL"/>
            </a:defPPr>
            <a:lvl1pPr>
              <a:defRPr sz="3600" b="1">
                <a:solidFill>
                  <a:srgbClr val="1E4186"/>
                </a:solidFill>
              </a:defRPr>
            </a:lvl1pPr>
          </a:lstStyle>
          <a:p>
            <a:r>
              <a:rPr lang="he-IL" dirty="0" smtClean="0"/>
              <a:t>עימוד דף אינטרנט/אפליקציה </a:t>
            </a:r>
            <a:endParaRPr lang="he-IL" dirty="0"/>
          </a:p>
        </p:txBody>
      </p:sp>
      <p:sp>
        <p:nvSpPr>
          <p:cNvPr id="7" name="TextBox 6"/>
          <p:cNvSpPr txBox="1"/>
          <p:nvPr/>
        </p:nvSpPr>
        <p:spPr>
          <a:xfrm>
            <a:off x="419450" y="1812022"/>
            <a:ext cx="11417416" cy="267765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 smtClean="0"/>
              <a:t>BS</a:t>
            </a:r>
            <a:r>
              <a:rPr lang="he-IL" sz="2400" dirty="0" smtClean="0"/>
              <a:t> בא </a:t>
            </a:r>
            <a:r>
              <a:rPr lang="he-IL" sz="2400" dirty="0" err="1" smtClean="0"/>
              <a:t>אוטמטית</a:t>
            </a:r>
            <a:r>
              <a:rPr lang="he-IL" sz="2400" dirty="0" smtClean="0"/>
              <a:t> עם 2 מחלקות שמאפשרות די בקלות לשלוט על עימוד הדף ומאפשרות בצורה די בסיסית לשלוט על תיחום של </a:t>
            </a:r>
            <a:r>
              <a:rPr lang="en-US" sz="2400" dirty="0" smtClean="0"/>
              <a:t>DIV</a:t>
            </a:r>
            <a:r>
              <a:rPr lang="he-IL" sz="2400" dirty="0" smtClean="0"/>
              <a:t> שתי המחלקות הללו ישמשו אותנו כמעט בכל </a:t>
            </a:r>
            <a:r>
              <a:rPr lang="he-IL" sz="2400" dirty="0" err="1" smtClean="0"/>
              <a:t>פרוייקט</a:t>
            </a:r>
            <a:r>
              <a:rPr lang="he-IL" sz="2400" dirty="0" smtClean="0"/>
              <a:t> של </a:t>
            </a:r>
            <a:r>
              <a:rPr lang="en-US" sz="2400" dirty="0" smtClean="0"/>
              <a:t>BS</a:t>
            </a:r>
            <a:r>
              <a:rPr lang="he-IL" sz="2400" dirty="0" smtClean="0"/>
              <a:t> על מנת לעמד את העמודים: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he-IL" sz="2400" dirty="0" smtClean="0"/>
              <a:t>1. המחלקה </a:t>
            </a:r>
            <a:r>
              <a:rPr lang="en-US" sz="2400" dirty="0" smtClean="0"/>
              <a:t>CONTAINER</a:t>
            </a:r>
            <a:r>
              <a:rPr lang="he-IL" sz="2400" dirty="0" smtClean="0"/>
              <a:t> – שתוחמת </a:t>
            </a:r>
            <a:r>
              <a:rPr lang="en-US" sz="2400" dirty="0" smtClean="0"/>
              <a:t>DIV</a:t>
            </a:r>
            <a:r>
              <a:rPr lang="he-IL" sz="2400" dirty="0" smtClean="0"/>
              <a:t> לרוחב מקסימלי של 1140 </a:t>
            </a:r>
            <a:r>
              <a:rPr lang="en-US" sz="2400" dirty="0" smtClean="0"/>
              <a:t>PX</a:t>
            </a:r>
            <a:r>
              <a:rPr lang="he-IL" sz="2400" dirty="0" smtClean="0"/>
              <a:t> וממרכזת אותו לאמצע.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he-IL" sz="2400" dirty="0" smtClean="0"/>
              <a:t>2. המחלקה</a:t>
            </a:r>
            <a:r>
              <a:rPr lang="en-US" sz="2400" dirty="0" smtClean="0"/>
              <a:t> </a:t>
            </a:r>
            <a:r>
              <a:rPr lang="he-IL" sz="2400" dirty="0" smtClean="0"/>
              <a:t> </a:t>
            </a:r>
            <a:r>
              <a:rPr lang="en-US" sz="2400" dirty="0" smtClean="0"/>
              <a:t>FLUID</a:t>
            </a:r>
            <a:r>
              <a:rPr lang="he-IL" sz="2400" dirty="0" smtClean="0"/>
              <a:t>-</a:t>
            </a:r>
            <a:r>
              <a:rPr lang="en-US" sz="2400" dirty="0" smtClean="0"/>
              <a:t>CONTAINER</a:t>
            </a:r>
            <a:r>
              <a:rPr lang="he-IL" sz="2400" dirty="0" smtClean="0"/>
              <a:t> שתוחמת </a:t>
            </a:r>
            <a:r>
              <a:rPr lang="en-US" sz="2400" dirty="0" smtClean="0"/>
              <a:t>DIV </a:t>
            </a:r>
            <a:r>
              <a:rPr lang="he-IL" sz="2400" dirty="0"/>
              <a:t> </a:t>
            </a:r>
            <a:r>
              <a:rPr lang="he-IL" sz="2400" dirty="0" smtClean="0"/>
              <a:t>לרוחב 100 אחוז ויכולה לשמש אותנו ליצירת </a:t>
            </a:r>
            <a:r>
              <a:rPr lang="en-US" sz="2400" dirty="0" smtClean="0"/>
              <a:t>STRIP</a:t>
            </a:r>
            <a:r>
              <a:rPr lang="he-IL" sz="2400" dirty="0" smtClean="0"/>
              <a:t> די בקלות.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he-IL" sz="2400" dirty="0" smtClean="0"/>
          </a:p>
        </p:txBody>
      </p:sp>
      <p:sp>
        <p:nvSpPr>
          <p:cNvPr id="19" name="TextBox 18"/>
          <p:cNvSpPr txBox="1"/>
          <p:nvPr/>
        </p:nvSpPr>
        <p:spPr>
          <a:xfrm>
            <a:off x="8869680" y="4755090"/>
            <a:ext cx="3083564" cy="12003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r>
              <a:rPr lang="he-IL" sz="2400" dirty="0" smtClean="0"/>
              <a:t>* בדוגמא המוצגת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he-IL" sz="2400" dirty="0" smtClean="0"/>
              <a:t>מומלץ להוסיף את ה</a:t>
            </a:r>
            <a:r>
              <a:rPr lang="en-US" sz="2400" dirty="0" smtClean="0"/>
              <a:t>CSS</a:t>
            </a:r>
            <a:endParaRPr lang="he-IL" sz="2400" dirty="0" smtClean="0"/>
          </a:p>
          <a:p>
            <a:r>
              <a:rPr lang="he-IL" sz="2400" dirty="0" smtClean="0"/>
              <a:t>שכתוב בתגית </a:t>
            </a:r>
            <a:r>
              <a:rPr lang="en-US" sz="2400" dirty="0" smtClean="0"/>
              <a:t>STYLE</a:t>
            </a:r>
            <a:endParaRPr lang="he-IL" sz="2400" dirty="0" smtClean="0"/>
          </a:p>
        </p:txBody>
      </p:sp>
      <p:cxnSp>
        <p:nvCxnSpPr>
          <p:cNvPr id="22" name="Straight Arrow Connector 21"/>
          <p:cNvCxnSpPr/>
          <p:nvPr/>
        </p:nvCxnSpPr>
        <p:spPr>
          <a:xfrm flipH="1" flipV="1">
            <a:off x="3532909" y="4489679"/>
            <a:ext cx="5336771" cy="66421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6122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662860" y="300114"/>
            <a:ext cx="6288901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>
            <a:defPPr>
              <a:defRPr lang="he-IL"/>
            </a:defPPr>
            <a:lvl1pPr>
              <a:defRPr sz="3600" b="1">
                <a:solidFill>
                  <a:srgbClr val="1E4186"/>
                </a:solidFill>
              </a:defRPr>
            </a:lvl1pPr>
          </a:lstStyle>
          <a:p>
            <a:r>
              <a:rPr lang="he-IL" dirty="0" smtClean="0"/>
              <a:t>צבעים – טקסטים ,</a:t>
            </a:r>
            <a:r>
              <a:rPr lang="he-IL" dirty="0" err="1" smtClean="0"/>
              <a:t>רקעים</a:t>
            </a:r>
            <a:r>
              <a:rPr lang="he-IL" dirty="0" smtClean="0"/>
              <a:t> וגבולות</a:t>
            </a:r>
            <a:endParaRPr lang="he-IL" dirty="0"/>
          </a:p>
        </p:txBody>
      </p:sp>
      <p:sp>
        <p:nvSpPr>
          <p:cNvPr id="7" name="TextBox 6"/>
          <p:cNvSpPr txBox="1"/>
          <p:nvPr/>
        </p:nvSpPr>
        <p:spPr>
          <a:xfrm>
            <a:off x="419450" y="1812022"/>
            <a:ext cx="11417416" cy="304698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 smtClean="0"/>
              <a:t>אפשרות שימושית ומעניינת נוספת ב </a:t>
            </a:r>
            <a:r>
              <a:rPr lang="en-US" sz="2400" dirty="0" smtClean="0"/>
              <a:t>BS</a:t>
            </a:r>
            <a:r>
              <a:rPr lang="he-IL" sz="2400" dirty="0" smtClean="0"/>
              <a:t> הינה האפשרות לתת צבעים לטקסטים ,</a:t>
            </a:r>
            <a:r>
              <a:rPr lang="he-IL" sz="2400" dirty="0" err="1" smtClean="0"/>
              <a:t>רקעים</a:t>
            </a:r>
            <a:r>
              <a:rPr lang="he-IL" sz="2400" dirty="0" smtClean="0"/>
              <a:t> ו גבולות די בקלות.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he-IL" sz="2400" dirty="0" smtClean="0"/>
              <a:t> על מנת לתת לטקסט לדוגמא את הצבע הלבן נוסיף לתגית שלו את המחלקה "</a:t>
            </a:r>
            <a:r>
              <a:rPr lang="en-US" sz="2400" dirty="0" smtClean="0"/>
              <a:t>WHITE</a:t>
            </a:r>
            <a:r>
              <a:rPr lang="he-IL" sz="2400" dirty="0" smtClean="0"/>
              <a:t>-</a:t>
            </a:r>
            <a:r>
              <a:rPr lang="en-US" sz="2400" dirty="0" smtClean="0"/>
              <a:t>TEXT</a:t>
            </a:r>
            <a:r>
              <a:rPr lang="he-IL" sz="2400" dirty="0" smtClean="0"/>
              <a:t>", 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he-IL" sz="2400" dirty="0" smtClean="0"/>
              <a:t>בדומה נוכל לשלוט על רקע של תגית על ידי הוספת המחלקה "-</a:t>
            </a:r>
            <a:r>
              <a:rPr lang="en-US" sz="2400" dirty="0" smtClean="0"/>
              <a:t>BG</a:t>
            </a:r>
            <a:r>
              <a:rPr lang="he-IL" sz="2400" dirty="0" smtClean="0"/>
              <a:t>" וצבע כמו </a:t>
            </a:r>
            <a:r>
              <a:rPr lang="en-US" sz="2400" dirty="0" smtClean="0"/>
              <a:t>DARK</a:t>
            </a:r>
            <a:r>
              <a:rPr lang="he-IL" sz="2400" dirty="0" smtClean="0"/>
              <a:t> על מנת להפוך אותה לאפור כהה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he-IL" sz="2400" dirty="0" smtClean="0"/>
              <a:t>– להלן רשימת הצבעים שניתן להוסיף לטקסט (ניתן להוסיף צבעים זהים לרקע ו</a:t>
            </a:r>
            <a:r>
              <a:rPr lang="en-US" sz="2400" dirty="0" smtClean="0"/>
              <a:t> BORDER</a:t>
            </a:r>
            <a:r>
              <a:rPr lang="he-IL" sz="2400" dirty="0" smtClean="0"/>
              <a:t>) והתוצאה מצד ימין.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he-IL" sz="24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726" y="4120346"/>
            <a:ext cx="6333905" cy="248239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2" name="TextBox 11"/>
          <p:cNvSpPr txBox="1"/>
          <p:nvPr/>
        </p:nvSpPr>
        <p:spPr>
          <a:xfrm>
            <a:off x="8065001" y="4576715"/>
            <a:ext cx="3773520" cy="193899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r>
              <a:rPr lang="he-IL" sz="2400" dirty="0" smtClean="0"/>
              <a:t>* ניתן להבחין שניתן להוסיף גם מחלקה נוספת של רקע – וכל הצבעים המוצגים כגון </a:t>
            </a:r>
            <a:r>
              <a:rPr lang="en-US" sz="2400" dirty="0" smtClean="0"/>
              <a:t>DANGER</a:t>
            </a:r>
            <a:r>
              <a:rPr lang="he-IL" sz="2400" dirty="0" smtClean="0"/>
              <a:t>, </a:t>
            </a:r>
            <a:r>
              <a:rPr lang="en-US" sz="2400" dirty="0" smtClean="0"/>
              <a:t>WARNING</a:t>
            </a:r>
            <a:r>
              <a:rPr lang="he-IL" sz="2400" dirty="0" smtClean="0"/>
              <a:t> נכללים </a:t>
            </a:r>
            <a:r>
              <a:rPr lang="he-IL" sz="2400" dirty="0" err="1" smtClean="0"/>
              <a:t>ברקעים</a:t>
            </a:r>
            <a:r>
              <a:rPr lang="he-IL" sz="2400" dirty="0" smtClean="0"/>
              <a:t> </a:t>
            </a:r>
            <a:r>
              <a:rPr lang="he-IL" sz="2400" dirty="0" err="1" smtClean="0"/>
              <a:t>וב</a:t>
            </a:r>
            <a:r>
              <a:rPr lang="en-US" sz="2400" dirty="0" smtClean="0"/>
              <a:t>BORDER</a:t>
            </a:r>
            <a:endParaRPr lang="he-IL" sz="2400" dirty="0" smtClean="0"/>
          </a:p>
        </p:txBody>
      </p:sp>
    </p:spTree>
    <p:extLst>
      <p:ext uri="{BB962C8B-B14F-4D97-AF65-F5344CB8AC3E}">
        <p14:creationId xmlns:p14="http://schemas.microsoft.com/office/powerpoint/2010/main" val="1819171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781207" y="300114"/>
            <a:ext cx="7170554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>
            <a:defPPr>
              <a:defRPr lang="he-IL"/>
            </a:defPPr>
            <a:lvl1pPr>
              <a:defRPr sz="3600" b="1">
                <a:solidFill>
                  <a:srgbClr val="1E4186"/>
                </a:solidFill>
              </a:defRPr>
            </a:lvl1pPr>
          </a:lstStyle>
          <a:p>
            <a:r>
              <a:rPr lang="he-IL" dirty="0" smtClean="0"/>
              <a:t>עבודה עם מספר קלאסים בתגית אחת</a:t>
            </a:r>
            <a:endParaRPr lang="he-IL" dirty="0"/>
          </a:p>
        </p:txBody>
      </p:sp>
      <p:sp>
        <p:nvSpPr>
          <p:cNvPr id="7" name="TextBox 6"/>
          <p:cNvSpPr txBox="1"/>
          <p:nvPr/>
        </p:nvSpPr>
        <p:spPr>
          <a:xfrm>
            <a:off x="419450" y="1812022"/>
            <a:ext cx="11417416" cy="193899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 smtClean="0"/>
              <a:t>בדומה לדוגמא הקודמת של הוספת צבעים , אנו לעתים קרובות נאלץ להשתמש במספר קלאסים על תגית אחת, דוגמא (שהוזכרה גם קודם) אם נרצה להציג בכותרת </a:t>
            </a:r>
            <a:r>
              <a:rPr lang="en-US" sz="2400" dirty="0" smtClean="0"/>
              <a:t>H2</a:t>
            </a:r>
            <a:r>
              <a:rPr lang="he-IL" sz="2400" dirty="0" smtClean="0"/>
              <a:t> שצבע הטקסט שלה יהיה אדום (קוד </a:t>
            </a:r>
            <a:r>
              <a:rPr lang="en-US" sz="2400" dirty="0" smtClean="0"/>
              <a:t>DANGER</a:t>
            </a:r>
            <a:r>
              <a:rPr lang="he-IL" sz="2400" dirty="0" smtClean="0"/>
              <a:t>) וצבע הרקע צהוב (קוד </a:t>
            </a:r>
            <a:r>
              <a:rPr lang="en-US" sz="2400" dirty="0" smtClean="0"/>
              <a:t>WARNING</a:t>
            </a:r>
            <a:r>
              <a:rPr lang="he-IL" sz="2400" dirty="0" smtClean="0"/>
              <a:t>) ושסוג הגופן יהיה קשור ל </a:t>
            </a:r>
            <a:r>
              <a:rPr lang="en-US" sz="2400" dirty="0" smtClean="0"/>
              <a:t>DISPLAY</a:t>
            </a:r>
            <a:br>
              <a:rPr lang="en-US" sz="2400" dirty="0" smtClean="0"/>
            </a:br>
            <a:r>
              <a:rPr lang="he-IL" sz="2400" dirty="0" smtClean="0"/>
              <a:t>נצטרך לכתוב בתגית את 3 הקלאסים הבאים (כאשר רווח מפריד בניהם):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he-IL" sz="24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450" y="3545638"/>
            <a:ext cx="11296564" cy="63179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419450" y="4242109"/>
            <a:ext cx="11417416" cy="156966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 smtClean="0"/>
              <a:t>בנוסף אם נרצה להוסיף גבול לתגית כלשהי, נצטרך מינימום להשתמש ב2 </a:t>
            </a:r>
            <a:r>
              <a:rPr lang="he-IL" sz="2400" dirty="0" err="1" smtClean="0"/>
              <a:t>קאלסים</a:t>
            </a:r>
            <a:r>
              <a:rPr lang="he-IL" sz="2400" dirty="0" smtClean="0"/>
              <a:t> :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he-IL" sz="2400" dirty="0" smtClean="0"/>
              <a:t>"</a:t>
            </a:r>
            <a:r>
              <a:rPr lang="en-US" sz="2400" dirty="0" smtClean="0"/>
              <a:t>BORDER</a:t>
            </a:r>
            <a:r>
              <a:rPr lang="he-IL" sz="2400" dirty="0" smtClean="0"/>
              <a:t>" שכולל בתוכו שנרצה גבול ב </a:t>
            </a:r>
            <a:r>
              <a:rPr lang="en-US" sz="2400" dirty="0" smtClean="0"/>
              <a:t>CSS</a:t>
            </a:r>
            <a:r>
              <a:rPr lang="he-IL" sz="2400" dirty="0" smtClean="0"/>
              <a:t> ו "</a:t>
            </a:r>
            <a:r>
              <a:rPr lang="en-US" sz="2400" dirty="0" smtClean="0"/>
              <a:t>BORDER-COLOR</a:t>
            </a:r>
            <a:r>
              <a:rPr lang="he-IL" sz="2400" dirty="0" smtClean="0"/>
              <a:t>" (ש"</a:t>
            </a:r>
            <a:r>
              <a:rPr lang="en-US" sz="2400" dirty="0" smtClean="0"/>
              <a:t>"COLOR</a:t>
            </a:r>
            <a:r>
              <a:rPr lang="he-IL" sz="2400" dirty="0" smtClean="0"/>
              <a:t> יוחלף במילת הצבע שנרצה מהעמוד הקודם) שכולל בתוכו את צבע הגבול.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he-IL" sz="24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668" y="5484630"/>
            <a:ext cx="11328198" cy="125345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80113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71214" y="300114"/>
            <a:ext cx="7380547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>
            <a:defPPr>
              <a:defRPr lang="he-IL"/>
            </a:defPPr>
            <a:lvl1pPr>
              <a:defRPr sz="3600" b="1">
                <a:solidFill>
                  <a:srgbClr val="1E4186"/>
                </a:solidFill>
              </a:defRPr>
            </a:lvl1pPr>
          </a:lstStyle>
          <a:p>
            <a:r>
              <a:rPr lang="he-IL" dirty="0" err="1" smtClean="0"/>
              <a:t>ריספונסיביות</a:t>
            </a:r>
            <a:r>
              <a:rPr lang="he-IL" dirty="0" smtClean="0"/>
              <a:t> ב </a:t>
            </a:r>
            <a:r>
              <a:rPr lang="en-US" dirty="0" smtClean="0"/>
              <a:t>BS</a:t>
            </a:r>
            <a:r>
              <a:rPr lang="he-IL" dirty="0" smtClean="0"/>
              <a:t> ונקודות</a:t>
            </a:r>
            <a:r>
              <a:rPr lang="en-US" dirty="0"/>
              <a:t> </a:t>
            </a:r>
            <a:r>
              <a:rPr lang="he-IL" dirty="0" smtClean="0"/>
              <a:t>שבירה – א'</a:t>
            </a:r>
            <a:endParaRPr lang="he-IL" dirty="0"/>
          </a:p>
        </p:txBody>
      </p:sp>
      <p:sp>
        <p:nvSpPr>
          <p:cNvPr id="7" name="TextBox 6"/>
          <p:cNvSpPr txBox="1"/>
          <p:nvPr/>
        </p:nvSpPr>
        <p:spPr>
          <a:xfrm>
            <a:off x="419450" y="1429638"/>
            <a:ext cx="11417416" cy="230832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 smtClean="0"/>
              <a:t>כפי </a:t>
            </a:r>
            <a:r>
              <a:rPr lang="he-IL" sz="2400" dirty="0" err="1" smtClean="0"/>
              <a:t>שצויין</a:t>
            </a:r>
            <a:r>
              <a:rPr lang="he-IL" sz="2400" dirty="0" smtClean="0"/>
              <a:t> בתחילת החוברת / מצגת , </a:t>
            </a:r>
            <a:r>
              <a:rPr lang="en-US" sz="2400" dirty="0" smtClean="0"/>
              <a:t>BS</a:t>
            </a:r>
            <a:r>
              <a:rPr lang="he-IL" sz="2400" dirty="0" smtClean="0"/>
              <a:t> כולל בתוכו את האפשרות להפוך כל אתר/אפליקציית </a:t>
            </a:r>
            <a:r>
              <a:rPr lang="en-US" sz="2400" dirty="0" smtClean="0"/>
              <a:t>WEB</a:t>
            </a:r>
            <a:r>
              <a:rPr lang="he-IL" sz="2400" dirty="0" smtClean="0"/>
              <a:t> </a:t>
            </a:r>
            <a:r>
              <a:rPr lang="he-IL" sz="2400" dirty="0" err="1" smtClean="0"/>
              <a:t>לריספונסיבית</a:t>
            </a:r>
            <a:r>
              <a:rPr lang="he-IL" sz="2400" dirty="0" smtClean="0"/>
              <a:t> די בקלות ואף לעתים קרובות משמש חברות רק לשימוש זה בלבד.</a:t>
            </a:r>
          </a:p>
          <a:p>
            <a:endParaRPr lang="he-IL" sz="2400" dirty="0"/>
          </a:p>
          <a:p>
            <a:r>
              <a:rPr lang="he-IL" sz="2400" dirty="0" smtClean="0"/>
              <a:t>קודם חשוב להבין את הגדלים ש </a:t>
            </a:r>
            <a:r>
              <a:rPr lang="en-US" sz="2400" dirty="0" smtClean="0"/>
              <a:t>BS</a:t>
            </a:r>
            <a:r>
              <a:rPr lang="he-IL" sz="2400" dirty="0" smtClean="0"/>
              <a:t> רואה לפניו (מבחינת רוחב)והקוד שלהם ואז איך הוא מציג בכל גודל "עיצוב שונה" המכונה גם נקודת שבירה.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he-IL" sz="2400" dirty="0" smtClean="0"/>
          </a:p>
        </p:txBody>
      </p:sp>
      <p:grpSp>
        <p:nvGrpSpPr>
          <p:cNvPr id="14" name="Group 13"/>
          <p:cNvGrpSpPr/>
          <p:nvPr/>
        </p:nvGrpSpPr>
        <p:grpSpPr>
          <a:xfrm>
            <a:off x="654314" y="3259281"/>
            <a:ext cx="4596764" cy="3458273"/>
            <a:chOff x="4303601" y="3234343"/>
            <a:chExt cx="4596764" cy="3458273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03601" y="3234343"/>
              <a:ext cx="4596764" cy="3458273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sp>
          <p:nvSpPr>
            <p:cNvPr id="9" name="Rectangle 8"/>
            <p:cNvSpPr/>
            <p:nvPr/>
          </p:nvSpPr>
          <p:spPr>
            <a:xfrm>
              <a:off x="5070764" y="5802284"/>
              <a:ext cx="897775" cy="315883"/>
            </a:xfrm>
            <a:prstGeom prst="rect">
              <a:avLst/>
            </a:prstGeom>
            <a:solidFill>
              <a:srgbClr val="8355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576 &lt; Small &lt;</a:t>
              </a:r>
              <a:endParaRPr lang="en-US" sz="800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087789" y="5790250"/>
              <a:ext cx="820087" cy="315883"/>
            </a:xfrm>
            <a:prstGeom prst="rect">
              <a:avLst/>
            </a:prstGeom>
            <a:solidFill>
              <a:srgbClr val="8355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769px &lt; medium &lt;</a:t>
              </a:r>
              <a:endParaRPr lang="en-US" sz="800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907876" y="5802284"/>
              <a:ext cx="820087" cy="315883"/>
            </a:xfrm>
            <a:prstGeom prst="rect">
              <a:avLst/>
            </a:prstGeom>
            <a:solidFill>
              <a:srgbClr val="8355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992px &lt; large &lt;</a:t>
              </a:r>
              <a:endParaRPr lang="en-US" sz="800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847213" y="5802283"/>
              <a:ext cx="947652" cy="315883"/>
            </a:xfrm>
            <a:prstGeom prst="rect">
              <a:avLst/>
            </a:prstGeom>
            <a:solidFill>
              <a:srgbClr val="8355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1200px &lt; x large</a:t>
              </a:r>
              <a:endParaRPr lang="en-US" sz="800" dirty="0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5251078" y="3530079"/>
            <a:ext cx="6466538" cy="304698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 smtClean="0"/>
              <a:t>בדוגמא הבאה ניתן לראות את הגדלים ש </a:t>
            </a:r>
            <a:r>
              <a:rPr lang="en-US" sz="2400" dirty="0" smtClean="0"/>
              <a:t>BS</a:t>
            </a:r>
            <a:r>
              <a:rPr lang="he-IL" sz="2400" dirty="0" smtClean="0"/>
              <a:t> מתייחס אליהם (מבחינת רוחב בפיקסלים) מסכי מחשב </a:t>
            </a:r>
            <a:r>
              <a:rPr lang="he-IL" sz="2400" dirty="0" err="1" smtClean="0"/>
              <a:t>ולפטופים</a:t>
            </a:r>
            <a:r>
              <a:rPr lang="he-IL" sz="2400" dirty="0" smtClean="0"/>
              <a:t> עם מסכים של 12 אינץ' ומעלה(שם קוד - </a:t>
            </a:r>
            <a:r>
              <a:rPr lang="en-US" sz="2400" dirty="0" smtClean="0"/>
              <a:t>XL</a:t>
            </a:r>
            <a:r>
              <a:rPr lang="he-IL" sz="2400" dirty="0" smtClean="0"/>
              <a:t>), מסכי לפטופ קטנים </a:t>
            </a:r>
            <a:r>
              <a:rPr lang="he-IL" sz="2400" dirty="0" err="1" smtClean="0"/>
              <a:t>וטאבלטים</a:t>
            </a:r>
            <a:r>
              <a:rPr lang="he-IL" sz="2400" dirty="0" smtClean="0"/>
              <a:t> שוכבים( קוד - </a:t>
            </a:r>
            <a:r>
              <a:rPr lang="en-US" sz="2400" dirty="0" smtClean="0"/>
              <a:t>LG</a:t>
            </a:r>
            <a:r>
              <a:rPr lang="he-IL" sz="2400" dirty="0" smtClean="0"/>
              <a:t>) , </a:t>
            </a:r>
            <a:r>
              <a:rPr lang="he-IL" sz="2400" dirty="0" err="1" smtClean="0"/>
              <a:t>טאבלטים</a:t>
            </a:r>
            <a:r>
              <a:rPr lang="he-IL" sz="2400" dirty="0" smtClean="0"/>
              <a:t> עומדים  (קוד - </a:t>
            </a:r>
            <a:r>
              <a:rPr lang="en-US" sz="2400" dirty="0" smtClean="0"/>
              <a:t>MD</a:t>
            </a:r>
            <a:r>
              <a:rPr lang="he-IL" sz="2400" dirty="0" smtClean="0"/>
              <a:t>)  , </a:t>
            </a:r>
            <a:r>
              <a:rPr lang="he-IL" sz="2400" dirty="0" err="1" smtClean="0"/>
              <a:t>פאבלטים</a:t>
            </a:r>
            <a:r>
              <a:rPr lang="he-IL" sz="2400" dirty="0" smtClean="0"/>
              <a:t> (</a:t>
            </a:r>
            <a:r>
              <a:rPr lang="he-IL" sz="2400" dirty="0" err="1" smtClean="0"/>
              <a:t>סמרטפונים</a:t>
            </a:r>
            <a:r>
              <a:rPr lang="he-IL" sz="2400" dirty="0" smtClean="0"/>
              <a:t> עם מסך 6 </a:t>
            </a:r>
            <a:r>
              <a:rPr lang="he-IL" sz="2400" dirty="0" err="1" smtClean="0"/>
              <a:t>אינץ</a:t>
            </a:r>
            <a:r>
              <a:rPr lang="he-IL" sz="2400" dirty="0" smtClean="0"/>
              <a:t> ומעלה בדרך כלל קוד </a:t>
            </a:r>
            <a:r>
              <a:rPr lang="en-US" sz="2400" dirty="0" smtClean="0"/>
              <a:t>SM</a:t>
            </a:r>
            <a:r>
              <a:rPr lang="he-IL" sz="2400" dirty="0" smtClean="0"/>
              <a:t>) </a:t>
            </a:r>
            <a:r>
              <a:rPr lang="he-IL" sz="2400" dirty="0" err="1" smtClean="0"/>
              <a:t>וסמרטפונים</a:t>
            </a:r>
            <a:r>
              <a:rPr lang="he-IL" sz="2400" dirty="0" smtClean="0"/>
              <a:t> רגילים (שלא מוצגים עם שם קוד) .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he-IL" sz="2400" dirty="0" smtClean="0"/>
          </a:p>
        </p:txBody>
      </p:sp>
      <p:sp>
        <p:nvSpPr>
          <p:cNvPr id="2" name="מלבן 1"/>
          <p:cNvSpPr/>
          <p:nvPr/>
        </p:nvSpPr>
        <p:spPr>
          <a:xfrm>
            <a:off x="2952696" y="3761713"/>
            <a:ext cx="451262" cy="3590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b="1" dirty="0" smtClean="0">
                <a:solidFill>
                  <a:srgbClr val="1E4186"/>
                </a:solidFill>
              </a:rPr>
              <a:t>=&lt;</a:t>
            </a:r>
            <a:endParaRPr lang="he-IL" b="1" dirty="0">
              <a:solidFill>
                <a:srgbClr val="1E418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9188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71214" y="300114"/>
            <a:ext cx="7380547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>
            <a:defPPr>
              <a:defRPr lang="he-IL"/>
            </a:defPPr>
            <a:lvl1pPr>
              <a:defRPr sz="3600" b="1">
                <a:solidFill>
                  <a:srgbClr val="1E4186"/>
                </a:solidFill>
              </a:defRPr>
            </a:lvl1pPr>
          </a:lstStyle>
          <a:p>
            <a:r>
              <a:rPr lang="he-IL" dirty="0" err="1" smtClean="0"/>
              <a:t>ריספונסיביות</a:t>
            </a:r>
            <a:r>
              <a:rPr lang="he-IL" dirty="0" smtClean="0"/>
              <a:t> ב </a:t>
            </a:r>
            <a:r>
              <a:rPr lang="en-US" dirty="0" smtClean="0"/>
              <a:t>BS</a:t>
            </a:r>
            <a:r>
              <a:rPr lang="he-IL" dirty="0" smtClean="0"/>
              <a:t> ונקודות</a:t>
            </a:r>
            <a:r>
              <a:rPr lang="en-US" dirty="0"/>
              <a:t> </a:t>
            </a:r>
            <a:r>
              <a:rPr lang="he-IL" dirty="0" smtClean="0"/>
              <a:t>שבירה – ב'</a:t>
            </a:r>
            <a:endParaRPr lang="he-IL" dirty="0"/>
          </a:p>
        </p:txBody>
      </p:sp>
      <p:sp>
        <p:nvSpPr>
          <p:cNvPr id="7" name="TextBox 6"/>
          <p:cNvSpPr txBox="1"/>
          <p:nvPr/>
        </p:nvSpPr>
        <p:spPr>
          <a:xfrm>
            <a:off x="3865418" y="1429638"/>
            <a:ext cx="7971448" cy="566308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 smtClean="0"/>
              <a:t>השם </a:t>
            </a:r>
            <a:r>
              <a:rPr lang="en-US" sz="2400" dirty="0" smtClean="0"/>
              <a:t>BREAK POINT</a:t>
            </a:r>
            <a:r>
              <a:rPr lang="he-IL" sz="2400" dirty="0" smtClean="0"/>
              <a:t> (נקודות שבירה ) מגיע בשל שבירה של העיצוב כאשר נניח אנו נשנה את רזולוציית החלון מ700 (</a:t>
            </a:r>
            <a:r>
              <a:rPr lang="en-US" sz="2400" dirty="0" smtClean="0"/>
              <a:t>SM</a:t>
            </a:r>
            <a:r>
              <a:rPr lang="he-IL" sz="2400" dirty="0" smtClean="0"/>
              <a:t>) ל 900 (</a:t>
            </a:r>
            <a:r>
              <a:rPr lang="en-US" sz="2400" dirty="0" smtClean="0"/>
              <a:t>MD</a:t>
            </a:r>
            <a:r>
              <a:rPr lang="he-IL" sz="2400" dirty="0" smtClean="0"/>
              <a:t>) פיקסלים.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he-IL" sz="2400" dirty="0" smtClean="0"/>
              <a:t>בקוד הבא נשלוט על יישור הטקסט ככה שברזולוציית מסכים של </a:t>
            </a:r>
            <a:r>
              <a:rPr lang="he-IL" sz="2400" dirty="0" err="1" smtClean="0"/>
              <a:t>סמרטפון</a:t>
            </a:r>
            <a:r>
              <a:rPr lang="he-IL" sz="2400" dirty="0" smtClean="0"/>
              <a:t> הוא ימורכז לאמצע , ורזולוציית </a:t>
            </a:r>
            <a:r>
              <a:rPr lang="he-IL" sz="2400" dirty="0" err="1" smtClean="0"/>
              <a:t>פאבלטים</a:t>
            </a:r>
            <a:r>
              <a:rPr lang="en-US" sz="2400" dirty="0" smtClean="0"/>
              <a:t> </a:t>
            </a:r>
            <a:r>
              <a:rPr lang="he-IL" sz="2400" dirty="0" smtClean="0"/>
              <a:t>(</a:t>
            </a:r>
            <a:r>
              <a:rPr lang="he-IL" sz="2400" dirty="0" err="1" smtClean="0"/>
              <a:t>סמרטפונים</a:t>
            </a:r>
            <a:r>
              <a:rPr lang="he-IL" sz="2400" dirty="0" smtClean="0"/>
              <a:t> בגודל 6 אינץ' ומעלה),</a:t>
            </a:r>
            <a:r>
              <a:rPr lang="he-IL" sz="2400" dirty="0" err="1" smtClean="0"/>
              <a:t>טבלטים</a:t>
            </a:r>
            <a:r>
              <a:rPr lang="he-IL" sz="2400" dirty="0" smtClean="0"/>
              <a:t> , </a:t>
            </a:r>
            <a:r>
              <a:rPr lang="he-IL" sz="2400" dirty="0" err="1" smtClean="0"/>
              <a:t>לפטופים</a:t>
            </a:r>
            <a:r>
              <a:rPr lang="he-IL" sz="2400" dirty="0" smtClean="0"/>
              <a:t> (</a:t>
            </a:r>
            <a:r>
              <a:rPr lang="en-US" sz="2400" dirty="0" smtClean="0"/>
              <a:t>SM</a:t>
            </a:r>
            <a:r>
              <a:rPr lang="he-IL" sz="2400" dirty="0" smtClean="0"/>
              <a:t>,</a:t>
            </a:r>
            <a:r>
              <a:rPr lang="en-US" sz="2400" dirty="0" smtClean="0"/>
              <a:t>MD</a:t>
            </a:r>
            <a:r>
              <a:rPr lang="he-IL" sz="2400" dirty="0" smtClean="0"/>
              <a:t>,</a:t>
            </a:r>
            <a:r>
              <a:rPr lang="en-US" sz="2400" dirty="0" smtClean="0"/>
              <a:t>LG</a:t>
            </a:r>
            <a:r>
              <a:rPr lang="he-IL" sz="2400" dirty="0" smtClean="0"/>
              <a:t> ) ימורכז לשמאל ובמסכי מחשב </a:t>
            </a:r>
            <a:r>
              <a:rPr lang="he-IL" sz="2400" dirty="0" err="1" smtClean="0"/>
              <a:t>ולפטופים</a:t>
            </a:r>
            <a:r>
              <a:rPr lang="he-IL" sz="2400" dirty="0" smtClean="0"/>
              <a:t> גדולים הוא ימורכז לימין. בשביל לבצע את המהלך הבא זה מה שנצטרך לכתוב מבחינת קלאסים</a:t>
            </a:r>
            <a:r>
              <a:rPr lang="en-US" sz="2400" dirty="0" smtClean="0"/>
              <a:t> :</a:t>
            </a:r>
            <a:br>
              <a:rPr lang="en-US" sz="2400" dirty="0" smtClean="0"/>
            </a:b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he-IL" sz="2400" dirty="0" smtClean="0"/>
              <a:t>שימו לב ש </a:t>
            </a:r>
            <a:r>
              <a:rPr lang="en-US" sz="2400" b="1" dirty="0" smtClean="0"/>
              <a:t>SM</a:t>
            </a:r>
            <a:r>
              <a:rPr lang="he-IL" sz="2400" b="1" dirty="0" smtClean="0"/>
              <a:t> שלט</a:t>
            </a:r>
            <a:r>
              <a:rPr lang="he-IL" sz="2400" dirty="0" smtClean="0"/>
              <a:t> גם על רוחב</a:t>
            </a:r>
          </a:p>
          <a:p>
            <a:r>
              <a:rPr lang="en-US" sz="2400" b="1" dirty="0" smtClean="0"/>
              <a:t>MD</a:t>
            </a:r>
            <a:r>
              <a:rPr lang="he-IL" sz="2400" b="1" dirty="0" smtClean="0"/>
              <a:t> ו</a:t>
            </a:r>
            <a:r>
              <a:rPr lang="en-US" sz="2400" b="1" dirty="0" smtClean="0"/>
              <a:t>LG</a:t>
            </a:r>
            <a:r>
              <a:rPr lang="he-IL" sz="2400" dirty="0" smtClean="0"/>
              <a:t> מכיוון שהן לא הוגדרו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he-IL" sz="2400" dirty="0" smtClean="0"/>
              <a:t> ואם תשנו את גודל החלון תוכלו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he-IL" sz="2400" dirty="0" smtClean="0"/>
              <a:t> לראות את התוצאות של היישור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he-IL" sz="2400" dirty="0" smtClean="0">
                <a:solidFill>
                  <a:schemeClr val="bg1"/>
                </a:solidFill>
              </a:rPr>
              <a:t>לפי רוחב החלון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he-IL" sz="2400" dirty="0" smtClean="0"/>
          </a:p>
        </p:txBody>
      </p:sp>
      <p:grpSp>
        <p:nvGrpSpPr>
          <p:cNvPr id="14" name="Group 13"/>
          <p:cNvGrpSpPr/>
          <p:nvPr/>
        </p:nvGrpSpPr>
        <p:grpSpPr>
          <a:xfrm>
            <a:off x="0" y="1487827"/>
            <a:ext cx="3432982" cy="2419155"/>
            <a:chOff x="4303601" y="3234343"/>
            <a:chExt cx="4596764" cy="3458273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03601" y="3234343"/>
              <a:ext cx="4596764" cy="3458273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sp>
          <p:nvSpPr>
            <p:cNvPr id="9" name="Rectangle 8"/>
            <p:cNvSpPr/>
            <p:nvPr/>
          </p:nvSpPr>
          <p:spPr>
            <a:xfrm>
              <a:off x="5070764" y="5802284"/>
              <a:ext cx="897775" cy="315883"/>
            </a:xfrm>
            <a:prstGeom prst="rect">
              <a:avLst/>
            </a:prstGeom>
            <a:solidFill>
              <a:srgbClr val="8355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576 &lt; Small &lt;</a:t>
              </a:r>
              <a:endParaRPr lang="en-US" sz="800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087789" y="5790250"/>
              <a:ext cx="820087" cy="315883"/>
            </a:xfrm>
            <a:prstGeom prst="rect">
              <a:avLst/>
            </a:prstGeom>
            <a:solidFill>
              <a:srgbClr val="8355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769px &lt; medium &lt;</a:t>
              </a:r>
              <a:endParaRPr lang="en-US" sz="800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907876" y="5802284"/>
              <a:ext cx="820087" cy="315883"/>
            </a:xfrm>
            <a:prstGeom prst="rect">
              <a:avLst/>
            </a:prstGeom>
            <a:solidFill>
              <a:srgbClr val="8355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992px &lt; large &lt;</a:t>
              </a:r>
              <a:endParaRPr lang="en-US" sz="800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847213" y="5802283"/>
              <a:ext cx="947652" cy="315883"/>
            </a:xfrm>
            <a:prstGeom prst="rect">
              <a:avLst/>
            </a:prstGeom>
            <a:solidFill>
              <a:srgbClr val="8355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1200px &lt; x large</a:t>
              </a:r>
              <a:endParaRPr lang="en-US" sz="800" dirty="0"/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52" y="4835745"/>
            <a:ext cx="7190195" cy="189145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Rectangle 3"/>
          <p:cNvSpPr/>
          <p:nvPr/>
        </p:nvSpPr>
        <p:spPr>
          <a:xfrm>
            <a:off x="3432982" y="5311522"/>
            <a:ext cx="1410964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SMALL THAN SM</a:t>
            </a:r>
            <a:endParaRPr 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380797" y="5865472"/>
            <a:ext cx="969241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SM</a:t>
            </a:r>
            <a:r>
              <a:rPr lang="he-IL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</a:t>
            </a:r>
            <a:r>
              <a:rPr lang="en-US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MD</a:t>
            </a:r>
            <a:r>
              <a:rPr lang="he-IL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</a:t>
            </a:r>
            <a:r>
              <a:rPr lang="en-US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LG</a:t>
            </a:r>
            <a:endParaRPr 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31686" y="6428680"/>
            <a:ext cx="352982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XL</a:t>
            </a:r>
            <a:endParaRPr 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מלבן 14"/>
          <p:cNvSpPr/>
          <p:nvPr/>
        </p:nvSpPr>
        <p:spPr>
          <a:xfrm>
            <a:off x="1698084" y="1790409"/>
            <a:ext cx="451262" cy="3590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b="1" dirty="0" smtClean="0">
                <a:solidFill>
                  <a:srgbClr val="1E4186"/>
                </a:solidFill>
              </a:rPr>
              <a:t>=&lt;</a:t>
            </a:r>
            <a:endParaRPr lang="he-IL" b="1" dirty="0">
              <a:solidFill>
                <a:srgbClr val="1E418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1539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456894" y="300114"/>
            <a:ext cx="3494867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>
            <a:defPPr>
              <a:defRPr lang="he-IL"/>
            </a:defPPr>
            <a:lvl1pPr>
              <a:defRPr sz="3600" b="1">
                <a:solidFill>
                  <a:srgbClr val="1E4186"/>
                </a:solidFill>
              </a:defRPr>
            </a:lvl1pPr>
          </a:lstStyle>
          <a:p>
            <a:r>
              <a:rPr lang="he-IL" dirty="0" smtClean="0"/>
              <a:t>חוקי ה </a:t>
            </a:r>
            <a:r>
              <a:rPr lang="en-US" dirty="0" smtClean="0"/>
              <a:t>GRID</a:t>
            </a:r>
            <a:r>
              <a:rPr lang="he-IL" dirty="0" smtClean="0"/>
              <a:t> ב </a:t>
            </a:r>
            <a:r>
              <a:rPr lang="en-US" dirty="0" smtClean="0"/>
              <a:t>BS</a:t>
            </a:r>
            <a:endParaRPr lang="he-IL" dirty="0"/>
          </a:p>
        </p:txBody>
      </p:sp>
      <p:sp>
        <p:nvSpPr>
          <p:cNvPr id="7" name="TextBox 6"/>
          <p:cNvSpPr txBox="1"/>
          <p:nvPr/>
        </p:nvSpPr>
        <p:spPr>
          <a:xfrm>
            <a:off x="507077" y="1429638"/>
            <a:ext cx="11329790" cy="32624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 smtClean="0"/>
              <a:t>על מנת שנוכל להתחיל לעצב שבלונות ב </a:t>
            </a:r>
            <a:r>
              <a:rPr lang="en-US" sz="2400" dirty="0" smtClean="0"/>
              <a:t>BS</a:t>
            </a:r>
            <a:r>
              <a:rPr lang="he-IL" sz="2400" dirty="0" smtClean="0"/>
              <a:t> עלינו להבין כיצד </a:t>
            </a:r>
            <a:r>
              <a:rPr lang="en-US" sz="2400" dirty="0" smtClean="0"/>
              <a:t>BS</a:t>
            </a:r>
            <a:r>
              <a:rPr lang="he-IL" sz="2400" dirty="0" smtClean="0"/>
              <a:t> מחלק את עצמו ב </a:t>
            </a:r>
            <a:r>
              <a:rPr lang="en-US" sz="2400" dirty="0" smtClean="0"/>
              <a:t>GRID</a:t>
            </a:r>
            <a:r>
              <a:rPr lang="he-IL" sz="2400" dirty="0" smtClean="0"/>
              <a:t>.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he-IL" sz="2400" dirty="0" smtClean="0"/>
              <a:t>חלוקת </a:t>
            </a:r>
            <a:r>
              <a:rPr lang="en-US" sz="2400" dirty="0" smtClean="0"/>
              <a:t>BS</a:t>
            </a:r>
            <a:r>
              <a:rPr lang="he-IL" sz="2400" dirty="0" smtClean="0"/>
              <a:t> לגריד </a:t>
            </a:r>
            <a:r>
              <a:rPr lang="he-IL" sz="2400" dirty="0" err="1" smtClean="0"/>
              <a:t>נעשת</a:t>
            </a:r>
            <a:r>
              <a:rPr lang="he-IL" sz="2400" dirty="0" smtClean="0"/>
              <a:t>  די בקלות עם חלוקה של תגית (למשל </a:t>
            </a:r>
            <a:r>
              <a:rPr lang="en-US" sz="2400" dirty="0" smtClean="0"/>
              <a:t>CONTAINER</a:t>
            </a:r>
            <a:r>
              <a:rPr lang="he-IL" sz="2400" dirty="0"/>
              <a:t>)</a:t>
            </a:r>
            <a:r>
              <a:rPr lang="he-IL" sz="2400" dirty="0" smtClean="0"/>
              <a:t> ל 12 עמודות שהן מייצגות רוחב 100%, ככה שאם נרצה לקבוע שתגיות הבן של אותה תגית תוצג בגודל רבע (25%) – ניתן לה גודל של 3 עמודות ובשביל לדוגמא להגדיר תגית לגודל חצי (50%) נגדיר את התגית לגודל של 6 עמודות </a:t>
            </a:r>
            <a:r>
              <a:rPr lang="he-IL" sz="2400" dirty="0" err="1" smtClean="0"/>
              <a:t>וכו</a:t>
            </a:r>
            <a:r>
              <a:rPr lang="he-IL" sz="2400" dirty="0" smtClean="0"/>
              <a:t>'...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he-IL" sz="2400" dirty="0" smtClean="0"/>
              <a:t> להלן תרשים שמסביר את החלוקה בקלות: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endParaRPr lang="he-IL" sz="2400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515" y="3105588"/>
            <a:ext cx="5573757" cy="340068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3" name="מחבר חץ ישר 2"/>
          <p:cNvCxnSpPr/>
          <p:nvPr/>
        </p:nvCxnSpPr>
        <p:spPr>
          <a:xfrm>
            <a:off x="1033156" y="4239490"/>
            <a:ext cx="914397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מחבר חץ ישר 8"/>
          <p:cNvCxnSpPr/>
          <p:nvPr/>
        </p:nvCxnSpPr>
        <p:spPr>
          <a:xfrm>
            <a:off x="1068781" y="4794055"/>
            <a:ext cx="127065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מחבר חץ ישר 9"/>
          <p:cNvCxnSpPr/>
          <p:nvPr/>
        </p:nvCxnSpPr>
        <p:spPr>
          <a:xfrm>
            <a:off x="1068781" y="5409592"/>
            <a:ext cx="1816923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מחבר חץ ישר 11"/>
          <p:cNvCxnSpPr/>
          <p:nvPr/>
        </p:nvCxnSpPr>
        <p:spPr>
          <a:xfrm>
            <a:off x="1068780" y="6143883"/>
            <a:ext cx="2717613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מחבר ישר 14"/>
          <p:cNvCxnSpPr/>
          <p:nvPr/>
        </p:nvCxnSpPr>
        <p:spPr>
          <a:xfrm>
            <a:off x="1971303" y="3883231"/>
            <a:ext cx="0" cy="356259"/>
          </a:xfrm>
          <a:prstGeom prst="line">
            <a:avLst/>
          </a:prstGeom>
          <a:ln>
            <a:solidFill>
              <a:srgbClr val="8355D0"/>
            </a:solidFill>
            <a:prstDash val="dash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מחבר ישר 15"/>
          <p:cNvCxnSpPr/>
          <p:nvPr/>
        </p:nvCxnSpPr>
        <p:spPr>
          <a:xfrm>
            <a:off x="2427586" y="3883230"/>
            <a:ext cx="0" cy="910825"/>
          </a:xfrm>
          <a:prstGeom prst="line">
            <a:avLst/>
          </a:prstGeom>
          <a:ln>
            <a:solidFill>
              <a:srgbClr val="8355D0"/>
            </a:solidFill>
            <a:prstDash val="dash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מחבר ישר 17"/>
          <p:cNvCxnSpPr/>
          <p:nvPr/>
        </p:nvCxnSpPr>
        <p:spPr>
          <a:xfrm>
            <a:off x="2885704" y="3895105"/>
            <a:ext cx="0" cy="1514487"/>
          </a:xfrm>
          <a:prstGeom prst="line">
            <a:avLst/>
          </a:prstGeom>
          <a:ln>
            <a:solidFill>
              <a:srgbClr val="8355D0"/>
            </a:solidFill>
            <a:prstDash val="dash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מחבר ישר 19"/>
          <p:cNvCxnSpPr/>
          <p:nvPr/>
        </p:nvCxnSpPr>
        <p:spPr>
          <a:xfrm>
            <a:off x="3786393" y="3883230"/>
            <a:ext cx="0" cy="2260653"/>
          </a:xfrm>
          <a:prstGeom prst="line">
            <a:avLst/>
          </a:prstGeom>
          <a:ln>
            <a:solidFill>
              <a:srgbClr val="8355D0"/>
            </a:solidFill>
            <a:prstDash val="dash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9765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715869" y="300114"/>
            <a:ext cx="7235892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>
            <a:defPPr>
              <a:defRPr lang="he-IL"/>
            </a:defPPr>
            <a:lvl1pPr>
              <a:defRPr sz="3600" b="1">
                <a:solidFill>
                  <a:srgbClr val="1E4186"/>
                </a:solidFill>
              </a:defRPr>
            </a:lvl1pPr>
          </a:lstStyle>
          <a:p>
            <a:r>
              <a:rPr lang="he-IL" dirty="0" smtClean="0"/>
              <a:t>חוקי ה </a:t>
            </a:r>
            <a:r>
              <a:rPr lang="en-US" dirty="0" smtClean="0"/>
              <a:t>GRID</a:t>
            </a:r>
            <a:r>
              <a:rPr lang="he-IL" dirty="0" smtClean="0"/>
              <a:t> – יוצרים תגית עם 3 </a:t>
            </a:r>
            <a:r>
              <a:rPr lang="en-US" dirty="0" smtClean="0"/>
              <a:t>DIVS</a:t>
            </a:r>
            <a:endParaRPr lang="he-IL" dirty="0"/>
          </a:p>
        </p:txBody>
      </p:sp>
      <p:sp>
        <p:nvSpPr>
          <p:cNvPr id="7" name="TextBox 6"/>
          <p:cNvSpPr txBox="1"/>
          <p:nvPr/>
        </p:nvSpPr>
        <p:spPr>
          <a:xfrm>
            <a:off x="507077" y="1429638"/>
            <a:ext cx="11329790" cy="215443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 smtClean="0"/>
              <a:t>בדוגמא הבאה נייצר תגית שורה שבתוכה יהיו 3 </a:t>
            </a:r>
            <a:r>
              <a:rPr lang="he-IL" sz="2400" dirty="0" err="1" smtClean="0"/>
              <a:t>דיבים</a:t>
            </a:r>
            <a:r>
              <a:rPr lang="he-IL" sz="2400" dirty="0" smtClean="0"/>
              <a:t> (</a:t>
            </a:r>
            <a:r>
              <a:rPr lang="en-US" sz="2400" dirty="0" smtClean="0"/>
              <a:t>DIV</a:t>
            </a:r>
            <a:r>
              <a:rPr lang="he-IL" sz="2400" dirty="0" smtClean="0"/>
              <a:t>) בגדלים 6 עמ' (עמודות)50%, 2 עמ' (18%) ו 4 עמ' (33.33%) , הקוד יראה כך (ניתן גם קלאסים של </a:t>
            </a:r>
            <a:r>
              <a:rPr lang="en-US" sz="2400" dirty="0" smtClean="0"/>
              <a:t>BG</a:t>
            </a:r>
            <a:r>
              <a:rPr lang="he-IL" sz="2400" dirty="0" smtClean="0"/>
              <a:t> על מנת להבחין בניהן בדוגמא):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endParaRPr lang="he-IL" sz="24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600" y="2656150"/>
            <a:ext cx="10854267" cy="137843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Rectangle 2"/>
          <p:cNvSpPr/>
          <p:nvPr/>
        </p:nvSpPr>
        <p:spPr>
          <a:xfrm>
            <a:off x="1064029" y="4186489"/>
            <a:ext cx="1077283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e-IL" sz="2400" dirty="0" smtClean="0"/>
              <a:t>שימו לב שעל מנת שנוכל להשתמש בשיטת ה </a:t>
            </a:r>
            <a:r>
              <a:rPr lang="en-US" sz="2400" dirty="0" smtClean="0"/>
              <a:t>GRID</a:t>
            </a:r>
            <a:r>
              <a:rPr lang="he-IL" sz="2400" dirty="0" smtClean="0"/>
              <a:t> בקלות עלינו לעטוף את התגיות הללו בתגית עם הקלאס </a:t>
            </a:r>
            <a:r>
              <a:rPr lang="en-US" sz="2400" dirty="0" smtClean="0"/>
              <a:t>ROW</a:t>
            </a:r>
            <a:r>
              <a:rPr lang="he-IL" sz="2400" dirty="0" smtClean="0"/>
              <a:t> (נותנת את המאפיין </a:t>
            </a:r>
            <a:r>
              <a:rPr lang="en-US" sz="2400" dirty="0" smtClean="0"/>
              <a:t>FLEX</a:t>
            </a:r>
            <a:r>
              <a:rPr lang="he-IL" sz="2400" dirty="0" smtClean="0"/>
              <a:t>:</a:t>
            </a:r>
            <a:r>
              <a:rPr lang="en-US" sz="2400" dirty="0" smtClean="0"/>
              <a:t>DISPLAY</a:t>
            </a:r>
            <a:r>
              <a:rPr lang="he-IL" sz="2400" dirty="0" smtClean="0"/>
              <a:t> לתגית </a:t>
            </a:r>
            <a:r>
              <a:rPr lang="en-US" sz="2400" dirty="0" smtClean="0"/>
              <a:t>DIV</a:t>
            </a:r>
            <a:r>
              <a:rPr lang="he-IL" sz="2400" dirty="0" smtClean="0"/>
              <a:t>) שממקמת את תגיות הבת שלה אחת ליד </a:t>
            </a:r>
            <a:r>
              <a:rPr lang="he-IL" sz="2400" dirty="0" err="1" smtClean="0"/>
              <a:t>השניה</a:t>
            </a:r>
            <a:r>
              <a:rPr lang="he-IL" sz="2400" dirty="0" smtClean="0"/>
              <a:t> לרוחב.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he-IL" sz="2400" dirty="0" smtClean="0"/>
              <a:t>ולאחר מכן לכל תגית את הקלאס "</a:t>
            </a:r>
            <a:r>
              <a:rPr lang="en-US" sz="2400" dirty="0" smtClean="0"/>
              <a:t>COL</a:t>
            </a:r>
            <a:r>
              <a:rPr lang="he-IL" sz="2400" dirty="0" smtClean="0"/>
              <a:t>-רוחב בעמודות" וכך נוכל להגדיר בקלות רוחב של כל תגית ותגית.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80607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75272" y="300114"/>
            <a:ext cx="7776489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>
            <a:defPPr>
              <a:defRPr lang="he-IL"/>
            </a:defPPr>
            <a:lvl1pPr>
              <a:defRPr sz="3600" b="1">
                <a:solidFill>
                  <a:srgbClr val="1E4186"/>
                </a:solidFill>
              </a:defRPr>
            </a:lvl1pPr>
          </a:lstStyle>
          <a:p>
            <a:r>
              <a:rPr lang="he-IL" dirty="0" smtClean="0"/>
              <a:t>חוקי ה </a:t>
            </a:r>
            <a:r>
              <a:rPr lang="en-US" dirty="0" smtClean="0"/>
              <a:t>GRID</a:t>
            </a:r>
            <a:r>
              <a:rPr lang="he-IL" dirty="0" smtClean="0"/>
              <a:t> – חישוב רוחב </a:t>
            </a:r>
            <a:r>
              <a:rPr lang="en-US" dirty="0" smtClean="0"/>
              <a:t>DIV</a:t>
            </a:r>
            <a:r>
              <a:rPr lang="he-IL" dirty="0" smtClean="0"/>
              <a:t> על ידי </a:t>
            </a:r>
            <a:r>
              <a:rPr lang="en-US" dirty="0" smtClean="0"/>
              <a:t>BS</a:t>
            </a:r>
            <a:endParaRPr lang="he-IL" dirty="0"/>
          </a:p>
        </p:txBody>
      </p:sp>
      <p:sp>
        <p:nvSpPr>
          <p:cNvPr id="7" name="TextBox 6"/>
          <p:cNvSpPr txBox="1"/>
          <p:nvPr/>
        </p:nvSpPr>
        <p:spPr>
          <a:xfrm>
            <a:off x="507077" y="1429638"/>
            <a:ext cx="1132979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 smtClean="0"/>
              <a:t>בדוגמא הבאה נחלק </a:t>
            </a:r>
            <a:r>
              <a:rPr lang="en-US" sz="2400" dirty="0" smtClean="0"/>
              <a:t>ROW</a:t>
            </a:r>
            <a:r>
              <a:rPr lang="he-IL" sz="2400" dirty="0" smtClean="0"/>
              <a:t>.</a:t>
            </a:r>
            <a:r>
              <a:rPr lang="en-US" sz="2400" dirty="0" smtClean="0"/>
              <a:t>DIV</a:t>
            </a:r>
            <a:r>
              <a:rPr lang="he-IL" sz="2400" dirty="0" smtClean="0"/>
              <a:t> ל2 תגיות </a:t>
            </a:r>
            <a:r>
              <a:rPr lang="en-US" sz="2400" dirty="0" smtClean="0"/>
              <a:t>DIV</a:t>
            </a:r>
            <a:r>
              <a:rPr lang="he-IL" sz="2400" dirty="0" smtClean="0"/>
              <a:t> שכל אחת מהן תתפוס גודל של חצי ממנו (50%)</a:t>
            </a:r>
          </a:p>
        </p:txBody>
      </p:sp>
      <p:sp>
        <p:nvSpPr>
          <p:cNvPr id="3" name="Rectangle 2"/>
          <p:cNvSpPr/>
          <p:nvPr/>
        </p:nvSpPr>
        <p:spPr>
          <a:xfrm>
            <a:off x="1003922" y="3040086"/>
            <a:ext cx="1077283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e-IL" sz="2400" dirty="0" smtClean="0"/>
              <a:t>בטח הופתעתם לראות שבדוגמא זו לא השתמשנו כלל במספר שמגדיר את רוחב העמודות הפנימיות אלא כתבנו "</a:t>
            </a:r>
            <a:r>
              <a:rPr lang="en-US" sz="2400" dirty="0" smtClean="0"/>
              <a:t>"COL</a:t>
            </a:r>
            <a:r>
              <a:rPr lang="he-IL" sz="2400" dirty="0" smtClean="0"/>
              <a:t> בלבד, אך </a:t>
            </a:r>
            <a:r>
              <a:rPr lang="en-US" sz="2400" dirty="0" smtClean="0"/>
              <a:t>BS</a:t>
            </a:r>
            <a:r>
              <a:rPr lang="he-IL" sz="2400" dirty="0" smtClean="0"/>
              <a:t> עם היכולות ה</a:t>
            </a:r>
            <a:r>
              <a:rPr lang="en-US" sz="2400" dirty="0" smtClean="0"/>
              <a:t>FLEX</a:t>
            </a:r>
            <a:r>
              <a:rPr lang="he-IL" sz="2400" dirty="0" smtClean="0"/>
              <a:t> שלו הבין לבד שהוא צריך לתת לכל תגית רוחב של 50 אחוז.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he-IL" sz="2400" dirty="0" smtClean="0"/>
              <a:t>להלן דוגמא נוספת שמתוך 3 </a:t>
            </a:r>
            <a:r>
              <a:rPr lang="he-IL" sz="2400" dirty="0" err="1" smtClean="0"/>
              <a:t>דיבים</a:t>
            </a:r>
            <a:r>
              <a:rPr lang="he-IL" sz="2400" dirty="0" smtClean="0"/>
              <a:t> ,רק 2 הוגדרו ואת השלישית (5 </a:t>
            </a:r>
            <a:r>
              <a:rPr lang="en-US" sz="2400" dirty="0" smtClean="0"/>
              <a:t>COLS</a:t>
            </a:r>
            <a:r>
              <a:rPr lang="he-IL" sz="2400" dirty="0" smtClean="0"/>
              <a:t>) </a:t>
            </a:r>
            <a:r>
              <a:rPr lang="en-US" sz="2400" dirty="0" smtClean="0"/>
              <a:t>BS</a:t>
            </a:r>
            <a:r>
              <a:rPr lang="he-IL" sz="2400" dirty="0" smtClean="0"/>
              <a:t> מחשב לבד: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3164" y="2005974"/>
            <a:ext cx="9954354" cy="106109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5170" y="5111201"/>
            <a:ext cx="9919768" cy="105658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22022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55853" y="300114"/>
            <a:ext cx="7295908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>
            <a:defPPr>
              <a:defRPr lang="he-IL"/>
            </a:defPPr>
            <a:lvl1pPr>
              <a:defRPr sz="3600" b="1">
                <a:solidFill>
                  <a:srgbClr val="1E4186"/>
                </a:solidFill>
              </a:defRPr>
            </a:lvl1pPr>
          </a:lstStyle>
          <a:p>
            <a:r>
              <a:rPr lang="he-IL" dirty="0" smtClean="0"/>
              <a:t>מרווחים – </a:t>
            </a:r>
            <a:r>
              <a:rPr lang="en-US" dirty="0" smtClean="0"/>
              <a:t>MARGIN</a:t>
            </a:r>
            <a:r>
              <a:rPr lang="he-IL" dirty="0" smtClean="0"/>
              <a:t> ו </a:t>
            </a:r>
            <a:r>
              <a:rPr lang="en-US" dirty="0" smtClean="0"/>
              <a:t>PADDING</a:t>
            </a:r>
            <a:r>
              <a:rPr lang="he-IL" dirty="0" smtClean="0"/>
              <a:t> בקלות</a:t>
            </a:r>
            <a:endParaRPr lang="he-IL" dirty="0"/>
          </a:p>
        </p:txBody>
      </p:sp>
      <p:sp>
        <p:nvSpPr>
          <p:cNvPr id="7" name="TextBox 6"/>
          <p:cNvSpPr txBox="1"/>
          <p:nvPr/>
        </p:nvSpPr>
        <p:spPr>
          <a:xfrm>
            <a:off x="507077" y="1429638"/>
            <a:ext cx="11329790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 smtClean="0"/>
              <a:t>יתרון נוסף של </a:t>
            </a:r>
            <a:r>
              <a:rPr lang="en-US" sz="2400" dirty="0" smtClean="0"/>
              <a:t>BS</a:t>
            </a:r>
            <a:r>
              <a:rPr lang="he-IL" sz="2400" dirty="0" smtClean="0"/>
              <a:t> הוא היכולת לתת </a:t>
            </a:r>
            <a:r>
              <a:rPr lang="en-US" sz="2400" dirty="0" smtClean="0"/>
              <a:t>MARGIN</a:t>
            </a:r>
            <a:r>
              <a:rPr lang="he-IL" sz="2400" dirty="0" smtClean="0"/>
              <a:t> ו </a:t>
            </a:r>
            <a:r>
              <a:rPr lang="en-US" sz="2400" dirty="0" smtClean="0"/>
              <a:t>PADDING</a:t>
            </a:r>
            <a:r>
              <a:rPr lang="he-IL" sz="2400" dirty="0" smtClean="0"/>
              <a:t> די בקלות לכל תגית, אך קוד זה יכול לבלבל מעט, להלן דוגמא שבסופה נסביר את חוקי ה</a:t>
            </a:r>
            <a:r>
              <a:rPr lang="en-US" sz="2400" dirty="0" smtClean="0"/>
              <a:t>SPACING</a:t>
            </a:r>
            <a:r>
              <a:rPr lang="he-IL" sz="2400" dirty="0" smtClean="0"/>
              <a:t> (מרווחים) ב </a:t>
            </a:r>
            <a:r>
              <a:rPr lang="en-US" sz="2400" dirty="0" smtClean="0"/>
              <a:t>BS</a:t>
            </a:r>
            <a:endParaRPr lang="he-IL" sz="24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431" y="2431676"/>
            <a:ext cx="8322205" cy="89925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507077" y="3501973"/>
            <a:ext cx="11329790" cy="193899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 smtClean="0"/>
              <a:t>שימו לב שבתגית הראשונה של ה 3 </a:t>
            </a:r>
            <a:r>
              <a:rPr lang="en-US" sz="2400" dirty="0" smtClean="0"/>
              <a:t>COLS</a:t>
            </a:r>
            <a:r>
              <a:rPr lang="he-IL" sz="2400" dirty="0" smtClean="0"/>
              <a:t> נתנו 3-</a:t>
            </a:r>
            <a:r>
              <a:rPr lang="en-US" sz="2400" dirty="0" smtClean="0"/>
              <a:t>P</a:t>
            </a:r>
            <a:r>
              <a:rPr lang="he-IL" sz="2400" dirty="0" smtClean="0"/>
              <a:t> (</a:t>
            </a:r>
            <a:r>
              <a:rPr lang="en-US" sz="2400" dirty="0" smtClean="0"/>
              <a:t>P</a:t>
            </a:r>
            <a:r>
              <a:rPr lang="he-IL" sz="2400" dirty="0" smtClean="0"/>
              <a:t> מייצג </a:t>
            </a:r>
            <a:r>
              <a:rPr lang="en-US" sz="2400" dirty="0" smtClean="0"/>
              <a:t>PADDING</a:t>
            </a:r>
            <a:r>
              <a:rPr lang="he-IL" sz="2400" dirty="0" smtClean="0"/>
              <a:t> ו3 יחידת מידה של </a:t>
            </a:r>
            <a:r>
              <a:rPr lang="en-US" sz="2400" dirty="0" smtClean="0"/>
              <a:t>REM</a:t>
            </a:r>
            <a:r>
              <a:rPr lang="he-IL" sz="2400" dirty="0" smtClean="0"/>
              <a:t>)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he-IL" sz="2400" dirty="0" smtClean="0"/>
              <a:t>ובתגית 5</a:t>
            </a:r>
            <a:r>
              <a:rPr lang="en-US" sz="2400" dirty="0" smtClean="0"/>
              <a:t> </a:t>
            </a:r>
            <a:r>
              <a:rPr lang="he-IL" sz="2400" dirty="0" smtClean="0"/>
              <a:t> </a:t>
            </a:r>
            <a:r>
              <a:rPr lang="en-US" sz="2400" dirty="0" smtClean="0"/>
              <a:t>COLS</a:t>
            </a:r>
            <a:r>
              <a:rPr lang="he-IL" sz="2400" dirty="0" smtClean="0"/>
              <a:t> נתנו </a:t>
            </a:r>
            <a:r>
              <a:rPr lang="en-US" sz="2400" dirty="0" smtClean="0"/>
              <a:t>ML</a:t>
            </a:r>
            <a:r>
              <a:rPr lang="he-IL" sz="2400" dirty="0" smtClean="0"/>
              <a:t> מלשון </a:t>
            </a:r>
            <a:r>
              <a:rPr lang="en-US" sz="2400" dirty="0" smtClean="0"/>
              <a:t>LEFT</a:t>
            </a:r>
            <a:r>
              <a:rPr lang="he-IL" sz="2400" dirty="0" smtClean="0"/>
              <a:t>-</a:t>
            </a:r>
            <a:r>
              <a:rPr lang="en-US" sz="2400" dirty="0" smtClean="0"/>
              <a:t>MARGIN</a:t>
            </a:r>
            <a:r>
              <a:rPr lang="he-IL" sz="2400" dirty="0" smtClean="0"/>
              <a:t> של 3 </a:t>
            </a:r>
            <a:r>
              <a:rPr lang="en-US" sz="2400" dirty="0" smtClean="0"/>
              <a:t>REM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he-IL" sz="2400" dirty="0" smtClean="0"/>
              <a:t>יכול להיות שחלקכם הבינו כבר כיצד זה עובד , בעמוד הבא נסביר בדיוק את הקודים הללו וכיצד הם עובדים</a:t>
            </a:r>
          </a:p>
        </p:txBody>
      </p:sp>
    </p:spTree>
    <p:extLst>
      <p:ext uri="{BB962C8B-B14F-4D97-AF65-F5344CB8AC3E}">
        <p14:creationId xmlns:p14="http://schemas.microsoft.com/office/powerpoint/2010/main" val="722713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79171" y="300114"/>
            <a:ext cx="827259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he-IL"/>
            </a:defPPr>
            <a:lvl1pPr>
              <a:defRPr sz="3600" b="1">
                <a:solidFill>
                  <a:srgbClr val="1E4186"/>
                </a:solidFill>
              </a:defRPr>
            </a:lvl1pPr>
          </a:lstStyle>
          <a:p>
            <a:r>
              <a:rPr lang="he-IL" dirty="0" smtClean="0"/>
              <a:t>מרווחים – </a:t>
            </a:r>
            <a:r>
              <a:rPr lang="en-US" dirty="0" smtClean="0"/>
              <a:t>MARGIN</a:t>
            </a:r>
            <a:r>
              <a:rPr lang="he-IL" dirty="0" smtClean="0"/>
              <a:t> ו </a:t>
            </a:r>
            <a:r>
              <a:rPr lang="en-US" dirty="0" smtClean="0"/>
              <a:t>PADDING</a:t>
            </a:r>
            <a:r>
              <a:rPr lang="he-IL" dirty="0" smtClean="0"/>
              <a:t> קיצורי </a:t>
            </a:r>
            <a:r>
              <a:rPr lang="en-US" dirty="0" smtClean="0"/>
              <a:t>BS</a:t>
            </a:r>
            <a:endParaRPr lang="he-IL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573" y="1165860"/>
            <a:ext cx="4865652" cy="474448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" name="TextBox 8"/>
          <p:cNvSpPr txBox="1"/>
          <p:nvPr/>
        </p:nvSpPr>
        <p:spPr>
          <a:xfrm>
            <a:off x="5627715" y="1263383"/>
            <a:ext cx="6242402" cy="480131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/>
              <a:t>הטבלה מצד שמאל (שנקלחה מאתר </a:t>
            </a:r>
            <a:r>
              <a:rPr lang="en-US" dirty="0" smtClean="0"/>
              <a:t>BS</a:t>
            </a:r>
            <a:r>
              <a:rPr lang="he-IL" dirty="0" smtClean="0"/>
              <a:t> הרשמי) מציגה אילו קיצורי קוד של אותיות ניתן להשתמש ואת יחידות המידה שלהם.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he-IL" dirty="0" smtClean="0"/>
              <a:t>נסביר רק שיחידת המידע </a:t>
            </a:r>
            <a:r>
              <a:rPr lang="en-US" dirty="0" smtClean="0"/>
              <a:t>SPACE</a:t>
            </a:r>
            <a:r>
              <a:rPr lang="he-IL" dirty="0" smtClean="0"/>
              <a:t>$ בברירת מחדל מייצגת גודל של 16 פיקסלים , ככה שגודל 1 – מייצג 4 פק' (פיקסלים), 2 – 8 פק' , 3- 16 פק', 4 – 24 פק' , 5 – 48 פק' ו 0 – 0 פיקסלים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he-IL" dirty="0" smtClean="0"/>
              <a:t>בנוסף ניתן לראות שניתן להוסיף ל</a:t>
            </a:r>
            <a:r>
              <a:rPr lang="en-US" dirty="0" smtClean="0"/>
              <a:t>PADDING </a:t>
            </a:r>
            <a:r>
              <a:rPr lang="he-IL" dirty="0" smtClean="0"/>
              <a:t>(</a:t>
            </a:r>
            <a:r>
              <a:rPr lang="en-US" dirty="0" smtClean="0"/>
              <a:t>P</a:t>
            </a:r>
            <a:r>
              <a:rPr lang="he-IL" dirty="0" smtClean="0"/>
              <a:t>) ו </a:t>
            </a:r>
            <a:r>
              <a:rPr lang="en-US" dirty="0" smtClean="0"/>
              <a:t>MARGIN</a:t>
            </a:r>
            <a:r>
              <a:rPr lang="he-IL" dirty="0" smtClean="0"/>
              <a:t> (</a:t>
            </a:r>
            <a:r>
              <a:rPr lang="en-US" dirty="0" smtClean="0"/>
              <a:t>M</a:t>
            </a:r>
            <a:r>
              <a:rPr lang="he-IL" dirty="0" smtClean="0"/>
              <a:t>) אות נוספת שמייצגת את הכיוון שאליו נרצה להגדיל את הרווח.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he-IL" dirty="0" smtClean="0"/>
              <a:t>במידה ונרצה להגדיל את הרווח לימין ושמאל נשתמש באות </a:t>
            </a:r>
            <a:r>
              <a:rPr lang="en-US" dirty="0" smtClean="0"/>
              <a:t>X</a:t>
            </a:r>
            <a:r>
              <a:rPr lang="he-IL" dirty="0" smtClean="0"/>
              <a:t> (ציר </a:t>
            </a:r>
            <a:r>
              <a:rPr lang="en-US" dirty="0" smtClean="0"/>
              <a:t>X</a:t>
            </a:r>
            <a:r>
              <a:rPr lang="he-IL" dirty="0" smtClean="0"/>
              <a:t>) ובמידה ונרצה להגדיל את הרווח מלמעלה ולמטה נשתמש באות </a:t>
            </a:r>
            <a:r>
              <a:rPr lang="en-US" dirty="0" smtClean="0"/>
              <a:t>Y</a:t>
            </a:r>
            <a:r>
              <a:rPr lang="he-IL" dirty="0" smtClean="0"/>
              <a:t> (ציר </a:t>
            </a:r>
            <a:r>
              <a:rPr lang="en-US" dirty="0" smtClean="0"/>
              <a:t>Y</a:t>
            </a:r>
            <a:r>
              <a:rPr lang="he-IL" dirty="0" smtClean="0"/>
              <a:t>).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he-IL" dirty="0" smtClean="0"/>
              <a:t>במידה ונרצה להשפיע על כל הכיוונים נשתמש רק ב </a:t>
            </a:r>
            <a:r>
              <a:rPr lang="en-US" dirty="0" smtClean="0"/>
              <a:t>P</a:t>
            </a:r>
            <a:r>
              <a:rPr lang="he-IL" dirty="0" smtClean="0"/>
              <a:t> או </a:t>
            </a:r>
            <a:r>
              <a:rPr lang="en-US" dirty="0" smtClean="0"/>
              <a:t>M</a:t>
            </a:r>
            <a:r>
              <a:rPr lang="he-IL" dirty="0" smtClean="0"/>
              <a:t> ללא צורך תוספת של קוד אות לכיוון 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he-IL" dirty="0" smtClean="0"/>
              <a:t>בדוגמא הקודמת שהשפענו על הרווח החיצוני (</a:t>
            </a:r>
            <a:r>
              <a:rPr lang="en-US" dirty="0" smtClean="0"/>
              <a:t>MARGIN</a:t>
            </a:r>
            <a:r>
              <a:rPr lang="he-IL" dirty="0" smtClean="0"/>
              <a:t>) לכיוון שמאל כתבנו </a:t>
            </a:r>
            <a:r>
              <a:rPr lang="en-US" dirty="0" smtClean="0"/>
              <a:t>ML</a:t>
            </a:r>
            <a:r>
              <a:rPr lang="he-IL" dirty="0" smtClean="0"/>
              <a:t> והרווח היה 16 פיקסלים ולכן השתמש במידה 3</a:t>
            </a:r>
          </a:p>
        </p:txBody>
      </p:sp>
    </p:spTree>
    <p:extLst>
      <p:ext uri="{BB962C8B-B14F-4D97-AF65-F5344CB8AC3E}">
        <p14:creationId xmlns:p14="http://schemas.microsoft.com/office/powerpoint/2010/main" val="677348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263477" y="300114"/>
            <a:ext cx="1688284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>
            <a:defPPr>
              <a:defRPr lang="he-IL"/>
            </a:defPPr>
            <a:lvl1pPr>
              <a:defRPr sz="3600" b="1">
                <a:solidFill>
                  <a:srgbClr val="1E4186"/>
                </a:solidFill>
              </a:defRPr>
            </a:lvl1pPr>
          </a:lstStyle>
          <a:p>
            <a:r>
              <a:rPr lang="he-IL" dirty="0" smtClean="0"/>
              <a:t>הקדמה </a:t>
            </a:r>
            <a:endParaRPr lang="he-IL" dirty="0"/>
          </a:p>
        </p:txBody>
      </p:sp>
      <p:sp>
        <p:nvSpPr>
          <p:cNvPr id="7" name="TextBox 6"/>
          <p:cNvSpPr txBox="1"/>
          <p:nvPr/>
        </p:nvSpPr>
        <p:spPr>
          <a:xfrm>
            <a:off x="1045029" y="1716533"/>
            <a:ext cx="10313665" cy="415498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 err="1" smtClean="0"/>
              <a:t>בוטסטראפ</a:t>
            </a:r>
            <a:r>
              <a:rPr lang="he-IL" sz="2400" dirty="0" smtClean="0"/>
              <a:t> (</a:t>
            </a:r>
            <a:r>
              <a:rPr lang="en-US" sz="2400" dirty="0" smtClean="0"/>
              <a:t>BS</a:t>
            </a:r>
            <a:r>
              <a:rPr lang="he-IL" sz="2400" dirty="0" smtClean="0"/>
              <a:t>) הינה סביבת פיתוח עיצוב (פתוחה) המאפשרת בעיקר עיצוב מהיר של אתרי אינטרנט / אפליקציות </a:t>
            </a:r>
            <a:r>
              <a:rPr lang="en-US" sz="2400" dirty="0" smtClean="0"/>
              <a:t>WEB</a:t>
            </a:r>
            <a:r>
              <a:rPr lang="he-IL" sz="2400" dirty="0" smtClean="0"/>
              <a:t> בכתיבת קוד קצר והוספת קלאסים ועל ידי כך שולטת גם על </a:t>
            </a:r>
            <a:r>
              <a:rPr lang="en-US" sz="2400" dirty="0" smtClean="0"/>
              <a:t>HTML</a:t>
            </a:r>
            <a:r>
              <a:rPr lang="he-IL" sz="2400" dirty="0" smtClean="0"/>
              <a:t> , </a:t>
            </a:r>
            <a:r>
              <a:rPr lang="en-US" sz="2400" dirty="0" smtClean="0"/>
              <a:t>CSS</a:t>
            </a:r>
            <a:r>
              <a:rPr lang="he-IL" sz="2400" dirty="0" smtClean="0"/>
              <a:t> ו </a:t>
            </a:r>
            <a:r>
              <a:rPr lang="en-US" sz="2400" dirty="0" smtClean="0"/>
              <a:t>JS</a:t>
            </a:r>
            <a:r>
              <a:rPr lang="he-IL" sz="2400" dirty="0" smtClean="0"/>
              <a:t> בקלות ובזריזות.</a:t>
            </a:r>
          </a:p>
          <a:p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he-IL" sz="2400" dirty="0" smtClean="0"/>
              <a:t>היתרון הגדול של </a:t>
            </a:r>
            <a:r>
              <a:rPr lang="en-US" sz="2400" dirty="0" smtClean="0"/>
              <a:t>BOOTSTRAP </a:t>
            </a:r>
            <a:r>
              <a:rPr lang="he-IL" sz="2400" dirty="0" smtClean="0"/>
              <a:t> שהשפה בשימוש על ידי חברות רבות ומפורסמות בתעשייה, בנוסף נדרש הידע שלה במשרות עבודה רבות ממעצבים גרפים ועד מתכנתי </a:t>
            </a:r>
            <a:r>
              <a:rPr lang="en-US" sz="2400" dirty="0" smtClean="0"/>
              <a:t> ! WEB</a:t>
            </a:r>
            <a:br>
              <a:rPr lang="en-US" sz="2400" dirty="0" smtClean="0"/>
            </a:br>
            <a:endParaRPr lang="he-IL" sz="2400" dirty="0"/>
          </a:p>
          <a:p>
            <a:r>
              <a:rPr lang="he-IL" sz="2400" dirty="0" smtClean="0"/>
              <a:t>חוברת/מצגת זו באה לעזור ולעשות סדר ביכולתה של </a:t>
            </a:r>
            <a:r>
              <a:rPr lang="en-US" sz="2400" dirty="0" smtClean="0"/>
              <a:t>BOOTSTRAP </a:t>
            </a:r>
            <a:r>
              <a:rPr lang="he-IL" sz="2400" dirty="0" smtClean="0"/>
              <a:t> בעיקר בתחום העיצוב (</a:t>
            </a:r>
            <a:r>
              <a:rPr lang="en-US" sz="2400" dirty="0" smtClean="0"/>
              <a:t>CSS</a:t>
            </a:r>
            <a:r>
              <a:rPr lang="he-IL" sz="2400" dirty="0" smtClean="0"/>
              <a:t>) ויכולת עיצוב אתרים </a:t>
            </a:r>
            <a:r>
              <a:rPr lang="he-IL" sz="2400" dirty="0" err="1" smtClean="0"/>
              <a:t>ריספונסבים</a:t>
            </a:r>
            <a:r>
              <a:rPr lang="he-IL" sz="2400" dirty="0" smtClean="0"/>
              <a:t> (אתרים המותאמים עיצובית לכל המכשירים) על ידי הסבר יסודות השפה </a:t>
            </a:r>
            <a:r>
              <a:rPr lang="he-IL" sz="2400" b="1" dirty="0" smtClean="0"/>
              <a:t>ודורשת ידע בסיסי במושגי יסוד בשפת </a:t>
            </a:r>
            <a:r>
              <a:rPr lang="en-US" sz="2400" b="1" dirty="0" smtClean="0"/>
              <a:t>CSS</a:t>
            </a:r>
            <a:r>
              <a:rPr lang="he-IL" sz="2400" b="1" dirty="0" smtClean="0"/>
              <a:t> .</a:t>
            </a:r>
            <a:endParaRPr lang="he-IL" sz="2400" b="1" dirty="0"/>
          </a:p>
        </p:txBody>
      </p:sp>
    </p:spTree>
    <p:extLst>
      <p:ext uri="{BB962C8B-B14F-4D97-AF65-F5344CB8AC3E}">
        <p14:creationId xmlns:p14="http://schemas.microsoft.com/office/powerpoint/2010/main" val="2546940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72589" y="300114"/>
            <a:ext cx="8979172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he-IL"/>
            </a:defPPr>
            <a:lvl1pPr>
              <a:defRPr sz="3600" b="1">
                <a:solidFill>
                  <a:srgbClr val="1E4186"/>
                </a:solidFill>
              </a:defRPr>
            </a:lvl1pPr>
          </a:lstStyle>
          <a:p>
            <a:r>
              <a:rPr lang="he-IL" dirty="0" smtClean="0"/>
              <a:t>יצירת </a:t>
            </a:r>
            <a:r>
              <a:rPr lang="he-IL" dirty="0" err="1" smtClean="0"/>
              <a:t>דיב</a:t>
            </a:r>
            <a:r>
              <a:rPr lang="he-IL" dirty="0" smtClean="0"/>
              <a:t> </a:t>
            </a:r>
            <a:r>
              <a:rPr lang="he-IL" dirty="0" err="1" smtClean="0"/>
              <a:t>ריספונסיבי</a:t>
            </a:r>
            <a:r>
              <a:rPr lang="he-IL" dirty="0" smtClean="0"/>
              <a:t> עם מרווחים </a:t>
            </a:r>
            <a:r>
              <a:rPr lang="he-IL" dirty="0" err="1" smtClean="0"/>
              <a:t>ריספונסיבים</a:t>
            </a:r>
            <a:endParaRPr lang="he-IL" dirty="0"/>
          </a:p>
        </p:txBody>
      </p:sp>
      <p:sp>
        <p:nvSpPr>
          <p:cNvPr id="6" name="TextBox 5"/>
          <p:cNvSpPr txBox="1"/>
          <p:nvPr/>
        </p:nvSpPr>
        <p:spPr>
          <a:xfrm>
            <a:off x="507077" y="1429638"/>
            <a:ext cx="11329790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 smtClean="0"/>
              <a:t>בדוגמא הבאה נבנה אתר שבגודל </a:t>
            </a:r>
            <a:r>
              <a:rPr lang="he-IL" sz="2400" dirty="0" err="1" smtClean="0"/>
              <a:t>סמרטפון</a:t>
            </a:r>
            <a:r>
              <a:rPr lang="he-IL" sz="2400" dirty="0" smtClean="0"/>
              <a:t> </a:t>
            </a:r>
            <a:r>
              <a:rPr lang="he-IL" sz="2400" dirty="0" err="1" smtClean="0"/>
              <a:t>הדיבים</a:t>
            </a:r>
            <a:r>
              <a:rPr lang="he-IL" sz="2400" dirty="0" smtClean="0"/>
              <a:t> יהיו ברוחב 12 עמודות (100%) ובמסך </a:t>
            </a:r>
            <a:r>
              <a:rPr lang="he-IL" sz="2400" dirty="0" err="1" smtClean="0"/>
              <a:t>טאבלט</a:t>
            </a:r>
            <a:r>
              <a:rPr lang="he-IL" sz="2400" dirty="0" smtClean="0"/>
              <a:t> ומעלה (</a:t>
            </a:r>
            <a:r>
              <a:rPr lang="en-US" sz="2400" dirty="0" smtClean="0"/>
              <a:t>MD</a:t>
            </a:r>
            <a:r>
              <a:rPr lang="he-IL" sz="2400" dirty="0" smtClean="0"/>
              <a:t>) כל </a:t>
            </a:r>
            <a:r>
              <a:rPr lang="he-IL" sz="2400" dirty="0" err="1" smtClean="0"/>
              <a:t>דיב</a:t>
            </a:r>
            <a:r>
              <a:rPr lang="he-IL" sz="2400" dirty="0" smtClean="0"/>
              <a:t> יהיה בגודל 6 עמודות (50%)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9112" y="2447087"/>
            <a:ext cx="9808105" cy="235473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385157" y="4988276"/>
            <a:ext cx="11329790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 smtClean="0"/>
              <a:t>הדוגמא הבאה מציגה את יכולות נקודות השבירה של </a:t>
            </a:r>
            <a:r>
              <a:rPr lang="en-US" sz="2400" dirty="0" smtClean="0"/>
              <a:t>BS</a:t>
            </a:r>
            <a:r>
              <a:rPr lang="he-IL" sz="2400" dirty="0" smtClean="0"/>
              <a:t> יחד עם הגדרת רוחב של עמודות.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he-IL" sz="2400" dirty="0" smtClean="0"/>
              <a:t>בנוסף ניתן להשתמש בנקודות השבירה על </a:t>
            </a:r>
            <a:r>
              <a:rPr lang="en-US" sz="2400" dirty="0" smtClean="0"/>
              <a:t>MARGIN</a:t>
            </a:r>
            <a:r>
              <a:rPr lang="he-IL" sz="2400" dirty="0" smtClean="0"/>
              <a:t> ו </a:t>
            </a:r>
            <a:r>
              <a:rPr lang="en-US" sz="2400" dirty="0" smtClean="0"/>
              <a:t>PADDING</a:t>
            </a:r>
            <a:r>
              <a:rPr lang="he-IL" sz="2400" dirty="0" smtClean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4480" y="5819273"/>
            <a:ext cx="6834794" cy="83617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44219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72589" y="300114"/>
            <a:ext cx="8979172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he-IL"/>
            </a:defPPr>
            <a:lvl1pPr>
              <a:defRPr sz="3600" b="1">
                <a:solidFill>
                  <a:srgbClr val="1E4186"/>
                </a:solidFill>
              </a:defRPr>
            </a:lvl1pPr>
          </a:lstStyle>
          <a:p>
            <a:r>
              <a:rPr lang="he-IL" dirty="0" smtClean="0"/>
              <a:t>יישור </a:t>
            </a:r>
            <a:r>
              <a:rPr lang="en-US" dirty="0" smtClean="0"/>
              <a:t>DIV</a:t>
            </a:r>
            <a:r>
              <a:rPr lang="he-IL" dirty="0" smtClean="0"/>
              <a:t> במרחב מאוזן</a:t>
            </a:r>
            <a:endParaRPr lang="he-IL" dirty="0"/>
          </a:p>
        </p:txBody>
      </p:sp>
      <p:sp>
        <p:nvSpPr>
          <p:cNvPr id="6" name="TextBox 5"/>
          <p:cNvSpPr txBox="1"/>
          <p:nvPr/>
        </p:nvSpPr>
        <p:spPr>
          <a:xfrm>
            <a:off x="507077" y="1429638"/>
            <a:ext cx="11329790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 smtClean="0"/>
              <a:t>בקוד הבא יצרנו 4 </a:t>
            </a:r>
            <a:r>
              <a:rPr lang="en-US" sz="2400" dirty="0" smtClean="0"/>
              <a:t>DIV</a:t>
            </a:r>
            <a:r>
              <a:rPr lang="he-IL" sz="2400" dirty="0" smtClean="0"/>
              <a:t> שכל אחד מהם תופס רוחב של 2 עמודות ככה שנשאר מרווח ל 4 עמודות נוספות בצד </a:t>
            </a:r>
            <a:r>
              <a:rPr lang="en-US" sz="2400" dirty="0" smtClean="0"/>
              <a:t>SMALL</a:t>
            </a:r>
            <a:r>
              <a:rPr lang="he-IL" sz="2400" dirty="0" smtClean="0"/>
              <a:t> של ה </a:t>
            </a:r>
            <a:r>
              <a:rPr lang="en-US" sz="2400" dirty="0" smtClean="0"/>
              <a:t>DIV.ROW</a:t>
            </a:r>
            <a:endParaRPr lang="he-IL" sz="24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344384" y="4014500"/>
            <a:ext cx="11504507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 smtClean="0"/>
              <a:t>BS</a:t>
            </a:r>
            <a:r>
              <a:rPr lang="he-IL" sz="2400" dirty="0" smtClean="0"/>
              <a:t> מאפשר לנו די בקלות</a:t>
            </a:r>
            <a:r>
              <a:rPr lang="en-US" sz="2400" dirty="0" smtClean="0"/>
              <a:t> </a:t>
            </a:r>
            <a:r>
              <a:rPr lang="he-IL" sz="2400" dirty="0" smtClean="0"/>
              <a:t> למרכז אותם או ליישר אותם לכיוון ימין על ידי מתן </a:t>
            </a:r>
            <a:r>
              <a:rPr lang="en-US" sz="2400" dirty="0" smtClean="0"/>
              <a:t>CLASS</a:t>
            </a:r>
            <a:r>
              <a:rPr lang="he-IL" sz="2400" dirty="0" smtClean="0"/>
              <a:t> ל</a:t>
            </a:r>
            <a:r>
              <a:rPr lang="en-US" sz="2400" dirty="0" smtClean="0"/>
              <a:t>DIV</a:t>
            </a:r>
            <a:r>
              <a:rPr lang="he-IL" sz="2400" dirty="0" smtClean="0"/>
              <a:t> </a:t>
            </a:r>
            <a:endParaRPr lang="he-IL" sz="2400" dirty="0"/>
          </a:p>
          <a:p>
            <a:r>
              <a:rPr lang="en-US" sz="2400" dirty="0" smtClean="0"/>
              <a:t>ROW </a:t>
            </a:r>
            <a:r>
              <a:rPr lang="he-IL" sz="2400" dirty="0" smtClean="0"/>
              <a:t> על ידי מתן </a:t>
            </a:r>
            <a:r>
              <a:rPr lang="he-IL" sz="2400" dirty="0" err="1" smtClean="0"/>
              <a:t>קלאסים</a:t>
            </a:r>
            <a:r>
              <a:rPr lang="he-IL" sz="2400" dirty="0" smtClean="0"/>
              <a:t> ליישור למרכז (</a:t>
            </a:r>
            <a:r>
              <a:rPr lang="en-US" sz="2400" dirty="0" smtClean="0"/>
              <a:t>justify-content-center</a:t>
            </a:r>
            <a:r>
              <a:rPr lang="he-IL" sz="2400" dirty="0" smtClean="0"/>
              <a:t>) או (</a:t>
            </a:r>
            <a:r>
              <a:rPr lang="en-US" sz="2400" dirty="0" smtClean="0"/>
              <a:t>justify-content-end</a:t>
            </a:r>
            <a:r>
              <a:rPr lang="he-IL" sz="2400" dirty="0" smtClean="0"/>
              <a:t>) לימין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101" y="2260635"/>
            <a:ext cx="11305741" cy="163328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498" y="5034849"/>
            <a:ext cx="5159150" cy="165731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מלבן 2"/>
          <p:cNvSpPr/>
          <p:nvPr/>
        </p:nvSpPr>
        <p:spPr>
          <a:xfrm>
            <a:off x="1582728" y="5165754"/>
            <a:ext cx="1908617" cy="296883"/>
          </a:xfrm>
          <a:prstGeom prst="rect">
            <a:avLst/>
          </a:prstGeom>
          <a:noFill/>
          <a:ln w="3810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0089" y="4966391"/>
            <a:ext cx="6020029" cy="172577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מלבן 10"/>
          <p:cNvSpPr/>
          <p:nvPr/>
        </p:nvSpPr>
        <p:spPr>
          <a:xfrm>
            <a:off x="7755918" y="4952536"/>
            <a:ext cx="1908617" cy="296883"/>
          </a:xfrm>
          <a:prstGeom prst="rect">
            <a:avLst/>
          </a:prstGeom>
          <a:noFill/>
          <a:ln w="3810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12963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077" y="4198173"/>
            <a:ext cx="6864618" cy="214384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236" y="1891303"/>
            <a:ext cx="6796459" cy="213603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72589" y="300114"/>
            <a:ext cx="8979172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he-IL"/>
            </a:defPPr>
            <a:lvl1pPr>
              <a:defRPr sz="3600" b="1">
                <a:solidFill>
                  <a:srgbClr val="1E4186"/>
                </a:solidFill>
              </a:defRPr>
            </a:lvl1pPr>
          </a:lstStyle>
          <a:p>
            <a:r>
              <a:rPr lang="he-IL" dirty="0" smtClean="0"/>
              <a:t>יישור </a:t>
            </a:r>
            <a:r>
              <a:rPr lang="en-US" dirty="0" smtClean="0"/>
              <a:t>DIV</a:t>
            </a:r>
            <a:r>
              <a:rPr lang="he-IL" dirty="0" smtClean="0"/>
              <a:t> במרחב מאוזן</a:t>
            </a:r>
            <a:endParaRPr lang="he-IL" dirty="0"/>
          </a:p>
        </p:txBody>
      </p:sp>
      <p:sp>
        <p:nvSpPr>
          <p:cNvPr id="6" name="TextBox 5"/>
          <p:cNvSpPr txBox="1"/>
          <p:nvPr/>
        </p:nvSpPr>
        <p:spPr>
          <a:xfrm>
            <a:off x="507077" y="1429638"/>
            <a:ext cx="1132979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 smtClean="0"/>
              <a:t>בנוסף ישנה אפשרות לפזר במרווחים שווים ב2 הדרכים הבאות:</a:t>
            </a:r>
          </a:p>
        </p:txBody>
      </p:sp>
      <p:sp>
        <p:nvSpPr>
          <p:cNvPr id="3" name="מלבן 2"/>
          <p:cNvSpPr/>
          <p:nvPr/>
        </p:nvSpPr>
        <p:spPr>
          <a:xfrm>
            <a:off x="2541509" y="2054432"/>
            <a:ext cx="2383630" cy="296883"/>
          </a:xfrm>
          <a:prstGeom prst="rect">
            <a:avLst/>
          </a:prstGeom>
          <a:noFill/>
          <a:ln w="3810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מלבן 10"/>
          <p:cNvSpPr/>
          <p:nvPr/>
        </p:nvSpPr>
        <p:spPr>
          <a:xfrm>
            <a:off x="2406165" y="4346614"/>
            <a:ext cx="2484895" cy="296883"/>
          </a:xfrm>
          <a:prstGeom prst="rect">
            <a:avLst/>
          </a:prstGeom>
          <a:noFill/>
          <a:ln w="3810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TextBox 12"/>
          <p:cNvSpPr txBox="1"/>
          <p:nvPr/>
        </p:nvSpPr>
        <p:spPr>
          <a:xfrm>
            <a:off x="743497" y="2975917"/>
            <a:ext cx="1132979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 smtClean="0"/>
              <a:t> MARGIN</a:t>
            </a:r>
            <a:r>
              <a:rPr lang="he-IL" sz="2400" dirty="0" smtClean="0"/>
              <a:t>שווה בין כולם כולל בקצוות: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27703" y="4669928"/>
            <a:ext cx="11329790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 smtClean="0"/>
              <a:t> MARGIN</a:t>
            </a:r>
            <a:r>
              <a:rPr lang="he-IL" sz="2400" dirty="0" smtClean="0"/>
              <a:t>שווה בין כולם אך התגיות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he-IL" sz="2400" dirty="0" smtClean="0"/>
              <a:t> </a:t>
            </a:r>
            <a:r>
              <a:rPr lang="en-US" sz="2400" dirty="0" smtClean="0"/>
              <a:t>DIVS</a:t>
            </a:r>
            <a:r>
              <a:rPr lang="en-US" sz="2400" dirty="0"/>
              <a:t> </a:t>
            </a:r>
            <a:r>
              <a:rPr lang="he-IL" sz="2400" dirty="0" smtClean="0"/>
              <a:t> בקצה צמודים לדפנות:</a:t>
            </a:r>
          </a:p>
        </p:txBody>
      </p:sp>
      <p:sp>
        <p:nvSpPr>
          <p:cNvPr id="2" name="חץ שמאלה-ימינה 1"/>
          <p:cNvSpPr/>
          <p:nvPr/>
        </p:nvSpPr>
        <p:spPr>
          <a:xfrm>
            <a:off x="5343896" y="3378207"/>
            <a:ext cx="439388" cy="362522"/>
          </a:xfrm>
          <a:prstGeom prst="leftRightArrow">
            <a:avLst/>
          </a:prstGeom>
          <a:solidFill>
            <a:srgbClr val="8355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" name="חץ שמאלה-ימינה 11"/>
          <p:cNvSpPr/>
          <p:nvPr/>
        </p:nvSpPr>
        <p:spPr>
          <a:xfrm>
            <a:off x="3927512" y="3390082"/>
            <a:ext cx="439388" cy="362522"/>
          </a:xfrm>
          <a:prstGeom prst="leftRightArrow">
            <a:avLst/>
          </a:prstGeom>
          <a:solidFill>
            <a:srgbClr val="8355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5" name="חץ שמאלה-ימינה 14"/>
          <p:cNvSpPr/>
          <p:nvPr/>
        </p:nvSpPr>
        <p:spPr>
          <a:xfrm>
            <a:off x="2467038" y="3390082"/>
            <a:ext cx="439388" cy="362522"/>
          </a:xfrm>
          <a:prstGeom prst="leftRightArrow">
            <a:avLst/>
          </a:prstGeom>
          <a:solidFill>
            <a:srgbClr val="8355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6" name="חץ שמאלה-ימינה 15"/>
          <p:cNvSpPr/>
          <p:nvPr/>
        </p:nvSpPr>
        <p:spPr>
          <a:xfrm>
            <a:off x="2075342" y="5644414"/>
            <a:ext cx="611390" cy="362522"/>
          </a:xfrm>
          <a:prstGeom prst="leftRightArrow">
            <a:avLst/>
          </a:prstGeom>
          <a:solidFill>
            <a:srgbClr val="8355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7" name="חץ שמאלה-ימינה 16"/>
          <p:cNvSpPr/>
          <p:nvPr/>
        </p:nvSpPr>
        <p:spPr>
          <a:xfrm>
            <a:off x="3696323" y="5644414"/>
            <a:ext cx="611390" cy="362522"/>
          </a:xfrm>
          <a:prstGeom prst="leftRightArrow">
            <a:avLst/>
          </a:prstGeom>
          <a:solidFill>
            <a:srgbClr val="8355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8" name="חץ שמאלה-ימינה 17"/>
          <p:cNvSpPr/>
          <p:nvPr/>
        </p:nvSpPr>
        <p:spPr>
          <a:xfrm>
            <a:off x="5293522" y="5644414"/>
            <a:ext cx="611390" cy="362522"/>
          </a:xfrm>
          <a:prstGeom prst="leftRightArrow">
            <a:avLst/>
          </a:prstGeom>
          <a:solidFill>
            <a:srgbClr val="8355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" name="חץ שמאלה 3"/>
          <p:cNvSpPr/>
          <p:nvPr/>
        </p:nvSpPr>
        <p:spPr>
          <a:xfrm>
            <a:off x="6757060" y="3425707"/>
            <a:ext cx="213756" cy="315022"/>
          </a:xfrm>
          <a:prstGeom prst="leftArrow">
            <a:avLst/>
          </a:prstGeom>
          <a:solidFill>
            <a:srgbClr val="8355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9" name="חץ שמאלה 18"/>
          <p:cNvSpPr/>
          <p:nvPr/>
        </p:nvSpPr>
        <p:spPr>
          <a:xfrm rot="10800000">
            <a:off x="1233053" y="3413832"/>
            <a:ext cx="231117" cy="315022"/>
          </a:xfrm>
          <a:prstGeom prst="leftArrow">
            <a:avLst/>
          </a:prstGeom>
          <a:solidFill>
            <a:srgbClr val="8355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78409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72589" y="300114"/>
            <a:ext cx="8979172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he-IL"/>
            </a:defPPr>
            <a:lvl1pPr>
              <a:defRPr sz="3600" b="1">
                <a:solidFill>
                  <a:srgbClr val="1E4186"/>
                </a:solidFill>
              </a:defRPr>
            </a:lvl1pPr>
          </a:lstStyle>
          <a:p>
            <a:r>
              <a:rPr lang="he-IL" dirty="0" smtClean="0"/>
              <a:t>עבודה עם </a:t>
            </a:r>
            <a:r>
              <a:rPr lang="en-US" dirty="0" smtClean="0"/>
              <a:t>NESTED DIVS</a:t>
            </a:r>
            <a:endParaRPr lang="he-IL" dirty="0"/>
          </a:p>
        </p:txBody>
      </p:sp>
      <p:sp>
        <p:nvSpPr>
          <p:cNvPr id="6" name="TextBox 5"/>
          <p:cNvSpPr txBox="1"/>
          <p:nvPr/>
        </p:nvSpPr>
        <p:spPr>
          <a:xfrm>
            <a:off x="507077" y="1429638"/>
            <a:ext cx="1132979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 smtClean="0"/>
              <a:t>פעמים רבות נרצה עיצובים שונים ומגוונים לדוגמא ה</a:t>
            </a:r>
            <a:r>
              <a:rPr lang="en-US" sz="2400" dirty="0" smtClean="0"/>
              <a:t>LAYOUT</a:t>
            </a:r>
            <a:r>
              <a:rPr lang="he-IL" sz="2400" dirty="0" smtClean="0"/>
              <a:t> הבא: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20028" y="2935069"/>
            <a:ext cx="11329790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 smtClean="0"/>
              <a:t>על מנת להגיע לתוצאה בדוגמא למעלה של שתי קופסאות קטנות ליד קופסא גדולה עלינו פשוט לייצר תגית עם מחלקה </a:t>
            </a:r>
            <a:r>
              <a:rPr lang="en-US" sz="2400" dirty="0" smtClean="0"/>
              <a:t>ROW</a:t>
            </a:r>
            <a:r>
              <a:rPr lang="he-IL" sz="2400" dirty="0" smtClean="0"/>
              <a:t> בתוך תגית עם המחלקה </a:t>
            </a:r>
            <a:r>
              <a:rPr lang="en-US" sz="2400" dirty="0" smtClean="0"/>
              <a:t>COL</a:t>
            </a:r>
            <a:r>
              <a:rPr lang="he-IL" sz="2400" dirty="0" smtClean="0"/>
              <a:t> בדומה לדוגמא הבאה :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2571" y="1956742"/>
            <a:ext cx="8623156" cy="95416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076" y="3748637"/>
            <a:ext cx="8937089" cy="217078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9571512" y="4014793"/>
            <a:ext cx="2378306" cy="160043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1400" dirty="0" smtClean="0"/>
              <a:t>שימו לב שדי בפשטות </a:t>
            </a:r>
            <a:r>
              <a:rPr lang="en-US" sz="1400" dirty="0" smtClean="0"/>
              <a:t>BS</a:t>
            </a:r>
            <a:r>
              <a:rPr lang="he-IL" sz="1400" dirty="0" smtClean="0"/>
              <a:t> מאפשר לנו בתוך </a:t>
            </a:r>
            <a:r>
              <a:rPr lang="en-US" sz="1400" dirty="0" smtClean="0"/>
              <a:t> DIV.COL-6 </a:t>
            </a:r>
          </a:p>
          <a:p>
            <a:r>
              <a:rPr lang="he-IL" sz="1400" dirty="0" smtClean="0"/>
              <a:t>ליצור </a:t>
            </a:r>
            <a:r>
              <a:rPr lang="en-US" sz="1400" dirty="0" smtClean="0"/>
              <a:t>DIV</a:t>
            </a:r>
            <a:r>
              <a:rPr lang="he-IL" sz="1400" dirty="0" smtClean="0"/>
              <a:t> ילד עם המחלקה </a:t>
            </a:r>
            <a:r>
              <a:rPr lang="en-US" sz="1400" dirty="0" smtClean="0"/>
              <a:t>ROW</a:t>
            </a:r>
            <a:r>
              <a:rPr lang="he-IL" sz="1400" dirty="0" smtClean="0"/>
              <a:t> די בקלות ובתוכה להתחיל שוב חלוקה ל של </a:t>
            </a:r>
            <a:r>
              <a:rPr lang="en-US" sz="1400" dirty="0" smtClean="0"/>
              <a:t>DIV</a:t>
            </a:r>
            <a:r>
              <a:rPr lang="he-IL" sz="1400" dirty="0" smtClean="0"/>
              <a:t> ל </a:t>
            </a:r>
            <a:r>
              <a:rPr lang="en-US" sz="1400" dirty="0" smtClean="0"/>
              <a:t>COL</a:t>
            </a:r>
            <a:r>
              <a:rPr lang="he-IL" sz="1400" dirty="0" smtClean="0"/>
              <a:t> כאשר הם מתייחסים ל </a:t>
            </a:r>
            <a:r>
              <a:rPr lang="en-US" sz="1400" dirty="0" smtClean="0"/>
              <a:t>COL</a:t>
            </a:r>
            <a:r>
              <a:rPr lang="he-IL" sz="1400" dirty="0" smtClean="0"/>
              <a:t>-6 כרוחב של 100 אחוז.</a:t>
            </a:r>
          </a:p>
        </p:txBody>
      </p:sp>
      <p:sp>
        <p:nvSpPr>
          <p:cNvPr id="2" name="מלבן 1"/>
          <p:cNvSpPr/>
          <p:nvPr/>
        </p:nvSpPr>
        <p:spPr>
          <a:xfrm>
            <a:off x="972589" y="4014793"/>
            <a:ext cx="4976949" cy="236573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מלבן 9"/>
          <p:cNvSpPr/>
          <p:nvPr/>
        </p:nvSpPr>
        <p:spPr>
          <a:xfrm>
            <a:off x="972589" y="4249854"/>
            <a:ext cx="8313915" cy="1365377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מלבן 10"/>
          <p:cNvSpPr/>
          <p:nvPr/>
        </p:nvSpPr>
        <p:spPr>
          <a:xfrm>
            <a:off x="1849364" y="4687256"/>
            <a:ext cx="7199633" cy="223650"/>
          </a:xfrm>
          <a:prstGeom prst="rect">
            <a:avLst/>
          </a:prstGeom>
          <a:noFill/>
          <a:ln w="12700">
            <a:solidFill>
              <a:srgbClr val="FFC000"/>
            </a:solidFill>
            <a:prstDash val="dash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" name="מלבן 11"/>
          <p:cNvSpPr/>
          <p:nvPr/>
        </p:nvSpPr>
        <p:spPr>
          <a:xfrm>
            <a:off x="1835514" y="4899031"/>
            <a:ext cx="7199633" cy="257161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92493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72589" y="300114"/>
            <a:ext cx="8979172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he-IL"/>
            </a:defPPr>
            <a:lvl1pPr>
              <a:defRPr sz="3600" b="1">
                <a:solidFill>
                  <a:srgbClr val="1E4186"/>
                </a:solidFill>
              </a:defRPr>
            </a:lvl1pPr>
          </a:lstStyle>
          <a:p>
            <a:r>
              <a:rPr lang="he-IL" dirty="0" smtClean="0"/>
              <a:t>יצירת </a:t>
            </a:r>
            <a:r>
              <a:rPr lang="he-IL" dirty="0" err="1" smtClean="0"/>
              <a:t>טמפלט</a:t>
            </a:r>
            <a:r>
              <a:rPr lang="he-IL" dirty="0" smtClean="0"/>
              <a:t> מלא שלב אחר שלב</a:t>
            </a:r>
            <a:endParaRPr lang="he-IL" dirty="0"/>
          </a:p>
        </p:txBody>
      </p:sp>
      <p:sp>
        <p:nvSpPr>
          <p:cNvPr id="6" name="TextBox 5"/>
          <p:cNvSpPr txBox="1"/>
          <p:nvPr/>
        </p:nvSpPr>
        <p:spPr>
          <a:xfrm>
            <a:off x="507077" y="1429638"/>
            <a:ext cx="11329790" cy="267765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 smtClean="0"/>
              <a:t>במידה ותרצו לייצר </a:t>
            </a:r>
            <a:r>
              <a:rPr lang="he-IL" sz="2400" dirty="0" err="1" smtClean="0"/>
              <a:t>טמפלט</a:t>
            </a:r>
            <a:r>
              <a:rPr lang="he-IL" sz="2400" dirty="0" smtClean="0"/>
              <a:t> המוצג בצד שמאל תוכלו </a:t>
            </a:r>
            <a:r>
              <a:rPr lang="he-IL" sz="2400" dirty="0" err="1" smtClean="0"/>
              <a:t>להכנס</a:t>
            </a:r>
            <a:r>
              <a:rPr lang="he-IL" sz="2400" dirty="0" smtClean="0"/>
              <a:t> דרך ה </a:t>
            </a:r>
            <a:r>
              <a:rPr lang="en-US" sz="2400" dirty="0" smtClean="0"/>
              <a:t>QR CODE</a:t>
            </a:r>
            <a:r>
              <a:rPr lang="he-IL" sz="2400" dirty="0" smtClean="0"/>
              <a:t> או הלינקים הבאים לסרטוני הדרכה בעברית בחינם של </a:t>
            </a:r>
            <a:r>
              <a:rPr lang="he-IL" sz="2400" b="1" dirty="0" smtClean="0"/>
              <a:t>עופר שלי </a:t>
            </a:r>
            <a:r>
              <a:rPr lang="he-IL" sz="2400" dirty="0" smtClean="0"/>
              <a:t>מטעם </a:t>
            </a:r>
            <a:r>
              <a:rPr lang="en-US" sz="2400" dirty="0" smtClean="0"/>
              <a:t>HACKERU</a:t>
            </a:r>
            <a:r>
              <a:rPr lang="he-IL" sz="2400" dirty="0" smtClean="0"/>
              <a:t>: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he-IL" sz="2400" dirty="0" smtClean="0">
                <a:hlinkClick r:id="rId3"/>
              </a:rPr>
              <a:t>לינק לכניסה</a:t>
            </a:r>
            <a:r>
              <a:rPr lang="he-IL" sz="2400" dirty="0" smtClean="0"/>
              <a:t> (החל מחלק  6 ליצירת </a:t>
            </a:r>
            <a:r>
              <a:rPr lang="he-IL" sz="2400" dirty="0" err="1" smtClean="0"/>
              <a:t>הטמפלט</a:t>
            </a:r>
            <a:r>
              <a:rPr lang="he-IL" sz="2400" dirty="0" smtClean="0"/>
              <a:t>) </a:t>
            </a:r>
          </a:p>
          <a:p>
            <a:endParaRPr lang="he-IL" sz="2400" dirty="0"/>
          </a:p>
          <a:p>
            <a:r>
              <a:rPr lang="en-US" sz="2400" dirty="0" smtClean="0"/>
              <a:t>QR</a:t>
            </a:r>
            <a:r>
              <a:rPr lang="he-IL" sz="2400" dirty="0" smtClean="0"/>
              <a:t> לסריקה דרך </a:t>
            </a:r>
            <a:r>
              <a:rPr lang="he-IL" sz="2400" dirty="0" err="1" smtClean="0"/>
              <a:t>הסמרטפון</a:t>
            </a:r>
            <a:r>
              <a:rPr lang="he-IL" sz="2400" dirty="0" smtClean="0"/>
              <a:t>: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he-IL" sz="24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1761" y="3659146"/>
            <a:ext cx="1990725" cy="2009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" name="קבוצה 1"/>
          <p:cNvGrpSpPr/>
          <p:nvPr/>
        </p:nvGrpSpPr>
        <p:grpSpPr>
          <a:xfrm>
            <a:off x="352697" y="2447133"/>
            <a:ext cx="5943208" cy="3609283"/>
            <a:chOff x="352697" y="2447133"/>
            <a:chExt cx="5943208" cy="3609283"/>
          </a:xfrm>
        </p:grpSpPr>
        <p:pic>
          <p:nvPicPr>
            <p:cNvPr id="1028" name="Picture 4" descr="thumb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7714"/>
            <a:stretch/>
          </p:blipFill>
          <p:spPr bwMode="auto">
            <a:xfrm>
              <a:off x="352697" y="2447133"/>
              <a:ext cx="5943208" cy="3609283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×ª××¦××ª ×ª××× × ×¢×××¨ âªhackeruâ¬â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9451" y="2492860"/>
              <a:ext cx="928110" cy="2756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687636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79171" y="300114"/>
            <a:ext cx="827259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he-IL"/>
            </a:defPPr>
            <a:lvl1pPr>
              <a:defRPr sz="3600" b="1">
                <a:solidFill>
                  <a:srgbClr val="1E4186"/>
                </a:solidFill>
              </a:defRPr>
            </a:lvl1pPr>
          </a:lstStyle>
          <a:p>
            <a:r>
              <a:rPr lang="he-IL" dirty="0" smtClean="0"/>
              <a:t>סיכום</a:t>
            </a:r>
            <a:endParaRPr lang="he-IL" dirty="0"/>
          </a:p>
        </p:txBody>
      </p:sp>
      <p:sp>
        <p:nvSpPr>
          <p:cNvPr id="6" name="TextBox 5"/>
          <p:cNvSpPr txBox="1"/>
          <p:nvPr/>
        </p:nvSpPr>
        <p:spPr>
          <a:xfrm>
            <a:off x="507077" y="1429638"/>
            <a:ext cx="11329790" cy="34163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 smtClean="0"/>
              <a:t>מצגת זו נתנה לכם את היסודות כיצד סביבת העבודה </a:t>
            </a:r>
            <a:r>
              <a:rPr lang="en-US" sz="2400" dirty="0" smtClean="0"/>
              <a:t>BOOTSTRAP </a:t>
            </a:r>
            <a:r>
              <a:rPr lang="he-IL" sz="2400" dirty="0"/>
              <a:t> </a:t>
            </a:r>
            <a:r>
              <a:rPr lang="he-IL" sz="2400" dirty="0" smtClean="0"/>
              <a:t>עובדת ואנו ממליצים לכם להיכנס לאתר </a:t>
            </a:r>
            <a:r>
              <a:rPr lang="en-US" sz="2400" dirty="0" smtClean="0">
                <a:hlinkClick r:id="rId3"/>
              </a:rPr>
              <a:t>https</a:t>
            </a:r>
            <a:r>
              <a:rPr lang="en-US" sz="2400" dirty="0">
                <a:hlinkClick r:id="rId3"/>
              </a:rPr>
              <a:t>://getbootstrap.com</a:t>
            </a:r>
            <a:r>
              <a:rPr lang="en-US" sz="2400" dirty="0" smtClean="0">
                <a:hlinkClick r:id="rId3"/>
              </a:rPr>
              <a:t>/</a:t>
            </a:r>
            <a:r>
              <a:rPr lang="en-US" sz="2400" dirty="0" smtClean="0"/>
              <a:t> </a:t>
            </a:r>
            <a:r>
              <a:rPr lang="he-IL" sz="2400" dirty="0" smtClean="0"/>
              <a:t> לקטגוריית </a:t>
            </a:r>
            <a:r>
              <a:rPr lang="en-US" sz="2400" dirty="0" smtClean="0"/>
              <a:t>DOCUMENTATION</a:t>
            </a:r>
            <a:r>
              <a:rPr lang="he-IL" sz="2400" dirty="0" smtClean="0"/>
              <a:t> ולהמשיך לחקור את השפה .</a:t>
            </a:r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he-IL" sz="2400" dirty="0" smtClean="0"/>
              <a:t>נתראה בחוברת הבאה </a:t>
            </a:r>
            <a:r>
              <a:rPr lang="he-IL" sz="2400" dirty="0" smtClean="0">
                <a:sym typeface="Wingdings" panose="05000000000000000000" pitchFamily="2" charset="2"/>
              </a:rPr>
              <a:t>,</a:t>
            </a:r>
          </a:p>
          <a:p>
            <a:r>
              <a:rPr lang="he-IL" sz="2400" dirty="0" smtClean="0">
                <a:sym typeface="Wingdings" panose="05000000000000000000" pitchFamily="2" charset="2"/>
              </a:rPr>
              <a:t>עופר שלי</a:t>
            </a:r>
            <a:r>
              <a:rPr lang="en-US" sz="2400" dirty="0" smtClean="0">
                <a:sym typeface="Wingdings" panose="05000000000000000000" pitchFamily="2" charset="2"/>
              </a:rPr>
              <a:t/>
            </a:r>
            <a:br>
              <a:rPr lang="en-US" sz="2400" dirty="0" smtClean="0">
                <a:sym typeface="Wingdings" panose="05000000000000000000" pitchFamily="2" charset="2"/>
              </a:rPr>
            </a:br>
            <a:r>
              <a:rPr lang="he-IL" sz="2400" dirty="0" err="1" smtClean="0">
                <a:sym typeface="Wingdings" panose="05000000000000000000" pitchFamily="2" charset="2"/>
              </a:rPr>
              <a:t>האקריו</a:t>
            </a:r>
            <a:endParaRPr lang="en-US" sz="2400" dirty="0"/>
          </a:p>
          <a:p>
            <a:endParaRPr lang="he-IL" sz="2400" dirty="0" smtClean="0"/>
          </a:p>
        </p:txBody>
      </p:sp>
      <p:pic>
        <p:nvPicPr>
          <p:cNvPr id="7" name="תמונה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92" y="2806219"/>
            <a:ext cx="6828210" cy="307919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Picture 6" descr="×ª××¦××ª ×ª××× × ×¢×××¨ âªhackeruâ¬â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7177" y="4070209"/>
            <a:ext cx="2129690" cy="632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9283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92613" y="300114"/>
            <a:ext cx="8359148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>
            <a:defPPr>
              <a:defRPr lang="he-IL"/>
            </a:defPPr>
            <a:lvl1pPr>
              <a:defRPr sz="3600" b="1">
                <a:solidFill>
                  <a:srgbClr val="1E4186"/>
                </a:solidFill>
              </a:defRPr>
            </a:lvl1pPr>
          </a:lstStyle>
          <a:p>
            <a:r>
              <a:rPr lang="he-IL" dirty="0" smtClean="0"/>
              <a:t>כיצד מתחילים לעבודה עם </a:t>
            </a:r>
            <a:r>
              <a:rPr lang="en-US" dirty="0" smtClean="0"/>
              <a:t>BOOTSTRAP</a:t>
            </a:r>
            <a:r>
              <a:rPr lang="he-IL" dirty="0" smtClean="0"/>
              <a:t> 4.1 </a:t>
            </a:r>
            <a:endParaRPr lang="he-IL" dirty="0"/>
          </a:p>
        </p:txBody>
      </p:sp>
      <p:sp>
        <p:nvSpPr>
          <p:cNvPr id="7" name="TextBox 6"/>
          <p:cNvSpPr txBox="1"/>
          <p:nvPr/>
        </p:nvSpPr>
        <p:spPr>
          <a:xfrm>
            <a:off x="419450" y="1812022"/>
            <a:ext cx="11417416" cy="304698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 smtClean="0"/>
              <a:t>כדי להתחיל עבודה עם </a:t>
            </a:r>
            <a:r>
              <a:rPr lang="en-US" sz="2400" dirty="0" smtClean="0"/>
              <a:t>BOOTSTRAP</a:t>
            </a:r>
            <a:r>
              <a:rPr lang="he-IL" sz="2400" dirty="0" smtClean="0"/>
              <a:t> בקלות ישנם 2 דרכים (בחוברת זו נעבוד לפי </a:t>
            </a:r>
            <a:r>
              <a:rPr lang="he-IL" sz="2400" dirty="0" smtClean="0">
                <a:solidFill>
                  <a:srgbClr val="00B050"/>
                </a:solidFill>
              </a:rPr>
              <a:t>דרך א'</a:t>
            </a:r>
            <a:r>
              <a:rPr lang="he-IL" sz="2400" dirty="0" smtClean="0"/>
              <a:t>)</a:t>
            </a:r>
          </a:p>
          <a:p>
            <a:r>
              <a:rPr lang="he-IL" sz="2400" b="1" dirty="0" smtClean="0">
                <a:solidFill>
                  <a:schemeClr val="accent6">
                    <a:lumMod val="75000"/>
                  </a:schemeClr>
                </a:solidFill>
              </a:rPr>
              <a:t>א. </a:t>
            </a:r>
            <a:r>
              <a:rPr lang="he-IL" sz="2400" dirty="0" smtClean="0"/>
              <a:t>להוריד קובץ </a:t>
            </a:r>
            <a:r>
              <a:rPr lang="en-US" sz="2400" dirty="0" smtClean="0"/>
              <a:t>ZIP</a:t>
            </a:r>
            <a:r>
              <a:rPr lang="he-IL" sz="2400" dirty="0" smtClean="0"/>
              <a:t> שבתוכו כל ספריית ה </a:t>
            </a:r>
            <a:r>
              <a:rPr lang="en-US" sz="2400" dirty="0" smtClean="0"/>
              <a:t>BOOTSTRAP</a:t>
            </a:r>
            <a:r>
              <a:rPr lang="he-IL" sz="2400" dirty="0" smtClean="0"/>
              <a:t> </a:t>
            </a:r>
            <a:r>
              <a:rPr lang="en-US" sz="2400" dirty="0" smtClean="0"/>
              <a:t> </a:t>
            </a:r>
            <a:r>
              <a:rPr lang="he-IL" sz="2400" dirty="0" smtClean="0"/>
              <a:t>עם כל הקבצים של סביבת העבודה , אותנו בחוברת זו יעניין רק קובץ אחד והוא </a:t>
            </a:r>
            <a:r>
              <a:rPr lang="en-US" sz="2400" dirty="0" smtClean="0"/>
              <a:t>BOOTSTRAP.MIN.CSS</a:t>
            </a:r>
            <a:r>
              <a:rPr lang="he-IL" sz="2400" dirty="0"/>
              <a:t> </a:t>
            </a:r>
            <a:r>
              <a:rPr lang="he-IL" sz="2400" dirty="0" smtClean="0"/>
              <a:t>שברגע שנחבר אותו נוכל להתחיל לעבוד בקלות עם </a:t>
            </a:r>
            <a:r>
              <a:rPr lang="en-US" sz="2400" dirty="0" smtClean="0"/>
              <a:t>BOOTSTRAP</a:t>
            </a:r>
            <a:r>
              <a:rPr lang="he-IL" sz="2400" dirty="0" smtClean="0"/>
              <a:t> – יתרון של שיטה זו שגם אם אנו לא מחוברים לאינטרנט נוכל להמשיך לעבוד על הקוד לעומת אפשרות ב' (שהינה מהירה יותר לתפעול)</a:t>
            </a:r>
          </a:p>
          <a:p>
            <a:endParaRPr lang="he-IL" sz="2400" dirty="0"/>
          </a:p>
          <a:p>
            <a:r>
              <a:rPr lang="he-IL" sz="2400" b="1" dirty="0" smtClean="0">
                <a:solidFill>
                  <a:srgbClr val="FF0000"/>
                </a:solidFill>
              </a:rPr>
              <a:t>ב. </a:t>
            </a:r>
            <a:r>
              <a:rPr lang="he-IL" sz="2400" dirty="0" smtClean="0"/>
              <a:t>אפשרות נוספת לחיבור </a:t>
            </a:r>
            <a:r>
              <a:rPr lang="en-US" sz="2400" dirty="0" smtClean="0"/>
              <a:t>BOOTSTRAP</a:t>
            </a:r>
            <a:r>
              <a:rPr lang="he-IL" sz="2400" dirty="0" smtClean="0"/>
              <a:t> שהיא דומה ל" דרך א' " אך כולל חיבור קובץ </a:t>
            </a:r>
            <a:r>
              <a:rPr lang="en-US" sz="2400" dirty="0" smtClean="0"/>
              <a:t>CSS</a:t>
            </a:r>
            <a:r>
              <a:rPr lang="he-IL" sz="2400" dirty="0" smtClean="0"/>
              <a:t> חיצוני (</a:t>
            </a:r>
            <a:r>
              <a:rPr lang="en-US" sz="2400" dirty="0" smtClean="0"/>
              <a:t>CDN</a:t>
            </a:r>
            <a:r>
              <a:rPr lang="he-IL" sz="2400" dirty="0" smtClean="0"/>
              <a:t> ) ובדרך כלל הקובץ שלנו לאחר חיבור באפשרות זו יראה כך ב </a:t>
            </a:r>
            <a:r>
              <a:rPr lang="en-US" sz="2400" dirty="0" smtClean="0"/>
              <a:t>HEADER</a:t>
            </a:r>
            <a:endParaRPr lang="he-IL" sz="2400" dirty="0"/>
          </a:p>
        </p:txBody>
      </p:sp>
      <p:pic>
        <p:nvPicPr>
          <p:cNvPr id="2" name="תמונה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782" y="4859010"/>
            <a:ext cx="6059692" cy="159584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7863840" y="5062262"/>
            <a:ext cx="3973026" cy="9233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r>
              <a:rPr lang="he-IL" dirty="0" smtClean="0"/>
              <a:t>* שימו לב שהמידע שבאפשרות ב', הקובץ   </a:t>
            </a:r>
          </a:p>
          <a:p>
            <a:r>
              <a:rPr lang="he-IL" dirty="0"/>
              <a:t> </a:t>
            </a:r>
            <a:r>
              <a:rPr lang="he-IL" dirty="0" smtClean="0"/>
              <a:t> נלקח משרת חיצוני וללא חיבור לאינטרנט</a:t>
            </a:r>
          </a:p>
          <a:p>
            <a:r>
              <a:rPr lang="he-IL" dirty="0" smtClean="0"/>
              <a:t>לא נוכל להפעיל אותו. </a:t>
            </a:r>
            <a:endParaRPr lang="he-IL" dirty="0"/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5428212" y="5547918"/>
            <a:ext cx="2435628" cy="2180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662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72387" y="300114"/>
            <a:ext cx="8479374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>
            <a:defPPr>
              <a:defRPr lang="he-IL"/>
            </a:defPPr>
            <a:lvl1pPr>
              <a:defRPr sz="3600" b="1">
                <a:solidFill>
                  <a:srgbClr val="1E4186"/>
                </a:solidFill>
              </a:defRPr>
            </a:lvl1pPr>
          </a:lstStyle>
          <a:p>
            <a:r>
              <a:rPr lang="he-IL" dirty="0" smtClean="0"/>
              <a:t>מורידים ומתקינים את </a:t>
            </a:r>
            <a:r>
              <a:rPr lang="en-US" dirty="0" smtClean="0"/>
              <a:t>BOOTSTRAP</a:t>
            </a:r>
            <a:r>
              <a:rPr lang="he-IL" dirty="0" smtClean="0"/>
              <a:t> – חלק א' </a:t>
            </a:r>
            <a:endParaRPr lang="he-IL" dirty="0"/>
          </a:p>
        </p:txBody>
      </p:sp>
      <p:sp>
        <p:nvSpPr>
          <p:cNvPr id="7" name="TextBox 6"/>
          <p:cNvSpPr txBox="1"/>
          <p:nvPr/>
        </p:nvSpPr>
        <p:spPr>
          <a:xfrm>
            <a:off x="419450" y="1812022"/>
            <a:ext cx="11417416" cy="267765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 smtClean="0"/>
              <a:t>א. יש </a:t>
            </a:r>
            <a:r>
              <a:rPr lang="he-IL" sz="2400" dirty="0" err="1" smtClean="0"/>
              <a:t>להכנס</a:t>
            </a:r>
            <a:r>
              <a:rPr lang="he-IL" sz="2400" dirty="0" smtClean="0"/>
              <a:t> לאתר </a:t>
            </a:r>
            <a:r>
              <a:rPr lang="en-US" sz="2400" dirty="0" smtClean="0">
                <a:hlinkClick r:id="rId3"/>
              </a:rPr>
              <a:t>https://getbootstrap.com/</a:t>
            </a:r>
            <a:endParaRPr lang="en-US" sz="2400" dirty="0" smtClean="0"/>
          </a:p>
          <a:p>
            <a:r>
              <a:rPr lang="he-IL" sz="2400" dirty="0" smtClean="0"/>
              <a:t>ב. יש ללחוץ בדף שיפתח על כפתור ה </a:t>
            </a:r>
            <a:r>
              <a:rPr lang="en-US" sz="2400" dirty="0" smtClean="0"/>
              <a:t>DOWNLOAD</a:t>
            </a:r>
            <a:endParaRPr lang="he-IL" sz="2400" dirty="0" smtClean="0"/>
          </a:p>
          <a:p>
            <a:r>
              <a:rPr lang="he-IL" sz="2400" dirty="0" smtClean="0"/>
              <a:t>ג. בעמוד שיפתח נלחץ על כפתור ה </a:t>
            </a:r>
            <a:r>
              <a:rPr lang="en-US" sz="2400" dirty="0" smtClean="0"/>
              <a:t>DOWNLOAD</a:t>
            </a:r>
            <a:r>
              <a:rPr lang="he-IL" sz="2400" dirty="0" smtClean="0"/>
              <a:t> פעם נוספת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he-IL" sz="2400" dirty="0" smtClean="0"/>
              <a:t>    בתפריט </a:t>
            </a:r>
            <a:r>
              <a:rPr lang="en-US" sz="2400" dirty="0" smtClean="0"/>
              <a:t>COMPILED CSS AND JS</a:t>
            </a:r>
            <a:br>
              <a:rPr lang="en-US" sz="2400" dirty="0" smtClean="0"/>
            </a:br>
            <a:r>
              <a:rPr lang="he-IL" sz="2400" dirty="0" smtClean="0"/>
              <a:t>ד. כאשר הקובץ </a:t>
            </a:r>
            <a:r>
              <a:rPr lang="en-US" sz="2400" dirty="0" smtClean="0"/>
              <a:t>ZIP</a:t>
            </a:r>
            <a:r>
              <a:rPr lang="he-IL" sz="2400" dirty="0" smtClean="0"/>
              <a:t> </a:t>
            </a:r>
            <a:r>
              <a:rPr lang="he-IL" sz="2400" dirty="0" err="1" smtClean="0"/>
              <a:t>יירד</a:t>
            </a:r>
            <a:r>
              <a:rPr lang="he-IL" sz="2400" dirty="0" smtClean="0"/>
              <a:t> במלואו ונלחץ עליו נראה בתוכו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he-IL" sz="2400" dirty="0" smtClean="0"/>
              <a:t>    את התיקיות הבאות :</a:t>
            </a:r>
          </a:p>
          <a:p>
            <a:endParaRPr lang="he-IL" sz="2400" dirty="0" smtClean="0"/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212" y="1194390"/>
            <a:ext cx="4127157" cy="186114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אליפסה 5"/>
          <p:cNvSpPr/>
          <p:nvPr/>
        </p:nvSpPr>
        <p:spPr>
          <a:xfrm>
            <a:off x="1631091" y="2679384"/>
            <a:ext cx="741406" cy="230832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8" name="תמונה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978" y="3474568"/>
            <a:ext cx="3473452" cy="243450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0" name="אליפסה 9"/>
          <p:cNvSpPr/>
          <p:nvPr/>
        </p:nvSpPr>
        <p:spPr>
          <a:xfrm>
            <a:off x="498376" y="5626752"/>
            <a:ext cx="741406" cy="209847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11" name="תמונה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3368" y="4052628"/>
            <a:ext cx="3356743" cy="192924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3" name="Straight Arrow Connector 2"/>
          <p:cNvCxnSpPr/>
          <p:nvPr/>
        </p:nvCxnSpPr>
        <p:spPr>
          <a:xfrm flipH="1">
            <a:off x="1239782" y="2918529"/>
            <a:ext cx="705396" cy="2708223"/>
          </a:xfrm>
          <a:prstGeom prst="straightConnector1">
            <a:avLst/>
          </a:prstGeom>
          <a:ln>
            <a:tailEnd type="triangle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5483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75593" y="300114"/>
            <a:ext cx="8476168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>
            <a:defPPr>
              <a:defRPr lang="he-IL"/>
            </a:defPPr>
            <a:lvl1pPr>
              <a:defRPr sz="3600" b="1">
                <a:solidFill>
                  <a:srgbClr val="1E4186"/>
                </a:solidFill>
              </a:defRPr>
            </a:lvl1pPr>
          </a:lstStyle>
          <a:p>
            <a:r>
              <a:rPr lang="he-IL" dirty="0" smtClean="0"/>
              <a:t>מורידים ומתקינים את </a:t>
            </a:r>
            <a:r>
              <a:rPr lang="en-US" dirty="0" smtClean="0"/>
              <a:t>BOOTSTRAP</a:t>
            </a:r>
            <a:r>
              <a:rPr lang="he-IL" dirty="0" smtClean="0"/>
              <a:t> – חלק ב' </a:t>
            </a:r>
            <a:endParaRPr lang="he-IL" dirty="0"/>
          </a:p>
        </p:txBody>
      </p:sp>
      <p:sp>
        <p:nvSpPr>
          <p:cNvPr id="7" name="TextBox 6"/>
          <p:cNvSpPr txBox="1"/>
          <p:nvPr/>
        </p:nvSpPr>
        <p:spPr>
          <a:xfrm>
            <a:off x="419450" y="1812022"/>
            <a:ext cx="11417416" cy="267765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 smtClean="0"/>
              <a:t>ה. מכיוון שאותנו מעניין רק עניין העיצוב בחוברת זו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he-IL" sz="2400" dirty="0" smtClean="0"/>
              <a:t>    נכנס לתיקיית </a:t>
            </a:r>
            <a:r>
              <a:rPr lang="en-US" sz="2400" dirty="0" smtClean="0"/>
              <a:t>CSS</a:t>
            </a:r>
            <a:r>
              <a:rPr lang="he-IL" sz="2400" dirty="0" smtClean="0"/>
              <a:t> ונחלץ את קובץ ה </a:t>
            </a:r>
            <a:r>
              <a:rPr lang="en-US" sz="2400" dirty="0" smtClean="0"/>
              <a:t>BOOTSTRAP.MIN.CSS</a:t>
            </a:r>
            <a:r>
              <a:rPr lang="he-IL" sz="2400" dirty="0" smtClean="0"/>
              <a:t> לת</a:t>
            </a:r>
            <a:r>
              <a:rPr lang="he-IL" sz="2400" dirty="0"/>
              <a:t>י</a:t>
            </a:r>
            <a:r>
              <a:rPr lang="he-IL" sz="2400" dirty="0" smtClean="0"/>
              <a:t>קיית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> </a:t>
            </a:r>
            <a:r>
              <a:rPr lang="en-US" sz="2400" dirty="0" smtClean="0"/>
              <a:t>   </a:t>
            </a:r>
            <a:r>
              <a:rPr lang="he-IL" sz="2400" dirty="0" smtClean="0"/>
              <a:t>הפרויקט של האתר/אפליקציה שלנו.</a:t>
            </a:r>
          </a:p>
          <a:p>
            <a:r>
              <a:rPr lang="he-IL" sz="2400" dirty="0" smtClean="0"/>
              <a:t>ו. לאחר שחילצנו את הקובץ לתיקיית הפרויקט שלנו, נחבר את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he-IL" sz="2400" dirty="0" smtClean="0"/>
              <a:t>   </a:t>
            </a:r>
            <a:r>
              <a:rPr lang="en-US" sz="2400" dirty="0" smtClean="0"/>
              <a:t>BOOTSTRAP</a:t>
            </a:r>
            <a:r>
              <a:rPr lang="he-IL" sz="2400" dirty="0" smtClean="0"/>
              <a:t> בדומה לחיבור של קובץ </a:t>
            </a:r>
            <a:r>
              <a:rPr lang="en-US" sz="2400" dirty="0" smtClean="0"/>
              <a:t>CSS</a:t>
            </a:r>
            <a:r>
              <a:rPr lang="he-IL" sz="2400" dirty="0" smtClean="0"/>
              <a:t> חיצוני, ומאותו רגע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he-IL" sz="2400" dirty="0" smtClean="0"/>
              <a:t>   נוכל להתחיל לעבוד עם הקלאסים של </a:t>
            </a:r>
            <a:r>
              <a:rPr lang="en-US" sz="2400" dirty="0" smtClean="0"/>
              <a:t>BOOTSTRAP</a:t>
            </a:r>
            <a:r>
              <a:rPr lang="he-IL" sz="2400" dirty="0" smtClean="0"/>
              <a:t>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he-IL" sz="2400" dirty="0" smtClean="0"/>
              <a:t>   </a:t>
            </a:r>
          </a:p>
        </p:txBody>
      </p:sp>
      <p:pic>
        <p:nvPicPr>
          <p:cNvPr id="2" name="תמונה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450" y="1621354"/>
            <a:ext cx="2979703" cy="229161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grpSp>
        <p:nvGrpSpPr>
          <p:cNvPr id="6" name="Group 5"/>
          <p:cNvGrpSpPr/>
          <p:nvPr/>
        </p:nvGrpSpPr>
        <p:grpSpPr>
          <a:xfrm>
            <a:off x="3399153" y="4297961"/>
            <a:ext cx="5376647" cy="2402098"/>
            <a:chOff x="118066" y="2922410"/>
            <a:chExt cx="3830483" cy="1692946"/>
          </a:xfrm>
        </p:grpSpPr>
        <p:pic>
          <p:nvPicPr>
            <p:cNvPr id="8" name="תמונה 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8066" y="2922410"/>
              <a:ext cx="3830483" cy="1692946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sp>
          <p:nvSpPr>
            <p:cNvPr id="9" name="Rectangle 8"/>
            <p:cNvSpPr/>
            <p:nvPr/>
          </p:nvSpPr>
          <p:spPr>
            <a:xfrm>
              <a:off x="1188721" y="3765665"/>
              <a:ext cx="2685011" cy="157941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14704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915091" y="300114"/>
            <a:ext cx="7036670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>
            <a:defPPr>
              <a:defRPr lang="he-IL"/>
            </a:defPPr>
            <a:lvl1pPr>
              <a:defRPr sz="3600" b="1">
                <a:solidFill>
                  <a:srgbClr val="1E4186"/>
                </a:solidFill>
              </a:defRPr>
            </a:lvl1pPr>
          </a:lstStyle>
          <a:p>
            <a:r>
              <a:rPr lang="he-IL" dirty="0" smtClean="0"/>
              <a:t>בודקים ש </a:t>
            </a:r>
            <a:r>
              <a:rPr lang="en-US" dirty="0" smtClean="0"/>
              <a:t>BOOTSTRAP</a:t>
            </a:r>
            <a:r>
              <a:rPr lang="he-IL" dirty="0" smtClean="0"/>
              <a:t> הותקן כהלכה</a:t>
            </a:r>
            <a:endParaRPr lang="he-IL" dirty="0"/>
          </a:p>
        </p:txBody>
      </p:sp>
      <p:sp>
        <p:nvSpPr>
          <p:cNvPr id="7" name="TextBox 6"/>
          <p:cNvSpPr txBox="1"/>
          <p:nvPr/>
        </p:nvSpPr>
        <p:spPr>
          <a:xfrm>
            <a:off x="419450" y="1812022"/>
            <a:ext cx="11417416" cy="31700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 smtClean="0"/>
              <a:t>נפתח קובץ עבודה חדש בשם </a:t>
            </a:r>
            <a:r>
              <a:rPr lang="en-US" sz="2400" dirty="0" smtClean="0"/>
              <a:t>START.HTML </a:t>
            </a:r>
            <a:r>
              <a:rPr lang="he-IL" sz="2400" dirty="0" smtClean="0"/>
              <a:t> ונקשר אליו את הקובץ </a:t>
            </a:r>
            <a:r>
              <a:rPr lang="en-US" sz="2400" dirty="0" smtClean="0"/>
              <a:t>BOOTSTRAP.MIN.CSS</a:t>
            </a:r>
            <a:r>
              <a:rPr lang="he-IL" sz="2400" dirty="0" smtClean="0"/>
              <a:t> כפי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he-IL" sz="2400" dirty="0" smtClean="0"/>
              <a:t>שהודרכתם ב2 השקפים הקודמים (</a:t>
            </a:r>
            <a:r>
              <a:rPr lang="he-IL" sz="2400" dirty="0" smtClean="0">
                <a:solidFill>
                  <a:srgbClr val="00B050"/>
                </a:solidFill>
              </a:rPr>
              <a:t>בדרך א'</a:t>
            </a:r>
            <a:r>
              <a:rPr lang="he-IL" sz="2400" dirty="0" smtClean="0"/>
              <a:t>)</a:t>
            </a:r>
            <a:r>
              <a:rPr lang="he-IL" sz="2400" dirty="0" smtClean="0">
                <a:solidFill>
                  <a:srgbClr val="00B050"/>
                </a:solidFill>
              </a:rPr>
              <a:t> </a:t>
            </a:r>
            <a:r>
              <a:rPr lang="he-IL" sz="2400" dirty="0" smtClean="0"/>
              <a:t>והוסיפו תגית </a:t>
            </a:r>
            <a:r>
              <a:rPr lang="en-US" sz="2400" dirty="0" smtClean="0"/>
              <a:t>H1</a:t>
            </a:r>
            <a:r>
              <a:rPr lang="he-IL" sz="2400" dirty="0" smtClean="0"/>
              <a:t> ב</a:t>
            </a:r>
            <a:r>
              <a:rPr lang="en-US" sz="2400" b="1" dirty="0" smtClean="0"/>
              <a:t>BODY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he-IL" sz="2400" dirty="0" smtClean="0"/>
              <a:t>כרגע הקוד שלכם צריך להיות דומה פחות או יותר </a:t>
            </a:r>
            <a:r>
              <a:rPr lang="he-IL" sz="2400" b="1" dirty="0" smtClean="0"/>
              <a:t>לתמונה א</a:t>
            </a:r>
            <a:r>
              <a:rPr lang="en-US" sz="2400" b="1" dirty="0" smtClean="0"/>
              <a:t/>
            </a:r>
            <a:br>
              <a:rPr lang="en-US" sz="2400" b="1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he-IL" sz="2400" dirty="0" smtClean="0"/>
              <a:t>כשתפעילו את האתר </a:t>
            </a:r>
            <a:r>
              <a:rPr lang="he-IL" sz="2400" b="1" dirty="0"/>
              <a:t>ב </a:t>
            </a:r>
            <a:r>
              <a:rPr lang="en-US" sz="2400" b="1" dirty="0"/>
              <a:t>GOOGLE </a:t>
            </a:r>
            <a:r>
              <a:rPr lang="en-US" sz="2400" b="1" dirty="0" smtClean="0"/>
              <a:t>CHROME</a:t>
            </a:r>
            <a:r>
              <a:rPr lang="he-IL" sz="2400" dirty="0" smtClean="0"/>
              <a:t> אתם אמורים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he-IL" sz="2400" dirty="0" smtClean="0"/>
              <a:t>לראות גופן של </a:t>
            </a:r>
            <a:r>
              <a:rPr lang="he-IL" sz="2400" b="1" dirty="0" smtClean="0"/>
              <a:t>תמונה ג'.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he-IL" sz="2400" dirty="0" smtClean="0"/>
              <a:t>(במידה </a:t>
            </a:r>
            <a:r>
              <a:rPr lang="he-IL" sz="2400" b="1" dirty="0" smtClean="0"/>
              <a:t>ותמונה ב'</a:t>
            </a:r>
            <a:r>
              <a:rPr lang="he-IL" sz="2400" dirty="0" smtClean="0"/>
              <a:t> עובדת , כנראה ולא חיברתם את </a:t>
            </a:r>
            <a:r>
              <a:rPr lang="en-US" sz="2400" dirty="0" smtClean="0"/>
              <a:t>(BOOTSTRAP</a:t>
            </a:r>
            <a:br>
              <a:rPr lang="en-US" sz="2400" dirty="0" smtClean="0"/>
            </a:br>
            <a:r>
              <a:rPr lang="he-IL" sz="2400" dirty="0" smtClean="0"/>
              <a:t>   </a:t>
            </a:r>
          </a:p>
        </p:txBody>
      </p:sp>
      <p:sp>
        <p:nvSpPr>
          <p:cNvPr id="4" name="מלבן 3"/>
          <p:cNvSpPr/>
          <p:nvPr/>
        </p:nvSpPr>
        <p:spPr>
          <a:xfrm>
            <a:off x="1089074" y="2399190"/>
            <a:ext cx="143340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2800" u="sng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תמונה א'</a:t>
            </a:r>
            <a:endParaRPr lang="he-IL" sz="2800" b="0" u="sng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תמונה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114" y="5077760"/>
            <a:ext cx="6716670" cy="15549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מלבן 7"/>
          <p:cNvSpPr/>
          <p:nvPr/>
        </p:nvSpPr>
        <p:spPr>
          <a:xfrm>
            <a:off x="9373602" y="4579724"/>
            <a:ext cx="142539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2800" u="sng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תמונה ג'</a:t>
            </a:r>
            <a:endParaRPr lang="he-IL" sz="2800" b="0" u="sng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מלבן 8"/>
          <p:cNvSpPr/>
          <p:nvPr/>
        </p:nvSpPr>
        <p:spPr>
          <a:xfrm>
            <a:off x="5786634" y="4607998"/>
            <a:ext cx="142539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2800" u="sng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תמונה ב'</a:t>
            </a:r>
            <a:endParaRPr lang="he-IL" sz="2800" b="0" u="sng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18066" y="2922410"/>
            <a:ext cx="3830483" cy="1692946"/>
            <a:chOff x="118066" y="2922410"/>
            <a:chExt cx="3830483" cy="1692946"/>
          </a:xfrm>
        </p:grpSpPr>
        <p:pic>
          <p:nvPicPr>
            <p:cNvPr id="3" name="תמונה 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8066" y="2922410"/>
              <a:ext cx="3830483" cy="1692946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sp>
          <p:nvSpPr>
            <p:cNvPr id="2" name="Rectangle 1"/>
            <p:cNvSpPr/>
            <p:nvPr/>
          </p:nvSpPr>
          <p:spPr>
            <a:xfrm>
              <a:off x="1188721" y="3765665"/>
              <a:ext cx="2685011" cy="157941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44361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68317" y="300114"/>
            <a:ext cx="5083444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>
            <a:defPPr>
              <a:defRPr lang="he-IL"/>
            </a:defPPr>
            <a:lvl1pPr>
              <a:defRPr sz="3600" b="1">
                <a:solidFill>
                  <a:srgbClr val="1E4186"/>
                </a:solidFill>
              </a:defRPr>
            </a:lvl1pPr>
          </a:lstStyle>
          <a:p>
            <a:r>
              <a:rPr lang="he-IL" dirty="0" smtClean="0"/>
              <a:t>קלאסים -</a:t>
            </a:r>
            <a:r>
              <a:rPr lang="he-IL" dirty="0"/>
              <a:t> טופוגרפיה</a:t>
            </a:r>
            <a:r>
              <a:rPr lang="he-IL" dirty="0" smtClean="0"/>
              <a:t> בסיס</a:t>
            </a:r>
            <a:endParaRPr lang="he-IL" dirty="0"/>
          </a:p>
        </p:txBody>
      </p:sp>
      <p:sp>
        <p:nvSpPr>
          <p:cNvPr id="7" name="TextBox 6"/>
          <p:cNvSpPr txBox="1"/>
          <p:nvPr/>
        </p:nvSpPr>
        <p:spPr>
          <a:xfrm>
            <a:off x="419450" y="1812022"/>
            <a:ext cx="11417416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 smtClean="0"/>
              <a:t>אחת התוספות הגדולות של (</a:t>
            </a:r>
            <a:r>
              <a:rPr lang="en-US" sz="2400" dirty="0" smtClean="0"/>
              <a:t>BS</a:t>
            </a:r>
            <a:r>
              <a:rPr lang="he-IL" sz="2400" dirty="0" smtClean="0"/>
              <a:t>) </a:t>
            </a:r>
            <a:r>
              <a:rPr lang="en-US" sz="2400" dirty="0" smtClean="0"/>
              <a:t>BOOTSTRAP </a:t>
            </a:r>
            <a:r>
              <a:rPr lang="he-IL" sz="2400" dirty="0" smtClean="0"/>
              <a:t> הוא האפשרות לשלוט די בקלות</a:t>
            </a:r>
            <a:r>
              <a:rPr lang="en-US" sz="2400" dirty="0" smtClean="0"/>
              <a:t> </a:t>
            </a:r>
            <a:r>
              <a:rPr lang="he-IL" sz="2400" dirty="0" smtClean="0"/>
              <a:t>בעיצוב</a:t>
            </a:r>
          </a:p>
          <a:p>
            <a:r>
              <a:rPr lang="he-IL" sz="2400" dirty="0" smtClean="0"/>
              <a:t>תגיות, </a:t>
            </a:r>
            <a:r>
              <a:rPr lang="he-IL" sz="2400" dirty="0" err="1" smtClean="0"/>
              <a:t>רקעים</a:t>
            </a:r>
            <a:r>
              <a:rPr lang="he-IL" sz="2400" dirty="0" smtClean="0"/>
              <a:t>, גבולות, תיבות ועוד... עם הוספת קלאסים בתגיות </a:t>
            </a:r>
            <a:r>
              <a:rPr lang="en-US" sz="2400" dirty="0" smtClean="0"/>
              <a:t>HTML</a:t>
            </a:r>
            <a:r>
              <a:rPr lang="he-IL" sz="2400" dirty="0" smtClean="0"/>
              <a:t> בלבד.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he-IL" sz="2400" dirty="0" smtClean="0"/>
              <a:t>לדוגמא - רשימת קלאסים שקשורים לעיצוב טקסטים ב</a:t>
            </a:r>
            <a:r>
              <a:rPr lang="en-US" sz="2400" dirty="0" smtClean="0"/>
              <a:t>BS</a:t>
            </a:r>
            <a:r>
              <a:rPr lang="he-IL" sz="2400" dirty="0" smtClean="0"/>
              <a:t> והתוצאה של שימוש בהם :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5011" y="3244770"/>
            <a:ext cx="6826750" cy="269386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1" name="TextBox 10"/>
          <p:cNvSpPr txBox="1"/>
          <p:nvPr/>
        </p:nvSpPr>
        <p:spPr>
          <a:xfrm>
            <a:off x="419450" y="6361857"/>
            <a:ext cx="11417416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000" dirty="0" smtClean="0">
                <a:solidFill>
                  <a:schemeClr val="bg1"/>
                </a:solidFill>
              </a:rPr>
              <a:t>* ניתן לראות ששימוש </a:t>
            </a:r>
            <a:r>
              <a:rPr lang="he-IL" sz="2000" dirty="0" err="1" smtClean="0">
                <a:solidFill>
                  <a:schemeClr val="bg1"/>
                </a:solidFill>
              </a:rPr>
              <a:t>בקלאסים</a:t>
            </a:r>
            <a:r>
              <a:rPr lang="he-IL" sz="2000" dirty="0" smtClean="0">
                <a:solidFill>
                  <a:schemeClr val="bg1"/>
                </a:solidFill>
              </a:rPr>
              <a:t> של </a:t>
            </a:r>
            <a:r>
              <a:rPr lang="en-US" sz="2000" dirty="0" smtClean="0">
                <a:solidFill>
                  <a:schemeClr val="bg1"/>
                </a:solidFill>
              </a:rPr>
              <a:t>BS</a:t>
            </a:r>
            <a:r>
              <a:rPr lang="he-IL" sz="2000" dirty="0" smtClean="0">
                <a:solidFill>
                  <a:schemeClr val="bg1"/>
                </a:solidFill>
              </a:rPr>
              <a:t> הופך את התצוגה של הטקסט למקצועית יותר ומזמינה לגולש/משתמש</a:t>
            </a:r>
          </a:p>
        </p:txBody>
      </p:sp>
    </p:spTree>
    <p:extLst>
      <p:ext uri="{BB962C8B-B14F-4D97-AF65-F5344CB8AC3E}">
        <p14:creationId xmlns:p14="http://schemas.microsoft.com/office/powerpoint/2010/main" val="3343515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14597" y="300114"/>
            <a:ext cx="8137164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>
            <a:defPPr>
              <a:defRPr lang="he-IL"/>
            </a:defPPr>
            <a:lvl1pPr>
              <a:defRPr sz="3600" b="1">
                <a:solidFill>
                  <a:srgbClr val="1E4186"/>
                </a:solidFill>
              </a:defRPr>
            </a:lvl1pPr>
          </a:lstStyle>
          <a:p>
            <a:r>
              <a:rPr lang="he-IL" dirty="0" smtClean="0"/>
              <a:t>טופוגרפיה</a:t>
            </a:r>
            <a:r>
              <a:rPr lang="en-US" dirty="0" smtClean="0"/>
              <a:t> </a:t>
            </a:r>
            <a:r>
              <a:rPr lang="he-IL" dirty="0" smtClean="0"/>
              <a:t>– תצוגה של כותרות עם קלאסים</a:t>
            </a:r>
            <a:endParaRPr lang="he-IL" dirty="0"/>
          </a:p>
        </p:txBody>
      </p:sp>
      <p:sp>
        <p:nvSpPr>
          <p:cNvPr id="7" name="TextBox 6"/>
          <p:cNvSpPr txBox="1"/>
          <p:nvPr/>
        </p:nvSpPr>
        <p:spPr>
          <a:xfrm>
            <a:off x="419450" y="1812022"/>
            <a:ext cx="11417416" cy="156966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 smtClean="0"/>
              <a:t>בנוסף יתרון נוסף של </a:t>
            </a:r>
            <a:r>
              <a:rPr lang="en-US" sz="2400" dirty="0" smtClean="0"/>
              <a:t>BS</a:t>
            </a:r>
            <a:r>
              <a:rPr lang="he-IL" sz="2400" dirty="0" smtClean="0"/>
              <a:t> הוא היכולת להוסיף קלאסים של תגיות כותרת כגון "1</a:t>
            </a:r>
            <a:r>
              <a:rPr lang="en-US" sz="2400" dirty="0" smtClean="0"/>
              <a:t>H</a:t>
            </a:r>
            <a:r>
              <a:rPr lang="he-IL" sz="2400" dirty="0" smtClean="0"/>
              <a:t>" לתגיות של פסקאות כדוגמת </a:t>
            </a:r>
            <a:r>
              <a:rPr lang="en-US" sz="2400" dirty="0" smtClean="0"/>
              <a:t>DIV</a:t>
            </a:r>
            <a:r>
              <a:rPr lang="he-IL" sz="2400" dirty="0" smtClean="0"/>
              <a:t> ו </a:t>
            </a:r>
            <a:r>
              <a:rPr lang="en-US" sz="2400" dirty="0" smtClean="0"/>
              <a:t>P</a:t>
            </a:r>
            <a:r>
              <a:rPr lang="he-IL" sz="2400" dirty="0" smtClean="0"/>
              <a:t> . 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he-IL" sz="2400" dirty="0" smtClean="0"/>
              <a:t>יתרון זה מאפשר מבחינת </a:t>
            </a:r>
            <a:r>
              <a:rPr lang="en-US" sz="2400" dirty="0" smtClean="0"/>
              <a:t>SEO</a:t>
            </a:r>
            <a:r>
              <a:rPr lang="he-IL" sz="2400" dirty="0" smtClean="0"/>
              <a:t> (קידום אתרים במנועי חיפוש) לעצב טקסט ככותרת אך המנוע חיפוש אינו יתייחס אל התגית ככותרת, דוגמא: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208" y="3546339"/>
            <a:ext cx="9303647" cy="243061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34904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97714" y="300114"/>
            <a:ext cx="7754047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>
            <a:defPPr>
              <a:defRPr lang="he-IL"/>
            </a:defPPr>
            <a:lvl1pPr>
              <a:defRPr sz="3600" b="1">
                <a:solidFill>
                  <a:srgbClr val="1E4186"/>
                </a:solidFill>
              </a:defRPr>
            </a:lvl1pPr>
          </a:lstStyle>
          <a:p>
            <a:r>
              <a:rPr lang="he-IL" dirty="0" smtClean="0"/>
              <a:t>טופוגרפיה</a:t>
            </a:r>
            <a:r>
              <a:rPr lang="en-US" dirty="0" smtClean="0"/>
              <a:t> </a:t>
            </a:r>
            <a:r>
              <a:rPr lang="he-IL" dirty="0" smtClean="0"/>
              <a:t>– הפיכת רשימה לתפריט ניווט</a:t>
            </a:r>
            <a:endParaRPr lang="he-IL" dirty="0"/>
          </a:p>
        </p:txBody>
      </p:sp>
      <p:sp>
        <p:nvSpPr>
          <p:cNvPr id="7" name="TextBox 6"/>
          <p:cNvSpPr txBox="1"/>
          <p:nvPr/>
        </p:nvSpPr>
        <p:spPr>
          <a:xfrm>
            <a:off x="419450" y="1812022"/>
            <a:ext cx="11417416" cy="230832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 smtClean="0"/>
              <a:t>פיצ'ר שימושי נוסף ש</a:t>
            </a:r>
            <a:r>
              <a:rPr lang="en-US" sz="2400" dirty="0" smtClean="0"/>
              <a:t>BS</a:t>
            </a:r>
            <a:r>
              <a:rPr lang="he-IL" sz="2400" dirty="0" smtClean="0"/>
              <a:t> נותן לנו לבצע די בקלות היא הפיכת רשימת </a:t>
            </a:r>
            <a:r>
              <a:rPr lang="en-US" sz="2400" dirty="0" smtClean="0"/>
              <a:t>UL</a:t>
            </a:r>
            <a:r>
              <a:rPr lang="he-IL" sz="2400" dirty="0" smtClean="0"/>
              <a:t> לתפריט ניווט</a:t>
            </a:r>
          </a:p>
          <a:p>
            <a:r>
              <a:rPr lang="he-IL" sz="2400" dirty="0" smtClean="0"/>
              <a:t>כל שעלינו לעשות הוא פשוט להוסיף לתגית רשימה שהוספנו (</a:t>
            </a:r>
            <a:r>
              <a:rPr lang="en-US" sz="2400" dirty="0" smtClean="0"/>
              <a:t>UL</a:t>
            </a:r>
            <a:r>
              <a:rPr lang="he-IL" sz="2400" dirty="0" smtClean="0"/>
              <a:t>) את המחלקה "</a:t>
            </a:r>
            <a:r>
              <a:rPr lang="en-US" sz="2400" dirty="0" smtClean="0"/>
              <a:t>INLINE</a:t>
            </a:r>
            <a:r>
              <a:rPr lang="he-IL" sz="2400" dirty="0" smtClean="0"/>
              <a:t>-</a:t>
            </a:r>
            <a:r>
              <a:rPr lang="en-US" sz="2400" dirty="0" smtClean="0"/>
              <a:t>LIST</a:t>
            </a:r>
            <a:r>
              <a:rPr lang="he-IL" sz="2400" dirty="0" smtClean="0"/>
              <a:t>" ולכל פריט ברשימה (תגית </a:t>
            </a:r>
            <a:r>
              <a:rPr lang="en-US" sz="2400" dirty="0" smtClean="0"/>
              <a:t>LI</a:t>
            </a:r>
            <a:r>
              <a:rPr lang="he-IL" sz="2400" dirty="0" smtClean="0"/>
              <a:t>) את הקלאס "</a:t>
            </a:r>
            <a:r>
              <a:rPr lang="en-US" sz="2400" dirty="0" smtClean="0"/>
              <a:t>ITEM</a:t>
            </a:r>
            <a:r>
              <a:rPr lang="he-IL" sz="2400" dirty="0" smtClean="0"/>
              <a:t>-</a:t>
            </a:r>
            <a:r>
              <a:rPr lang="en-US" sz="2400" dirty="0" smtClean="0"/>
              <a:t>INLINE</a:t>
            </a:r>
            <a:r>
              <a:rPr lang="he-IL" sz="2400" dirty="0" smtClean="0"/>
              <a:t>-</a:t>
            </a:r>
            <a:r>
              <a:rPr lang="en-US" sz="2400" dirty="0" smtClean="0"/>
              <a:t>LIST</a:t>
            </a:r>
            <a:r>
              <a:rPr lang="he-IL" sz="2400" dirty="0" smtClean="0"/>
              <a:t>" שגורם לכל </a:t>
            </a:r>
            <a:r>
              <a:rPr lang="en-US" sz="2400" dirty="0" smtClean="0"/>
              <a:t>LI</a:t>
            </a:r>
            <a:r>
              <a:rPr lang="he-IL" sz="2400" dirty="0" smtClean="0"/>
              <a:t> להיות מוצג כתגית </a:t>
            </a:r>
            <a:r>
              <a:rPr lang="en-US" sz="2400" dirty="0" smtClean="0"/>
              <a:t>INLINE</a:t>
            </a:r>
            <a:r>
              <a:rPr lang="he-IL" sz="2400" dirty="0" smtClean="0"/>
              <a:t> (זורמת בשורה ) במקום תגית </a:t>
            </a:r>
            <a:r>
              <a:rPr lang="en-US" sz="2400" dirty="0" smtClean="0"/>
              <a:t> BLOCK</a:t>
            </a:r>
            <a:r>
              <a:rPr lang="he-IL" sz="2400" dirty="0" smtClean="0"/>
              <a:t>(תגית שתופסת שורה שלמה)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he-IL" sz="2400" dirty="0" smtClean="0"/>
              <a:t>להלן דוגמא קצרה להפיכת תפריט ניווט: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6832" y="4177088"/>
            <a:ext cx="9868430" cy="152749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03170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1222</TotalTime>
  <Words>1420</Words>
  <Application>Microsoft Office PowerPoint</Application>
  <PresentationFormat>מסך רחב</PresentationFormat>
  <Paragraphs>132</Paragraphs>
  <Slides>25</Slides>
  <Notes>24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5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25</vt:i4>
      </vt:variant>
    </vt:vector>
  </HeadingPairs>
  <TitlesOfParts>
    <vt:vector size="31" baseType="lpstr">
      <vt:lpstr>Arial</vt:lpstr>
      <vt:lpstr>Calibri</vt:lpstr>
      <vt:lpstr>Calibri Light</vt:lpstr>
      <vt:lpstr>Times New Roman</vt:lpstr>
      <vt:lpstr>Wingdings</vt:lpstr>
      <vt:lpstr>ערכת נושא Office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</dc:title>
  <dc:creator>anna vilshin</dc:creator>
  <cp:lastModifiedBy>Hackeru</cp:lastModifiedBy>
  <cp:revision>61</cp:revision>
  <dcterms:created xsi:type="dcterms:W3CDTF">2018-12-02T08:04:46Z</dcterms:created>
  <dcterms:modified xsi:type="dcterms:W3CDTF">2019-01-30T09:33:20Z</dcterms:modified>
</cp:coreProperties>
</file>