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3" r:id="rId3"/>
    <p:sldId id="284" r:id="rId4"/>
    <p:sldId id="261" r:id="rId5"/>
    <p:sldId id="256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80" r:id="rId19"/>
    <p:sldId id="281" r:id="rId20"/>
    <p:sldId id="278" r:id="rId21"/>
    <p:sldId id="282" r:id="rId22"/>
    <p:sldId id="25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1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AB7E-370F-4907-95F3-31212EC81B9A}" type="datetimeFigureOut">
              <a:rPr lang="en-MY" smtClean="0"/>
              <a:t>23/7/2018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C7CC-30FB-4176-A1B8-670374B3653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5199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AB7E-370F-4907-95F3-31212EC81B9A}" type="datetimeFigureOut">
              <a:rPr lang="en-MY" smtClean="0"/>
              <a:t>23/7/2018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C7CC-30FB-4176-A1B8-670374B3653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2802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AB7E-370F-4907-95F3-31212EC81B9A}" type="datetimeFigureOut">
              <a:rPr lang="en-MY" smtClean="0"/>
              <a:t>23/7/2018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C7CC-30FB-4176-A1B8-670374B3653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125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AB7E-370F-4907-95F3-31212EC81B9A}" type="datetimeFigureOut">
              <a:rPr lang="en-MY" smtClean="0"/>
              <a:t>23/7/2018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C7CC-30FB-4176-A1B8-670374B3653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074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AB7E-370F-4907-95F3-31212EC81B9A}" type="datetimeFigureOut">
              <a:rPr lang="en-MY" smtClean="0"/>
              <a:t>23/7/2018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C7CC-30FB-4176-A1B8-670374B3653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304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AB7E-370F-4907-95F3-31212EC81B9A}" type="datetimeFigureOut">
              <a:rPr lang="en-MY" smtClean="0"/>
              <a:t>23/7/2018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C7CC-30FB-4176-A1B8-670374B3653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597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AB7E-370F-4907-95F3-31212EC81B9A}" type="datetimeFigureOut">
              <a:rPr lang="en-MY" smtClean="0"/>
              <a:t>23/7/2018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C7CC-30FB-4176-A1B8-670374B3653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8051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AB7E-370F-4907-95F3-31212EC81B9A}" type="datetimeFigureOut">
              <a:rPr lang="en-MY" smtClean="0"/>
              <a:t>23/7/2018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C7CC-30FB-4176-A1B8-670374B3653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391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AB7E-370F-4907-95F3-31212EC81B9A}" type="datetimeFigureOut">
              <a:rPr lang="en-MY" smtClean="0"/>
              <a:t>23/7/2018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C7CC-30FB-4176-A1B8-670374B3653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54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AB7E-370F-4907-95F3-31212EC81B9A}" type="datetimeFigureOut">
              <a:rPr lang="en-MY" smtClean="0"/>
              <a:t>23/7/2018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C7CC-30FB-4176-A1B8-670374B3653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460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AB7E-370F-4907-95F3-31212EC81B9A}" type="datetimeFigureOut">
              <a:rPr lang="en-MY" smtClean="0"/>
              <a:t>23/7/2018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C7CC-30FB-4176-A1B8-670374B3653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007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EAB7E-370F-4907-95F3-31212EC81B9A}" type="datetimeFigureOut">
              <a:rPr lang="en-MY" smtClean="0"/>
              <a:t>23/7/2018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FC7CC-30FB-4176-A1B8-670374B3653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114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/phpmyadmin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/phpmyadmin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Mareks_082/auto-increment-keys-vs-uuid-a74d81f7476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join_inner.asp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www.w3schools.com/sql/sql_join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sql/sql_join_full.asp" TargetMode="External"/><Relationship Id="rId5" Type="http://schemas.openxmlformats.org/officeDocument/2006/relationships/hyperlink" Target="https://www.w3schools.com/sql/sql_join_right.asp" TargetMode="External"/><Relationship Id="rId4" Type="http://schemas.openxmlformats.org/officeDocument/2006/relationships/hyperlink" Target="https://www.w3schools.com/sql/sql_join_left.asp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sqltutorial.org/mysql-left-join.aspx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279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6000" dirty="0"/>
              <a:t>Database Server </a:t>
            </a:r>
          </a:p>
          <a:p>
            <a:pPr algn="ctr"/>
            <a:r>
              <a:rPr lang="en-MY" sz="6000" dirty="0" err="1" smtClean="0"/>
              <a:t>MariaDB</a:t>
            </a:r>
            <a:r>
              <a:rPr lang="en-MY" sz="6000" dirty="0" smtClean="0"/>
              <a:t>, MySQL</a:t>
            </a:r>
            <a:endParaRPr lang="en-MY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367" y="4322364"/>
            <a:ext cx="4679633" cy="19498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3251676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4000" dirty="0"/>
              <a:t>https://www.mysql.com/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97" y="4322364"/>
            <a:ext cx="3790696" cy="19498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333159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4000" dirty="0"/>
              <a:t>https://mariadb.org/</a:t>
            </a:r>
          </a:p>
        </p:txBody>
      </p:sp>
    </p:spTree>
    <p:extLst>
      <p:ext uri="{BB962C8B-B14F-4D97-AF65-F5344CB8AC3E}">
        <p14:creationId xmlns:p14="http://schemas.microsoft.com/office/powerpoint/2010/main" val="3933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28"/>
            <a:ext cx="9144000" cy="830997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4800" b="1" dirty="0" smtClean="0"/>
              <a:t>Set </a:t>
            </a:r>
            <a:r>
              <a:rPr lang="ms-MY" sz="4800" b="1" dirty="0" err="1" smtClean="0"/>
              <a:t>MySQL</a:t>
            </a:r>
            <a:r>
              <a:rPr lang="ms-MY" sz="4800" b="1" dirty="0" smtClean="0"/>
              <a:t> </a:t>
            </a:r>
            <a:r>
              <a:rPr lang="ms-MY" sz="4800" b="1" dirty="0" err="1" smtClean="0"/>
              <a:t>root</a:t>
            </a:r>
            <a:r>
              <a:rPr lang="ms-MY" sz="4800" b="1" dirty="0" smtClean="0"/>
              <a:t> </a:t>
            </a:r>
            <a:r>
              <a:rPr lang="ms-MY" sz="4800" b="1" dirty="0" err="1" smtClean="0"/>
              <a:t>password</a:t>
            </a:r>
            <a:r>
              <a:rPr lang="ms-MY" sz="4800" b="1" dirty="0" smtClean="0">
                <a:solidFill>
                  <a:srgbClr val="FF0000"/>
                </a:solidFill>
              </a:rPr>
              <a:t> </a:t>
            </a:r>
            <a:r>
              <a:rPr lang="ms-MY" sz="4800" b="1" dirty="0" smtClean="0"/>
              <a:t>  </a:t>
            </a:r>
            <a:endParaRPr lang="ms-MY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852" t="3675" r="12071" b="8640"/>
          <a:stretch/>
        </p:blipFill>
        <p:spPr>
          <a:xfrm>
            <a:off x="322729" y="832124"/>
            <a:ext cx="8525436" cy="60258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1853007" y="5741894"/>
            <a:ext cx="607805" cy="57541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788950" y="2005284"/>
            <a:ext cx="576427" cy="38829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4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28"/>
            <a:ext cx="9144000" cy="58477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3200" b="1" dirty="0" smtClean="0"/>
              <a:t>PHPMyAdmin – http://localhost/phpmyadmin/ </a:t>
            </a:r>
            <a:endParaRPr lang="ms-MY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0" y="2878574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600" dirty="0" smtClean="0">
                <a:solidFill>
                  <a:srgbClr val="FF0000"/>
                </a:solidFill>
              </a:rPr>
              <a:t>Line 19</a:t>
            </a:r>
            <a:r>
              <a:rPr lang="en-MY" sz="3600" dirty="0" smtClean="0"/>
              <a:t> :</a:t>
            </a:r>
          </a:p>
          <a:p>
            <a:r>
              <a:rPr lang="en-MY" sz="3600" dirty="0" smtClean="0"/>
              <a:t>$</a:t>
            </a:r>
            <a:r>
              <a:rPr lang="en-MY" sz="3600" dirty="0" err="1"/>
              <a:t>cfg</a:t>
            </a:r>
            <a:r>
              <a:rPr lang="en-MY" sz="3600" dirty="0"/>
              <a:t>['Servers'][$</a:t>
            </a:r>
            <a:r>
              <a:rPr lang="en-MY" sz="3600" dirty="0" err="1"/>
              <a:t>i</a:t>
            </a:r>
            <a:r>
              <a:rPr lang="en-MY" sz="3600" dirty="0"/>
              <a:t>]['</a:t>
            </a:r>
            <a:r>
              <a:rPr lang="en-MY" sz="3600" dirty="0" err="1"/>
              <a:t>auth_type</a:t>
            </a:r>
            <a:r>
              <a:rPr lang="en-MY" sz="3600" dirty="0"/>
              <a:t>'] = '</a:t>
            </a:r>
            <a:r>
              <a:rPr lang="en-MY" sz="3600" dirty="0">
                <a:solidFill>
                  <a:srgbClr val="FF0000"/>
                </a:solidFill>
              </a:rPr>
              <a:t>http</a:t>
            </a:r>
            <a:r>
              <a:rPr lang="en-MY" sz="3600" dirty="0" smtClean="0"/>
              <a:t>';</a:t>
            </a:r>
          </a:p>
          <a:p>
            <a:endParaRPr lang="en-MY" sz="3600" dirty="0" smtClean="0"/>
          </a:p>
          <a:p>
            <a:r>
              <a:rPr lang="en-MY" sz="3600" dirty="0" smtClean="0">
                <a:solidFill>
                  <a:srgbClr val="FF0000"/>
                </a:solidFill>
              </a:rPr>
              <a:t>Line 23 </a:t>
            </a:r>
            <a:r>
              <a:rPr lang="en-MY" sz="3600" dirty="0" smtClean="0"/>
              <a:t>:</a:t>
            </a:r>
            <a:endParaRPr lang="en-MY" sz="3600" dirty="0"/>
          </a:p>
          <a:p>
            <a:r>
              <a:rPr lang="en-MY" sz="3600" dirty="0"/>
              <a:t>$</a:t>
            </a:r>
            <a:r>
              <a:rPr lang="en-MY" sz="3600" dirty="0" err="1"/>
              <a:t>cfg</a:t>
            </a:r>
            <a:r>
              <a:rPr lang="en-MY" sz="3600" dirty="0"/>
              <a:t>['Servers'][$</a:t>
            </a:r>
            <a:r>
              <a:rPr lang="en-MY" sz="3600" dirty="0" err="1"/>
              <a:t>i</a:t>
            </a:r>
            <a:r>
              <a:rPr lang="en-MY" sz="3600" dirty="0"/>
              <a:t>]['</a:t>
            </a:r>
            <a:r>
              <a:rPr lang="en-MY" sz="3600" dirty="0" err="1"/>
              <a:t>AllowNoPassword</a:t>
            </a:r>
            <a:r>
              <a:rPr lang="en-MY" sz="3600" dirty="0"/>
              <a:t>'] = </a:t>
            </a:r>
            <a:r>
              <a:rPr lang="en-MY" sz="3600" dirty="0">
                <a:solidFill>
                  <a:srgbClr val="FF0000"/>
                </a:solidFill>
              </a:rPr>
              <a:t>false</a:t>
            </a:r>
            <a:r>
              <a:rPr lang="en-MY" sz="3600" dirty="0"/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09018"/>
            <a:ext cx="9144000" cy="646331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3600" b="1" dirty="0"/>
              <a:t>d</a:t>
            </a:r>
            <a:r>
              <a:rPr lang="ms-MY" sz="3600" b="1" dirty="0" smtClean="0"/>
              <a:t>:/xampp/phpMyAdmin/config.inc.php </a:t>
            </a:r>
            <a:endParaRPr lang="ms-MY" sz="3600" b="1" dirty="0"/>
          </a:p>
        </p:txBody>
      </p:sp>
    </p:spTree>
    <p:extLst>
      <p:ext uri="{BB962C8B-B14F-4D97-AF65-F5344CB8AC3E}">
        <p14:creationId xmlns:p14="http://schemas.microsoft.com/office/powerpoint/2010/main" val="23982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" t="229" r="52654" b="24783"/>
          <a:stretch/>
        </p:blipFill>
        <p:spPr>
          <a:xfrm>
            <a:off x="1465729" y="2572132"/>
            <a:ext cx="6322119" cy="42455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128"/>
            <a:ext cx="9144000" cy="1200329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3600" b="1" dirty="0" smtClean="0"/>
              <a:t>PHPMyAdmin – http://localhost/phpmyadmin/ </a:t>
            </a:r>
            <a:endParaRPr lang="ms-MY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0" y="1298194"/>
            <a:ext cx="9144000" cy="1200329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3600" b="1" dirty="0" err="1" smtClean="0"/>
              <a:t>Logout</a:t>
            </a:r>
            <a:r>
              <a:rPr lang="ms-MY" sz="3600" b="1" dirty="0" smtClean="0"/>
              <a:t>,</a:t>
            </a:r>
          </a:p>
          <a:p>
            <a:pPr algn="ctr"/>
            <a:r>
              <a:rPr lang="ms-MY" sz="3600" b="1" dirty="0" err="1" smtClean="0"/>
              <a:t>Login</a:t>
            </a:r>
            <a:r>
              <a:rPr lang="ms-MY" sz="3600" b="1" dirty="0" smtClean="0"/>
              <a:t> (</a:t>
            </a:r>
            <a:r>
              <a:rPr lang="ms-MY" sz="3600" b="1" dirty="0" err="1" smtClean="0"/>
              <a:t>with</a:t>
            </a:r>
            <a:r>
              <a:rPr lang="ms-MY" sz="3600" b="1" dirty="0" smtClean="0"/>
              <a:t> </a:t>
            </a:r>
            <a:r>
              <a:rPr lang="ms-MY" sz="3600" b="1" dirty="0" err="1" smtClean="0"/>
              <a:t>root</a:t>
            </a:r>
            <a:r>
              <a:rPr lang="ms-MY" sz="3600" b="1" dirty="0" smtClean="0"/>
              <a:t> </a:t>
            </a:r>
            <a:r>
              <a:rPr lang="ms-MY" sz="3600" b="1" dirty="0" err="1" smtClean="0"/>
              <a:t>password</a:t>
            </a:r>
            <a:r>
              <a:rPr lang="ms-MY" sz="3600" b="1" dirty="0" smtClean="0"/>
              <a:t>)   </a:t>
            </a:r>
            <a:endParaRPr lang="ms-MY" sz="3600" b="1" dirty="0"/>
          </a:p>
        </p:txBody>
      </p:sp>
    </p:spTree>
    <p:extLst>
      <p:ext uri="{BB962C8B-B14F-4D97-AF65-F5344CB8AC3E}">
        <p14:creationId xmlns:p14="http://schemas.microsoft.com/office/powerpoint/2010/main" val="39055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64"/>
            <a:ext cx="9144000" cy="63093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128"/>
            <a:ext cx="9144000" cy="46166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ms-MY" sz="2400" b="1" dirty="0" smtClean="0"/>
              <a:t>PHPMyAdmin </a:t>
            </a:r>
            <a:r>
              <a:rPr lang="ms-MY" sz="2400" b="1" dirty="0"/>
              <a:t>– </a:t>
            </a:r>
            <a:r>
              <a:rPr lang="ms-MY" sz="2400" b="1" dirty="0" smtClean="0">
                <a:hlinkClick r:id="rId3"/>
              </a:rPr>
              <a:t>https://localhost/phpmyadmin/</a:t>
            </a:r>
            <a:r>
              <a:rPr lang="ms-MY" sz="2400" b="1" dirty="0" smtClean="0"/>
              <a:t>  </a:t>
            </a:r>
            <a:endParaRPr lang="ms-MY" sz="24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39552" y="3789040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267744" y="1988840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9" idx="0"/>
          </p:cNvCxnSpPr>
          <p:nvPr/>
        </p:nvCxnSpPr>
        <p:spPr>
          <a:xfrm flipV="1">
            <a:off x="2843808" y="1988840"/>
            <a:ext cx="0" cy="9083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491880" y="1988840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1" idx="0"/>
          </p:cNvCxnSpPr>
          <p:nvPr/>
        </p:nvCxnSpPr>
        <p:spPr>
          <a:xfrm flipV="1">
            <a:off x="4283968" y="1988840"/>
            <a:ext cx="0" cy="9029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076056" y="1988840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724128" y="1988840"/>
            <a:ext cx="0" cy="9029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668344" y="6288162"/>
            <a:ext cx="57606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9512" y="4221088"/>
            <a:ext cx="864096" cy="307777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ms-MY" sz="1400" b="1" dirty="0" smtClean="0">
                <a:solidFill>
                  <a:srgbClr val="FF0000"/>
                </a:solidFill>
              </a:rPr>
              <a:t>database </a:t>
            </a:r>
            <a:endParaRPr lang="ms-MY" sz="14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35696" y="2434460"/>
            <a:ext cx="864096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ms-MY" sz="1400" b="1" dirty="0" smtClean="0">
                <a:solidFill>
                  <a:srgbClr val="FF0000"/>
                </a:solidFill>
              </a:rPr>
              <a:t>database </a:t>
            </a:r>
            <a:endParaRPr lang="ms-MY" sz="14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11760" y="2897218"/>
            <a:ext cx="864096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1400" b="1" dirty="0" smtClean="0">
                <a:solidFill>
                  <a:srgbClr val="FF0000"/>
                </a:solidFill>
              </a:rPr>
              <a:t>SQL </a:t>
            </a:r>
            <a:endParaRPr lang="ms-MY" sz="14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59832" y="2421334"/>
            <a:ext cx="864096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ms-MY" sz="1400" b="1" dirty="0" smtClean="0">
                <a:solidFill>
                  <a:srgbClr val="FF0000"/>
                </a:solidFill>
              </a:rPr>
              <a:t>Status </a:t>
            </a:r>
            <a:endParaRPr lang="ms-MY" sz="14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51920" y="2891748"/>
            <a:ext cx="864096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ms-MY" sz="1400" b="1" dirty="0" smtClean="0">
                <a:solidFill>
                  <a:srgbClr val="FF0000"/>
                </a:solidFill>
              </a:rPr>
              <a:t>User Account </a:t>
            </a:r>
            <a:endParaRPr lang="ms-MY" sz="1400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44008" y="2434460"/>
            <a:ext cx="864096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ms-MY" sz="1400" b="1" dirty="0" smtClean="0">
                <a:solidFill>
                  <a:srgbClr val="FF0000"/>
                </a:solidFill>
              </a:rPr>
              <a:t>Export </a:t>
            </a:r>
            <a:endParaRPr lang="ms-MY" sz="1400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28456" y="2894637"/>
            <a:ext cx="864096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ms-MY" sz="1400" b="1" dirty="0" smtClean="0">
                <a:solidFill>
                  <a:srgbClr val="FF0000"/>
                </a:solidFill>
              </a:rPr>
              <a:t>Import </a:t>
            </a:r>
            <a:endParaRPr lang="ms-MY" sz="1400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12160" y="2420888"/>
            <a:ext cx="864096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ms-MY" sz="1400" b="1" dirty="0" smtClean="0">
                <a:solidFill>
                  <a:srgbClr val="FF0000"/>
                </a:solidFill>
              </a:rPr>
              <a:t>Setting </a:t>
            </a:r>
            <a:endParaRPr lang="ms-MY" sz="1400" b="1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4" idx="0"/>
          </p:cNvCxnSpPr>
          <p:nvPr/>
        </p:nvCxnSpPr>
        <p:spPr>
          <a:xfrm flipH="1" flipV="1">
            <a:off x="6419666" y="1994310"/>
            <a:ext cx="24542" cy="4265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100392" y="6134273"/>
            <a:ext cx="864096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1400" b="1" dirty="0" smtClean="0">
                <a:solidFill>
                  <a:srgbClr val="FF0000"/>
                </a:solidFill>
              </a:rPr>
              <a:t>Version </a:t>
            </a:r>
            <a:endParaRPr lang="ms-MY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87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28"/>
            <a:ext cx="9144000" cy="46166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ms-MY" sz="2400" b="1" dirty="0" smtClean="0"/>
              <a:t>PHPMyAdmin – </a:t>
            </a:r>
            <a:r>
              <a:rPr lang="ms-MY" sz="2400" b="1" dirty="0" smtClean="0">
                <a:hlinkClick r:id="rId2"/>
              </a:rPr>
              <a:t>http://localhost/phpmyadmin</a:t>
            </a:r>
            <a:r>
              <a:rPr lang="ms-MY" sz="2400" b="1" dirty="0" smtClean="0"/>
              <a:t>  </a:t>
            </a:r>
            <a:endParaRPr lang="ms-MY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20249"/>
          <a:stretch/>
        </p:blipFill>
        <p:spPr bwMode="auto">
          <a:xfrm>
            <a:off x="107503" y="620688"/>
            <a:ext cx="8993313" cy="6237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771800" y="1916832"/>
            <a:ext cx="3096344" cy="13319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868144" y="2845385"/>
            <a:ext cx="3024336" cy="138499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RUN SQL COMMAND IN PHPMYADMIN</a:t>
            </a:r>
          </a:p>
        </p:txBody>
      </p:sp>
    </p:spTree>
    <p:extLst>
      <p:ext uri="{BB962C8B-B14F-4D97-AF65-F5344CB8AC3E}">
        <p14:creationId xmlns:p14="http://schemas.microsoft.com/office/powerpoint/2010/main" val="220012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392387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>
              <a:buFont typeface="+mj-lt"/>
              <a:buAutoNum type="arabicPeriod"/>
            </a:pPr>
            <a:r>
              <a:rPr lang="en-US" sz="4400" dirty="0" smtClean="0"/>
              <a:t> Setting : </a:t>
            </a:r>
            <a:r>
              <a:rPr lang="en-US" sz="4400" dirty="0"/>
              <a:t>root, </a:t>
            </a:r>
            <a:r>
              <a:rPr lang="en-US" sz="4400" dirty="0" smtClean="0"/>
              <a:t>password</a:t>
            </a:r>
          </a:p>
          <a:p>
            <a:pPr marL="442913" indent="-442913">
              <a:buFont typeface="+mj-lt"/>
              <a:buAutoNum type="arabicPeriod"/>
            </a:pPr>
            <a:r>
              <a:rPr lang="en-US" sz="4400" dirty="0"/>
              <a:t>Create : Database, Table</a:t>
            </a:r>
          </a:p>
          <a:p>
            <a:pPr marL="442913" indent="-442913">
              <a:buFont typeface="+mj-lt"/>
              <a:buAutoNum type="arabicPeriod"/>
            </a:pPr>
            <a:r>
              <a:rPr lang="en-US" sz="4400" dirty="0" smtClean="0"/>
              <a:t>Create </a:t>
            </a:r>
            <a:r>
              <a:rPr lang="en-US" sz="4400" dirty="0"/>
              <a:t>:</a:t>
            </a:r>
            <a:r>
              <a:rPr lang="en-US" sz="4400" dirty="0" smtClean="0"/>
              <a:t>user</a:t>
            </a:r>
            <a:r>
              <a:rPr lang="en-US" sz="4400" dirty="0"/>
              <a:t>, password, </a:t>
            </a:r>
            <a:r>
              <a:rPr lang="en-US" sz="4400" dirty="0" smtClean="0"/>
              <a:t>privileges</a:t>
            </a:r>
          </a:p>
          <a:p>
            <a:pPr marL="442913" indent="-442913">
              <a:buFont typeface="+mj-lt"/>
              <a:buAutoNum type="arabicPeriod"/>
            </a:pPr>
            <a:r>
              <a:rPr lang="en-US" sz="4400" dirty="0" smtClean="0"/>
              <a:t>Select MySQL Engine (</a:t>
            </a:r>
            <a:r>
              <a:rPr lang="en-US" sz="4400" dirty="0" err="1" smtClean="0"/>
              <a:t>MyIsam</a:t>
            </a:r>
            <a:r>
              <a:rPr lang="en-US" sz="4400" dirty="0" smtClean="0"/>
              <a:t>)</a:t>
            </a:r>
          </a:p>
          <a:p>
            <a:pPr marL="442913" indent="-442913">
              <a:buFont typeface="+mj-lt"/>
              <a:buAutoNum type="arabicPeriod"/>
            </a:pPr>
            <a:r>
              <a:rPr lang="en-US" sz="4400" dirty="0" smtClean="0"/>
              <a:t>Column type -</a:t>
            </a:r>
            <a:r>
              <a:rPr lang="en-MY" sz="2400" dirty="0" smtClean="0"/>
              <a:t>Integer</a:t>
            </a:r>
            <a:r>
              <a:rPr lang="en-MY" sz="2400" dirty="0"/>
              <a:t>, </a:t>
            </a:r>
            <a:r>
              <a:rPr lang="en-MY" sz="2400" dirty="0" smtClean="0"/>
              <a:t>char</a:t>
            </a:r>
            <a:r>
              <a:rPr lang="en-MY" sz="2400" dirty="0"/>
              <a:t>, varchar, text, date, </a:t>
            </a:r>
            <a:r>
              <a:rPr lang="en-MY" sz="2400" dirty="0" err="1"/>
              <a:t>datetime</a:t>
            </a:r>
            <a:r>
              <a:rPr lang="en-MY" sz="2400" dirty="0" smtClean="0"/>
              <a:t>,  </a:t>
            </a:r>
            <a:endParaRPr lang="en-MY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1386817"/>
            <a:ext cx="9144000" cy="830997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4800" b="1" dirty="0" smtClean="0"/>
              <a:t>DEMO</a:t>
            </a:r>
            <a:r>
              <a:rPr lang="ms-MY" sz="4800" b="1" dirty="0" smtClean="0">
                <a:solidFill>
                  <a:srgbClr val="FF0000"/>
                </a:solidFill>
              </a:rPr>
              <a:t> </a:t>
            </a:r>
            <a:r>
              <a:rPr lang="ms-MY" sz="4800" b="1" dirty="0" smtClean="0"/>
              <a:t>  </a:t>
            </a:r>
            <a:endParaRPr lang="ms-MY" sz="4800" b="1" dirty="0"/>
          </a:p>
        </p:txBody>
      </p:sp>
      <p:sp>
        <p:nvSpPr>
          <p:cNvPr id="7" name="Rectangle 6"/>
          <p:cNvSpPr/>
          <p:nvPr/>
        </p:nvSpPr>
        <p:spPr>
          <a:xfrm>
            <a:off x="0" y="11915"/>
            <a:ext cx="9144000" cy="1200329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3600" b="1" dirty="0" err="1" smtClean="0"/>
              <a:t>PHPMyAdmin</a:t>
            </a:r>
            <a:r>
              <a:rPr lang="ms-MY" sz="3600" b="1" dirty="0" smtClean="0"/>
              <a:t> </a:t>
            </a:r>
          </a:p>
          <a:p>
            <a:pPr algn="ctr"/>
            <a:r>
              <a:rPr lang="ms-MY" sz="3600" b="1" dirty="0" smtClean="0"/>
              <a:t> http://localhost/phpmyadmin/ </a:t>
            </a:r>
            <a:endParaRPr lang="ms-MY" sz="3600" b="1" dirty="0"/>
          </a:p>
        </p:txBody>
      </p:sp>
    </p:spTree>
    <p:extLst>
      <p:ext uri="{BB962C8B-B14F-4D97-AF65-F5344CB8AC3E}">
        <p14:creationId xmlns:p14="http://schemas.microsoft.com/office/powerpoint/2010/main" val="218460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60869"/>
            <a:ext cx="9144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6. Primary Key</a:t>
            </a:r>
          </a:p>
          <a:p>
            <a:r>
              <a:rPr lang="en-US" sz="4000" dirty="0" smtClean="0"/>
              <a:t>7. Foreign Key</a:t>
            </a:r>
          </a:p>
          <a:p>
            <a:r>
              <a:rPr lang="en-US" sz="4000" dirty="0" smtClean="0"/>
              <a:t>8. Column : Indexing, </a:t>
            </a:r>
            <a:r>
              <a:rPr lang="en-MY" sz="4000" dirty="0" smtClean="0"/>
              <a:t>unique</a:t>
            </a:r>
          </a:p>
          <a:p>
            <a:r>
              <a:rPr lang="en-MY" sz="4000" dirty="0" smtClean="0"/>
              <a:t>9. Auto </a:t>
            </a:r>
            <a:r>
              <a:rPr lang="en-MY" sz="4000" dirty="0"/>
              <a:t>Increment </a:t>
            </a:r>
            <a:endParaRPr lang="en-MY" sz="4000" dirty="0" smtClean="0"/>
          </a:p>
          <a:p>
            <a:r>
              <a:rPr lang="en-MY" sz="4000" dirty="0" smtClean="0"/>
              <a:t>10. Column : move column</a:t>
            </a:r>
          </a:p>
          <a:p>
            <a:r>
              <a:rPr lang="en-US" sz="4000" dirty="0" smtClean="0"/>
              <a:t>11. </a:t>
            </a:r>
            <a:r>
              <a:rPr lang="en-US" sz="4000" dirty="0"/>
              <a:t>Relationship (</a:t>
            </a:r>
            <a:r>
              <a:rPr lang="en-US" sz="4000" dirty="0" smtClean="0"/>
              <a:t>left join</a:t>
            </a:r>
            <a:r>
              <a:rPr lang="en-US" sz="4000" dirty="0"/>
              <a:t>, </a:t>
            </a:r>
            <a:r>
              <a:rPr lang="en-US" sz="4000" dirty="0" smtClean="0"/>
              <a:t>inner join, full join, right join)</a:t>
            </a:r>
          </a:p>
          <a:p>
            <a:r>
              <a:rPr lang="en-US" sz="4000" dirty="0" smtClean="0"/>
              <a:t>12. </a:t>
            </a:r>
            <a:r>
              <a:rPr lang="en-MY" sz="4000" dirty="0"/>
              <a:t>Login, logout, Menu,</a:t>
            </a:r>
          </a:p>
          <a:p>
            <a:pPr marL="622300" indent="-622300"/>
            <a:r>
              <a:rPr lang="en-MY" sz="4000" dirty="0" smtClean="0"/>
              <a:t>13. </a:t>
            </a:r>
            <a:r>
              <a:rPr lang="en-MY" sz="4000" dirty="0"/>
              <a:t>Database list, Create Database,  </a:t>
            </a:r>
            <a:endParaRPr lang="en-MY" sz="4000" dirty="0" smtClean="0"/>
          </a:p>
          <a:p>
            <a:pPr marL="622300" indent="-622300"/>
            <a:r>
              <a:rPr lang="en-MY" sz="4000" dirty="0" smtClean="0"/>
              <a:t>14. Create </a:t>
            </a:r>
            <a:r>
              <a:rPr lang="en-MY" sz="4000" dirty="0"/>
              <a:t>table, Structure, </a:t>
            </a:r>
            <a:r>
              <a:rPr lang="en-MY" sz="4000" dirty="0" err="1"/>
              <a:t>db</a:t>
            </a:r>
            <a:r>
              <a:rPr lang="en-MY" sz="4000" dirty="0"/>
              <a:t> </a:t>
            </a:r>
            <a:r>
              <a:rPr lang="en-MY" sz="4000" dirty="0" smtClean="0"/>
              <a:t>engine</a:t>
            </a:r>
            <a:endParaRPr lang="en-MY" sz="4000" dirty="0"/>
          </a:p>
        </p:txBody>
      </p:sp>
      <p:sp>
        <p:nvSpPr>
          <p:cNvPr id="3" name="Rectangle 2"/>
          <p:cNvSpPr/>
          <p:nvPr/>
        </p:nvSpPr>
        <p:spPr>
          <a:xfrm>
            <a:off x="0" y="1128"/>
            <a:ext cx="9144000" cy="46166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ms-MY" sz="2400" b="1" dirty="0" smtClean="0"/>
              <a:t>PHPMyAdmin </a:t>
            </a:r>
            <a:r>
              <a:rPr lang="ms-MY" sz="2400" b="1" dirty="0"/>
              <a:t>– </a:t>
            </a:r>
            <a:r>
              <a:rPr lang="ms-MY" sz="2400" b="1" dirty="0" smtClean="0"/>
              <a:t>https://localhost/phpmyadmin/ </a:t>
            </a:r>
            <a:endParaRPr lang="ms-MY" sz="2400" b="1" dirty="0"/>
          </a:p>
        </p:txBody>
      </p:sp>
    </p:spTree>
    <p:extLst>
      <p:ext uri="{BB962C8B-B14F-4D97-AF65-F5344CB8AC3E}">
        <p14:creationId xmlns:p14="http://schemas.microsoft.com/office/powerpoint/2010/main" val="144097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60869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indent="-622300"/>
            <a:r>
              <a:rPr lang="en-MY" sz="4400" dirty="0" smtClean="0"/>
              <a:t>14. Data </a:t>
            </a:r>
            <a:r>
              <a:rPr lang="en-MY" sz="4400" dirty="0"/>
              <a:t>:</a:t>
            </a:r>
            <a:r>
              <a:rPr lang="en-MY" sz="4400" dirty="0" smtClean="0"/>
              <a:t> </a:t>
            </a:r>
            <a:r>
              <a:rPr lang="en-MY" sz="4400" dirty="0"/>
              <a:t>Insert, Browse, edit, delete, </a:t>
            </a:r>
            <a:r>
              <a:rPr lang="en-MY" sz="4400" dirty="0" smtClean="0"/>
              <a:t> </a:t>
            </a:r>
          </a:p>
          <a:p>
            <a:pPr marL="622300" indent="-622300"/>
            <a:r>
              <a:rPr lang="en-MY" sz="4400" dirty="0"/>
              <a:t> </a:t>
            </a:r>
            <a:r>
              <a:rPr lang="en-MY" sz="4400" dirty="0" smtClean="0"/>
              <a:t>      copy</a:t>
            </a:r>
            <a:r>
              <a:rPr lang="en-MY" sz="4400" dirty="0"/>
              <a:t>, SQL, Export, </a:t>
            </a:r>
            <a:r>
              <a:rPr lang="en-MY" sz="4400" dirty="0" smtClean="0"/>
              <a:t>Import</a:t>
            </a:r>
          </a:p>
          <a:p>
            <a:pPr marL="622300" indent="-622300"/>
            <a:r>
              <a:rPr lang="en-MY" sz="4400" dirty="0"/>
              <a:t>	</a:t>
            </a:r>
            <a:endParaRPr lang="en-MY" sz="4400" dirty="0" smtClean="0"/>
          </a:p>
          <a:p>
            <a:pPr marL="622300" indent="-622300"/>
            <a:r>
              <a:rPr lang="en-MY" sz="4400" dirty="0" smtClean="0"/>
              <a:t>15. Table </a:t>
            </a:r>
            <a:r>
              <a:rPr lang="en-MY" sz="4400" dirty="0"/>
              <a:t>:</a:t>
            </a:r>
            <a:r>
              <a:rPr lang="en-MY" sz="4400" dirty="0" smtClean="0"/>
              <a:t> </a:t>
            </a:r>
            <a:r>
              <a:rPr lang="en-MY" sz="4400" dirty="0"/>
              <a:t>Alter, Move, Rename, Copy, </a:t>
            </a:r>
            <a:endParaRPr lang="en-MY" sz="4400" dirty="0" smtClean="0"/>
          </a:p>
          <a:p>
            <a:pPr marL="622300" indent="-622300"/>
            <a:r>
              <a:rPr lang="en-MY" sz="4400" dirty="0"/>
              <a:t> </a:t>
            </a:r>
            <a:r>
              <a:rPr lang="en-MY" sz="4400" dirty="0" smtClean="0"/>
              <a:t>      Delete</a:t>
            </a:r>
            <a:r>
              <a:rPr lang="en-MY" sz="4400" dirty="0"/>
              <a:t>, empty, delete </a:t>
            </a:r>
            <a:endParaRPr lang="en-MY" sz="4400" dirty="0" smtClean="0"/>
          </a:p>
          <a:p>
            <a:pPr marL="622300" indent="-622300"/>
            <a:endParaRPr lang="en-US" sz="4400" dirty="0"/>
          </a:p>
          <a:p>
            <a:r>
              <a:rPr lang="en-US" sz="4400" dirty="0" smtClean="0"/>
              <a:t>16. Convert </a:t>
            </a:r>
            <a:r>
              <a:rPr lang="en-US" sz="4400" dirty="0"/>
              <a:t>data </a:t>
            </a:r>
            <a:r>
              <a:rPr lang="en-US" sz="4400" dirty="0" err="1"/>
              <a:t>dari</a:t>
            </a:r>
            <a:r>
              <a:rPr lang="en-US" sz="4400" dirty="0"/>
              <a:t> MS Excel to </a:t>
            </a:r>
            <a:endParaRPr lang="en-US" sz="4400" dirty="0" smtClean="0"/>
          </a:p>
          <a:p>
            <a:r>
              <a:rPr lang="en-US" sz="4400" dirty="0"/>
              <a:t> </a:t>
            </a:r>
            <a:r>
              <a:rPr lang="en-US" sz="4400" dirty="0" smtClean="0"/>
              <a:t>      MySQL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0" y="1128"/>
            <a:ext cx="9144000" cy="46166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ms-MY" sz="2400" b="1" dirty="0" smtClean="0"/>
              <a:t>PHPMyAdmin </a:t>
            </a:r>
            <a:r>
              <a:rPr lang="ms-MY" sz="2400" b="1" dirty="0"/>
              <a:t>– </a:t>
            </a:r>
            <a:r>
              <a:rPr lang="ms-MY" sz="2400" b="1" dirty="0" smtClean="0"/>
              <a:t>https://localhost/phpmyadmin/ </a:t>
            </a:r>
            <a:endParaRPr lang="ms-MY" sz="2400" b="1" dirty="0"/>
          </a:p>
        </p:txBody>
      </p:sp>
    </p:spTree>
    <p:extLst>
      <p:ext uri="{BB962C8B-B14F-4D97-AF65-F5344CB8AC3E}">
        <p14:creationId xmlns:p14="http://schemas.microsoft.com/office/powerpoint/2010/main" val="82307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00113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4800" dirty="0">
                <a:solidFill>
                  <a:srgbClr val="FF0000"/>
                </a:solidFill>
              </a:rPr>
              <a:t>Auto increment keys vs. UUID</a:t>
            </a:r>
            <a:endParaRPr lang="ms-MY" sz="48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0089" y="2457450"/>
            <a:ext cx="84439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800" dirty="0">
                <a:hlinkClick r:id="rId2"/>
              </a:rPr>
              <a:t>https://medium.com/@</a:t>
            </a:r>
            <a:r>
              <a:rPr lang="en-MY" sz="2800" dirty="0" smtClean="0">
                <a:hlinkClick r:id="rId2"/>
              </a:rPr>
              <a:t>Mareks_082/auto-increment-keys-vs-uuid-a74d81f7476a</a:t>
            </a:r>
            <a:endParaRPr lang="en-MY" sz="2800" dirty="0" smtClean="0"/>
          </a:p>
          <a:p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19999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0"/>
            <a:ext cx="9144001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5400" dirty="0" smtClean="0">
                <a:solidFill>
                  <a:srgbClr val="FF0000"/>
                </a:solidFill>
              </a:rPr>
              <a:t>NEVER DELETE DATA IN A DATABASE ?</a:t>
            </a:r>
          </a:p>
          <a:p>
            <a:endParaRPr lang="en-MY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MY" sz="4800" dirty="0" smtClean="0"/>
              <a:t>Rather</a:t>
            </a:r>
            <a:r>
              <a:rPr lang="en-MY" sz="4800" dirty="0"/>
              <a:t>, when its no longer needed, it's better to simply mark it or flag it as 'not in </a:t>
            </a:r>
            <a:r>
              <a:rPr lang="en-MY" sz="4800" dirty="0" smtClean="0"/>
              <a:t>use / </a:t>
            </a:r>
            <a:r>
              <a:rPr lang="en-MY" sz="4800" dirty="0" err="1" smtClean="0"/>
              <a:t>is_deleted</a:t>
            </a:r>
            <a:r>
              <a:rPr lang="en-MY" sz="4800" dirty="0" smtClean="0"/>
              <a:t>'.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MY" sz="4800" dirty="0" smtClean="0"/>
              <a:t>depends </a:t>
            </a:r>
            <a:r>
              <a:rPr lang="en-MY" sz="4800" dirty="0"/>
              <a:t>on the actual content of your database</a:t>
            </a:r>
            <a:endParaRPr lang="ms-MY" sz="4800" dirty="0"/>
          </a:p>
        </p:txBody>
      </p:sp>
    </p:spTree>
    <p:extLst>
      <p:ext uri="{BB962C8B-B14F-4D97-AF65-F5344CB8AC3E}">
        <p14:creationId xmlns:p14="http://schemas.microsoft.com/office/powerpoint/2010/main" val="74895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2" y="14279"/>
            <a:ext cx="5986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6000" dirty="0" smtClean="0"/>
              <a:t>RDBMS - </a:t>
            </a:r>
            <a:r>
              <a:rPr lang="en-MY" sz="6000" dirty="0" err="1" smtClean="0"/>
              <a:t>MariaDB</a:t>
            </a:r>
            <a:endParaRPr lang="en-MY" sz="6000" dirty="0"/>
          </a:p>
        </p:txBody>
      </p:sp>
      <p:sp>
        <p:nvSpPr>
          <p:cNvPr id="6" name="Rectangle 5"/>
          <p:cNvSpPr/>
          <p:nvPr/>
        </p:nvSpPr>
        <p:spPr>
          <a:xfrm>
            <a:off x="214313" y="1676400"/>
            <a:ext cx="892968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3200" dirty="0" smtClean="0"/>
              <a:t>popular DB server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3200" dirty="0" smtClean="0"/>
              <a:t>made </a:t>
            </a:r>
            <a:r>
              <a:rPr lang="en-MY" sz="3200" dirty="0"/>
              <a:t>by the original developers of MySQL </a:t>
            </a:r>
            <a:endParaRPr lang="en-MY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3200" dirty="0" smtClean="0"/>
              <a:t>open source software (OSS)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3200" dirty="0" smtClean="0"/>
              <a:t>Wikipedia</a:t>
            </a:r>
            <a:r>
              <a:rPr lang="en-MY" sz="3200" dirty="0"/>
              <a:t>, WordPress.com and Google.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3200" dirty="0" smtClean="0"/>
              <a:t>Banking, websites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3200" dirty="0" smtClean="0"/>
              <a:t>replacement </a:t>
            </a:r>
            <a:r>
              <a:rPr lang="en-MY" sz="3200" dirty="0"/>
              <a:t>for MySQL. </a:t>
            </a:r>
            <a:endParaRPr lang="en-MY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3200" dirty="0" smtClean="0"/>
              <a:t>fast</a:t>
            </a:r>
            <a:r>
              <a:rPr lang="en-MY" sz="3200" dirty="0"/>
              <a:t>, scalable and robust, </a:t>
            </a:r>
            <a:endParaRPr lang="en-MY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3200" dirty="0" smtClean="0"/>
              <a:t>rich </a:t>
            </a:r>
            <a:r>
              <a:rPr lang="en-MY" sz="3200" dirty="0"/>
              <a:t>ecosystem of storage engines, </a:t>
            </a:r>
            <a:r>
              <a:rPr lang="en-MY" sz="3200" dirty="0" smtClean="0"/>
              <a:t>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3200" dirty="0" smtClean="0"/>
              <a:t>RDBMS - SQL </a:t>
            </a:r>
            <a:r>
              <a:rPr lang="en-MY" sz="3200" dirty="0"/>
              <a:t>interface for accessing data. </a:t>
            </a:r>
            <a:endParaRPr lang="en-MY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3200" dirty="0" smtClean="0"/>
              <a:t>support </a:t>
            </a:r>
            <a:r>
              <a:rPr lang="en-MY" sz="3200" dirty="0"/>
              <a:t>GIS and JSON features.</a:t>
            </a:r>
          </a:p>
        </p:txBody>
      </p:sp>
    </p:spTree>
    <p:extLst>
      <p:ext uri="{BB962C8B-B14F-4D97-AF65-F5344CB8AC3E}">
        <p14:creationId xmlns:p14="http://schemas.microsoft.com/office/powerpoint/2010/main" val="2114763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2399"/>
            <a:ext cx="9144000" cy="646331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3600" b="1" dirty="0" smtClean="0">
                <a:solidFill>
                  <a:schemeClr val="accent6">
                    <a:lumMod val="75000"/>
                  </a:schemeClr>
                </a:solidFill>
              </a:rPr>
              <a:t>TABLE -</a:t>
            </a:r>
            <a:r>
              <a:rPr lang="ms-MY" sz="3600" b="1" dirty="0" smtClean="0"/>
              <a:t> JOIN TYPE</a:t>
            </a:r>
            <a:r>
              <a:rPr lang="ms-MY" sz="3600" b="1" dirty="0" smtClean="0">
                <a:solidFill>
                  <a:srgbClr val="FF0000"/>
                </a:solidFill>
              </a:rPr>
              <a:t> </a:t>
            </a:r>
            <a:endParaRPr lang="ms-MY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1463" y="4451206"/>
            <a:ext cx="887253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MY" sz="2800" dirty="0">
                <a:hlinkClick r:id="rId2"/>
              </a:rPr>
              <a:t>https://</a:t>
            </a:r>
            <a:r>
              <a:rPr lang="en-MY" sz="2800" dirty="0" smtClean="0">
                <a:hlinkClick r:id="rId2"/>
              </a:rPr>
              <a:t>www.w3schools.com/sql/sql_join.asp</a:t>
            </a:r>
            <a:endParaRPr lang="en-MY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MY" sz="2800" dirty="0" smtClean="0">
                <a:hlinkClick r:id="rId3"/>
              </a:rPr>
              <a:t>https</a:t>
            </a:r>
            <a:r>
              <a:rPr lang="en-MY" sz="2800" dirty="0">
                <a:hlinkClick r:id="rId3"/>
              </a:rPr>
              <a:t>://</a:t>
            </a:r>
            <a:r>
              <a:rPr lang="en-MY" sz="2800" dirty="0" smtClean="0">
                <a:hlinkClick r:id="rId3"/>
              </a:rPr>
              <a:t>www.w3schools.com/sql/sql_join_inner.asp</a:t>
            </a:r>
            <a:endParaRPr lang="en-MY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MY" sz="2800" dirty="0" smtClean="0">
                <a:hlinkClick r:id="rId4"/>
              </a:rPr>
              <a:t>https</a:t>
            </a:r>
            <a:r>
              <a:rPr lang="en-MY" sz="2800" dirty="0">
                <a:hlinkClick r:id="rId4"/>
              </a:rPr>
              <a:t>://</a:t>
            </a:r>
            <a:r>
              <a:rPr lang="en-MY" sz="2800" dirty="0" smtClean="0">
                <a:hlinkClick r:id="rId4"/>
              </a:rPr>
              <a:t>www.w3schools.com/sql/sql_join_left.asp</a:t>
            </a:r>
            <a:endParaRPr lang="en-MY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MY" sz="2800" dirty="0" smtClean="0">
                <a:hlinkClick r:id="rId5"/>
              </a:rPr>
              <a:t>https</a:t>
            </a:r>
            <a:r>
              <a:rPr lang="en-MY" sz="2800" dirty="0">
                <a:hlinkClick r:id="rId5"/>
              </a:rPr>
              <a:t>://</a:t>
            </a:r>
            <a:r>
              <a:rPr lang="en-MY" sz="2800" dirty="0" smtClean="0">
                <a:hlinkClick r:id="rId5"/>
              </a:rPr>
              <a:t>www.w3schools.com/sql/sql_join_right.asp</a:t>
            </a:r>
            <a:endParaRPr lang="en-MY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MY" sz="2800" dirty="0" smtClean="0">
                <a:hlinkClick r:id="rId6"/>
              </a:rPr>
              <a:t>https</a:t>
            </a:r>
            <a:r>
              <a:rPr lang="en-MY" sz="2800" dirty="0">
                <a:hlinkClick r:id="rId6"/>
              </a:rPr>
              <a:t>://</a:t>
            </a:r>
            <a:r>
              <a:rPr lang="en-MY" sz="2800" dirty="0" smtClean="0">
                <a:hlinkClick r:id="rId6"/>
              </a:rPr>
              <a:t>www.w3schools.com/sql/sql_join_full.asp</a:t>
            </a:r>
            <a:endParaRPr lang="en-MY" sz="2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931"/>
            <a:ext cx="9144000" cy="382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8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2399"/>
            <a:ext cx="9144000" cy="646331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3600" b="1" dirty="0" smtClean="0">
                <a:solidFill>
                  <a:schemeClr val="accent6">
                    <a:lumMod val="75000"/>
                  </a:schemeClr>
                </a:solidFill>
              </a:rPr>
              <a:t>TABLE -</a:t>
            </a:r>
            <a:r>
              <a:rPr lang="ms-MY" sz="3600" b="1" dirty="0" smtClean="0"/>
              <a:t> JOIN TYPE</a:t>
            </a:r>
            <a:r>
              <a:rPr lang="ms-MY" sz="3600" b="1" dirty="0" smtClean="0">
                <a:solidFill>
                  <a:srgbClr val="FF0000"/>
                </a:solidFill>
              </a:rPr>
              <a:t> </a:t>
            </a:r>
            <a:endParaRPr lang="ms-MY" sz="36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105710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4800" b="1" dirty="0"/>
              <a:t>MySQL LEFT JOIN</a:t>
            </a:r>
          </a:p>
          <a:p>
            <a:pPr algn="ctr"/>
            <a:endParaRPr lang="en-MY" sz="3600" dirty="0" smtClean="0">
              <a:hlinkClick r:id="rId2"/>
            </a:endParaRPr>
          </a:p>
          <a:p>
            <a:pPr algn="ctr"/>
            <a:r>
              <a:rPr lang="en-MY" sz="3600" dirty="0" smtClean="0">
                <a:hlinkClick r:id="rId2"/>
              </a:rPr>
              <a:t>http</a:t>
            </a:r>
            <a:r>
              <a:rPr lang="en-MY" sz="3600" dirty="0">
                <a:hlinkClick r:id="rId2"/>
              </a:rPr>
              <a:t>://</a:t>
            </a:r>
            <a:r>
              <a:rPr lang="en-MY" sz="3600" dirty="0" smtClean="0">
                <a:hlinkClick r:id="rId2"/>
              </a:rPr>
              <a:t>www.mysqltutorial.org/mysql-left-join.aspx</a:t>
            </a:r>
            <a:endParaRPr lang="en-MY" sz="3600" dirty="0" smtClean="0"/>
          </a:p>
          <a:p>
            <a:pPr algn="ctr"/>
            <a:endParaRPr lang="en-MY" sz="3600" dirty="0"/>
          </a:p>
        </p:txBody>
      </p:sp>
    </p:spTree>
    <p:extLst>
      <p:ext uri="{BB962C8B-B14F-4D97-AF65-F5344CB8AC3E}">
        <p14:creationId xmlns:p14="http://schemas.microsoft.com/office/powerpoint/2010/main" val="212496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2875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6000" dirty="0" smtClean="0"/>
              <a:t>Load </a:t>
            </a:r>
            <a:r>
              <a:rPr lang="en-MY" sz="6000" smtClean="0"/>
              <a:t>Data </a:t>
            </a:r>
            <a:r>
              <a:rPr lang="en-MY" sz="6000"/>
              <a:t>T</a:t>
            </a:r>
            <a:r>
              <a:rPr lang="en-MY" sz="6000" smtClean="0"/>
              <a:t>o MySQL</a:t>
            </a:r>
            <a:endParaRPr lang="en-MY" sz="6000" dirty="0" smtClean="0"/>
          </a:p>
          <a:p>
            <a:pPr algn="ctr"/>
            <a:endParaRPr lang="en-MY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MY" sz="6000" dirty="0" smtClean="0"/>
              <a:t>Web </a:t>
            </a:r>
            <a:r>
              <a:rPr lang="en-MY" sz="6000" dirty="0" smtClean="0">
                <a:sym typeface="Wingdings" panose="05000000000000000000" pitchFamily="2" charset="2"/>
              </a:rPr>
              <a:t> Excel  MySQL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MY" sz="6000" dirty="0">
                <a:sym typeface="Wingdings" panose="05000000000000000000" pitchFamily="2" charset="2"/>
              </a:rPr>
              <a:t>d</a:t>
            </a:r>
            <a:r>
              <a:rPr lang="en-MY" sz="6000" dirty="0" smtClean="0">
                <a:sym typeface="Wingdings" panose="05000000000000000000" pitchFamily="2" charset="2"/>
              </a:rPr>
              <a:t>bf  MySQL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MY" sz="6000" dirty="0" smtClean="0">
                <a:sym typeface="Wingdings" panose="05000000000000000000" pitchFamily="2" charset="2"/>
              </a:rPr>
              <a:t>PDF  MySQL</a:t>
            </a:r>
          </a:p>
        </p:txBody>
      </p:sp>
    </p:spTree>
    <p:extLst>
      <p:ext uri="{BB962C8B-B14F-4D97-AF65-F5344CB8AC3E}">
        <p14:creationId xmlns:p14="http://schemas.microsoft.com/office/powerpoint/2010/main" val="2247856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Task</a:t>
            </a:r>
            <a:r>
              <a:rPr lang="en-US" sz="4800" dirty="0"/>
              <a:t> :</a:t>
            </a:r>
            <a:br>
              <a:rPr lang="en-US" sz="4800" dirty="0"/>
            </a:br>
            <a:r>
              <a:rPr lang="en-US" sz="4800" dirty="0" smtClean="0"/>
              <a:t>1. Create </a:t>
            </a:r>
            <a:r>
              <a:rPr lang="en-US" sz="4800" dirty="0"/>
              <a:t>database</a:t>
            </a:r>
            <a:br>
              <a:rPr lang="en-US" sz="4800" dirty="0"/>
            </a:br>
            <a:r>
              <a:rPr lang="en-US" sz="4800" dirty="0" smtClean="0"/>
              <a:t>2. Create table</a:t>
            </a:r>
          </a:p>
          <a:p>
            <a:r>
              <a:rPr lang="en-US" sz="4800" dirty="0" smtClean="0"/>
              <a:t>3. Type : varchar, </a:t>
            </a:r>
            <a:r>
              <a:rPr lang="en-US" sz="4800" dirty="0" err="1" smtClean="0"/>
              <a:t>datetime</a:t>
            </a:r>
            <a:r>
              <a:rPr lang="en-US" sz="4800" dirty="0" smtClean="0"/>
              <a:t>, </a:t>
            </a:r>
            <a:r>
              <a:rPr lang="en-US" sz="4800" dirty="0" err="1" smtClean="0"/>
              <a:t>int</a:t>
            </a:r>
            <a:r>
              <a:rPr lang="en-US" sz="4800" dirty="0" smtClean="0"/>
              <a:t>,..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4. primary key</a:t>
            </a:r>
          </a:p>
          <a:p>
            <a:r>
              <a:rPr lang="en-US" sz="4800" dirty="0" smtClean="0"/>
              <a:t>5. Foreign key</a:t>
            </a:r>
          </a:p>
          <a:p>
            <a:r>
              <a:rPr lang="en-US" sz="4800" dirty="0" smtClean="0"/>
              <a:t>6. relationship</a:t>
            </a:r>
          </a:p>
          <a:p>
            <a:r>
              <a:rPr lang="en-US" sz="4800" dirty="0" smtClean="0"/>
              <a:t>5. Auto increment</a:t>
            </a:r>
            <a:endParaRPr lang="ms-MY" sz="4800" dirty="0"/>
          </a:p>
        </p:txBody>
      </p:sp>
    </p:spTree>
    <p:extLst>
      <p:ext uri="{BB962C8B-B14F-4D97-AF65-F5344CB8AC3E}">
        <p14:creationId xmlns:p14="http://schemas.microsoft.com/office/powerpoint/2010/main" val="4625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279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6000" dirty="0"/>
              <a:t>Database Server </a:t>
            </a:r>
            <a:r>
              <a:rPr lang="en-MY" sz="6000" dirty="0" smtClean="0"/>
              <a:t>- </a:t>
            </a:r>
            <a:r>
              <a:rPr lang="en-MY" sz="6000" dirty="0" err="1" smtClean="0"/>
              <a:t>MariaDB</a:t>
            </a:r>
            <a:endParaRPr lang="en-MY" sz="6000" dirty="0"/>
          </a:p>
        </p:txBody>
      </p:sp>
      <p:sp>
        <p:nvSpPr>
          <p:cNvPr id="5" name="Rectangle 4"/>
          <p:cNvSpPr/>
          <p:nvPr/>
        </p:nvSpPr>
        <p:spPr>
          <a:xfrm>
            <a:off x="157163" y="1507034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3600" dirty="0" smtClean="0"/>
              <a:t>community-developed </a:t>
            </a:r>
            <a:r>
              <a:rPr lang="en-MY" sz="3600" dirty="0"/>
              <a:t>fork of the MySQL </a:t>
            </a:r>
            <a:r>
              <a:rPr lang="en-MY" sz="3600" dirty="0" smtClean="0"/>
              <a:t>RDBMS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3600" dirty="0" smtClean="0"/>
              <a:t>intended </a:t>
            </a:r>
            <a:r>
              <a:rPr lang="en-MY" sz="3600" dirty="0"/>
              <a:t>to remain free under the GNU GPL. </a:t>
            </a:r>
            <a:endParaRPr lang="en-MY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3600" dirty="0" smtClean="0"/>
              <a:t>Development </a:t>
            </a:r>
            <a:r>
              <a:rPr lang="en-MY" sz="3600" dirty="0"/>
              <a:t>is led by some of the original developers of </a:t>
            </a:r>
            <a:r>
              <a:rPr lang="en-MY" sz="3600" dirty="0" smtClean="0"/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3600" dirty="0" smtClean="0"/>
              <a:t>forked </a:t>
            </a:r>
            <a:r>
              <a:rPr lang="en-MY" sz="3600" dirty="0"/>
              <a:t>it due to concerns over its acquisition by Oracle </a:t>
            </a:r>
            <a:r>
              <a:rPr lang="en-MY" sz="3600" dirty="0" smtClean="0"/>
              <a:t>Corporation (2008).</a:t>
            </a:r>
            <a:endParaRPr lang="en-MY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3600" dirty="0" err="1"/>
              <a:t>MariaDB</a:t>
            </a:r>
            <a:r>
              <a:rPr lang="en-MY" sz="3600" dirty="0"/>
              <a:t> intends to maintain high compatibility with </a:t>
            </a:r>
            <a:r>
              <a:rPr lang="en-MY" sz="3600" dirty="0" smtClean="0"/>
              <a:t>MySQL </a:t>
            </a:r>
            <a:endParaRPr lang="en-MY" sz="3600" dirty="0"/>
          </a:p>
        </p:txBody>
      </p:sp>
    </p:spTree>
    <p:extLst>
      <p:ext uri="{BB962C8B-B14F-4D97-AF65-F5344CB8AC3E}">
        <p14:creationId xmlns:p14="http://schemas.microsoft.com/office/powerpoint/2010/main" val="226430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2" descr="Image result for phpmyadm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ms-MY"/>
          </a:p>
        </p:txBody>
      </p:sp>
      <p:sp>
        <p:nvSpPr>
          <p:cNvPr id="6" name="AutoShape 24" descr="Image result for phpmyadmi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ms-MY"/>
          </a:p>
        </p:txBody>
      </p:sp>
      <p:sp>
        <p:nvSpPr>
          <p:cNvPr id="2" name="Rectangle 1"/>
          <p:cNvSpPr/>
          <p:nvPr/>
        </p:nvSpPr>
        <p:spPr>
          <a:xfrm>
            <a:off x="0" y="2209800"/>
            <a:ext cx="91269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476250">
              <a:buFont typeface="Arial" panose="020B0604020202020204" pitchFamily="34" charset="0"/>
              <a:buChar char="•"/>
            </a:pPr>
            <a:r>
              <a:rPr lang="en-US" sz="4800" dirty="0"/>
              <a:t>Database, table, column, row</a:t>
            </a:r>
          </a:p>
          <a:p>
            <a:pPr marL="571500" indent="-476250">
              <a:buFont typeface="Arial" panose="020B0604020202020204" pitchFamily="34" charset="0"/>
              <a:buChar char="•"/>
            </a:pPr>
            <a:r>
              <a:rPr lang="en-US" sz="4800" dirty="0" smtClean="0"/>
              <a:t>create, alter, index, select, insert, update, </a:t>
            </a:r>
            <a:r>
              <a:rPr lang="en-US" sz="4800" dirty="0"/>
              <a:t>delete, </a:t>
            </a:r>
            <a:r>
              <a:rPr lang="en-US" sz="4800" dirty="0" smtClean="0"/>
              <a:t>where, group by, order by, limit, sum, ..</a:t>
            </a:r>
          </a:p>
        </p:txBody>
      </p:sp>
      <p:sp>
        <p:nvSpPr>
          <p:cNvPr id="3" name="AutoShape 2" descr="Image result for SQL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ms-MY"/>
          </a:p>
        </p:txBody>
      </p:sp>
      <p:pic>
        <p:nvPicPr>
          <p:cNvPr id="10244" name="Picture 4" descr="Image result for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160337"/>
            <a:ext cx="8503798" cy="1897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Rectangle 3"/>
          <p:cNvSpPr/>
          <p:nvPr/>
        </p:nvSpPr>
        <p:spPr>
          <a:xfrm>
            <a:off x="765175" y="5616059"/>
            <a:ext cx="77930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4000" dirty="0">
                <a:hlinkClick r:id="rId3"/>
              </a:rPr>
              <a:t>https://www.w3schools.com/sql</a:t>
            </a:r>
            <a:r>
              <a:rPr lang="en-MY" sz="4000" dirty="0" smtClean="0">
                <a:hlinkClick r:id="rId3"/>
              </a:rPr>
              <a:t>/</a:t>
            </a:r>
            <a:endParaRPr lang="en-MY" sz="4000" dirty="0" smtClean="0"/>
          </a:p>
          <a:p>
            <a:endParaRPr lang="en-MY" sz="4000" dirty="0"/>
          </a:p>
        </p:txBody>
      </p:sp>
    </p:spTree>
    <p:extLst>
      <p:ext uri="{BB962C8B-B14F-4D97-AF65-F5344CB8AC3E}">
        <p14:creationId xmlns:p14="http://schemas.microsoft.com/office/powerpoint/2010/main" val="106245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5400" b="1" dirty="0" err="1"/>
              <a:t>MySQl</a:t>
            </a:r>
            <a:r>
              <a:rPr lang="en-MY" sz="5400" b="1" dirty="0"/>
              <a:t> GUI Tools </a:t>
            </a:r>
          </a:p>
          <a:p>
            <a:endParaRPr lang="en-MY" sz="5400" b="1" dirty="0"/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MY" sz="5400" b="1" dirty="0"/>
              <a:t>Workbench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MY" sz="5400" b="1" dirty="0"/>
              <a:t>Sequel Pro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MY" sz="5400" b="1" dirty="0" err="1"/>
              <a:t>HeidiSQL</a:t>
            </a:r>
            <a:endParaRPr lang="en-MY" sz="5400" b="1" dirty="0"/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MY" sz="5400" b="1" dirty="0" err="1"/>
              <a:t>phpMyAdmin</a:t>
            </a:r>
            <a:endParaRPr lang="en-MY" sz="5400" b="1" dirty="0"/>
          </a:p>
          <a:p>
            <a:pPr marL="428625" indent="-428625">
              <a:buFont typeface="Arial" panose="020B0604020202020204" pitchFamily="34" charset="0"/>
              <a:buChar char="•"/>
            </a:pPr>
            <a:endParaRPr lang="en-MY" sz="5400" dirty="0"/>
          </a:p>
          <a:p>
            <a:pPr algn="ctr"/>
            <a:endParaRPr lang="en-MY" sz="5400" dirty="0"/>
          </a:p>
        </p:txBody>
      </p:sp>
      <p:pic>
        <p:nvPicPr>
          <p:cNvPr id="3" name="Picture 2" descr="Image result for workbench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1" y="1252191"/>
            <a:ext cx="2250420" cy="26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6" descr="Image result for phpmyadmi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677" y="4184686"/>
            <a:ext cx="4219594" cy="21303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1070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0779" b="25561"/>
          <a:stretch/>
        </p:blipFill>
        <p:spPr>
          <a:xfrm>
            <a:off x="0" y="1570788"/>
            <a:ext cx="9144000" cy="52872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128"/>
            <a:ext cx="9144000" cy="156966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4800" b="1" dirty="0" err="1" smtClean="0"/>
              <a:t>PHPMyAdmin</a:t>
            </a:r>
            <a:r>
              <a:rPr lang="ms-MY" sz="4800" b="1" dirty="0" smtClean="0"/>
              <a:t> </a:t>
            </a:r>
            <a:endParaRPr lang="ms-MY" sz="4800" b="1" dirty="0"/>
          </a:p>
          <a:p>
            <a:pPr algn="ctr"/>
            <a:r>
              <a:rPr lang="ms-MY" sz="4800" b="1" dirty="0" smtClean="0"/>
              <a:t>http://localhost/phpmyadmin/ </a:t>
            </a:r>
            <a:endParaRPr lang="ms-MY" sz="4800" b="1" dirty="0"/>
          </a:p>
        </p:txBody>
      </p:sp>
    </p:spTree>
    <p:extLst>
      <p:ext uri="{BB962C8B-B14F-4D97-AF65-F5344CB8AC3E}">
        <p14:creationId xmlns:p14="http://schemas.microsoft.com/office/powerpoint/2010/main" val="106000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28"/>
            <a:ext cx="9144000" cy="830997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4800" b="1" dirty="0" smtClean="0"/>
              <a:t>Set </a:t>
            </a:r>
            <a:r>
              <a:rPr lang="ms-MY" sz="4800" b="1" dirty="0" err="1" smtClean="0"/>
              <a:t>MySQL</a:t>
            </a:r>
            <a:r>
              <a:rPr lang="ms-MY" sz="4800" b="1" dirty="0" smtClean="0"/>
              <a:t> </a:t>
            </a:r>
            <a:r>
              <a:rPr lang="ms-MY" sz="4800" b="1" dirty="0" err="1" smtClean="0"/>
              <a:t>root</a:t>
            </a:r>
            <a:r>
              <a:rPr lang="ms-MY" sz="4800" b="1" dirty="0" smtClean="0"/>
              <a:t> </a:t>
            </a:r>
            <a:r>
              <a:rPr lang="ms-MY" sz="4800" b="1" dirty="0" err="1" smtClean="0"/>
              <a:t>password</a:t>
            </a:r>
            <a:r>
              <a:rPr lang="ms-MY" sz="4800" b="1" dirty="0" smtClean="0">
                <a:solidFill>
                  <a:srgbClr val="FF0000"/>
                </a:solidFill>
              </a:rPr>
              <a:t> </a:t>
            </a:r>
            <a:r>
              <a:rPr lang="ms-MY" sz="4800" b="1" dirty="0" smtClean="0"/>
              <a:t>  </a:t>
            </a:r>
            <a:endParaRPr lang="ms-MY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380" t="1287" r="32938" b="27486"/>
          <a:stretch/>
        </p:blipFill>
        <p:spPr>
          <a:xfrm>
            <a:off x="121024" y="974883"/>
            <a:ext cx="8901952" cy="588311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371601" y="3916441"/>
            <a:ext cx="69924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8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28"/>
            <a:ext cx="9144000" cy="830997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4800" b="1" dirty="0" smtClean="0"/>
              <a:t>Set </a:t>
            </a:r>
            <a:r>
              <a:rPr lang="ms-MY" sz="4800" b="1" dirty="0" err="1" smtClean="0"/>
              <a:t>MySQL</a:t>
            </a:r>
            <a:r>
              <a:rPr lang="ms-MY" sz="4800" b="1" dirty="0" smtClean="0"/>
              <a:t> </a:t>
            </a:r>
            <a:r>
              <a:rPr lang="ms-MY" sz="4800" b="1" dirty="0" err="1" smtClean="0"/>
              <a:t>root</a:t>
            </a:r>
            <a:r>
              <a:rPr lang="ms-MY" sz="4800" b="1" dirty="0" smtClean="0"/>
              <a:t> </a:t>
            </a:r>
            <a:r>
              <a:rPr lang="ms-MY" sz="4800" b="1" dirty="0" err="1" smtClean="0"/>
              <a:t>password</a:t>
            </a:r>
            <a:r>
              <a:rPr lang="ms-MY" sz="4800" b="1" dirty="0" smtClean="0">
                <a:solidFill>
                  <a:srgbClr val="FF0000"/>
                </a:solidFill>
              </a:rPr>
              <a:t> </a:t>
            </a:r>
            <a:r>
              <a:rPr lang="ms-MY" sz="4800" b="1" dirty="0" smtClean="0"/>
              <a:t>  </a:t>
            </a:r>
            <a:endParaRPr lang="ms-MY"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381" t="3677" r="36048" b="13787"/>
          <a:stretch/>
        </p:blipFill>
        <p:spPr>
          <a:xfrm>
            <a:off x="1216958" y="832125"/>
            <a:ext cx="6837829" cy="596601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451847" y="6637229"/>
            <a:ext cx="69924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159188" y="4450976"/>
            <a:ext cx="273423" cy="17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174876" y="4795549"/>
            <a:ext cx="273423" cy="17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174876" y="5118847"/>
            <a:ext cx="273423" cy="17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918075" y="4482890"/>
            <a:ext cx="273423" cy="17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986430" y="4795549"/>
            <a:ext cx="273423" cy="17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986431" y="5205685"/>
            <a:ext cx="273423" cy="17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4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28"/>
            <a:ext cx="9144000" cy="830997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4800" b="1" dirty="0" smtClean="0"/>
              <a:t>Set </a:t>
            </a:r>
            <a:r>
              <a:rPr lang="ms-MY" sz="4800" b="1" dirty="0" err="1" smtClean="0"/>
              <a:t>MySQL</a:t>
            </a:r>
            <a:r>
              <a:rPr lang="ms-MY" sz="4800" b="1" dirty="0" smtClean="0"/>
              <a:t> </a:t>
            </a:r>
            <a:r>
              <a:rPr lang="ms-MY" sz="4800" b="1" dirty="0" err="1" smtClean="0"/>
              <a:t>root</a:t>
            </a:r>
            <a:r>
              <a:rPr lang="ms-MY" sz="4800" b="1" dirty="0" smtClean="0"/>
              <a:t> </a:t>
            </a:r>
            <a:r>
              <a:rPr lang="ms-MY" sz="4800" b="1" dirty="0" err="1" smtClean="0"/>
              <a:t>password</a:t>
            </a:r>
            <a:r>
              <a:rPr lang="ms-MY" sz="4800" b="1" dirty="0" smtClean="0">
                <a:solidFill>
                  <a:srgbClr val="FF0000"/>
                </a:solidFill>
              </a:rPr>
              <a:t> </a:t>
            </a:r>
            <a:r>
              <a:rPr lang="ms-MY" sz="4800" b="1" dirty="0" smtClean="0"/>
              <a:t>  </a:t>
            </a:r>
            <a:endParaRPr lang="ms-MY"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3956" t="3493" r="11348" b="18933"/>
          <a:stretch/>
        </p:blipFill>
        <p:spPr>
          <a:xfrm>
            <a:off x="283280" y="968188"/>
            <a:ext cx="8577440" cy="578223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3231776" y="3714197"/>
            <a:ext cx="372035" cy="29021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860230" y="3714196"/>
            <a:ext cx="372035" cy="29021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720830" y="3167687"/>
            <a:ext cx="372035" cy="29021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603811" y="1356816"/>
            <a:ext cx="372035" cy="29021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724399" y="1363308"/>
            <a:ext cx="372035" cy="29021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34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510</Words>
  <Application>Microsoft Office PowerPoint</Application>
  <PresentationFormat>On-screen Show (4:3)</PresentationFormat>
  <Paragraphs>111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Murad Bin. Isa</dc:creator>
  <cp:lastModifiedBy>Murad Bin. Isa</cp:lastModifiedBy>
  <cp:revision>17</cp:revision>
  <dcterms:created xsi:type="dcterms:W3CDTF">2018-07-07T02:22:23Z</dcterms:created>
  <dcterms:modified xsi:type="dcterms:W3CDTF">2018-07-23T05:47:53Z</dcterms:modified>
</cp:coreProperties>
</file>