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1" r:id="rId2"/>
    <p:sldId id="319" r:id="rId3"/>
    <p:sldId id="320" r:id="rId4"/>
    <p:sldId id="322" r:id="rId5"/>
    <p:sldId id="323" r:id="rId6"/>
    <p:sldId id="266" r:id="rId7"/>
    <p:sldId id="271" r:id="rId8"/>
    <p:sldId id="363" r:id="rId9"/>
    <p:sldId id="364" r:id="rId10"/>
    <p:sldId id="365" r:id="rId11"/>
    <p:sldId id="366" r:id="rId12"/>
    <p:sldId id="367" r:id="rId13"/>
    <p:sldId id="368" r:id="rId14"/>
    <p:sldId id="369" r:id="rId15"/>
    <p:sldId id="370" r:id="rId16"/>
    <p:sldId id="371" r:id="rId17"/>
    <p:sldId id="337" r:id="rId18"/>
    <p:sldId id="325" r:id="rId19"/>
    <p:sldId id="327" r:id="rId20"/>
    <p:sldId id="328" r:id="rId21"/>
    <p:sldId id="324" r:id="rId22"/>
    <p:sldId id="333" r:id="rId23"/>
    <p:sldId id="330" r:id="rId24"/>
    <p:sldId id="334" r:id="rId25"/>
    <p:sldId id="335" r:id="rId26"/>
    <p:sldId id="336" r:id="rId27"/>
    <p:sldId id="263" r:id="rId28"/>
    <p:sldId id="304" r:id="rId29"/>
    <p:sldId id="301" r:id="rId30"/>
    <p:sldId id="278" r:id="rId31"/>
    <p:sldId id="300" r:id="rId32"/>
    <p:sldId id="306" r:id="rId33"/>
    <p:sldId id="305" r:id="rId34"/>
    <p:sldId id="258" r:id="rId35"/>
    <p:sldId id="307" r:id="rId36"/>
    <p:sldId id="356" r:id="rId37"/>
    <p:sldId id="357" r:id="rId38"/>
    <p:sldId id="358" r:id="rId39"/>
    <p:sldId id="359" r:id="rId40"/>
    <p:sldId id="354" r:id="rId41"/>
    <p:sldId id="349" r:id="rId42"/>
    <p:sldId id="350" r:id="rId43"/>
    <p:sldId id="362" r:id="rId44"/>
    <p:sldId id="360" r:id="rId45"/>
    <p:sldId id="372" r:id="rId46"/>
    <p:sldId id="373" r:id="rId47"/>
    <p:sldId id="377" r:id="rId48"/>
    <p:sldId id="376" r:id="rId49"/>
    <p:sldId id="375" r:id="rId50"/>
    <p:sldId id="381" r:id="rId51"/>
    <p:sldId id="382" r:id="rId52"/>
    <p:sldId id="37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8" autoAdjust="0"/>
    <p:restoredTop sz="94660"/>
  </p:normalViewPr>
  <p:slideViewPr>
    <p:cSldViewPr snapToGrid="0">
      <p:cViewPr varScale="1">
        <p:scale>
          <a:sx n="78" d="100"/>
          <a:sy n="78"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C048F4-B30B-4507-9FC3-3738506EEE2A}" type="datetimeFigureOut">
              <a:rPr lang="en-MY" smtClean="0"/>
              <a:t>24/7/2018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160888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048F4-B30B-4507-9FC3-3738506EEE2A}" type="datetimeFigureOut">
              <a:rPr lang="en-MY" smtClean="0"/>
              <a:t>24/7/2018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288923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048F4-B30B-4507-9FC3-3738506EEE2A}" type="datetimeFigureOut">
              <a:rPr lang="en-MY" smtClean="0"/>
              <a:t>24/7/2018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428575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048F4-B30B-4507-9FC3-3738506EEE2A}" type="datetimeFigureOut">
              <a:rPr lang="en-MY" smtClean="0"/>
              <a:t>24/7/2018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161799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C048F4-B30B-4507-9FC3-3738506EEE2A}" type="datetimeFigureOut">
              <a:rPr lang="en-MY" smtClean="0"/>
              <a:t>24/7/2018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410387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C048F4-B30B-4507-9FC3-3738506EEE2A}" type="datetimeFigureOut">
              <a:rPr lang="en-MY" smtClean="0"/>
              <a:t>24/7/2018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363174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C048F4-B30B-4507-9FC3-3738506EEE2A}" type="datetimeFigureOut">
              <a:rPr lang="en-MY" smtClean="0"/>
              <a:t>24/7/2018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95598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C048F4-B30B-4507-9FC3-3738506EEE2A}" type="datetimeFigureOut">
              <a:rPr lang="en-MY" smtClean="0"/>
              <a:t>24/7/2018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15929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048F4-B30B-4507-9FC3-3738506EEE2A}" type="datetimeFigureOut">
              <a:rPr lang="en-MY" smtClean="0"/>
              <a:t>24/7/2018</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35522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048F4-B30B-4507-9FC3-3738506EEE2A}" type="datetimeFigureOut">
              <a:rPr lang="en-MY" smtClean="0"/>
              <a:t>24/7/2018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169627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048F4-B30B-4507-9FC3-3738506EEE2A}" type="datetimeFigureOut">
              <a:rPr lang="en-MY" smtClean="0"/>
              <a:t>24/7/2018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4A58A25-4312-4FC9-BCB4-BF0AA8153EDD}" type="slidenum">
              <a:rPr lang="en-MY" smtClean="0"/>
              <a:t>‹#›</a:t>
            </a:fld>
            <a:endParaRPr lang="en-MY"/>
          </a:p>
        </p:txBody>
      </p:sp>
    </p:spTree>
    <p:extLst>
      <p:ext uri="{BB962C8B-B14F-4D97-AF65-F5344CB8AC3E}">
        <p14:creationId xmlns:p14="http://schemas.microsoft.com/office/powerpoint/2010/main" val="354529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048F4-B30B-4507-9FC3-3738506EEE2A}" type="datetimeFigureOut">
              <a:rPr lang="en-MY" smtClean="0"/>
              <a:t>24/7/2018</a:t>
            </a:fld>
            <a:endParaRPr lang="en-MY"/>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58A25-4312-4FC9-BCB4-BF0AA8153EDD}" type="slidenum">
              <a:rPr lang="en-MY" smtClean="0"/>
              <a:t>‹#›</a:t>
            </a:fld>
            <a:endParaRPr lang="en-MY"/>
          </a:p>
        </p:txBody>
      </p:sp>
    </p:spTree>
    <p:extLst>
      <p:ext uri="{BB962C8B-B14F-4D97-AF65-F5344CB8AC3E}">
        <p14:creationId xmlns:p14="http://schemas.microsoft.com/office/powerpoint/2010/main" val="2215598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utorialrepublic.com/php-examples.php"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w3schools.com/php/php_mysql_connect.as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matthewhorne.me/learning-php-101-built-in-function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cakephp367/qt-quotes/index.json" TargetMode="External"/><Relationship Id="rId2" Type="http://schemas.openxmlformats.org/officeDocument/2006/relationships/hyperlink" Target="https://www.tutorialrepublic.com/php-tutorial/php-json-parsing.php" TargetMode="External"/><Relationship Id="rId1" Type="http://schemas.openxmlformats.org/officeDocument/2006/relationships/slideLayout" Target="../slideLayouts/slideLayout1.xml"/><Relationship Id="rId4" Type="http://schemas.openxmlformats.org/officeDocument/2006/relationships/hyperlink" Target="http://localhost/cakephp367/qt-quotes/index.x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www.example.com/action.php?name=john&amp;age=24"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tutorialrepublic.com/php-tutorial/php-file-upload.php"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tutorialrepublic.com/php-tutorial/php-sessions.php"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6" Type="http://schemas.openxmlformats.org/officeDocument/2006/relationships/hyperlink" Target="https://en.wikipedia.org/wiki/XHP" TargetMode="External"/><Relationship Id="rId21" Type="http://schemas.openxmlformats.org/officeDocument/2006/relationships/hyperlink" Target="https://en.wikipedia.org/wiki/Facebook.com" TargetMode="External"/><Relationship Id="rId42" Type="http://schemas.openxmlformats.org/officeDocument/2006/relationships/hyperlink" Target="https://en.wikipedia.org/wiki/PostgreSQL" TargetMode="External"/><Relationship Id="rId47" Type="http://schemas.openxmlformats.org/officeDocument/2006/relationships/hyperlink" Target="https://en.wikipedia.org/wiki/Programming_languages_used_in_most_popular_websites#cite_note-16" TargetMode="External"/><Relationship Id="rId63" Type="http://schemas.openxmlformats.org/officeDocument/2006/relationships/hyperlink" Target="https://en.wikipedia.org/wiki/Microsoft" TargetMode="External"/><Relationship Id="rId68" Type="http://schemas.openxmlformats.org/officeDocument/2006/relationships/hyperlink" Target="https://en.wikipedia.org/wiki/Programming_languages_used_in_most_popular_websites#cite_note-voldemort_li-25" TargetMode="External"/><Relationship Id="rId2" Type="http://schemas.openxmlformats.org/officeDocument/2006/relationships/hyperlink" Target="https://en.wikipedia.org/wiki/Websites" TargetMode="External"/><Relationship Id="rId16" Type="http://schemas.openxmlformats.org/officeDocument/2006/relationships/hyperlink" Target="https://en.wikipedia.org/wiki/PHP" TargetMode="External"/><Relationship Id="rId29" Type="http://schemas.openxmlformats.org/officeDocument/2006/relationships/hyperlink" Target="https://en.wikipedia.org/wiki/Programming_languages_used_in_most_popular_websites#cite_note-8" TargetMode="External"/><Relationship Id="rId11" Type="http://schemas.openxmlformats.org/officeDocument/2006/relationships/hyperlink" Target="https://en.wikipedia.org/wiki/C_(programming_language)" TargetMode="External"/><Relationship Id="rId24" Type="http://schemas.openxmlformats.org/officeDocument/2006/relationships/hyperlink" Target="https://en.wikipedia.org/wiki/D_(programming_language)" TargetMode="External"/><Relationship Id="rId32" Type="http://schemas.openxmlformats.org/officeDocument/2006/relationships/hyperlink" Target="https://en.wikipedia.org/wiki/Apache_HBase" TargetMode="External"/><Relationship Id="rId37" Type="http://schemas.openxmlformats.org/officeDocument/2006/relationships/hyperlink" Target="https://en.wikipedia.org/wiki/Programming_languages_used_in_most_popular_websites#cite_note-12" TargetMode="External"/><Relationship Id="rId40" Type="http://schemas.openxmlformats.org/officeDocument/2006/relationships/hyperlink" Target="https://en.wikipedia.org/wiki/NodeJS" TargetMode="External"/><Relationship Id="rId45" Type="http://schemas.openxmlformats.org/officeDocument/2006/relationships/hyperlink" Target="https://en.wikipedia.org/wiki/Amazon.com" TargetMode="External"/><Relationship Id="rId53" Type="http://schemas.openxmlformats.org/officeDocument/2006/relationships/hyperlink" Target="https://en.wikipedia.org/wiki/Scala_(programming_language)" TargetMode="External"/><Relationship Id="rId58" Type="http://schemas.openxmlformats.org/officeDocument/2006/relationships/hyperlink" Target="https://en.wikipedia.org/wiki/EBay.com" TargetMode="External"/><Relationship Id="rId66" Type="http://schemas.openxmlformats.org/officeDocument/2006/relationships/hyperlink" Target="https://en.wikipedia.org/wiki/Programming_languages_used_in_most_popular_websites#cite_note-24" TargetMode="External"/><Relationship Id="rId74" Type="http://schemas.openxmlformats.org/officeDocument/2006/relationships/hyperlink" Target="https://en.wikipedia.org/wiki/Wordpress.com" TargetMode="External"/><Relationship Id="rId5" Type="http://schemas.openxmlformats.org/officeDocument/2006/relationships/hyperlink" Target="https://en.wikipedia.org/wiki/Front_and_back_ends" TargetMode="External"/><Relationship Id="rId61" Type="http://schemas.openxmlformats.org/officeDocument/2006/relationships/hyperlink" Target="https://en.wikipedia.org/wiki/Programming_languages_used_in_most_popular_websites#cite_note-23" TargetMode="External"/><Relationship Id="rId19" Type="http://schemas.openxmlformats.org/officeDocument/2006/relationships/hyperlink" Target="https://en.wikipedia.org/wiki/MariaDB" TargetMode="External"/><Relationship Id="rId14" Type="http://schemas.openxmlformats.org/officeDocument/2006/relationships/hyperlink" Target="https://en.wikipedia.org/wiki/Programming_languages_used_in_most_popular_websites#cite_note-3" TargetMode="External"/><Relationship Id="rId22" Type="http://schemas.openxmlformats.org/officeDocument/2006/relationships/hyperlink" Target="https://en.wikipedia.org/wiki/Hack_(programming_language)" TargetMode="External"/><Relationship Id="rId27" Type="http://schemas.openxmlformats.org/officeDocument/2006/relationships/hyperlink" Target="https://en.wikipedia.org/wiki/Programming_languages_used_in_most_popular_websites#cite_note-7" TargetMode="External"/><Relationship Id="rId30" Type="http://schemas.openxmlformats.org/officeDocument/2006/relationships/hyperlink" Target="https://en.wikipedia.org/wiki/MySQL" TargetMode="External"/><Relationship Id="rId35" Type="http://schemas.openxmlformats.org/officeDocument/2006/relationships/hyperlink" Target="https://en.wikipedia.org/wiki/YouTube.com" TargetMode="External"/><Relationship Id="rId43" Type="http://schemas.openxmlformats.org/officeDocument/2006/relationships/hyperlink" Target="https://en.wikipedia.org/wiki/MongoDB" TargetMode="External"/><Relationship Id="rId48" Type="http://schemas.openxmlformats.org/officeDocument/2006/relationships/hyperlink" Target="https://en.wikipedia.org/wiki/Oracle_Database" TargetMode="External"/><Relationship Id="rId56" Type="http://schemas.openxmlformats.org/officeDocument/2006/relationships/hyperlink" Target="https://en.wikipedia.org/wiki/Bing_(search_engine)" TargetMode="External"/><Relationship Id="rId64" Type="http://schemas.openxmlformats.org/officeDocument/2006/relationships/hyperlink" Target="https://en.wikipedia.org/wiki/Microsoft_SQL_Server" TargetMode="External"/><Relationship Id="rId69" Type="http://schemas.openxmlformats.org/officeDocument/2006/relationships/hyperlink" Target="https://en.wikipedia.org/wiki/Pinterest" TargetMode="External"/><Relationship Id="rId8" Type="http://schemas.openxmlformats.org/officeDocument/2006/relationships/hyperlink" Target="https://en.wikipedia.org/wiki/Google.com" TargetMode="External"/><Relationship Id="rId51" Type="http://schemas.openxmlformats.org/officeDocument/2006/relationships/hyperlink" Target="https://en.wikipedia.org/wiki/Programming_languages_used_in_most_popular_websites#cite_note-18" TargetMode="External"/><Relationship Id="rId72" Type="http://schemas.openxmlformats.org/officeDocument/2006/relationships/hyperlink" Target="https://en.wikipedia.org/wiki/Redis" TargetMode="External"/><Relationship Id="rId3" Type="http://schemas.openxmlformats.org/officeDocument/2006/relationships/hyperlink" Target="https://en.wikipedia.org/wiki/Front_end_processor_(program)" TargetMode="External"/><Relationship Id="rId12" Type="http://schemas.openxmlformats.org/officeDocument/2006/relationships/hyperlink" Target="https://en.wikipedia.org/wiki/C++" TargetMode="External"/><Relationship Id="rId17" Type="http://schemas.openxmlformats.org/officeDocument/2006/relationships/hyperlink" Target="https://en.wikipedia.org/wiki/Bigtable" TargetMode="External"/><Relationship Id="rId25" Type="http://schemas.openxmlformats.org/officeDocument/2006/relationships/hyperlink" Target="https://en.wikipedia.org/wiki/Programming_languages_used_in_most_popular_websites#cite_note-6" TargetMode="External"/><Relationship Id="rId33" Type="http://schemas.openxmlformats.org/officeDocument/2006/relationships/hyperlink" Target="https://en.wikipedia.org/wiki/Apache_Cassandra" TargetMode="External"/><Relationship Id="rId38" Type="http://schemas.openxmlformats.org/officeDocument/2006/relationships/hyperlink" Target="https://en.wikipedia.org/wiki/Programming_languages_used_in_most_popular_websites#cite_note-13" TargetMode="External"/><Relationship Id="rId46" Type="http://schemas.openxmlformats.org/officeDocument/2006/relationships/hyperlink" Target="https://en.wikipedia.org/wiki/Perl" TargetMode="External"/><Relationship Id="rId59" Type="http://schemas.openxmlformats.org/officeDocument/2006/relationships/hyperlink" Target="https://en.wikipedia.org/wiki/Programming_languages_used_in_most_popular_websites#cite_note-21" TargetMode="External"/><Relationship Id="rId67" Type="http://schemas.openxmlformats.org/officeDocument/2006/relationships/hyperlink" Target="https://en.wikipedia.org/wiki/Voldemort_(distributed_data_store)" TargetMode="External"/><Relationship Id="rId20" Type="http://schemas.openxmlformats.org/officeDocument/2006/relationships/hyperlink" Target="https://en.wikipedia.org/wiki/Programming_languages_used_in_most_popular_websites#cite_note-google_mdb-5" TargetMode="External"/><Relationship Id="rId41" Type="http://schemas.openxmlformats.org/officeDocument/2006/relationships/hyperlink" Target="https://en.wikipedia.org/wiki/Ruby_(programming_language)" TargetMode="External"/><Relationship Id="rId54" Type="http://schemas.openxmlformats.org/officeDocument/2006/relationships/hyperlink" Target="https://en.wikipedia.org/wiki/Programming_languages_used_in_most_popular_websites#cite_note-19" TargetMode="External"/><Relationship Id="rId62" Type="http://schemas.openxmlformats.org/officeDocument/2006/relationships/hyperlink" Target="https://en.wikipedia.org/wiki/MSN.com" TargetMode="External"/><Relationship Id="rId70" Type="http://schemas.openxmlformats.org/officeDocument/2006/relationships/hyperlink" Target="https://en.wikipedia.org/wiki/Django_(web_framework)" TargetMode="External"/><Relationship Id="rId75" Type="http://schemas.openxmlformats.org/officeDocument/2006/relationships/hyperlink" Target="https://en.wikipedia.org/wiki/Programming_languages_used_in_most_popular_websites#cite_note-28" TargetMode="External"/><Relationship Id="rId1" Type="http://schemas.openxmlformats.org/officeDocument/2006/relationships/slideLayout" Target="../slideLayouts/slideLayout1.xml"/><Relationship Id="rId6" Type="http://schemas.openxmlformats.org/officeDocument/2006/relationships/hyperlink" Target="https://en.wikipedia.org/wiki/Server-side" TargetMode="External"/><Relationship Id="rId15" Type="http://schemas.openxmlformats.org/officeDocument/2006/relationships/hyperlink" Target="https://en.wikipedia.org/wiki/Python_(programming_language)" TargetMode="External"/><Relationship Id="rId23" Type="http://schemas.openxmlformats.org/officeDocument/2006/relationships/hyperlink" Target="https://en.wikipedia.org/wiki/Erlang_(programming_language)" TargetMode="External"/><Relationship Id="rId28" Type="http://schemas.openxmlformats.org/officeDocument/2006/relationships/hyperlink" Target="https://en.wikipedia.org/wiki/Haskell_(programming_language)" TargetMode="External"/><Relationship Id="rId36" Type="http://schemas.openxmlformats.org/officeDocument/2006/relationships/hyperlink" Target="https://en.wikipedia.org/wiki/Programming_languages_used_in_most_popular_websites#cite_note-11" TargetMode="External"/><Relationship Id="rId49" Type="http://schemas.openxmlformats.org/officeDocument/2006/relationships/hyperlink" Target="https://en.wikipedia.org/wiki/Programming_languages_used_in_most_popular_websites#cite_note-17" TargetMode="External"/><Relationship Id="rId57" Type="http://schemas.openxmlformats.org/officeDocument/2006/relationships/hyperlink" Target="https://en.wikipedia.org/wiki/C_Sharp_(programming_language)" TargetMode="External"/><Relationship Id="rId10" Type="http://schemas.openxmlformats.org/officeDocument/2006/relationships/hyperlink" Target="https://en.wikipedia.org/wiki/JavaScript" TargetMode="External"/><Relationship Id="rId31" Type="http://schemas.openxmlformats.org/officeDocument/2006/relationships/hyperlink" Target="https://en.wikipedia.org/wiki/Programming_languages_used_in_most_popular_websites#cite_note-9" TargetMode="External"/><Relationship Id="rId44" Type="http://schemas.openxmlformats.org/officeDocument/2006/relationships/hyperlink" Target="https://en.wikipedia.org/wiki/Programming_languages_used_in_most_popular_websites#cite_note-14" TargetMode="External"/><Relationship Id="rId52" Type="http://schemas.openxmlformats.org/officeDocument/2006/relationships/hyperlink" Target="https://en.wikipedia.org/wiki/Twitter.com" TargetMode="External"/><Relationship Id="rId60" Type="http://schemas.openxmlformats.org/officeDocument/2006/relationships/hyperlink" Target="https://en.wikipedia.org/wiki/Programming_languages_used_in_most_popular_websites#cite_note-22" TargetMode="External"/><Relationship Id="rId65" Type="http://schemas.openxmlformats.org/officeDocument/2006/relationships/hyperlink" Target="https://en.wikipedia.org/wiki/Linkedin.com" TargetMode="External"/><Relationship Id="rId73" Type="http://schemas.openxmlformats.org/officeDocument/2006/relationships/hyperlink" Target="https://en.wikipedia.org/wiki/Programming_languages_used_in_most_popular_websites#cite_note-bi_pint-27" TargetMode="External"/><Relationship Id="rId4" Type="http://schemas.openxmlformats.org/officeDocument/2006/relationships/hyperlink" Target="https://en.wikipedia.org/wiki/Client-side" TargetMode="External"/><Relationship Id="rId9" Type="http://schemas.openxmlformats.org/officeDocument/2006/relationships/hyperlink" Target="https://en.wikipedia.org/wiki/Programming_languages_used_in_most_popular_websites#cite_note-2" TargetMode="External"/><Relationship Id="rId13" Type="http://schemas.openxmlformats.org/officeDocument/2006/relationships/hyperlink" Target="https://en.wikipedia.org/wiki/Go_(programming_language)" TargetMode="External"/><Relationship Id="rId18" Type="http://schemas.openxmlformats.org/officeDocument/2006/relationships/hyperlink" Target="https://en.wikipedia.org/wiki/Programming_languages_used_in_most_popular_websites#cite_note-Bigtable-4" TargetMode="External"/><Relationship Id="rId39" Type="http://schemas.openxmlformats.org/officeDocument/2006/relationships/hyperlink" Target="https://en.wikipedia.org/wiki/Yahoo" TargetMode="External"/><Relationship Id="rId34" Type="http://schemas.openxmlformats.org/officeDocument/2006/relationships/hyperlink" Target="https://en.wikipedia.org/wiki/Programming_languages_used_in_most_popular_websites#cite_note-10" TargetMode="External"/><Relationship Id="rId50" Type="http://schemas.openxmlformats.org/officeDocument/2006/relationships/hyperlink" Target="https://en.wikipedia.org/wiki/Wikipedia.org" TargetMode="External"/><Relationship Id="rId55" Type="http://schemas.openxmlformats.org/officeDocument/2006/relationships/hyperlink" Target="https://en.wikipedia.org/wiki/Programming_languages_used_in_most_popular_websites#cite_note-20" TargetMode="External"/><Relationship Id="rId76" Type="http://schemas.openxmlformats.org/officeDocument/2006/relationships/hyperlink" Target="https://en.wikipedia.org/wiki/Programming_languages_used_in_most_popular_websites" TargetMode="External"/><Relationship Id="rId7" Type="http://schemas.openxmlformats.org/officeDocument/2006/relationships/hyperlink" Target="https://en.wikipedia.org/wiki/Database" TargetMode="External"/><Relationship Id="rId71" Type="http://schemas.openxmlformats.org/officeDocument/2006/relationships/hyperlink" Target="https://en.wikipedia.org/wiki/Programming_languages_used_in_most_popular_websites#cite_note-26"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tutorialrepublic.com/php-tutorial/php-mysql-select-query.php" TargetMode="External"/><Relationship Id="rId2" Type="http://schemas.openxmlformats.org/officeDocument/2006/relationships/hyperlink" Target="http://www.php.net/manual/en/intro.pdo.php"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tutorialrepublic.com/php-tutorial/php-mysql-select-query.php"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codeofaninja.com/2014/06/php-object-oriented-crud-example-oop.html" TargetMode="External"/><Relationship Id="rId2" Type="http://schemas.openxmlformats.org/officeDocument/2006/relationships/hyperlink" Target="http://blog.chapagain.com.np/php-crud-add-edit-delete-view-application-using-oop-object-oriented-programming/" TargetMode="External"/><Relationship Id="rId1" Type="http://schemas.openxmlformats.org/officeDocument/2006/relationships/slideLayout" Target="../slideLayouts/slideLayout1.xml"/><Relationship Id="rId5" Type="http://schemas.openxmlformats.org/officeDocument/2006/relationships/hyperlink" Target="https://www.sourcecodester.com/tutorials/php/11119/oop-php-crud-operation-using-mysqli-part-1.html" TargetMode="External"/><Relationship Id="rId4" Type="http://schemas.openxmlformats.org/officeDocument/2006/relationships/hyperlink" Target="https://www.codexworld.com/php-crud-operations-with-mysqli-extensi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rietta.com/blog/2016/02/05/bcrypt-not-sha-for-passwords/"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aguzrybudy.blogspot.com/2017/04/secure-login-menggunakan-bcrypt-di-php.htm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yasirmturk/simple-php-captcha" TargetMode="External"/><Relationship Id="rId2" Type="http://schemas.openxmlformats.org/officeDocument/2006/relationships/hyperlink" Target="https://www.phpcaptcha.org/" TargetMode="External"/><Relationship Id="rId1" Type="http://schemas.openxmlformats.org/officeDocument/2006/relationships/slideLayout" Target="../slideLayouts/slideLayout1.xml"/><Relationship Id="rId5" Type="http://schemas.openxmlformats.org/officeDocument/2006/relationships/hyperlink" Target="https://labs.abeautifulsite.net/simple-php-captcha/" TargetMode="External"/><Relationship Id="rId4" Type="http://schemas.openxmlformats.org/officeDocument/2006/relationships/hyperlink" Target="https://www.w3schools.in/php-script/captcha/"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s://www.wikihow.com/Prevent-Cross-Site-Request-Forgery-(CSRF)-Attacks-in-PHP"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packetcode.com/article/preventing-sql-injection-php-security" TargetMode="External"/><Relationship Id="rId2" Type="http://schemas.openxmlformats.org/officeDocument/2006/relationships/hyperlink" Target="https://www.acunetix.com/blog/articles/prevent-sql-injection-vulnerabilities-in-php-applications/"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code.tutsplus.com/tutorials/why-you-should-be-using-phps-pdo-for-database-access--net-12059" TargetMode="External"/><Relationship Id="rId2" Type="http://schemas.openxmlformats.org/officeDocument/2006/relationships/hyperlink" Target="http://php.net/manual/en/book.mysqli.ph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packetcode.com/article/preventing-xss-attack-php-security" TargetMode="External"/><Relationship Id="rId2" Type="http://schemas.openxmlformats.org/officeDocument/2006/relationships/hyperlink" Target="https://www.johnmorrisonline.com/validate-sanitize-user-input-php-using-filter_input-filter_var/"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carmatec.com/blog/raw-php-vs-php-framework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php-fig.org/ps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phpenthusiast.com/blog/7-problems-that-may-prevent-your-PHP-code-from-being-awesom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guru99.com/functions-in-php.html" TargetMode="External"/><Relationship Id="rId2" Type="http://schemas.openxmlformats.org/officeDocument/2006/relationships/hyperlink" Target="http://php.net/manual/en/indexes.functions.ph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4000" cy="3243263"/>
          </a:xfrm>
          <a:prstGeom prst="rect">
            <a:avLst/>
          </a:prstGeom>
        </p:spPr>
      </p:pic>
      <p:sp>
        <p:nvSpPr>
          <p:cNvPr id="4" name="Rectangle 3"/>
          <p:cNvSpPr/>
          <p:nvPr/>
        </p:nvSpPr>
        <p:spPr>
          <a:xfrm>
            <a:off x="1" y="3262973"/>
            <a:ext cx="9143999" cy="4031873"/>
          </a:xfrm>
          <a:prstGeom prst="rect">
            <a:avLst/>
          </a:prstGeom>
        </p:spPr>
        <p:txBody>
          <a:bodyPr wrap="square">
            <a:spAutoFit/>
          </a:bodyPr>
          <a:lstStyle/>
          <a:p>
            <a:pPr marL="457200" indent="-457200">
              <a:buFont typeface="Arial" panose="020B0604020202020204" pitchFamily="34" charset="0"/>
              <a:buChar char="•"/>
            </a:pPr>
            <a:r>
              <a:rPr lang="en-MY" sz="3200" dirty="0">
                <a:hlinkClick r:id="rId3"/>
              </a:rPr>
              <a:t>https://www.tutorialrepublic.com/php-tutorial</a:t>
            </a:r>
            <a:r>
              <a:rPr lang="en-MY" sz="3200" dirty="0" smtClean="0">
                <a:hlinkClick r:id="rId3"/>
              </a:rPr>
              <a:t>/</a:t>
            </a:r>
          </a:p>
          <a:p>
            <a:pPr marL="457200" indent="-457200">
              <a:buFont typeface="Arial" panose="020B0604020202020204" pitchFamily="34" charset="0"/>
              <a:buChar char="•"/>
            </a:pPr>
            <a:endParaRPr lang="en-MY" sz="3200" dirty="0" smtClean="0">
              <a:hlinkClick r:id="rId3"/>
            </a:endParaRPr>
          </a:p>
          <a:p>
            <a:pPr marL="457200" indent="-457200">
              <a:buFont typeface="Arial" panose="020B0604020202020204" pitchFamily="34" charset="0"/>
              <a:buChar char="•"/>
            </a:pPr>
            <a:r>
              <a:rPr lang="en-MY" sz="3200" dirty="0">
                <a:hlinkClick r:id="rId4"/>
              </a:rPr>
              <a:t>https://</a:t>
            </a:r>
            <a:r>
              <a:rPr lang="en-MY" sz="3200" dirty="0" smtClean="0">
                <a:hlinkClick r:id="rId4"/>
              </a:rPr>
              <a:t>www.w3schools.com/php/php_mysql_connect.asp</a:t>
            </a:r>
            <a:endParaRPr lang="en-MY" sz="3200" dirty="0" smtClean="0"/>
          </a:p>
          <a:p>
            <a:pPr marL="457200" indent="-457200">
              <a:buFont typeface="Arial" panose="020B0604020202020204" pitchFamily="34" charset="0"/>
              <a:buChar char="•"/>
            </a:pPr>
            <a:endParaRPr lang="en-MY" sz="3200" dirty="0"/>
          </a:p>
          <a:p>
            <a:pPr marL="457200" indent="-457200">
              <a:buFont typeface="Arial" panose="020B0604020202020204" pitchFamily="34" charset="0"/>
              <a:buChar char="•"/>
            </a:pPr>
            <a:r>
              <a:rPr lang="en-MY" sz="3200" dirty="0" smtClean="0">
                <a:hlinkClick r:id="rId3"/>
              </a:rPr>
              <a:t>https</a:t>
            </a:r>
            <a:r>
              <a:rPr lang="en-MY" sz="3200" dirty="0">
                <a:hlinkClick r:id="rId3"/>
              </a:rPr>
              <a:t>://</a:t>
            </a:r>
            <a:r>
              <a:rPr lang="en-MY" sz="3200" dirty="0" smtClean="0">
                <a:hlinkClick r:id="rId3"/>
              </a:rPr>
              <a:t>www.tutorialrepublic.com/php-examples.php</a:t>
            </a:r>
            <a:endParaRPr lang="en-MY" sz="3200" dirty="0" smtClean="0"/>
          </a:p>
          <a:p>
            <a:pPr algn="ctr"/>
            <a:endParaRPr lang="en-MY" sz="3200" dirty="0"/>
          </a:p>
        </p:txBody>
      </p:sp>
    </p:spTree>
    <p:extLst>
      <p:ext uri="{BB962C8B-B14F-4D97-AF65-F5344CB8AC3E}">
        <p14:creationId xmlns:p14="http://schemas.microsoft.com/office/powerpoint/2010/main" val="3403865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647426"/>
          </a:xfrm>
          <a:prstGeom prst="rect">
            <a:avLst/>
          </a:prstGeom>
        </p:spPr>
        <p:txBody>
          <a:bodyPr wrap="square">
            <a:spAutoFit/>
          </a:bodyPr>
          <a:lstStyle/>
          <a:p>
            <a:pPr algn="ctr"/>
            <a:r>
              <a:rPr lang="en-MY" sz="4000" dirty="0"/>
              <a:t>PHP Built-in Functions</a:t>
            </a:r>
          </a:p>
          <a:p>
            <a:endParaRPr lang="en-MY" sz="3200" dirty="0"/>
          </a:p>
          <a:p>
            <a:pPr marL="457200" indent="-457200">
              <a:buFont typeface="Arial" panose="020B0604020202020204" pitchFamily="34" charset="0"/>
              <a:buChar char="•"/>
            </a:pPr>
            <a:r>
              <a:rPr lang="en-MY" sz="3200" dirty="0" smtClean="0"/>
              <a:t>huge </a:t>
            </a:r>
            <a:r>
              <a:rPr lang="en-MY" sz="3200" dirty="0"/>
              <a:t>collection of internal or built-in functions </a:t>
            </a:r>
            <a:endParaRPr lang="en-MY" sz="3200" dirty="0" smtClean="0"/>
          </a:p>
          <a:p>
            <a:endParaRPr lang="en-MY" sz="3200" dirty="0"/>
          </a:p>
          <a:p>
            <a:pPr marL="457200" indent="-457200">
              <a:buFont typeface="Arial" panose="020B0604020202020204" pitchFamily="34" charset="0"/>
              <a:buChar char="•"/>
            </a:pPr>
            <a:r>
              <a:rPr lang="en-MY" sz="3200" dirty="0" smtClean="0"/>
              <a:t>to </a:t>
            </a:r>
            <a:r>
              <a:rPr lang="en-MY" sz="3200" dirty="0"/>
              <a:t>perform a specific </a:t>
            </a:r>
            <a:r>
              <a:rPr lang="en-MY" sz="3200" dirty="0" smtClean="0"/>
              <a:t>task</a:t>
            </a:r>
          </a:p>
          <a:p>
            <a:pPr marL="457200" indent="-457200">
              <a:buFont typeface="Arial" panose="020B0604020202020204" pitchFamily="34" charset="0"/>
              <a:buChar char="•"/>
            </a:pPr>
            <a:endParaRPr lang="en-MY" sz="3200" dirty="0"/>
          </a:p>
          <a:p>
            <a:pPr marL="457200" indent="-457200">
              <a:buFont typeface="Arial" panose="020B0604020202020204" pitchFamily="34" charset="0"/>
              <a:buChar char="•"/>
            </a:pPr>
            <a:r>
              <a:rPr lang="en-MY" sz="3200" dirty="0" err="1" smtClean="0"/>
              <a:t>gettype</a:t>
            </a:r>
            <a:r>
              <a:rPr lang="en-MY" sz="3200" dirty="0"/>
              <a:t>(), </a:t>
            </a:r>
            <a:r>
              <a:rPr lang="en-MY" sz="3200" dirty="0" err="1"/>
              <a:t>print_r</a:t>
            </a:r>
            <a:r>
              <a:rPr lang="en-MY" sz="3200" dirty="0"/>
              <a:t>(), </a:t>
            </a:r>
            <a:r>
              <a:rPr lang="en-MY" sz="3200" dirty="0" err="1"/>
              <a:t>var_dump</a:t>
            </a:r>
            <a:r>
              <a:rPr lang="en-MY" sz="3200" dirty="0" smtClean="0"/>
              <a:t>, substring, </a:t>
            </a:r>
            <a:r>
              <a:rPr lang="en-MY" sz="3200" dirty="0" err="1" smtClean="0"/>
              <a:t>strlen</a:t>
            </a:r>
            <a:r>
              <a:rPr lang="en-MY" sz="3200" dirty="0" smtClean="0"/>
              <a:t>,…</a:t>
            </a:r>
            <a:endParaRPr lang="en-MY" sz="3200" dirty="0"/>
          </a:p>
          <a:p>
            <a:endParaRPr lang="en-MY" sz="3200" dirty="0"/>
          </a:p>
          <a:p>
            <a:r>
              <a:rPr lang="en-MY" sz="3200" dirty="0" smtClean="0"/>
              <a:t>*check </a:t>
            </a:r>
            <a:r>
              <a:rPr lang="en-MY" sz="3200" dirty="0"/>
              <a:t>out PHP </a:t>
            </a:r>
            <a:r>
              <a:rPr lang="en-MY" sz="3200" dirty="0" smtClean="0"/>
              <a:t>Doc</a:t>
            </a:r>
            <a:endParaRPr lang="en-MY" sz="3200" dirty="0"/>
          </a:p>
        </p:txBody>
      </p:sp>
    </p:spTree>
    <p:extLst>
      <p:ext uri="{BB962C8B-B14F-4D97-AF65-F5344CB8AC3E}">
        <p14:creationId xmlns:p14="http://schemas.microsoft.com/office/powerpoint/2010/main" val="345434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7" y="0"/>
            <a:ext cx="9144000" cy="5755422"/>
          </a:xfrm>
          <a:prstGeom prst="rect">
            <a:avLst/>
          </a:prstGeom>
        </p:spPr>
        <p:txBody>
          <a:bodyPr wrap="square">
            <a:spAutoFit/>
          </a:bodyPr>
          <a:lstStyle/>
          <a:p>
            <a:pPr algn="ctr"/>
            <a:r>
              <a:rPr lang="en-MY" sz="4000" dirty="0"/>
              <a:t>PHP User-Defined Functions</a:t>
            </a:r>
          </a:p>
          <a:p>
            <a:endParaRPr lang="en-MY" sz="4000" dirty="0"/>
          </a:p>
          <a:p>
            <a:pPr marL="285750" indent="-285750">
              <a:buFont typeface="Arial" panose="020B0604020202020204" pitchFamily="34" charset="0"/>
              <a:buChar char="•"/>
            </a:pPr>
            <a:r>
              <a:rPr lang="en-MY" sz="3600" dirty="0" smtClean="0">
                <a:solidFill>
                  <a:srgbClr val="3333FF"/>
                </a:solidFill>
              </a:rPr>
              <a:t>reduces </a:t>
            </a:r>
            <a:r>
              <a:rPr lang="en-MY" sz="3600" dirty="0">
                <a:solidFill>
                  <a:srgbClr val="3333FF"/>
                </a:solidFill>
              </a:rPr>
              <a:t>the repetition </a:t>
            </a:r>
            <a:r>
              <a:rPr lang="en-MY" sz="3600" dirty="0"/>
              <a:t>of </a:t>
            </a:r>
            <a:r>
              <a:rPr lang="en-MY" sz="3600" dirty="0" smtClean="0"/>
              <a:t>code</a:t>
            </a:r>
            <a:endParaRPr lang="en-MY" sz="3600" dirty="0"/>
          </a:p>
          <a:p>
            <a:pPr marL="285750" indent="-285750">
              <a:buFont typeface="Arial" panose="020B0604020202020204" pitchFamily="34" charset="0"/>
              <a:buChar char="•"/>
            </a:pPr>
            <a:endParaRPr lang="en-MY" sz="3600" dirty="0" smtClean="0"/>
          </a:p>
          <a:p>
            <a:pPr marL="285750" indent="-285750">
              <a:buFont typeface="Arial" panose="020B0604020202020204" pitchFamily="34" charset="0"/>
              <a:buChar char="•"/>
            </a:pPr>
            <a:r>
              <a:rPr lang="en-MY" sz="3600" dirty="0" smtClean="0">
                <a:solidFill>
                  <a:srgbClr val="3333FF"/>
                </a:solidFill>
              </a:rPr>
              <a:t>easier </a:t>
            </a:r>
            <a:r>
              <a:rPr lang="en-MY" sz="3600" dirty="0">
                <a:solidFill>
                  <a:srgbClr val="3333FF"/>
                </a:solidFill>
              </a:rPr>
              <a:t>to maintain </a:t>
            </a:r>
            <a:r>
              <a:rPr lang="en-MY" sz="3600" dirty="0" smtClean="0">
                <a:solidFill>
                  <a:srgbClr val="3333FF"/>
                </a:solidFill>
              </a:rPr>
              <a:t>code </a:t>
            </a:r>
            <a:r>
              <a:rPr lang="en-MY" sz="3600" dirty="0" smtClean="0"/>
              <a:t>— any </a:t>
            </a:r>
            <a:r>
              <a:rPr lang="en-MY" sz="3600" dirty="0"/>
              <a:t>changes made inside a </a:t>
            </a:r>
            <a:r>
              <a:rPr lang="en-MY" sz="3600" dirty="0" smtClean="0"/>
              <a:t>function</a:t>
            </a:r>
            <a:endParaRPr lang="en-MY" sz="3600" dirty="0"/>
          </a:p>
          <a:p>
            <a:pPr marL="285750" indent="-285750">
              <a:buFont typeface="Arial" panose="020B0604020202020204" pitchFamily="34" charset="0"/>
              <a:buChar char="•"/>
            </a:pPr>
            <a:endParaRPr lang="en-MY" sz="3600" dirty="0" smtClean="0"/>
          </a:p>
          <a:p>
            <a:pPr marL="285750" indent="-285750">
              <a:buFont typeface="Arial" panose="020B0604020202020204" pitchFamily="34" charset="0"/>
              <a:buChar char="•"/>
            </a:pPr>
            <a:r>
              <a:rPr lang="en-MY" sz="3600" dirty="0"/>
              <a:t>fixing errors becomes much easier </a:t>
            </a:r>
          </a:p>
          <a:p>
            <a:pPr marL="285750" indent="-285750">
              <a:buFont typeface="Arial" panose="020B0604020202020204" pitchFamily="34" charset="0"/>
              <a:buChar char="•"/>
            </a:pPr>
            <a:endParaRPr lang="en-MY" sz="3600" dirty="0" smtClean="0"/>
          </a:p>
          <a:p>
            <a:pPr marL="285750" indent="-285750">
              <a:buFont typeface="Arial" panose="020B0604020202020204" pitchFamily="34" charset="0"/>
              <a:buChar char="•"/>
            </a:pPr>
            <a:r>
              <a:rPr lang="en-MY" sz="3600" dirty="0" smtClean="0"/>
              <a:t>Functions </a:t>
            </a:r>
            <a:r>
              <a:rPr lang="en-MY" sz="3600" dirty="0"/>
              <a:t>can be reused in other </a:t>
            </a:r>
            <a:r>
              <a:rPr lang="en-MY" sz="3600" dirty="0" smtClean="0"/>
              <a:t>application</a:t>
            </a:r>
            <a:endParaRPr lang="en-MY" sz="3600" dirty="0"/>
          </a:p>
        </p:txBody>
      </p:sp>
    </p:spTree>
    <p:extLst>
      <p:ext uri="{BB962C8B-B14F-4D97-AF65-F5344CB8AC3E}">
        <p14:creationId xmlns:p14="http://schemas.microsoft.com/office/powerpoint/2010/main" val="1733545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7" y="0"/>
            <a:ext cx="9144000" cy="707886"/>
          </a:xfrm>
          <a:prstGeom prst="rect">
            <a:avLst/>
          </a:prstGeom>
        </p:spPr>
        <p:txBody>
          <a:bodyPr wrap="square">
            <a:spAutoFit/>
          </a:bodyPr>
          <a:lstStyle/>
          <a:p>
            <a:pPr algn="ctr"/>
            <a:r>
              <a:rPr lang="en-MY" sz="4000" dirty="0"/>
              <a:t>PHP User-Defined </a:t>
            </a:r>
            <a:r>
              <a:rPr lang="en-MY" sz="4000" dirty="0" smtClean="0"/>
              <a:t>Functions</a:t>
            </a:r>
            <a:endParaRPr lang="en-MY" sz="4000" dirty="0"/>
          </a:p>
        </p:txBody>
      </p:sp>
      <p:sp>
        <p:nvSpPr>
          <p:cNvPr id="2" name="Rectangle 1"/>
          <p:cNvSpPr/>
          <p:nvPr/>
        </p:nvSpPr>
        <p:spPr>
          <a:xfrm>
            <a:off x="400050" y="914579"/>
            <a:ext cx="8743950" cy="5509200"/>
          </a:xfrm>
          <a:prstGeom prst="rect">
            <a:avLst/>
          </a:prstGeom>
        </p:spPr>
        <p:txBody>
          <a:bodyPr wrap="square">
            <a:spAutoFit/>
          </a:bodyPr>
          <a:lstStyle/>
          <a:p>
            <a:r>
              <a:rPr lang="en-MY" sz="3200" dirty="0"/>
              <a:t>&lt;?</a:t>
            </a:r>
            <a:r>
              <a:rPr lang="en-MY" sz="3200" dirty="0" err="1"/>
              <a:t>php</a:t>
            </a:r>
            <a:endParaRPr lang="en-MY" sz="3200" dirty="0"/>
          </a:p>
          <a:p>
            <a:r>
              <a:rPr lang="en-MY" sz="3200" dirty="0"/>
              <a:t>// Defining function</a:t>
            </a:r>
          </a:p>
          <a:p>
            <a:r>
              <a:rPr lang="en-MY" sz="3200" dirty="0"/>
              <a:t>function </a:t>
            </a:r>
            <a:r>
              <a:rPr lang="en-MY" sz="3200" dirty="0" err="1"/>
              <a:t>getSum</a:t>
            </a:r>
            <a:r>
              <a:rPr lang="en-MY" sz="3200" dirty="0"/>
              <a:t>($num1, $num2)</a:t>
            </a:r>
          </a:p>
          <a:p>
            <a:r>
              <a:rPr lang="en-MY" sz="3200" dirty="0"/>
              <a:t>{</a:t>
            </a:r>
          </a:p>
          <a:p>
            <a:r>
              <a:rPr lang="en-MY" sz="3200" dirty="0"/>
              <a:t>    $sum = $num1 + $num2;</a:t>
            </a:r>
          </a:p>
          <a:p>
            <a:r>
              <a:rPr lang="en-MY" sz="3200" dirty="0"/>
              <a:t>    echo "Sum of $num1 and $num2 is : ". $sum;</a:t>
            </a:r>
          </a:p>
          <a:p>
            <a:r>
              <a:rPr lang="en-MY" sz="3200" dirty="0"/>
              <a:t>}</a:t>
            </a:r>
          </a:p>
          <a:p>
            <a:endParaRPr lang="en-MY" sz="3200" dirty="0"/>
          </a:p>
          <a:p>
            <a:r>
              <a:rPr lang="en-MY" sz="3200" dirty="0"/>
              <a:t>// Calling function</a:t>
            </a:r>
          </a:p>
          <a:p>
            <a:r>
              <a:rPr lang="en-MY" sz="3200" dirty="0" err="1"/>
              <a:t>getSum</a:t>
            </a:r>
            <a:r>
              <a:rPr lang="en-MY" sz="3200" dirty="0"/>
              <a:t>(10, 20);</a:t>
            </a:r>
          </a:p>
          <a:p>
            <a:r>
              <a:rPr lang="en-MY" sz="3200" dirty="0"/>
              <a:t>?&gt;</a:t>
            </a:r>
          </a:p>
        </p:txBody>
      </p:sp>
    </p:spTree>
    <p:extLst>
      <p:ext uri="{BB962C8B-B14F-4D97-AF65-F5344CB8AC3E}">
        <p14:creationId xmlns:p14="http://schemas.microsoft.com/office/powerpoint/2010/main" val="112489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7" y="0"/>
            <a:ext cx="9144000" cy="707886"/>
          </a:xfrm>
          <a:prstGeom prst="rect">
            <a:avLst/>
          </a:prstGeom>
        </p:spPr>
        <p:txBody>
          <a:bodyPr wrap="square">
            <a:spAutoFit/>
          </a:bodyPr>
          <a:lstStyle/>
          <a:p>
            <a:pPr algn="ctr"/>
            <a:r>
              <a:rPr lang="en-MY" sz="4000" dirty="0"/>
              <a:t>PHP User-Defined </a:t>
            </a:r>
            <a:r>
              <a:rPr lang="en-MY" sz="4000" dirty="0" smtClean="0"/>
              <a:t>Functions</a:t>
            </a:r>
            <a:endParaRPr lang="en-MY" sz="4000" dirty="0"/>
          </a:p>
        </p:txBody>
      </p:sp>
      <p:sp>
        <p:nvSpPr>
          <p:cNvPr id="2" name="Rectangle 1"/>
          <p:cNvSpPr/>
          <p:nvPr/>
        </p:nvSpPr>
        <p:spPr>
          <a:xfrm>
            <a:off x="157162" y="907346"/>
            <a:ext cx="9129713" cy="5509200"/>
          </a:xfrm>
          <a:prstGeom prst="rect">
            <a:avLst/>
          </a:prstGeom>
        </p:spPr>
        <p:txBody>
          <a:bodyPr wrap="square">
            <a:spAutoFit/>
          </a:bodyPr>
          <a:lstStyle/>
          <a:p>
            <a:r>
              <a:rPr lang="en-MY" sz="3200" dirty="0" smtClean="0"/>
              <a:t>&lt;?</a:t>
            </a:r>
            <a:r>
              <a:rPr lang="en-MY" sz="3200" dirty="0" err="1"/>
              <a:t>php</a:t>
            </a:r>
            <a:endParaRPr lang="en-MY" sz="3200" dirty="0"/>
          </a:p>
          <a:p>
            <a:r>
              <a:rPr lang="en-MY" sz="3200" dirty="0" smtClean="0"/>
              <a:t>// </a:t>
            </a:r>
            <a:r>
              <a:rPr lang="en-MY" sz="3200" dirty="0"/>
              <a:t>Defining function</a:t>
            </a:r>
          </a:p>
          <a:p>
            <a:r>
              <a:rPr lang="en-MY" sz="3200" dirty="0" smtClean="0"/>
              <a:t>function </a:t>
            </a:r>
            <a:r>
              <a:rPr lang="en-MY" sz="3200" dirty="0" err="1"/>
              <a:t>getSum</a:t>
            </a:r>
            <a:r>
              <a:rPr lang="en-MY" sz="3200" dirty="0"/>
              <a:t>($num1, $num2</a:t>
            </a:r>
            <a:r>
              <a:rPr lang="en-MY" sz="3200" dirty="0" smtClean="0"/>
              <a:t>)</a:t>
            </a:r>
          </a:p>
          <a:p>
            <a:r>
              <a:rPr lang="en-MY" sz="3200" dirty="0" smtClean="0"/>
              <a:t>{</a:t>
            </a:r>
            <a:endParaRPr lang="en-MY" sz="3200" dirty="0"/>
          </a:p>
          <a:p>
            <a:r>
              <a:rPr lang="en-MY" sz="3200" dirty="0" smtClean="0"/>
              <a:t>   </a:t>
            </a:r>
            <a:r>
              <a:rPr lang="en-MY" sz="3200" dirty="0"/>
              <a:t>$total = $num1 + $num2;</a:t>
            </a:r>
          </a:p>
          <a:p>
            <a:r>
              <a:rPr lang="en-MY" sz="3200" dirty="0" smtClean="0"/>
              <a:t>   </a:t>
            </a:r>
            <a:r>
              <a:rPr lang="en-MY" sz="3200" dirty="0"/>
              <a:t>return $total;</a:t>
            </a:r>
          </a:p>
          <a:p>
            <a:r>
              <a:rPr lang="en-MY" sz="3200" dirty="0" smtClean="0"/>
              <a:t>}</a:t>
            </a:r>
            <a:endParaRPr lang="en-MY" sz="3200" dirty="0"/>
          </a:p>
          <a:p>
            <a:r>
              <a:rPr lang="en-MY" sz="3200" dirty="0" smtClean="0"/>
              <a:t> </a:t>
            </a:r>
            <a:endParaRPr lang="en-MY" sz="3200" dirty="0"/>
          </a:p>
          <a:p>
            <a:r>
              <a:rPr lang="en-MY" sz="3200" dirty="0" smtClean="0"/>
              <a:t>   // </a:t>
            </a:r>
            <a:r>
              <a:rPr lang="en-MY" sz="3200" dirty="0"/>
              <a:t>Printing returned value</a:t>
            </a:r>
          </a:p>
          <a:p>
            <a:r>
              <a:rPr lang="en-MY" sz="3200" dirty="0" smtClean="0"/>
              <a:t>  </a:t>
            </a:r>
            <a:r>
              <a:rPr lang="en-MY" sz="3200" dirty="0"/>
              <a:t>echo </a:t>
            </a:r>
            <a:r>
              <a:rPr lang="en-MY" sz="3200" dirty="0" err="1"/>
              <a:t>getSum</a:t>
            </a:r>
            <a:r>
              <a:rPr lang="en-MY" sz="3200" dirty="0"/>
              <a:t>(5, 10); </a:t>
            </a:r>
            <a:r>
              <a:rPr lang="en-MY" sz="3200" dirty="0" smtClean="0"/>
              <a:t> // </a:t>
            </a:r>
            <a:r>
              <a:rPr lang="en-MY" sz="3200" dirty="0"/>
              <a:t>Outputs: </a:t>
            </a:r>
            <a:r>
              <a:rPr lang="en-MY" sz="3200" dirty="0" smtClean="0"/>
              <a:t>15</a:t>
            </a:r>
          </a:p>
          <a:p>
            <a:r>
              <a:rPr lang="en-MY" sz="3200" dirty="0" smtClean="0"/>
              <a:t>?&gt;</a:t>
            </a:r>
            <a:endParaRPr lang="en-MY" sz="3200" dirty="0"/>
          </a:p>
        </p:txBody>
      </p:sp>
    </p:spTree>
    <p:extLst>
      <p:ext uri="{BB962C8B-B14F-4D97-AF65-F5344CB8AC3E}">
        <p14:creationId xmlns:p14="http://schemas.microsoft.com/office/powerpoint/2010/main" val="311127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2246769"/>
          </a:xfrm>
          <a:prstGeom prst="rect">
            <a:avLst/>
          </a:prstGeom>
        </p:spPr>
        <p:txBody>
          <a:bodyPr wrap="square">
            <a:spAutoFit/>
          </a:bodyPr>
          <a:lstStyle/>
          <a:p>
            <a:pPr algn="ctr"/>
            <a:r>
              <a:rPr lang="en-MY" sz="4400" b="1" dirty="0" smtClean="0"/>
              <a:t>PHP </a:t>
            </a:r>
            <a:r>
              <a:rPr lang="en-MY" sz="4400" b="1" dirty="0"/>
              <a:t>– Built In Functions</a:t>
            </a:r>
          </a:p>
          <a:p>
            <a:pPr algn="ctr"/>
            <a:endParaRPr lang="en-MY" sz="3600" b="1" dirty="0" smtClean="0">
              <a:solidFill>
                <a:srgbClr val="FF0000"/>
              </a:solidFill>
              <a:hlinkClick r:id="rId2"/>
            </a:endParaRPr>
          </a:p>
          <a:p>
            <a:pPr algn="ctr"/>
            <a:r>
              <a:rPr lang="en-MY" sz="2400" b="1" dirty="0" smtClean="0">
                <a:solidFill>
                  <a:srgbClr val="FF0000"/>
                </a:solidFill>
                <a:hlinkClick r:id="rId2"/>
              </a:rPr>
              <a:t>https</a:t>
            </a:r>
            <a:r>
              <a:rPr lang="en-MY" sz="2400" b="1" dirty="0">
                <a:solidFill>
                  <a:srgbClr val="FF0000"/>
                </a:solidFill>
                <a:hlinkClick r:id="rId2"/>
              </a:rPr>
              <a:t>://matthewhorne.me/learning-php-101-built-in-functions</a:t>
            </a:r>
            <a:r>
              <a:rPr lang="en-MY" sz="2400" b="1" dirty="0" smtClean="0">
                <a:solidFill>
                  <a:srgbClr val="FF0000"/>
                </a:solidFill>
                <a:hlinkClick r:id="rId2"/>
              </a:rPr>
              <a:t>/</a:t>
            </a:r>
            <a:endParaRPr lang="en-MY" sz="2400" b="1" dirty="0" smtClean="0">
              <a:solidFill>
                <a:srgbClr val="FF0000"/>
              </a:solidFill>
            </a:endParaRPr>
          </a:p>
          <a:p>
            <a:pPr algn="ctr"/>
            <a:endParaRPr lang="en-MY" sz="3600" b="1" dirty="0" smtClean="0">
              <a:solidFill>
                <a:srgbClr val="FF0000"/>
              </a:solidFill>
            </a:endParaRPr>
          </a:p>
        </p:txBody>
      </p:sp>
      <p:sp>
        <p:nvSpPr>
          <p:cNvPr id="2" name="Rectangle 1"/>
          <p:cNvSpPr/>
          <p:nvPr/>
        </p:nvSpPr>
        <p:spPr>
          <a:xfrm>
            <a:off x="185737" y="2246769"/>
            <a:ext cx="4043363" cy="2246769"/>
          </a:xfrm>
          <a:prstGeom prst="rect">
            <a:avLst/>
          </a:prstGeom>
          <a:ln>
            <a:solidFill>
              <a:schemeClr val="accent1"/>
            </a:solidFill>
          </a:ln>
        </p:spPr>
        <p:txBody>
          <a:bodyPr wrap="square">
            <a:spAutoFit/>
          </a:bodyPr>
          <a:lstStyle/>
          <a:p>
            <a:pPr marL="457200" indent="-457200">
              <a:buFont typeface="Arial" panose="020B0604020202020204" pitchFamily="34" charset="0"/>
              <a:buChar char="•"/>
            </a:pPr>
            <a:r>
              <a:rPr lang="en-MY" sz="2800" dirty="0" smtClean="0"/>
              <a:t>the </a:t>
            </a:r>
            <a:r>
              <a:rPr lang="en-MY" sz="2800" dirty="0"/>
              <a:t>length of a </a:t>
            </a:r>
            <a:r>
              <a:rPr lang="en-MY" sz="2800" dirty="0" smtClean="0"/>
              <a:t>String</a:t>
            </a:r>
            <a:endParaRPr lang="en-MY" sz="2800" dirty="0"/>
          </a:p>
          <a:p>
            <a:r>
              <a:rPr lang="en-MY" sz="2800" dirty="0" smtClean="0"/>
              <a:t>&lt;?</a:t>
            </a:r>
            <a:r>
              <a:rPr lang="en-MY" sz="2800" dirty="0" err="1"/>
              <a:t>php</a:t>
            </a:r>
            <a:endParaRPr lang="en-MY" sz="2800" dirty="0"/>
          </a:p>
          <a:p>
            <a:r>
              <a:rPr lang="en-MY" sz="2800" dirty="0"/>
              <a:t> </a:t>
            </a:r>
            <a:r>
              <a:rPr lang="en-MY" sz="2800" dirty="0" smtClean="0"/>
              <a:t>$</a:t>
            </a:r>
            <a:r>
              <a:rPr lang="en-MY" sz="2800" dirty="0"/>
              <a:t>name = "Matthew ";</a:t>
            </a:r>
          </a:p>
          <a:p>
            <a:r>
              <a:rPr lang="en-MY" sz="2800" dirty="0"/>
              <a:t> </a:t>
            </a:r>
            <a:r>
              <a:rPr lang="en-MY" sz="2800" dirty="0" smtClean="0"/>
              <a:t>echo </a:t>
            </a:r>
            <a:r>
              <a:rPr lang="en-MY" sz="2800" dirty="0" err="1"/>
              <a:t>strlen</a:t>
            </a:r>
            <a:r>
              <a:rPr lang="en-MY" sz="2800" dirty="0"/>
              <a:t>($name); </a:t>
            </a:r>
            <a:r>
              <a:rPr lang="en-MY" sz="2800" dirty="0" smtClean="0"/>
              <a:t> // </a:t>
            </a:r>
            <a:r>
              <a:rPr lang="en-MY" sz="2800" dirty="0"/>
              <a:t>8</a:t>
            </a:r>
          </a:p>
          <a:p>
            <a:r>
              <a:rPr lang="en-MY" sz="2800" dirty="0"/>
              <a:t>?&gt;</a:t>
            </a:r>
          </a:p>
        </p:txBody>
      </p:sp>
      <p:sp>
        <p:nvSpPr>
          <p:cNvPr id="4" name="Rectangle 3"/>
          <p:cNvSpPr/>
          <p:nvPr/>
        </p:nvSpPr>
        <p:spPr>
          <a:xfrm>
            <a:off x="4572000" y="2246769"/>
            <a:ext cx="4543425" cy="1938992"/>
          </a:xfrm>
          <a:prstGeom prst="rect">
            <a:avLst/>
          </a:prstGeom>
          <a:ln>
            <a:solidFill>
              <a:schemeClr val="accent1"/>
            </a:solidFill>
          </a:ln>
        </p:spPr>
        <p:txBody>
          <a:bodyPr wrap="square">
            <a:spAutoFit/>
          </a:bodyPr>
          <a:lstStyle/>
          <a:p>
            <a:r>
              <a:rPr lang="en-MY" sz="2400" dirty="0"/>
              <a:t>&lt;?</a:t>
            </a:r>
            <a:r>
              <a:rPr lang="en-MY" sz="2400" dirty="0" err="1"/>
              <a:t>php</a:t>
            </a:r>
            <a:endParaRPr lang="en-MY" sz="2400" dirty="0"/>
          </a:p>
          <a:p>
            <a:r>
              <a:rPr lang="en-MY" sz="2400" dirty="0"/>
              <a:t> </a:t>
            </a:r>
            <a:r>
              <a:rPr lang="en-MY" sz="2400" dirty="0" smtClean="0"/>
              <a:t>$</a:t>
            </a:r>
            <a:r>
              <a:rPr lang="en-MY" sz="2400" dirty="0"/>
              <a:t>name = "Matthew ";</a:t>
            </a:r>
          </a:p>
          <a:p>
            <a:r>
              <a:rPr lang="en-MY" sz="2400" dirty="0"/>
              <a:t> </a:t>
            </a:r>
            <a:r>
              <a:rPr lang="en-MY" sz="2400" dirty="0" smtClean="0"/>
              <a:t>echo </a:t>
            </a:r>
            <a:r>
              <a:rPr lang="en-MY" sz="2400" dirty="0" err="1"/>
              <a:t>substr</a:t>
            </a:r>
            <a:r>
              <a:rPr lang="en-MY" sz="2400" dirty="0"/>
              <a:t>($name, 0, 5); // </a:t>
            </a:r>
            <a:r>
              <a:rPr lang="en-MY" sz="2400" dirty="0" err="1"/>
              <a:t>Matth</a:t>
            </a:r>
            <a:endParaRPr lang="en-MY" sz="2400" dirty="0"/>
          </a:p>
          <a:p>
            <a:r>
              <a:rPr lang="en-MY" sz="2400" dirty="0"/>
              <a:t> </a:t>
            </a:r>
            <a:r>
              <a:rPr lang="en-MY" sz="2400" dirty="0" smtClean="0"/>
              <a:t>echo </a:t>
            </a:r>
            <a:r>
              <a:rPr lang="en-MY" sz="2400" dirty="0" err="1"/>
              <a:t>substr</a:t>
            </a:r>
            <a:r>
              <a:rPr lang="en-MY" sz="2400" dirty="0"/>
              <a:t>($name, </a:t>
            </a:r>
            <a:r>
              <a:rPr lang="en-MY" sz="2400" dirty="0" smtClean="0"/>
              <a:t>2,2); </a:t>
            </a:r>
            <a:r>
              <a:rPr lang="en-MY" sz="2400" dirty="0"/>
              <a:t>// </a:t>
            </a:r>
            <a:r>
              <a:rPr lang="en-MY" sz="2400" dirty="0" err="1" smtClean="0"/>
              <a:t>tt</a:t>
            </a:r>
            <a:endParaRPr lang="en-MY" sz="2400" dirty="0"/>
          </a:p>
          <a:p>
            <a:r>
              <a:rPr lang="en-MY" sz="2400" dirty="0"/>
              <a:t>?&gt;</a:t>
            </a:r>
          </a:p>
        </p:txBody>
      </p:sp>
      <p:sp>
        <p:nvSpPr>
          <p:cNvPr id="5" name="Rectangle 4"/>
          <p:cNvSpPr/>
          <p:nvPr/>
        </p:nvSpPr>
        <p:spPr>
          <a:xfrm>
            <a:off x="185737" y="4804350"/>
            <a:ext cx="5086350" cy="1938992"/>
          </a:xfrm>
          <a:prstGeom prst="rect">
            <a:avLst/>
          </a:prstGeom>
          <a:ln>
            <a:solidFill>
              <a:schemeClr val="accent1"/>
            </a:solidFill>
          </a:ln>
        </p:spPr>
        <p:txBody>
          <a:bodyPr wrap="square">
            <a:spAutoFit/>
          </a:bodyPr>
          <a:lstStyle/>
          <a:p>
            <a:r>
              <a:rPr lang="en-MY" sz="2400" dirty="0"/>
              <a:t>&lt;?</a:t>
            </a:r>
            <a:r>
              <a:rPr lang="en-MY" sz="2400" dirty="0" err="1"/>
              <a:t>php</a:t>
            </a:r>
            <a:endParaRPr lang="en-MY" sz="2400" dirty="0"/>
          </a:p>
          <a:p>
            <a:r>
              <a:rPr lang="en-MY" sz="2400" dirty="0"/>
              <a:t> </a:t>
            </a:r>
            <a:r>
              <a:rPr lang="en-MY" sz="2400" dirty="0" smtClean="0"/>
              <a:t>$</a:t>
            </a:r>
            <a:r>
              <a:rPr lang="en-MY" sz="2400" dirty="0"/>
              <a:t>name = "Matthew ";</a:t>
            </a:r>
          </a:p>
          <a:p>
            <a:r>
              <a:rPr lang="en-MY" sz="2400" dirty="0"/>
              <a:t> </a:t>
            </a:r>
            <a:r>
              <a:rPr lang="en-MY" sz="2400" dirty="0" smtClean="0"/>
              <a:t>echo </a:t>
            </a:r>
            <a:r>
              <a:rPr lang="en-MY" sz="2400" dirty="0" err="1"/>
              <a:t>strtoupper</a:t>
            </a:r>
            <a:r>
              <a:rPr lang="en-MY" sz="2400" dirty="0"/>
              <a:t>($name); // MATTHEW</a:t>
            </a:r>
          </a:p>
          <a:p>
            <a:r>
              <a:rPr lang="en-MY" sz="2400" dirty="0"/>
              <a:t> </a:t>
            </a:r>
            <a:r>
              <a:rPr lang="en-MY" sz="2400" dirty="0" smtClean="0"/>
              <a:t>echo </a:t>
            </a:r>
            <a:r>
              <a:rPr lang="en-MY" sz="2400" dirty="0" err="1"/>
              <a:t>strtolower</a:t>
            </a:r>
            <a:r>
              <a:rPr lang="en-MY" sz="2400" dirty="0"/>
              <a:t>($name); // </a:t>
            </a:r>
            <a:r>
              <a:rPr lang="en-MY" sz="2400" dirty="0" err="1"/>
              <a:t>matthew</a:t>
            </a:r>
            <a:endParaRPr lang="en-MY" sz="2400" dirty="0"/>
          </a:p>
          <a:p>
            <a:r>
              <a:rPr lang="en-MY" sz="2400" dirty="0"/>
              <a:t>?&gt;</a:t>
            </a:r>
          </a:p>
        </p:txBody>
      </p:sp>
    </p:spTree>
    <p:extLst>
      <p:ext uri="{BB962C8B-B14F-4D97-AF65-F5344CB8AC3E}">
        <p14:creationId xmlns:p14="http://schemas.microsoft.com/office/powerpoint/2010/main" val="1636576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75" y="0"/>
            <a:ext cx="9144000" cy="769441"/>
          </a:xfrm>
          <a:prstGeom prst="rect">
            <a:avLst/>
          </a:prstGeom>
        </p:spPr>
        <p:txBody>
          <a:bodyPr wrap="square">
            <a:spAutoFit/>
          </a:bodyPr>
          <a:lstStyle/>
          <a:p>
            <a:pPr algn="ctr"/>
            <a:r>
              <a:rPr lang="en-MY" sz="4400" b="1" dirty="0" smtClean="0"/>
              <a:t>PHP </a:t>
            </a:r>
            <a:r>
              <a:rPr lang="en-MY" sz="4400" b="1" dirty="0"/>
              <a:t>– Built In </a:t>
            </a:r>
            <a:r>
              <a:rPr lang="en-MY" sz="4400" b="1" dirty="0" smtClean="0"/>
              <a:t>Functions</a:t>
            </a:r>
            <a:endParaRPr lang="en-MY" sz="3600" b="1" dirty="0" smtClean="0">
              <a:solidFill>
                <a:srgbClr val="FF0000"/>
              </a:solidFill>
            </a:endParaRPr>
          </a:p>
        </p:txBody>
      </p:sp>
      <p:sp>
        <p:nvSpPr>
          <p:cNvPr id="2" name="Rectangle 1"/>
          <p:cNvSpPr/>
          <p:nvPr/>
        </p:nvSpPr>
        <p:spPr>
          <a:xfrm>
            <a:off x="314324" y="769441"/>
            <a:ext cx="8672513" cy="2677656"/>
          </a:xfrm>
          <a:prstGeom prst="rect">
            <a:avLst/>
          </a:prstGeom>
          <a:ln>
            <a:solidFill>
              <a:schemeClr val="accent1"/>
            </a:solidFill>
          </a:ln>
        </p:spPr>
        <p:txBody>
          <a:bodyPr wrap="square">
            <a:spAutoFit/>
          </a:bodyPr>
          <a:lstStyle/>
          <a:p>
            <a:r>
              <a:rPr lang="en-MY" sz="2800" dirty="0"/>
              <a:t>&lt;?</a:t>
            </a:r>
            <a:r>
              <a:rPr lang="en-MY" sz="2800" dirty="0" err="1"/>
              <a:t>php</a:t>
            </a:r>
            <a:endParaRPr lang="en-MY" sz="2800" dirty="0"/>
          </a:p>
          <a:p>
            <a:r>
              <a:rPr lang="en-MY" sz="2800" dirty="0"/>
              <a:t> </a:t>
            </a:r>
            <a:r>
              <a:rPr lang="en-MY" sz="2800" dirty="0" smtClean="0"/>
              <a:t>$</a:t>
            </a:r>
            <a:r>
              <a:rPr lang="en-MY" sz="2800" dirty="0"/>
              <a:t>name = "Matthew ";</a:t>
            </a:r>
          </a:p>
          <a:p>
            <a:r>
              <a:rPr lang="en-MY" sz="2800" dirty="0"/>
              <a:t> </a:t>
            </a:r>
            <a:r>
              <a:rPr lang="en-MY" sz="2800" dirty="0" smtClean="0"/>
              <a:t>echo </a:t>
            </a:r>
            <a:r>
              <a:rPr lang="en-MY" sz="2800" dirty="0" err="1"/>
              <a:t>strpos</a:t>
            </a:r>
            <a:r>
              <a:rPr lang="en-MY" sz="2800" dirty="0"/>
              <a:t>($name, "M"); // 0</a:t>
            </a:r>
          </a:p>
          <a:p>
            <a:r>
              <a:rPr lang="en-MY" sz="2800" dirty="0"/>
              <a:t> </a:t>
            </a:r>
            <a:r>
              <a:rPr lang="en-MY" sz="2800" dirty="0" smtClean="0"/>
              <a:t>echo </a:t>
            </a:r>
            <a:r>
              <a:rPr lang="en-MY" sz="2800" dirty="0" err="1"/>
              <a:t>strpos</a:t>
            </a:r>
            <a:r>
              <a:rPr lang="en-MY" sz="2800" dirty="0"/>
              <a:t>($name, "hew"); // 4</a:t>
            </a:r>
          </a:p>
          <a:p>
            <a:r>
              <a:rPr lang="en-MY" sz="2800" dirty="0"/>
              <a:t> </a:t>
            </a:r>
            <a:r>
              <a:rPr lang="en-MY" sz="2800" dirty="0" smtClean="0"/>
              <a:t>echo </a:t>
            </a:r>
            <a:r>
              <a:rPr lang="en-MY" sz="2800" dirty="0" err="1"/>
              <a:t>strpos</a:t>
            </a:r>
            <a:r>
              <a:rPr lang="en-MY" sz="2800" dirty="0"/>
              <a:t>($name, "m"); // false</a:t>
            </a:r>
          </a:p>
          <a:p>
            <a:r>
              <a:rPr lang="en-MY" sz="2800" dirty="0"/>
              <a:t>?&gt;</a:t>
            </a:r>
          </a:p>
        </p:txBody>
      </p:sp>
      <p:sp>
        <p:nvSpPr>
          <p:cNvPr id="4" name="Rectangle 3"/>
          <p:cNvSpPr/>
          <p:nvPr/>
        </p:nvSpPr>
        <p:spPr>
          <a:xfrm>
            <a:off x="314323" y="3602116"/>
            <a:ext cx="8672513" cy="3108543"/>
          </a:xfrm>
          <a:prstGeom prst="rect">
            <a:avLst/>
          </a:prstGeom>
          <a:ln>
            <a:solidFill>
              <a:schemeClr val="accent1"/>
            </a:solidFill>
          </a:ln>
        </p:spPr>
        <p:txBody>
          <a:bodyPr wrap="square">
            <a:spAutoFit/>
          </a:bodyPr>
          <a:lstStyle/>
          <a:p>
            <a:r>
              <a:rPr lang="en-MY" sz="2800" dirty="0"/>
              <a:t>&lt;?</a:t>
            </a:r>
            <a:r>
              <a:rPr lang="en-MY" sz="2800" dirty="0" err="1"/>
              <a:t>php</a:t>
            </a:r>
            <a:endParaRPr lang="en-MY" sz="2800" dirty="0"/>
          </a:p>
          <a:p>
            <a:r>
              <a:rPr lang="en-MY" sz="2800" dirty="0"/>
              <a:t>    $number = 3.55776232;</a:t>
            </a:r>
          </a:p>
          <a:p>
            <a:r>
              <a:rPr lang="en-MY" sz="2800" dirty="0"/>
              <a:t>    echo</a:t>
            </a:r>
          </a:p>
          <a:p>
            <a:r>
              <a:rPr lang="en-MY" sz="2800" dirty="0"/>
              <a:t>        round($number) . "&lt;</a:t>
            </a:r>
            <a:r>
              <a:rPr lang="en-MY" sz="2800" dirty="0" err="1"/>
              <a:t>br</a:t>
            </a:r>
            <a:r>
              <a:rPr lang="en-MY" sz="2800" dirty="0"/>
              <a:t>/&gt;".    // 4</a:t>
            </a:r>
          </a:p>
          <a:p>
            <a:r>
              <a:rPr lang="en-MY" sz="2800" dirty="0"/>
              <a:t>        round($number, 1) . "&lt;</a:t>
            </a:r>
            <a:r>
              <a:rPr lang="en-MY" sz="2800" dirty="0" err="1"/>
              <a:t>br</a:t>
            </a:r>
            <a:r>
              <a:rPr lang="en-MY" sz="2800" dirty="0"/>
              <a:t>/&gt;". // 3.6</a:t>
            </a:r>
          </a:p>
          <a:p>
            <a:r>
              <a:rPr lang="en-MY" sz="2800" dirty="0"/>
              <a:t>        round($number, 3) . "&lt;</a:t>
            </a:r>
            <a:r>
              <a:rPr lang="en-MY" sz="2800" dirty="0" err="1"/>
              <a:t>br</a:t>
            </a:r>
            <a:r>
              <a:rPr lang="en-MY" sz="2800" dirty="0"/>
              <a:t>/&gt;"; // 3.558</a:t>
            </a:r>
          </a:p>
          <a:p>
            <a:r>
              <a:rPr lang="en-MY" sz="2800" dirty="0"/>
              <a:t>?&gt;</a:t>
            </a:r>
          </a:p>
        </p:txBody>
      </p:sp>
    </p:spTree>
    <p:extLst>
      <p:ext uri="{BB962C8B-B14F-4D97-AF65-F5344CB8AC3E}">
        <p14:creationId xmlns:p14="http://schemas.microsoft.com/office/powerpoint/2010/main" val="3922686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725192"/>
          </a:xfrm>
          <a:prstGeom prst="rect">
            <a:avLst/>
          </a:prstGeom>
        </p:spPr>
        <p:txBody>
          <a:bodyPr wrap="square">
            <a:spAutoFit/>
          </a:bodyPr>
          <a:lstStyle/>
          <a:p>
            <a:pPr algn="ctr"/>
            <a:r>
              <a:rPr lang="en-MY" sz="2800" b="1" dirty="0" smtClean="0"/>
              <a:t>Function  : </a:t>
            </a:r>
            <a:r>
              <a:rPr lang="en-MY" sz="2800" b="1" dirty="0" err="1" smtClean="0"/>
              <a:t>var_dump</a:t>
            </a:r>
            <a:r>
              <a:rPr lang="en-MY" sz="2800" b="1" dirty="0" smtClean="0"/>
              <a:t>()  vs  </a:t>
            </a:r>
            <a:r>
              <a:rPr lang="en-MY" sz="2800" b="1" dirty="0" err="1" smtClean="0"/>
              <a:t>print_r</a:t>
            </a:r>
            <a:r>
              <a:rPr lang="en-MY" sz="2800" b="1" dirty="0" smtClean="0"/>
              <a:t>()</a:t>
            </a:r>
          </a:p>
          <a:p>
            <a:pPr algn="ctr"/>
            <a:endParaRPr lang="en-MY" sz="2800" b="1" dirty="0"/>
          </a:p>
          <a:p>
            <a:r>
              <a:rPr lang="en-MY" sz="2800" dirty="0" smtClean="0"/>
              <a:t>$</a:t>
            </a:r>
            <a:r>
              <a:rPr lang="en-MY" sz="2800" dirty="0" err="1"/>
              <a:t>obj</a:t>
            </a:r>
            <a:r>
              <a:rPr lang="en-MY" sz="2800" dirty="0"/>
              <a:t> = [</a:t>
            </a:r>
            <a:r>
              <a:rPr lang="en-MY" sz="2800" dirty="0" smtClean="0"/>
              <a:t>'</a:t>
            </a:r>
            <a:r>
              <a:rPr lang="en-MY" sz="2800" dirty="0" err="1" smtClean="0"/>
              <a:t>qualitypoint</a:t>
            </a:r>
            <a:r>
              <a:rPr lang="en-MY" sz="2800" dirty="0"/>
              <a:t>', 'technologies', </a:t>
            </a:r>
            <a:r>
              <a:rPr lang="en-MY" sz="2800" dirty="0" smtClean="0"/>
              <a:t>'India</a:t>
            </a:r>
            <a:r>
              <a:rPr lang="en-MY" sz="2800" dirty="0"/>
              <a:t>'</a:t>
            </a:r>
            <a:r>
              <a:rPr lang="en-MY" sz="2800" dirty="0" smtClean="0"/>
              <a:t>];</a:t>
            </a:r>
          </a:p>
          <a:p>
            <a:endParaRPr lang="en-MY" altLang="en-US" sz="2800" dirty="0" smtClean="0"/>
          </a:p>
          <a:p>
            <a:r>
              <a:rPr lang="en-MY" sz="2800" b="1" dirty="0" err="1"/>
              <a:t>var_dump</a:t>
            </a:r>
            <a:r>
              <a:rPr lang="en-MY" sz="2800" b="1" dirty="0"/>
              <a:t>();</a:t>
            </a:r>
            <a:endParaRPr lang="en-MY" altLang="en-US" sz="2800" dirty="0" smtClean="0"/>
          </a:p>
          <a:p>
            <a:r>
              <a:rPr lang="en-US" altLang="en-US" sz="2400" dirty="0" smtClean="0">
                <a:solidFill>
                  <a:srgbClr val="3333FF"/>
                </a:solidFill>
                <a:latin typeface="Arial Unicode MS"/>
              </a:rPr>
              <a:t>object(</a:t>
            </a:r>
            <a:r>
              <a:rPr lang="en-US" altLang="en-US" sz="2400" dirty="0" err="1" smtClean="0">
                <a:solidFill>
                  <a:srgbClr val="3333FF"/>
                </a:solidFill>
                <a:latin typeface="Arial Unicode MS"/>
              </a:rPr>
              <a:t>stdClass</a:t>
            </a:r>
            <a:r>
              <a:rPr lang="en-US" altLang="en-US" sz="2400" dirty="0">
                <a:solidFill>
                  <a:srgbClr val="3333FF"/>
                </a:solidFill>
                <a:latin typeface="Arial Unicode MS"/>
              </a:rPr>
              <a:t>)#1 (3) { </a:t>
            </a:r>
            <a:endParaRPr lang="en-US" altLang="en-US" sz="2400" dirty="0" smtClean="0">
              <a:solidFill>
                <a:srgbClr val="3333FF"/>
              </a:solidFill>
              <a:latin typeface="Arial Unicode MS"/>
            </a:endParaRPr>
          </a:p>
          <a:p>
            <a:r>
              <a:rPr lang="en-US" altLang="en-US" sz="2400" dirty="0">
                <a:solidFill>
                  <a:srgbClr val="3333FF"/>
                </a:solidFill>
                <a:latin typeface="Arial Unicode MS"/>
              </a:rPr>
              <a:t> </a:t>
            </a:r>
            <a:r>
              <a:rPr lang="en-US" altLang="en-US" sz="2400" dirty="0" smtClean="0">
                <a:solidFill>
                  <a:srgbClr val="3333FF"/>
                </a:solidFill>
                <a:latin typeface="Arial Unicode MS"/>
              </a:rPr>
              <a:t>   [</a:t>
            </a:r>
            <a:r>
              <a:rPr lang="en-US" altLang="en-US" sz="2400" dirty="0">
                <a:solidFill>
                  <a:srgbClr val="3333FF"/>
                </a:solidFill>
                <a:latin typeface="Arial Unicode MS"/>
              </a:rPr>
              <a:t>0]=&gt; string(12) "</a:t>
            </a:r>
            <a:r>
              <a:rPr lang="en-US" altLang="en-US" sz="2400" dirty="0" err="1">
                <a:solidFill>
                  <a:srgbClr val="3333FF"/>
                </a:solidFill>
                <a:latin typeface="Arial Unicode MS"/>
              </a:rPr>
              <a:t>qualitypoint</a:t>
            </a:r>
            <a:r>
              <a:rPr lang="en-US" altLang="en-US" sz="2400" dirty="0">
                <a:solidFill>
                  <a:srgbClr val="3333FF"/>
                </a:solidFill>
                <a:latin typeface="Arial Unicode MS"/>
              </a:rPr>
              <a:t>" </a:t>
            </a:r>
            <a:endParaRPr lang="en-US" altLang="en-US" sz="2400" dirty="0" smtClean="0">
              <a:solidFill>
                <a:srgbClr val="3333FF"/>
              </a:solidFill>
              <a:latin typeface="Arial Unicode MS"/>
            </a:endParaRPr>
          </a:p>
          <a:p>
            <a:r>
              <a:rPr lang="en-US" altLang="en-US" sz="2400" dirty="0">
                <a:solidFill>
                  <a:srgbClr val="3333FF"/>
                </a:solidFill>
                <a:latin typeface="Arial Unicode MS"/>
              </a:rPr>
              <a:t> </a:t>
            </a:r>
            <a:r>
              <a:rPr lang="en-US" altLang="en-US" sz="2400" dirty="0" smtClean="0">
                <a:solidFill>
                  <a:srgbClr val="3333FF"/>
                </a:solidFill>
                <a:latin typeface="Arial Unicode MS"/>
              </a:rPr>
              <a:t>   [</a:t>
            </a:r>
            <a:r>
              <a:rPr lang="en-US" altLang="en-US" sz="2400" dirty="0">
                <a:solidFill>
                  <a:srgbClr val="3333FF"/>
                </a:solidFill>
                <a:latin typeface="Arial Unicode MS"/>
              </a:rPr>
              <a:t>1]=&gt; string(12) "technologies" </a:t>
            </a:r>
            <a:endParaRPr lang="en-US" altLang="en-US" sz="2400" dirty="0" smtClean="0">
              <a:solidFill>
                <a:srgbClr val="3333FF"/>
              </a:solidFill>
              <a:latin typeface="Arial Unicode MS"/>
            </a:endParaRPr>
          </a:p>
          <a:p>
            <a:r>
              <a:rPr lang="en-US" altLang="en-US" sz="2400" dirty="0">
                <a:solidFill>
                  <a:srgbClr val="3333FF"/>
                </a:solidFill>
                <a:latin typeface="Arial Unicode MS"/>
              </a:rPr>
              <a:t> </a:t>
            </a:r>
            <a:r>
              <a:rPr lang="en-US" altLang="en-US" sz="2400" dirty="0" smtClean="0">
                <a:solidFill>
                  <a:srgbClr val="3333FF"/>
                </a:solidFill>
                <a:latin typeface="Arial Unicode MS"/>
              </a:rPr>
              <a:t>   [</a:t>
            </a:r>
            <a:r>
              <a:rPr lang="en-US" altLang="en-US" sz="2400" dirty="0">
                <a:solidFill>
                  <a:srgbClr val="3333FF"/>
                </a:solidFill>
                <a:latin typeface="Arial Unicode MS"/>
              </a:rPr>
              <a:t>2]=&gt; string(5) "</a:t>
            </a:r>
            <a:r>
              <a:rPr lang="en-US" altLang="en-US" sz="2400" dirty="0" smtClean="0">
                <a:solidFill>
                  <a:srgbClr val="3333FF"/>
                </a:solidFill>
                <a:latin typeface="Arial Unicode MS"/>
              </a:rPr>
              <a:t>India“</a:t>
            </a:r>
          </a:p>
          <a:p>
            <a:r>
              <a:rPr lang="en-US" altLang="en-US" sz="2400" dirty="0" smtClean="0">
                <a:solidFill>
                  <a:srgbClr val="3333FF"/>
                </a:solidFill>
                <a:latin typeface="Arial Unicode MS"/>
              </a:rPr>
              <a:t>}</a:t>
            </a:r>
            <a:endParaRPr lang="en-MY" sz="2400" dirty="0" smtClean="0">
              <a:solidFill>
                <a:srgbClr val="3333FF"/>
              </a:solidFill>
            </a:endParaRPr>
          </a:p>
          <a:p>
            <a:pPr marL="457200" indent="-457200">
              <a:buFont typeface="Arial" panose="020B0604020202020204" pitchFamily="34" charset="0"/>
              <a:buChar char="•"/>
            </a:pPr>
            <a:endParaRPr lang="en-MY" sz="2800" b="1" dirty="0" smtClean="0"/>
          </a:p>
          <a:p>
            <a:r>
              <a:rPr lang="en-MY" sz="2800" b="1" dirty="0" err="1"/>
              <a:t>print_r</a:t>
            </a:r>
            <a:r>
              <a:rPr lang="en-MY" sz="2800" b="1" dirty="0"/>
              <a:t>($</a:t>
            </a:r>
            <a:r>
              <a:rPr lang="en-MY" sz="2800" b="1" dirty="0" err="1"/>
              <a:t>bbb</a:t>
            </a:r>
            <a:r>
              <a:rPr lang="en-MY" sz="2800" b="1" dirty="0"/>
              <a:t>);</a:t>
            </a:r>
          </a:p>
          <a:p>
            <a:r>
              <a:rPr lang="fr-FR" sz="2400" b="1" dirty="0" err="1">
                <a:solidFill>
                  <a:srgbClr val="3333FF"/>
                </a:solidFill>
              </a:rPr>
              <a:t>stdClass</a:t>
            </a:r>
            <a:r>
              <a:rPr lang="fr-FR" sz="2400" b="1" dirty="0">
                <a:solidFill>
                  <a:srgbClr val="3333FF"/>
                </a:solidFill>
              </a:rPr>
              <a:t> Object ( </a:t>
            </a:r>
          </a:p>
          <a:p>
            <a:r>
              <a:rPr lang="fr-FR" sz="2400" b="1" dirty="0">
                <a:solidFill>
                  <a:srgbClr val="3333FF"/>
                </a:solidFill>
              </a:rPr>
              <a:t> [0] =&gt; </a:t>
            </a:r>
            <a:r>
              <a:rPr lang="fr-FR" sz="2400" b="1" dirty="0" err="1">
                <a:solidFill>
                  <a:srgbClr val="3333FF"/>
                </a:solidFill>
              </a:rPr>
              <a:t>qualitypoint</a:t>
            </a:r>
            <a:endParaRPr lang="fr-FR" sz="2400" b="1" dirty="0">
              <a:solidFill>
                <a:srgbClr val="3333FF"/>
              </a:solidFill>
            </a:endParaRPr>
          </a:p>
          <a:p>
            <a:r>
              <a:rPr lang="fr-FR" sz="2400" b="1" dirty="0">
                <a:solidFill>
                  <a:srgbClr val="3333FF"/>
                </a:solidFill>
              </a:rPr>
              <a:t> [1] =&gt; technologies</a:t>
            </a:r>
          </a:p>
          <a:p>
            <a:r>
              <a:rPr lang="fr-FR" sz="2400" b="1" dirty="0">
                <a:solidFill>
                  <a:srgbClr val="3333FF"/>
                </a:solidFill>
              </a:rPr>
              <a:t> [2] =&gt; </a:t>
            </a:r>
            <a:r>
              <a:rPr lang="fr-FR" sz="2400" b="1" dirty="0" err="1">
                <a:solidFill>
                  <a:srgbClr val="3333FF"/>
                </a:solidFill>
              </a:rPr>
              <a:t>India</a:t>
            </a:r>
            <a:endParaRPr lang="fr-FR" sz="2400" b="1" dirty="0">
              <a:solidFill>
                <a:srgbClr val="3333FF"/>
              </a:solidFill>
            </a:endParaRPr>
          </a:p>
          <a:p>
            <a:r>
              <a:rPr lang="fr-FR" sz="2400" b="1" dirty="0">
                <a:solidFill>
                  <a:srgbClr val="3333FF"/>
                </a:solidFill>
              </a:rPr>
              <a:t>)</a:t>
            </a:r>
            <a:endParaRPr lang="en-MY" sz="2400" b="1" dirty="0">
              <a:solidFill>
                <a:srgbClr val="3333FF"/>
              </a:solidFill>
            </a:endParaRPr>
          </a:p>
          <a:p>
            <a:pPr marL="457200" indent="-457200">
              <a:buFont typeface="Arial" panose="020B0604020202020204" pitchFamily="34" charset="0"/>
              <a:buChar char="•"/>
            </a:pPr>
            <a:endParaRPr lang="en-MY" sz="6000" b="1" dirty="0" smtClean="0"/>
          </a:p>
        </p:txBody>
      </p:sp>
      <p:sp>
        <p:nvSpPr>
          <p:cNvPr id="2" name="Rectangle 1"/>
          <p:cNvSpPr>
            <a:spLocks noChangeArrowheads="1"/>
          </p:cNvSpPr>
          <p:nvPr/>
        </p:nvSpPr>
        <p:spPr bwMode="auto">
          <a:xfrm>
            <a:off x="600075" y="179141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2346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033312"/>
            <a:ext cx="9144000" cy="3108543"/>
          </a:xfrm>
          <a:prstGeom prst="rect">
            <a:avLst/>
          </a:prstGeom>
        </p:spPr>
        <p:txBody>
          <a:bodyPr wrap="square">
            <a:spAutoFit/>
          </a:bodyPr>
          <a:lstStyle/>
          <a:p>
            <a:pPr algn="ctr"/>
            <a:r>
              <a:rPr lang="en-MY" sz="4000" dirty="0">
                <a:hlinkClick r:id="rId2"/>
              </a:rPr>
              <a:t>https://</a:t>
            </a:r>
            <a:r>
              <a:rPr lang="en-MY" sz="4000" dirty="0" smtClean="0">
                <a:hlinkClick r:id="rId2"/>
              </a:rPr>
              <a:t>www.tutorialrepublic.com/php-tutorial/php-json-parsing.php</a:t>
            </a:r>
            <a:endParaRPr lang="en-MY" sz="4000" dirty="0" smtClean="0"/>
          </a:p>
          <a:p>
            <a:pPr marL="571500" indent="-571500">
              <a:buFont typeface="Arial" panose="020B0604020202020204" pitchFamily="34" charset="0"/>
              <a:buChar char="•"/>
            </a:pPr>
            <a:r>
              <a:rPr lang="en-MY" sz="1200" b="1" dirty="0">
                <a:solidFill>
                  <a:srgbClr val="FF0000"/>
                </a:solidFill>
                <a:hlinkClick r:id="rId3"/>
              </a:rPr>
              <a:t>http://</a:t>
            </a:r>
            <a:r>
              <a:rPr lang="en-MY" sz="1200" b="1" dirty="0" smtClean="0">
                <a:solidFill>
                  <a:srgbClr val="FF0000"/>
                </a:solidFill>
                <a:hlinkClick r:id="rId3"/>
              </a:rPr>
              <a:t>localhost/cakephp367/qt-quotes/index.json</a:t>
            </a:r>
            <a:endParaRPr lang="en-MY" sz="1200" b="1" dirty="0">
              <a:solidFill>
                <a:srgbClr val="FF0000"/>
              </a:solidFill>
            </a:endParaRPr>
          </a:p>
          <a:p>
            <a:pPr marL="571500" indent="-571500">
              <a:buFont typeface="Arial" panose="020B0604020202020204" pitchFamily="34" charset="0"/>
              <a:buChar char="•"/>
            </a:pPr>
            <a:r>
              <a:rPr lang="en-MY" sz="1200" b="1" dirty="0">
                <a:solidFill>
                  <a:srgbClr val="FF0000"/>
                </a:solidFill>
                <a:hlinkClick r:id="rId4"/>
              </a:rPr>
              <a:t>http://</a:t>
            </a:r>
            <a:r>
              <a:rPr lang="en-MY" sz="1200" b="1" dirty="0" smtClean="0">
                <a:solidFill>
                  <a:srgbClr val="FF0000"/>
                </a:solidFill>
                <a:hlinkClick r:id="rId4"/>
              </a:rPr>
              <a:t>localhost/cakephp367/qt-quotes/index.xml</a:t>
            </a:r>
            <a:endParaRPr lang="en-MY" sz="1200" b="1" dirty="0">
              <a:solidFill>
                <a:srgbClr val="FF0000"/>
              </a:solidFill>
            </a:endParaRPr>
          </a:p>
          <a:p>
            <a:pPr marL="571500" indent="-571500">
              <a:buFont typeface="Arial" panose="020B0604020202020204" pitchFamily="34" charset="0"/>
              <a:buChar char="•"/>
            </a:pPr>
            <a:r>
              <a:rPr lang="en-MY" sz="1200" b="1" dirty="0">
                <a:solidFill>
                  <a:srgbClr val="FF0000"/>
                </a:solidFill>
              </a:rPr>
              <a:t>http://localhost/php_json/1_courses_list_with_json.php</a:t>
            </a:r>
          </a:p>
          <a:p>
            <a:pPr algn="ctr"/>
            <a:endParaRPr lang="en-MY" sz="4000" dirty="0" smtClean="0"/>
          </a:p>
          <a:p>
            <a:pPr algn="ctr"/>
            <a:endParaRPr lang="en-MY" sz="4000" dirty="0"/>
          </a:p>
        </p:txBody>
      </p:sp>
      <p:sp>
        <p:nvSpPr>
          <p:cNvPr id="3" name="Rectangle 2"/>
          <p:cNvSpPr/>
          <p:nvPr/>
        </p:nvSpPr>
        <p:spPr>
          <a:xfrm>
            <a:off x="0" y="0"/>
            <a:ext cx="9143999" cy="4862870"/>
          </a:xfrm>
          <a:prstGeom prst="rect">
            <a:avLst/>
          </a:prstGeom>
        </p:spPr>
        <p:txBody>
          <a:bodyPr wrap="square">
            <a:spAutoFit/>
          </a:bodyPr>
          <a:lstStyle/>
          <a:p>
            <a:pPr algn="ctr"/>
            <a:r>
              <a:rPr lang="en-MY" sz="4000" dirty="0"/>
              <a:t>PHP JSON Parsing</a:t>
            </a:r>
          </a:p>
          <a:p>
            <a:endParaRPr lang="en-MY" dirty="0"/>
          </a:p>
          <a:p>
            <a:pPr marL="457200" indent="-457200">
              <a:buFont typeface="Arial" panose="020B0604020202020204" pitchFamily="34" charset="0"/>
              <a:buChar char="•"/>
            </a:pPr>
            <a:r>
              <a:rPr lang="en-MY" sz="3600" dirty="0" smtClean="0"/>
              <a:t>encode </a:t>
            </a:r>
            <a:r>
              <a:rPr lang="en-MY" sz="3600" dirty="0"/>
              <a:t>and decode JSON data in PHP</a:t>
            </a:r>
            <a:r>
              <a:rPr lang="en-MY" sz="3600" dirty="0" smtClean="0"/>
              <a:t>.</a:t>
            </a:r>
            <a:endParaRPr lang="en-MY" sz="3600" dirty="0"/>
          </a:p>
          <a:p>
            <a:pPr marL="457200" indent="-457200">
              <a:buFont typeface="Arial" panose="020B0604020202020204" pitchFamily="34" charset="0"/>
              <a:buChar char="•"/>
            </a:pPr>
            <a:endParaRPr lang="en-MY" sz="3600" dirty="0"/>
          </a:p>
          <a:p>
            <a:pPr marL="457200" indent="-457200">
              <a:buFont typeface="Arial" panose="020B0604020202020204" pitchFamily="34" charset="0"/>
              <a:buChar char="•"/>
            </a:pPr>
            <a:r>
              <a:rPr lang="en-MY" sz="3600" dirty="0"/>
              <a:t>JSON (</a:t>
            </a:r>
            <a:r>
              <a:rPr lang="en-MY" sz="3600" dirty="0" smtClean="0"/>
              <a:t>JavaScript </a:t>
            </a:r>
            <a:r>
              <a:rPr lang="en-MY" sz="3600" dirty="0"/>
              <a:t>Object </a:t>
            </a:r>
            <a:r>
              <a:rPr lang="en-MY" sz="3600" dirty="0" smtClean="0"/>
              <a:t>Notation)</a:t>
            </a:r>
          </a:p>
          <a:p>
            <a:pPr marL="457200" indent="-457200">
              <a:buFont typeface="Arial" panose="020B0604020202020204" pitchFamily="34" charset="0"/>
              <a:buChar char="•"/>
            </a:pPr>
            <a:endParaRPr lang="en-MY" sz="3600" dirty="0"/>
          </a:p>
          <a:p>
            <a:pPr marL="457200" indent="-457200">
              <a:buFont typeface="Arial" panose="020B0604020202020204" pitchFamily="34" charset="0"/>
              <a:buChar char="•"/>
            </a:pPr>
            <a:r>
              <a:rPr lang="en-MY" sz="3600" dirty="0" smtClean="0"/>
              <a:t>standard </a:t>
            </a:r>
            <a:r>
              <a:rPr lang="en-MY" sz="3600" dirty="0"/>
              <a:t>lightweight data-interchange format which is quick and easy to parse and generate.</a:t>
            </a:r>
          </a:p>
        </p:txBody>
      </p:sp>
    </p:spTree>
    <p:extLst>
      <p:ext uri="{BB962C8B-B14F-4D97-AF65-F5344CB8AC3E}">
        <p14:creationId xmlns:p14="http://schemas.microsoft.com/office/powerpoint/2010/main" val="53389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40416"/>
          </a:xfrm>
          <a:prstGeom prst="rect">
            <a:avLst/>
          </a:prstGeom>
        </p:spPr>
        <p:txBody>
          <a:bodyPr wrap="square">
            <a:spAutoFit/>
          </a:bodyPr>
          <a:lstStyle/>
          <a:p>
            <a:pPr algn="ctr"/>
            <a:r>
              <a:rPr lang="en-MY" sz="4000" b="1" dirty="0" smtClean="0"/>
              <a:t>PHP  -  Indexed </a:t>
            </a:r>
            <a:r>
              <a:rPr lang="en-MY" sz="4000" b="1" dirty="0"/>
              <a:t>Arrays</a:t>
            </a:r>
          </a:p>
          <a:p>
            <a:endParaRPr lang="en-MY" dirty="0"/>
          </a:p>
          <a:p>
            <a:r>
              <a:rPr lang="en-MY" sz="2800" dirty="0" smtClean="0"/>
              <a:t>    </a:t>
            </a:r>
            <a:r>
              <a:rPr lang="en-MY" sz="2800" dirty="0"/>
              <a:t>&lt;?</a:t>
            </a:r>
            <a:r>
              <a:rPr lang="en-MY" sz="2800" dirty="0" err="1"/>
              <a:t>php</a:t>
            </a:r>
            <a:endParaRPr lang="en-MY" sz="2800" dirty="0"/>
          </a:p>
          <a:p>
            <a:endParaRPr lang="en-MY" sz="2800" dirty="0"/>
          </a:p>
          <a:p>
            <a:r>
              <a:rPr lang="en-MY" sz="2800" dirty="0"/>
              <a:t>    // Define an indexed array</a:t>
            </a:r>
          </a:p>
          <a:p>
            <a:endParaRPr lang="en-MY" sz="2800" dirty="0"/>
          </a:p>
          <a:p>
            <a:r>
              <a:rPr lang="en-MY" sz="2800" dirty="0"/>
              <a:t>    $</a:t>
            </a:r>
            <a:r>
              <a:rPr lang="en-MY" sz="2800" dirty="0" err="1"/>
              <a:t>colors</a:t>
            </a:r>
            <a:r>
              <a:rPr lang="en-MY" sz="2800" dirty="0"/>
              <a:t> = [</a:t>
            </a:r>
            <a:r>
              <a:rPr lang="en-MY" sz="2800" dirty="0" smtClean="0"/>
              <a:t>"Red</a:t>
            </a:r>
            <a:r>
              <a:rPr lang="en-MY" sz="2800" dirty="0"/>
              <a:t>", "Green", "</a:t>
            </a:r>
            <a:r>
              <a:rPr lang="en-MY" sz="2800" dirty="0" smtClean="0"/>
              <a:t>Blue“]; </a:t>
            </a:r>
            <a:endParaRPr lang="en-MY" sz="2800" dirty="0"/>
          </a:p>
          <a:p>
            <a:endParaRPr lang="en-MY" sz="2800" dirty="0"/>
          </a:p>
          <a:p>
            <a:r>
              <a:rPr lang="en-MY" sz="2800" dirty="0"/>
              <a:t>    </a:t>
            </a:r>
            <a:r>
              <a:rPr lang="en-MY" sz="2800" dirty="0" smtClean="0"/>
              <a:t>echo  $</a:t>
            </a:r>
            <a:r>
              <a:rPr lang="en-MY" sz="2800" dirty="0" err="1" smtClean="0"/>
              <a:t>colors</a:t>
            </a:r>
            <a:r>
              <a:rPr lang="en-MY" sz="2800" dirty="0" smtClean="0"/>
              <a:t>[0];    // Red</a:t>
            </a:r>
            <a:endParaRPr lang="en-MY" sz="2800" dirty="0"/>
          </a:p>
          <a:p>
            <a:endParaRPr lang="en-MY" sz="2800" dirty="0"/>
          </a:p>
          <a:p>
            <a:r>
              <a:rPr lang="en-MY" sz="2800" dirty="0"/>
              <a:t>    </a:t>
            </a:r>
            <a:r>
              <a:rPr lang="en-MY" sz="2800" dirty="0" smtClean="0"/>
              <a:t>echo  $</a:t>
            </a:r>
            <a:r>
              <a:rPr lang="en-MY" sz="2800" dirty="0" err="1" smtClean="0"/>
              <a:t>colors</a:t>
            </a:r>
            <a:r>
              <a:rPr lang="en-MY" sz="2800" dirty="0" smtClean="0"/>
              <a:t>[1];    // Green</a:t>
            </a:r>
            <a:endParaRPr lang="en-MY" sz="2800" dirty="0"/>
          </a:p>
          <a:p>
            <a:endParaRPr lang="en-MY" sz="2800" dirty="0"/>
          </a:p>
          <a:p>
            <a:r>
              <a:rPr lang="en-MY" sz="2800" dirty="0"/>
              <a:t>    </a:t>
            </a:r>
            <a:r>
              <a:rPr lang="en-MY" sz="2800" dirty="0" smtClean="0"/>
              <a:t>echo  $</a:t>
            </a:r>
            <a:r>
              <a:rPr lang="en-MY" sz="2800" dirty="0" err="1" smtClean="0"/>
              <a:t>colors</a:t>
            </a:r>
            <a:r>
              <a:rPr lang="en-MY" sz="2800" dirty="0" smtClean="0"/>
              <a:t>[2];    // Blue</a:t>
            </a:r>
            <a:endParaRPr lang="en-MY" sz="2800" dirty="0"/>
          </a:p>
          <a:p>
            <a:endParaRPr lang="en-MY" sz="2800" dirty="0"/>
          </a:p>
          <a:p>
            <a:r>
              <a:rPr lang="en-MY" sz="2800" dirty="0"/>
              <a:t>    ?&gt;</a:t>
            </a:r>
          </a:p>
          <a:p>
            <a:endParaRPr lang="en-MY" dirty="0" smtClean="0"/>
          </a:p>
          <a:p>
            <a:endParaRPr lang="en-MY" dirty="0"/>
          </a:p>
        </p:txBody>
      </p:sp>
      <p:sp>
        <p:nvSpPr>
          <p:cNvPr id="5" name="Rectangle 4"/>
          <p:cNvSpPr/>
          <p:nvPr/>
        </p:nvSpPr>
        <p:spPr>
          <a:xfrm>
            <a:off x="2286000" y="1720840"/>
            <a:ext cx="4572000" cy="923330"/>
          </a:xfrm>
          <a:prstGeom prst="rect">
            <a:avLst/>
          </a:prstGeom>
        </p:spPr>
        <p:txBody>
          <a:bodyPr>
            <a:spAutoFit/>
          </a:bodyPr>
          <a:lstStyle/>
          <a:p>
            <a:endParaRPr lang="en-MY" dirty="0"/>
          </a:p>
          <a:p>
            <a:endParaRPr lang="en-MY" dirty="0"/>
          </a:p>
          <a:p>
            <a:endParaRPr lang="en-MY" dirty="0"/>
          </a:p>
        </p:txBody>
      </p:sp>
    </p:spTree>
    <p:extLst>
      <p:ext uri="{BB962C8B-B14F-4D97-AF65-F5344CB8AC3E}">
        <p14:creationId xmlns:p14="http://schemas.microsoft.com/office/powerpoint/2010/main" val="168854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algn="ctr"/>
            <a:r>
              <a:rPr lang="en-MY" sz="4000" b="1" dirty="0" smtClean="0"/>
              <a:t>PHP  -  Associative </a:t>
            </a:r>
            <a:r>
              <a:rPr lang="en-MY" sz="4000" b="1" dirty="0"/>
              <a:t>Arrays</a:t>
            </a:r>
          </a:p>
          <a:p>
            <a:endParaRPr lang="en-MY" dirty="0"/>
          </a:p>
          <a:p>
            <a:r>
              <a:rPr lang="en-MY" sz="2800" dirty="0" smtClean="0"/>
              <a:t>&lt;?</a:t>
            </a:r>
            <a:r>
              <a:rPr lang="en-MY" sz="2800" dirty="0" err="1" smtClean="0"/>
              <a:t>php</a:t>
            </a:r>
            <a:endParaRPr lang="en-MY" sz="2800" dirty="0" smtClean="0"/>
          </a:p>
          <a:p>
            <a:endParaRPr lang="en-MY" sz="2800" dirty="0"/>
          </a:p>
          <a:p>
            <a:r>
              <a:rPr lang="en-MY" sz="2800" dirty="0" smtClean="0"/>
              <a:t>// </a:t>
            </a:r>
            <a:r>
              <a:rPr lang="en-MY" sz="2800" dirty="0"/>
              <a:t>Define an associative </a:t>
            </a:r>
            <a:r>
              <a:rPr lang="en-MY" sz="2800" dirty="0" smtClean="0"/>
              <a:t>array</a:t>
            </a:r>
          </a:p>
          <a:p>
            <a:endParaRPr lang="en-MY" sz="2800" dirty="0"/>
          </a:p>
          <a:p>
            <a:r>
              <a:rPr lang="en-MY" sz="2800" dirty="0" smtClean="0"/>
              <a:t>$</a:t>
            </a:r>
            <a:r>
              <a:rPr lang="en-MY" sz="2800" dirty="0"/>
              <a:t>ages = [</a:t>
            </a:r>
            <a:r>
              <a:rPr lang="en-MY" sz="2800" dirty="0" smtClean="0"/>
              <a:t>"Peter</a:t>
            </a:r>
            <a:r>
              <a:rPr lang="en-MY" sz="2800" dirty="0"/>
              <a:t>"=&gt;22, "Clark"=&gt;32, "John"=&gt;</a:t>
            </a:r>
            <a:r>
              <a:rPr lang="en-MY" sz="2800" dirty="0" smtClean="0"/>
              <a:t>28</a:t>
            </a:r>
            <a:r>
              <a:rPr lang="en-MY" sz="2800" dirty="0"/>
              <a:t>]</a:t>
            </a:r>
            <a:r>
              <a:rPr lang="en-MY" sz="2800" dirty="0" smtClean="0"/>
              <a:t>;</a:t>
            </a:r>
            <a:endParaRPr lang="en-MY" sz="2800" dirty="0"/>
          </a:p>
          <a:p>
            <a:r>
              <a:rPr lang="en-MY" sz="2800" dirty="0"/>
              <a:t>    </a:t>
            </a:r>
          </a:p>
          <a:p>
            <a:r>
              <a:rPr lang="en-MY" sz="2800" dirty="0" smtClean="0"/>
              <a:t>echo  $ages</a:t>
            </a:r>
            <a:r>
              <a:rPr lang="en-MY" sz="2800" dirty="0"/>
              <a:t>["Peter</a:t>
            </a:r>
            <a:r>
              <a:rPr lang="en-MY" sz="2800" dirty="0" smtClean="0"/>
              <a:t>"];   // 22</a:t>
            </a:r>
            <a:endParaRPr lang="en-MY" sz="2800" dirty="0"/>
          </a:p>
          <a:p>
            <a:endParaRPr lang="en-MY" sz="2800" dirty="0"/>
          </a:p>
          <a:p>
            <a:r>
              <a:rPr lang="en-MY" sz="2800" dirty="0" smtClean="0"/>
              <a:t>echo $</a:t>
            </a:r>
            <a:r>
              <a:rPr lang="en-MY" sz="2800" dirty="0"/>
              <a:t>ages["Clark</a:t>
            </a:r>
            <a:r>
              <a:rPr lang="en-MY" sz="2800" dirty="0" smtClean="0"/>
              <a:t>"];  // 32</a:t>
            </a:r>
            <a:endParaRPr lang="en-MY" sz="2800" dirty="0"/>
          </a:p>
          <a:p>
            <a:endParaRPr lang="en-MY" sz="2800" dirty="0"/>
          </a:p>
          <a:p>
            <a:r>
              <a:rPr lang="en-MY" sz="2800" dirty="0" smtClean="0"/>
              <a:t>echo $</a:t>
            </a:r>
            <a:r>
              <a:rPr lang="en-MY" sz="2800" dirty="0"/>
              <a:t>ages["John</a:t>
            </a:r>
            <a:r>
              <a:rPr lang="en-MY" sz="2800" dirty="0" smtClean="0"/>
              <a:t>"];  // 28</a:t>
            </a:r>
            <a:endParaRPr lang="en-MY" sz="2800" dirty="0"/>
          </a:p>
          <a:p>
            <a:endParaRPr lang="en-MY" sz="2800" dirty="0"/>
          </a:p>
          <a:p>
            <a:r>
              <a:rPr lang="en-MY" sz="2800" dirty="0" smtClean="0"/>
              <a:t>?&gt;</a:t>
            </a:r>
            <a:endParaRPr lang="en-MY" sz="2800" dirty="0"/>
          </a:p>
          <a:p>
            <a:endParaRPr lang="en-MY" dirty="0"/>
          </a:p>
        </p:txBody>
      </p:sp>
    </p:spTree>
    <p:extLst>
      <p:ext uri="{BB962C8B-B14F-4D97-AF65-F5344CB8AC3E}">
        <p14:creationId xmlns:p14="http://schemas.microsoft.com/office/powerpoint/2010/main" val="229868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322904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94195"/>
          </a:xfrm>
          <a:prstGeom prst="rect">
            <a:avLst/>
          </a:prstGeom>
        </p:spPr>
        <p:txBody>
          <a:bodyPr wrap="square">
            <a:spAutoFit/>
          </a:bodyPr>
          <a:lstStyle/>
          <a:p>
            <a:pPr algn="ctr"/>
            <a:r>
              <a:rPr lang="en-MY" sz="2400" b="1" dirty="0" smtClean="0"/>
              <a:t>PHP  -  Multidimensional </a:t>
            </a:r>
            <a:r>
              <a:rPr lang="en-MY" sz="2400" b="1" dirty="0"/>
              <a:t>Arrays</a:t>
            </a:r>
          </a:p>
          <a:p>
            <a:endParaRPr lang="en-MY" dirty="0"/>
          </a:p>
          <a:p>
            <a:r>
              <a:rPr lang="en-MY" sz="2000" dirty="0"/>
              <a:t>&lt;?</a:t>
            </a:r>
            <a:r>
              <a:rPr lang="en-MY" sz="2000" dirty="0" err="1"/>
              <a:t>php</a:t>
            </a:r>
            <a:endParaRPr lang="en-MY" sz="2000" dirty="0"/>
          </a:p>
          <a:p>
            <a:r>
              <a:rPr lang="en-MY" sz="2000" dirty="0"/>
              <a:t>// Define a multidimensional array</a:t>
            </a:r>
          </a:p>
          <a:p>
            <a:r>
              <a:rPr lang="en-MY" sz="2000" dirty="0"/>
              <a:t>$contacts = [</a:t>
            </a:r>
          </a:p>
          <a:p>
            <a:r>
              <a:rPr lang="en-MY" sz="2000" dirty="0"/>
              <a:t>	[</a:t>
            </a:r>
          </a:p>
          <a:p>
            <a:r>
              <a:rPr lang="en-MY" sz="2000" dirty="0"/>
              <a:t>		"name" =&gt; "Peter Parker",</a:t>
            </a:r>
          </a:p>
          <a:p>
            <a:r>
              <a:rPr lang="en-MY" sz="2000" dirty="0"/>
              <a:t>		"email" =&gt; "peterparker@mail.com",</a:t>
            </a:r>
          </a:p>
          <a:p>
            <a:r>
              <a:rPr lang="en-MY" sz="2000" dirty="0"/>
              <a:t>	],</a:t>
            </a:r>
          </a:p>
          <a:p>
            <a:r>
              <a:rPr lang="en-MY" sz="2000" dirty="0"/>
              <a:t>	[</a:t>
            </a:r>
          </a:p>
          <a:p>
            <a:r>
              <a:rPr lang="en-MY" sz="2000" dirty="0"/>
              <a:t>		"name" =&gt; "Clark Kent",</a:t>
            </a:r>
          </a:p>
          <a:p>
            <a:r>
              <a:rPr lang="en-MY" sz="2000" dirty="0"/>
              <a:t>		"email" =&gt; "clarkkent@mail.com",</a:t>
            </a:r>
          </a:p>
          <a:p>
            <a:r>
              <a:rPr lang="en-MY" sz="2000" dirty="0"/>
              <a:t>	],</a:t>
            </a:r>
          </a:p>
          <a:p>
            <a:r>
              <a:rPr lang="en-MY" sz="2000" dirty="0"/>
              <a:t>	[</a:t>
            </a:r>
          </a:p>
          <a:p>
            <a:r>
              <a:rPr lang="en-MY" sz="2000" dirty="0"/>
              <a:t>		"name" =&gt; "Harry Potter",</a:t>
            </a:r>
          </a:p>
          <a:p>
            <a:r>
              <a:rPr lang="en-MY" sz="2000" dirty="0"/>
              <a:t>		"email" =&gt; "harrypotter@mail.com",</a:t>
            </a:r>
          </a:p>
          <a:p>
            <a:r>
              <a:rPr lang="en-MY" sz="2000" dirty="0"/>
              <a:t>	]</a:t>
            </a:r>
          </a:p>
          <a:p>
            <a:r>
              <a:rPr lang="en-MY" sz="2000" dirty="0" smtClean="0"/>
              <a:t>];</a:t>
            </a:r>
            <a:endParaRPr lang="en-MY" sz="2000" dirty="0"/>
          </a:p>
          <a:p>
            <a:r>
              <a:rPr lang="en-MY" sz="2000" dirty="0"/>
              <a:t>// Access nested value</a:t>
            </a:r>
          </a:p>
          <a:p>
            <a:r>
              <a:rPr lang="en-MY" sz="2000" dirty="0"/>
              <a:t>echo "Name:".$contacts[0</a:t>
            </a:r>
            <a:r>
              <a:rPr lang="en-MY" sz="2000" dirty="0"/>
              <a:t>]['name</a:t>
            </a:r>
            <a:r>
              <a:rPr lang="en-MY" sz="2000" dirty="0" smtClean="0"/>
              <a:t>']." </a:t>
            </a:r>
            <a:r>
              <a:rPr lang="en-MY" sz="2000" dirty="0"/>
              <a:t>Email:".$contacts[0]["email"]."&lt;</a:t>
            </a:r>
            <a:r>
              <a:rPr lang="en-MY" sz="2000" dirty="0" err="1"/>
              <a:t>br</a:t>
            </a:r>
            <a:r>
              <a:rPr lang="en-MY" sz="2000" dirty="0"/>
              <a:t>&gt;";</a:t>
            </a:r>
          </a:p>
          <a:p>
            <a:r>
              <a:rPr lang="en-MY" sz="2000" dirty="0"/>
              <a:t>echo "Name:".$contacts[1</a:t>
            </a:r>
            <a:r>
              <a:rPr lang="en-MY" sz="2000" dirty="0"/>
              <a:t>]['name</a:t>
            </a:r>
            <a:r>
              <a:rPr lang="en-MY" sz="2000" dirty="0" smtClean="0"/>
              <a:t>']." </a:t>
            </a:r>
            <a:r>
              <a:rPr lang="en-MY" sz="2000" dirty="0"/>
              <a:t>Email:".$contacts[1]["email"]."&lt;</a:t>
            </a:r>
            <a:r>
              <a:rPr lang="en-MY" sz="2000" dirty="0" err="1"/>
              <a:t>br</a:t>
            </a:r>
            <a:r>
              <a:rPr lang="en-MY" sz="2000" dirty="0" smtClean="0"/>
              <a:t>&gt;";</a:t>
            </a:r>
            <a:endParaRPr lang="en-MY" sz="2000" dirty="0"/>
          </a:p>
          <a:p>
            <a:r>
              <a:rPr lang="en-MY" sz="2000" dirty="0" smtClean="0"/>
              <a:t>?&gt;</a:t>
            </a:r>
            <a:endParaRPr lang="en-MY" sz="2000" dirty="0"/>
          </a:p>
        </p:txBody>
      </p:sp>
    </p:spTree>
    <p:extLst>
      <p:ext uri="{BB962C8B-B14F-4D97-AF65-F5344CB8AC3E}">
        <p14:creationId xmlns:p14="http://schemas.microsoft.com/office/powerpoint/2010/main" val="2989133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algn="ctr"/>
            <a:r>
              <a:rPr lang="en-MY" sz="3200" dirty="0" smtClean="0"/>
              <a:t>Sending </a:t>
            </a:r>
            <a:r>
              <a:rPr lang="en-MY" sz="3200" dirty="0"/>
              <a:t>Information to </a:t>
            </a:r>
            <a:r>
              <a:rPr lang="en-MY" sz="3200" dirty="0" smtClean="0"/>
              <a:t>Server. HTTP GET, HTTP POST</a:t>
            </a:r>
            <a:endParaRPr lang="en-MY" sz="3200" dirty="0"/>
          </a:p>
          <a:p>
            <a:endParaRPr lang="en-MY" sz="2400" dirty="0"/>
          </a:p>
          <a:p>
            <a:endParaRPr lang="en-MY" sz="2400" dirty="0" smtClean="0"/>
          </a:p>
          <a:p>
            <a:pPr marL="457200" indent="-457200">
              <a:buFont typeface="Arial" panose="020B0604020202020204" pitchFamily="34" charset="0"/>
              <a:buChar char="•"/>
            </a:pPr>
            <a:r>
              <a:rPr lang="en-MY" sz="3200" dirty="0" smtClean="0"/>
              <a:t>GET </a:t>
            </a:r>
            <a:r>
              <a:rPr lang="en-MY" sz="3200" dirty="0"/>
              <a:t>method </a:t>
            </a:r>
            <a:r>
              <a:rPr lang="en-MY" sz="3200" dirty="0" smtClean="0"/>
              <a:t>: </a:t>
            </a:r>
            <a:r>
              <a:rPr lang="en-MY" sz="3200" dirty="0"/>
              <a:t>. </a:t>
            </a:r>
            <a:r>
              <a:rPr lang="en-MY" sz="3200" dirty="0">
                <a:solidFill>
                  <a:srgbClr val="FF0000"/>
                </a:solidFill>
              </a:rPr>
              <a:t>$_GET </a:t>
            </a:r>
            <a:endParaRPr lang="en-MY" sz="3200" dirty="0" smtClean="0"/>
          </a:p>
          <a:p>
            <a:pPr marL="457200" indent="-457200">
              <a:buFont typeface="Arial" panose="020B0604020202020204" pitchFamily="34" charset="0"/>
              <a:buChar char="•"/>
            </a:pPr>
            <a:endParaRPr lang="en-MY" sz="3200" dirty="0" smtClean="0"/>
          </a:p>
          <a:p>
            <a:pPr marL="457200" indent="-457200">
              <a:buFont typeface="Arial" panose="020B0604020202020204" pitchFamily="34" charset="0"/>
              <a:buChar char="•"/>
            </a:pPr>
            <a:r>
              <a:rPr lang="en-MY" sz="3200" dirty="0" smtClean="0"/>
              <a:t>the </a:t>
            </a:r>
            <a:r>
              <a:rPr lang="en-MY" sz="3200" dirty="0"/>
              <a:t>data is sent as </a:t>
            </a:r>
            <a:r>
              <a:rPr lang="en-MY" sz="3200" dirty="0">
                <a:solidFill>
                  <a:srgbClr val="FF0000"/>
                </a:solidFill>
              </a:rPr>
              <a:t>URL </a:t>
            </a:r>
            <a:r>
              <a:rPr lang="en-MY" sz="3200" dirty="0" smtClean="0">
                <a:solidFill>
                  <a:srgbClr val="FF0000"/>
                </a:solidFill>
              </a:rPr>
              <a:t>parameters</a:t>
            </a:r>
            <a:r>
              <a:rPr lang="en-MY" sz="3200" dirty="0" smtClean="0"/>
              <a:t>. name </a:t>
            </a:r>
            <a:r>
              <a:rPr lang="en-MY" sz="3200" dirty="0"/>
              <a:t>and value </a:t>
            </a:r>
            <a:r>
              <a:rPr lang="en-MY" sz="3200" dirty="0" smtClean="0"/>
              <a:t>pairs. </a:t>
            </a:r>
            <a:r>
              <a:rPr lang="en-MY" sz="3200" dirty="0"/>
              <a:t>HTML form. method="get".</a:t>
            </a:r>
          </a:p>
          <a:p>
            <a:endParaRPr lang="en-MY" sz="3200" dirty="0" smtClean="0"/>
          </a:p>
          <a:p>
            <a:endParaRPr lang="en-MY" sz="2400" dirty="0"/>
          </a:p>
          <a:p>
            <a:r>
              <a:rPr lang="en-MY" sz="2800" dirty="0">
                <a:solidFill>
                  <a:srgbClr val="3333FF"/>
                </a:solidFill>
                <a:hlinkClick r:id="rId2"/>
              </a:rPr>
              <a:t>http://</a:t>
            </a:r>
            <a:r>
              <a:rPr lang="en-MY" sz="2800" dirty="0" smtClean="0">
                <a:solidFill>
                  <a:srgbClr val="3333FF"/>
                </a:solidFill>
                <a:hlinkClick r:id="rId2"/>
              </a:rPr>
              <a:t>www.example.com/action.php?</a:t>
            </a:r>
            <a:r>
              <a:rPr lang="en-MY" sz="2800" dirty="0" smtClean="0">
                <a:solidFill>
                  <a:srgbClr val="FF0000"/>
                </a:solidFill>
                <a:hlinkClick r:id="rId2"/>
              </a:rPr>
              <a:t>name=john&amp;age=24</a:t>
            </a:r>
            <a:endParaRPr lang="en-MY" sz="2800" dirty="0" smtClean="0">
              <a:solidFill>
                <a:srgbClr val="FF0000"/>
              </a:solidFill>
            </a:endParaRPr>
          </a:p>
          <a:p>
            <a:endParaRPr lang="en-MY" sz="2800" dirty="0">
              <a:solidFill>
                <a:srgbClr val="3333FF"/>
              </a:solidFill>
            </a:endParaRPr>
          </a:p>
          <a:p>
            <a:r>
              <a:rPr lang="en-MY" sz="3200" dirty="0">
                <a:solidFill>
                  <a:srgbClr val="FF0000"/>
                </a:solidFill>
              </a:rPr>
              <a:t>$_GET</a:t>
            </a:r>
            <a:r>
              <a:rPr lang="en-MY" sz="3200" dirty="0" smtClean="0">
                <a:solidFill>
                  <a:srgbClr val="FF0000"/>
                </a:solidFill>
              </a:rPr>
              <a:t>["name"];  </a:t>
            </a:r>
            <a:r>
              <a:rPr lang="en-MY" sz="3200" dirty="0" smtClean="0">
                <a:solidFill>
                  <a:srgbClr val="3333FF"/>
                </a:solidFill>
              </a:rPr>
              <a:t>// john</a:t>
            </a:r>
          </a:p>
          <a:p>
            <a:endParaRPr lang="en-MY" sz="3200" dirty="0" smtClean="0">
              <a:solidFill>
                <a:srgbClr val="3333FF"/>
              </a:solidFill>
            </a:endParaRPr>
          </a:p>
          <a:p>
            <a:r>
              <a:rPr lang="en-MY" sz="3200" dirty="0" smtClean="0">
                <a:solidFill>
                  <a:srgbClr val="FF0000"/>
                </a:solidFill>
              </a:rPr>
              <a:t>$_GET[</a:t>
            </a:r>
            <a:r>
              <a:rPr lang="en-MY" sz="3200" dirty="0">
                <a:solidFill>
                  <a:srgbClr val="FF0000"/>
                </a:solidFill>
              </a:rPr>
              <a:t>"</a:t>
            </a:r>
            <a:r>
              <a:rPr lang="en-MY" sz="3200" dirty="0" smtClean="0">
                <a:solidFill>
                  <a:srgbClr val="FF0000"/>
                </a:solidFill>
              </a:rPr>
              <a:t>age"];  </a:t>
            </a:r>
            <a:r>
              <a:rPr lang="en-MY" sz="3200" dirty="0" smtClean="0">
                <a:solidFill>
                  <a:srgbClr val="3333FF"/>
                </a:solidFill>
              </a:rPr>
              <a:t>// 24</a:t>
            </a:r>
            <a:endParaRPr lang="en-MY" sz="3200" dirty="0">
              <a:solidFill>
                <a:srgbClr val="3333FF"/>
              </a:solidFill>
            </a:endParaRPr>
          </a:p>
          <a:p>
            <a:endParaRPr lang="en-MY" sz="2400" dirty="0" smtClean="0"/>
          </a:p>
        </p:txBody>
      </p:sp>
    </p:spTree>
    <p:extLst>
      <p:ext uri="{BB962C8B-B14F-4D97-AF65-F5344CB8AC3E}">
        <p14:creationId xmlns:p14="http://schemas.microsoft.com/office/powerpoint/2010/main" val="3187546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63198"/>
          </a:xfrm>
          <a:prstGeom prst="rect">
            <a:avLst/>
          </a:prstGeom>
        </p:spPr>
        <p:txBody>
          <a:bodyPr wrap="square">
            <a:spAutoFit/>
          </a:bodyPr>
          <a:lstStyle/>
          <a:p>
            <a:pPr algn="ctr"/>
            <a:r>
              <a:rPr lang="en-MY" sz="3200" dirty="0" smtClean="0"/>
              <a:t>Sending </a:t>
            </a:r>
            <a:r>
              <a:rPr lang="en-MY" sz="3200" dirty="0"/>
              <a:t>Information to </a:t>
            </a:r>
            <a:r>
              <a:rPr lang="en-MY" sz="3200" dirty="0" smtClean="0"/>
              <a:t>Server. HTTP GET, HTTP POST</a:t>
            </a:r>
            <a:endParaRPr lang="en-MY" sz="3200" dirty="0"/>
          </a:p>
          <a:p>
            <a:endParaRPr lang="en-MY" sz="2000" dirty="0"/>
          </a:p>
          <a:p>
            <a:endParaRPr lang="en-MY" sz="2800" dirty="0" smtClean="0"/>
          </a:p>
          <a:p>
            <a:r>
              <a:rPr lang="en-MY" sz="2800" dirty="0" smtClean="0"/>
              <a:t>Advantages </a:t>
            </a:r>
            <a:r>
              <a:rPr lang="en-MY" sz="2800" dirty="0"/>
              <a:t>and Disadvantages of Using the GET Method</a:t>
            </a:r>
          </a:p>
          <a:p>
            <a:endParaRPr lang="en-MY" sz="2800" dirty="0"/>
          </a:p>
          <a:p>
            <a:pPr marL="342900" indent="-342900">
              <a:buFont typeface="Arial" panose="020B0604020202020204" pitchFamily="34" charset="0"/>
              <a:buChar char="•"/>
            </a:pPr>
            <a:r>
              <a:rPr lang="en-MY" sz="2800" dirty="0" smtClean="0"/>
              <a:t>data </a:t>
            </a:r>
            <a:r>
              <a:rPr lang="en-MY" sz="2800" dirty="0"/>
              <a:t>sent by the GET method are displayed in the URL, it is possible to </a:t>
            </a:r>
            <a:r>
              <a:rPr lang="en-MY" sz="2800" dirty="0">
                <a:solidFill>
                  <a:srgbClr val="FF0000"/>
                </a:solidFill>
              </a:rPr>
              <a:t>bookmark</a:t>
            </a:r>
            <a:r>
              <a:rPr lang="en-MY" sz="2800" dirty="0"/>
              <a:t> the page with specific query string values</a:t>
            </a:r>
            <a:r>
              <a:rPr lang="en-MY" sz="2800" dirty="0" smtClean="0"/>
              <a:t>.</a:t>
            </a:r>
          </a:p>
          <a:p>
            <a:pPr marL="342900" indent="-342900">
              <a:buFont typeface="Arial" panose="020B0604020202020204" pitchFamily="34" charset="0"/>
              <a:buChar char="•"/>
            </a:pPr>
            <a:endParaRPr lang="en-MY" sz="2800" dirty="0"/>
          </a:p>
          <a:p>
            <a:pPr marL="342900" indent="-342900">
              <a:buFont typeface="Arial" panose="020B0604020202020204" pitchFamily="34" charset="0"/>
              <a:buChar char="•"/>
            </a:pPr>
            <a:r>
              <a:rPr lang="en-MY" sz="2800" dirty="0" smtClean="0">
                <a:solidFill>
                  <a:srgbClr val="FF0000"/>
                </a:solidFill>
              </a:rPr>
              <a:t>not </a:t>
            </a:r>
            <a:r>
              <a:rPr lang="en-MY" sz="2800" dirty="0">
                <a:solidFill>
                  <a:srgbClr val="FF0000"/>
                </a:solidFill>
              </a:rPr>
              <a:t>suitable for passing sensitive </a:t>
            </a:r>
            <a:r>
              <a:rPr lang="en-MY" sz="2800" dirty="0" smtClean="0">
                <a:solidFill>
                  <a:srgbClr val="FF0000"/>
                </a:solidFill>
              </a:rPr>
              <a:t>information. </a:t>
            </a:r>
            <a:r>
              <a:rPr lang="en-MY" sz="2800" dirty="0" smtClean="0"/>
              <a:t>fully </a:t>
            </a:r>
            <a:r>
              <a:rPr lang="en-MY" sz="2800" dirty="0"/>
              <a:t>visible in the </a:t>
            </a:r>
            <a:r>
              <a:rPr lang="en-MY" sz="2800" dirty="0" smtClean="0"/>
              <a:t>URL</a:t>
            </a:r>
            <a:endParaRPr lang="en-MY" sz="2800" dirty="0"/>
          </a:p>
          <a:p>
            <a:endParaRPr lang="en-MY" sz="2800" dirty="0" smtClean="0"/>
          </a:p>
          <a:p>
            <a:pPr marL="342900" indent="-342900">
              <a:buFont typeface="Arial" panose="020B0604020202020204" pitchFamily="34" charset="0"/>
              <a:buChar char="•"/>
            </a:pPr>
            <a:r>
              <a:rPr lang="en-MY" sz="2800" dirty="0" smtClean="0">
                <a:solidFill>
                  <a:srgbClr val="FF0000"/>
                </a:solidFill>
              </a:rPr>
              <a:t>length </a:t>
            </a:r>
            <a:r>
              <a:rPr lang="en-MY" sz="2800" dirty="0">
                <a:solidFill>
                  <a:srgbClr val="FF0000"/>
                </a:solidFill>
              </a:rPr>
              <a:t>of the URL is limited</a:t>
            </a:r>
            <a:r>
              <a:rPr lang="en-MY" sz="2800" dirty="0"/>
              <a:t>. </a:t>
            </a:r>
            <a:r>
              <a:rPr lang="en-MY" sz="2800" dirty="0" smtClean="0"/>
              <a:t>limitation </a:t>
            </a:r>
            <a:r>
              <a:rPr lang="en-MY" sz="2800" dirty="0"/>
              <a:t>for </a:t>
            </a:r>
            <a:r>
              <a:rPr lang="en-MY" sz="2800" dirty="0" smtClean="0"/>
              <a:t>data </a:t>
            </a:r>
            <a:r>
              <a:rPr lang="en-MY" sz="2800" dirty="0"/>
              <a:t>to be sent.</a:t>
            </a:r>
          </a:p>
          <a:p>
            <a:pPr marL="342900" indent="-342900">
              <a:buFont typeface="Arial" panose="020B0604020202020204" pitchFamily="34" charset="0"/>
              <a:buChar char="•"/>
            </a:pPr>
            <a:endParaRPr lang="en-MY" sz="2800" dirty="0"/>
          </a:p>
        </p:txBody>
      </p:sp>
    </p:spTree>
    <p:extLst>
      <p:ext uri="{BB962C8B-B14F-4D97-AF65-F5344CB8AC3E}">
        <p14:creationId xmlns:p14="http://schemas.microsoft.com/office/powerpoint/2010/main" val="4014038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847"/>
            <a:ext cx="9144000" cy="6740307"/>
          </a:xfrm>
          <a:prstGeom prst="rect">
            <a:avLst/>
          </a:prstGeom>
        </p:spPr>
        <p:txBody>
          <a:bodyPr wrap="square">
            <a:spAutoFit/>
          </a:bodyPr>
          <a:lstStyle/>
          <a:p>
            <a:pPr algn="ctr"/>
            <a:r>
              <a:rPr lang="en-MY" sz="4000" dirty="0"/>
              <a:t>The POST </a:t>
            </a:r>
            <a:r>
              <a:rPr lang="en-MY" sz="4000" dirty="0" smtClean="0"/>
              <a:t>Method</a:t>
            </a:r>
            <a:endParaRPr lang="en-MY" sz="4000" dirty="0"/>
          </a:p>
          <a:p>
            <a:endParaRPr lang="en-MY" sz="2800" dirty="0"/>
          </a:p>
          <a:p>
            <a:r>
              <a:rPr lang="en-MY" sz="2600" dirty="0" smtClean="0"/>
              <a:t>Advantages </a:t>
            </a:r>
            <a:r>
              <a:rPr lang="en-MY" sz="2600" dirty="0"/>
              <a:t>and Disadvantages of Using the POST Method</a:t>
            </a:r>
          </a:p>
          <a:p>
            <a:pPr marL="285750" indent="-285750">
              <a:buFont typeface="Arial" panose="020B0604020202020204" pitchFamily="34" charset="0"/>
              <a:buChar char="•"/>
            </a:pPr>
            <a:endParaRPr lang="en-MY" sz="2600" dirty="0" smtClean="0"/>
          </a:p>
          <a:p>
            <a:pPr marL="285750" indent="-285750">
              <a:buFont typeface="Arial" panose="020B0604020202020204" pitchFamily="34" charset="0"/>
              <a:buChar char="•"/>
            </a:pPr>
            <a:r>
              <a:rPr lang="en-MY" sz="2600" dirty="0" smtClean="0"/>
              <a:t>POST method. </a:t>
            </a:r>
            <a:r>
              <a:rPr lang="en-MY" sz="2600" dirty="0" smtClean="0">
                <a:solidFill>
                  <a:srgbClr val="FF0000"/>
                </a:solidFill>
              </a:rPr>
              <a:t>$_POST</a:t>
            </a:r>
            <a:r>
              <a:rPr lang="en-MY" sz="2600" dirty="0" smtClean="0"/>
              <a:t>. the </a:t>
            </a:r>
            <a:r>
              <a:rPr lang="en-MY" sz="2600" dirty="0"/>
              <a:t>data is sent </a:t>
            </a:r>
            <a:r>
              <a:rPr lang="en-MY" sz="2600" dirty="0" smtClean="0"/>
              <a:t>as </a:t>
            </a:r>
            <a:r>
              <a:rPr lang="en-MY" sz="2600" dirty="0"/>
              <a:t>a package in a separate communication with the processing script. </a:t>
            </a:r>
            <a:endParaRPr lang="en-MY" sz="2600" dirty="0" smtClean="0"/>
          </a:p>
          <a:p>
            <a:pPr marL="285750" indent="-285750">
              <a:buFont typeface="Arial" panose="020B0604020202020204" pitchFamily="34" charset="0"/>
              <a:buChar char="•"/>
            </a:pPr>
            <a:endParaRPr lang="en-MY" sz="2600" dirty="0"/>
          </a:p>
          <a:p>
            <a:pPr marL="285750" indent="-285750">
              <a:buFont typeface="Arial" panose="020B0604020202020204" pitchFamily="34" charset="0"/>
              <a:buChar char="•"/>
            </a:pPr>
            <a:r>
              <a:rPr lang="en-MY" sz="2600" dirty="0" smtClean="0">
                <a:solidFill>
                  <a:srgbClr val="FF0000"/>
                </a:solidFill>
              </a:rPr>
              <a:t>Data </a:t>
            </a:r>
            <a:r>
              <a:rPr lang="en-MY" sz="2600" dirty="0">
                <a:solidFill>
                  <a:srgbClr val="FF0000"/>
                </a:solidFill>
              </a:rPr>
              <a:t>sent </a:t>
            </a:r>
            <a:r>
              <a:rPr lang="en-MY" sz="2600" dirty="0" smtClean="0">
                <a:solidFill>
                  <a:srgbClr val="FF0000"/>
                </a:solidFill>
              </a:rPr>
              <a:t>not </a:t>
            </a:r>
            <a:r>
              <a:rPr lang="en-MY" sz="2600" dirty="0">
                <a:solidFill>
                  <a:srgbClr val="FF0000"/>
                </a:solidFill>
              </a:rPr>
              <a:t>visible in the URL</a:t>
            </a:r>
            <a:r>
              <a:rPr lang="en-MY" sz="2600" dirty="0"/>
              <a:t>.</a:t>
            </a:r>
          </a:p>
          <a:p>
            <a:pPr marL="285750" indent="-285750">
              <a:buFont typeface="Arial" panose="020B0604020202020204" pitchFamily="34" charset="0"/>
              <a:buChar char="•"/>
            </a:pPr>
            <a:endParaRPr lang="en-MY" sz="2600" dirty="0"/>
          </a:p>
          <a:p>
            <a:pPr marL="285750" indent="-285750">
              <a:buFont typeface="Arial" panose="020B0604020202020204" pitchFamily="34" charset="0"/>
              <a:buChar char="•"/>
            </a:pPr>
            <a:r>
              <a:rPr lang="en-MY" sz="2600" dirty="0" smtClean="0">
                <a:solidFill>
                  <a:srgbClr val="FF0000"/>
                </a:solidFill>
              </a:rPr>
              <a:t>more secure</a:t>
            </a:r>
            <a:r>
              <a:rPr lang="en-MY" sz="2600" dirty="0" smtClean="0"/>
              <a:t>.  Sent data never </a:t>
            </a:r>
            <a:r>
              <a:rPr lang="en-MY" sz="2600" dirty="0"/>
              <a:t>visible in the URL query </a:t>
            </a:r>
            <a:r>
              <a:rPr lang="en-MY" sz="2600" dirty="0" smtClean="0"/>
              <a:t>string, server </a:t>
            </a:r>
            <a:r>
              <a:rPr lang="en-MY" sz="2600" dirty="0"/>
              <a:t>logs</a:t>
            </a:r>
            <a:r>
              <a:rPr lang="en-MY" sz="2600" dirty="0" smtClean="0"/>
              <a:t>.</a:t>
            </a:r>
          </a:p>
          <a:p>
            <a:pPr marL="285750" indent="-285750">
              <a:buFont typeface="Arial" panose="020B0604020202020204" pitchFamily="34" charset="0"/>
              <a:buChar char="•"/>
            </a:pPr>
            <a:endParaRPr lang="en-MY" sz="2600" dirty="0"/>
          </a:p>
          <a:p>
            <a:pPr marL="285750" indent="-285750">
              <a:buFont typeface="Arial" panose="020B0604020202020204" pitchFamily="34" charset="0"/>
              <a:buChar char="•"/>
            </a:pPr>
            <a:r>
              <a:rPr lang="en-MY" sz="2600" dirty="0" smtClean="0">
                <a:solidFill>
                  <a:srgbClr val="FF0000"/>
                </a:solidFill>
              </a:rPr>
              <a:t>much </a:t>
            </a:r>
            <a:r>
              <a:rPr lang="en-MY" sz="2600" dirty="0">
                <a:solidFill>
                  <a:srgbClr val="FF0000"/>
                </a:solidFill>
              </a:rPr>
              <a:t>larger limit </a:t>
            </a:r>
            <a:r>
              <a:rPr lang="en-MY" sz="2600" dirty="0"/>
              <a:t>on the amount of data that can be passed and one can send text data </a:t>
            </a:r>
            <a:r>
              <a:rPr lang="en-MY" sz="2600" dirty="0" smtClean="0"/>
              <a:t>/ binary </a:t>
            </a:r>
            <a:r>
              <a:rPr lang="en-MY" sz="2600" dirty="0"/>
              <a:t>data (uploading a file</a:t>
            </a:r>
            <a:r>
              <a:rPr lang="en-MY" sz="2600" dirty="0" smtClean="0"/>
              <a:t>)</a:t>
            </a:r>
          </a:p>
          <a:p>
            <a:pPr marL="285750" indent="-285750">
              <a:buFont typeface="Arial" panose="020B0604020202020204" pitchFamily="34" charset="0"/>
              <a:buChar char="•"/>
            </a:pPr>
            <a:endParaRPr lang="en-MY" sz="2600" dirty="0"/>
          </a:p>
          <a:p>
            <a:pPr marL="285750" indent="-285750">
              <a:buFont typeface="Arial" panose="020B0604020202020204" pitchFamily="34" charset="0"/>
              <a:buChar char="•"/>
            </a:pPr>
            <a:r>
              <a:rPr lang="en-MY" sz="2600" dirty="0"/>
              <a:t> </a:t>
            </a:r>
            <a:r>
              <a:rPr lang="en-MY" sz="2600" dirty="0" smtClean="0">
                <a:solidFill>
                  <a:srgbClr val="FF0000"/>
                </a:solidFill>
              </a:rPr>
              <a:t>not </a:t>
            </a:r>
            <a:r>
              <a:rPr lang="en-MY" sz="2600" dirty="0">
                <a:solidFill>
                  <a:srgbClr val="FF0000"/>
                </a:solidFill>
              </a:rPr>
              <a:t>possible to bookmark </a:t>
            </a:r>
            <a:r>
              <a:rPr lang="en-MY" sz="2600" dirty="0"/>
              <a:t>the page with specific query</a:t>
            </a:r>
            <a:r>
              <a:rPr lang="en-MY" sz="2600" dirty="0" smtClean="0"/>
              <a:t>.</a:t>
            </a:r>
            <a:endParaRPr lang="en-MY" sz="2600" dirty="0"/>
          </a:p>
        </p:txBody>
      </p:sp>
    </p:spTree>
    <p:extLst>
      <p:ext uri="{BB962C8B-B14F-4D97-AF65-F5344CB8AC3E}">
        <p14:creationId xmlns:p14="http://schemas.microsoft.com/office/powerpoint/2010/main" val="194426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32"/>
            <a:ext cx="9144000" cy="5632311"/>
          </a:xfrm>
          <a:prstGeom prst="rect">
            <a:avLst/>
          </a:prstGeom>
        </p:spPr>
        <p:txBody>
          <a:bodyPr wrap="square">
            <a:spAutoFit/>
          </a:bodyPr>
          <a:lstStyle/>
          <a:p>
            <a:pPr algn="ctr"/>
            <a:r>
              <a:rPr lang="en-MY" sz="4000" dirty="0" smtClean="0"/>
              <a:t>Require VS Include</a:t>
            </a:r>
          </a:p>
          <a:p>
            <a:pPr algn="ctr"/>
            <a:endParaRPr lang="en-MY" sz="4000" dirty="0"/>
          </a:p>
          <a:p>
            <a:pPr marL="342900" indent="-342900">
              <a:buFont typeface="Arial" panose="020B0604020202020204" pitchFamily="34" charset="0"/>
              <a:buChar char="•"/>
            </a:pPr>
            <a:r>
              <a:rPr lang="en-MY" sz="4000" b="1" dirty="0" smtClean="0">
                <a:solidFill>
                  <a:srgbClr val="3333FF"/>
                </a:solidFill>
              </a:rPr>
              <a:t>require</a:t>
            </a:r>
            <a:endParaRPr lang="en-MY" sz="4000" dirty="0"/>
          </a:p>
          <a:p>
            <a:endParaRPr lang="en-MY" sz="4000" dirty="0" smtClean="0"/>
          </a:p>
          <a:p>
            <a:pPr marL="342900" indent="-342900">
              <a:buFont typeface="Arial" panose="020B0604020202020204" pitchFamily="34" charset="0"/>
              <a:buChar char="•"/>
            </a:pPr>
            <a:r>
              <a:rPr lang="en-MY" sz="4000" b="1" dirty="0"/>
              <a:t> </a:t>
            </a:r>
            <a:r>
              <a:rPr lang="en-MY" sz="4000" b="1" dirty="0">
                <a:solidFill>
                  <a:srgbClr val="3333FF"/>
                </a:solidFill>
              </a:rPr>
              <a:t>include </a:t>
            </a:r>
            <a:endParaRPr lang="en-MY" sz="4000" dirty="0"/>
          </a:p>
          <a:p>
            <a:endParaRPr lang="en-MY" sz="4000" dirty="0"/>
          </a:p>
          <a:p>
            <a:pPr marL="342900" indent="-342900">
              <a:buFont typeface="Arial" panose="020B0604020202020204" pitchFamily="34" charset="0"/>
              <a:buChar char="•"/>
            </a:pPr>
            <a:r>
              <a:rPr lang="en-MY" sz="4000" b="1" dirty="0" err="1" smtClean="0">
                <a:solidFill>
                  <a:srgbClr val="FF0000"/>
                </a:solidFill>
              </a:rPr>
              <a:t>require_once</a:t>
            </a:r>
            <a:r>
              <a:rPr lang="en-MY" sz="4000" b="1" dirty="0" smtClean="0">
                <a:solidFill>
                  <a:srgbClr val="FF0000"/>
                </a:solidFill>
              </a:rPr>
              <a:t> (use server resources)</a:t>
            </a:r>
            <a:endParaRPr lang="en-MY" sz="4000" b="1" dirty="0">
              <a:solidFill>
                <a:srgbClr val="FF0000"/>
              </a:solidFill>
            </a:endParaRPr>
          </a:p>
          <a:p>
            <a:endParaRPr lang="en-MY" sz="4000" dirty="0"/>
          </a:p>
          <a:p>
            <a:pPr marL="342900" indent="-342900">
              <a:buFont typeface="Arial" panose="020B0604020202020204" pitchFamily="34" charset="0"/>
              <a:buChar char="•"/>
            </a:pPr>
            <a:r>
              <a:rPr lang="en-MY" sz="4000" b="1" dirty="0" err="1" smtClean="0">
                <a:solidFill>
                  <a:srgbClr val="FF0000"/>
                </a:solidFill>
              </a:rPr>
              <a:t>include_once</a:t>
            </a:r>
            <a:r>
              <a:rPr lang="en-MY" sz="4000" b="1" dirty="0" smtClean="0">
                <a:solidFill>
                  <a:srgbClr val="FF0000"/>
                </a:solidFill>
              </a:rPr>
              <a:t> (use server resources)</a:t>
            </a:r>
            <a:endParaRPr lang="en-MY" sz="4000" b="1" dirty="0">
              <a:solidFill>
                <a:srgbClr val="FF0000"/>
              </a:solidFill>
            </a:endParaRPr>
          </a:p>
        </p:txBody>
      </p:sp>
    </p:spTree>
    <p:extLst>
      <p:ext uri="{BB962C8B-B14F-4D97-AF65-F5344CB8AC3E}">
        <p14:creationId xmlns:p14="http://schemas.microsoft.com/office/powerpoint/2010/main" val="2302059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577323"/>
            <a:ext cx="9143999" cy="2554545"/>
          </a:xfrm>
          <a:prstGeom prst="rect">
            <a:avLst/>
          </a:prstGeom>
        </p:spPr>
        <p:txBody>
          <a:bodyPr wrap="square">
            <a:spAutoFit/>
          </a:bodyPr>
          <a:lstStyle/>
          <a:p>
            <a:pPr algn="ctr"/>
            <a:r>
              <a:rPr lang="en-MY" sz="4000" dirty="0" err="1" smtClean="0">
                <a:hlinkClick r:id="rId2"/>
              </a:rPr>
              <a:t>Contoh</a:t>
            </a:r>
            <a:r>
              <a:rPr lang="en-MY" sz="4000" dirty="0" smtClean="0">
                <a:hlinkClick r:id="rId2"/>
              </a:rPr>
              <a:t> : https</a:t>
            </a:r>
            <a:r>
              <a:rPr lang="en-MY" sz="4000" dirty="0">
                <a:hlinkClick r:id="rId2"/>
              </a:rPr>
              <a:t>://</a:t>
            </a:r>
            <a:r>
              <a:rPr lang="en-MY" sz="4000" dirty="0" smtClean="0">
                <a:hlinkClick r:id="rId2"/>
              </a:rPr>
              <a:t>www.tutorialrepublic.com/php-tutorial/php-file-upload.php</a:t>
            </a:r>
            <a:endParaRPr lang="en-MY" sz="4000" dirty="0" smtClean="0"/>
          </a:p>
          <a:p>
            <a:pPr algn="ctr"/>
            <a:endParaRPr lang="en-MY" sz="4000" dirty="0"/>
          </a:p>
        </p:txBody>
      </p:sp>
      <p:sp>
        <p:nvSpPr>
          <p:cNvPr id="3" name="Rectangle 2"/>
          <p:cNvSpPr/>
          <p:nvPr/>
        </p:nvSpPr>
        <p:spPr>
          <a:xfrm>
            <a:off x="1" y="1644134"/>
            <a:ext cx="9143999" cy="1015663"/>
          </a:xfrm>
          <a:prstGeom prst="rect">
            <a:avLst/>
          </a:prstGeom>
        </p:spPr>
        <p:txBody>
          <a:bodyPr wrap="square">
            <a:spAutoFit/>
          </a:bodyPr>
          <a:lstStyle/>
          <a:p>
            <a:pPr algn="ctr"/>
            <a:r>
              <a:rPr lang="en-MY" sz="6000" dirty="0"/>
              <a:t>PHP File Upload</a:t>
            </a:r>
          </a:p>
        </p:txBody>
      </p:sp>
    </p:spTree>
    <p:extLst>
      <p:ext uri="{BB962C8B-B14F-4D97-AF65-F5344CB8AC3E}">
        <p14:creationId xmlns:p14="http://schemas.microsoft.com/office/powerpoint/2010/main" val="3835053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7886"/>
          </a:xfrm>
          <a:prstGeom prst="rect">
            <a:avLst/>
          </a:prstGeom>
        </p:spPr>
        <p:txBody>
          <a:bodyPr wrap="square">
            <a:spAutoFit/>
          </a:bodyPr>
          <a:lstStyle/>
          <a:p>
            <a:pPr algn="ctr"/>
            <a:r>
              <a:rPr lang="en-MY" sz="4000" dirty="0" smtClean="0"/>
              <a:t>PHP </a:t>
            </a:r>
            <a:r>
              <a:rPr lang="en-MY" sz="4000" dirty="0"/>
              <a:t>Sessions</a:t>
            </a:r>
          </a:p>
        </p:txBody>
      </p:sp>
      <p:sp>
        <p:nvSpPr>
          <p:cNvPr id="5" name="Rectangle 1"/>
          <p:cNvSpPr>
            <a:spLocks noChangeArrowheads="1"/>
          </p:cNvSpPr>
          <p:nvPr/>
        </p:nvSpPr>
        <p:spPr bwMode="auto">
          <a:xfrm>
            <a:off x="0" y="756503"/>
            <a:ext cx="914400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smtClean="0">
                <a:ln>
                  <a:noFill/>
                </a:ln>
                <a:solidFill>
                  <a:schemeClr val="tx1"/>
                </a:solidFill>
                <a:effectLst/>
                <a:latin typeface="Arial Unicode MS"/>
              </a:rPr>
              <a:t>&lt;?</a:t>
            </a:r>
            <a:r>
              <a:rPr kumimoji="0" lang="en-US" altLang="en-US" sz="3200" b="0" i="0" u="none" strike="noStrike" cap="none" normalizeH="0" baseline="0" dirty="0" err="1" smtClean="0">
                <a:ln>
                  <a:noFill/>
                </a:ln>
                <a:solidFill>
                  <a:schemeClr val="tx1"/>
                </a:solidFill>
                <a:effectLst/>
                <a:latin typeface="Arial Unicode MS"/>
              </a:rPr>
              <a:t>php</a:t>
            </a:r>
            <a:r>
              <a:rPr kumimoji="0" lang="en-US" altLang="en-US" sz="32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smtClean="0">
                <a:ln>
                  <a:noFill/>
                </a:ln>
                <a:solidFill>
                  <a:schemeClr val="tx1"/>
                </a:solidFill>
                <a:effectLst/>
                <a:latin typeface="Arial Unicode MS"/>
              </a:rPr>
              <a:t>// Starting session</a:t>
            </a:r>
            <a:r>
              <a:rPr kumimoji="0" lang="en-US" altLang="en-US" sz="32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err="1" smtClean="0">
                <a:ln>
                  <a:noFill/>
                </a:ln>
                <a:solidFill>
                  <a:srgbClr val="FF0000"/>
                </a:solidFill>
                <a:effectLst/>
                <a:latin typeface="Arial Unicode MS"/>
              </a:rPr>
              <a:t>session_start</a:t>
            </a:r>
            <a:r>
              <a:rPr kumimoji="0" lang="en-US" altLang="en-US" sz="3200" b="0" i="0" u="none" strike="noStrike" cap="none" normalizeH="0" baseline="0" dirty="0" smtClean="0">
                <a:ln>
                  <a:noFill/>
                </a:ln>
                <a:solidFill>
                  <a:srgbClr val="FF0000"/>
                </a:solidFill>
                <a:effectLst/>
                <a:latin typeface="Arial Unicode MS"/>
              </a:rPr>
              <a:t>();</a:t>
            </a:r>
            <a:r>
              <a:rPr kumimoji="0" lang="en-US" altLang="en-US" sz="3200" b="0" i="0" u="none" strike="noStrike" cap="none" normalizeH="0" baseline="0" dirty="0" smtClean="0">
                <a:ln>
                  <a:noFill/>
                </a:ln>
                <a:solidFill>
                  <a:srgbClr val="FF0000"/>
                </a:solidFill>
                <a:effectLst/>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smtClean="0">
                <a:ln>
                  <a:noFill/>
                </a:ln>
                <a:solidFill>
                  <a:schemeClr val="tx1"/>
                </a:solidFill>
                <a:effectLst/>
                <a:latin typeface="Arial Unicode MS"/>
              </a:rPr>
              <a:t>// Storing session data</a:t>
            </a:r>
            <a:r>
              <a:rPr kumimoji="0" lang="en-US" altLang="en-US" sz="32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smtClean="0">
                <a:ln>
                  <a:noFill/>
                </a:ln>
                <a:solidFill>
                  <a:srgbClr val="FF0000"/>
                </a:solidFill>
                <a:effectLst/>
                <a:latin typeface="Arial Unicode MS"/>
              </a:rPr>
              <a:t>$_SESSION["</a:t>
            </a:r>
            <a:r>
              <a:rPr kumimoji="0" lang="en-US" altLang="en-US" sz="3200" b="0" i="0" u="none" strike="noStrike" cap="none" normalizeH="0" baseline="0" dirty="0" err="1" smtClean="0">
                <a:ln>
                  <a:noFill/>
                </a:ln>
                <a:solidFill>
                  <a:srgbClr val="FF0000"/>
                </a:solidFill>
                <a:effectLst/>
                <a:latin typeface="Arial Unicode MS"/>
              </a:rPr>
              <a:t>firstname</a:t>
            </a:r>
            <a:r>
              <a:rPr kumimoji="0" lang="en-US" altLang="en-US" sz="3200" b="0" i="0" u="none" strike="noStrike" cap="none" normalizeH="0" baseline="0" dirty="0" smtClean="0">
                <a:ln>
                  <a:noFill/>
                </a:ln>
                <a:solidFill>
                  <a:srgbClr val="FF0000"/>
                </a:solidFill>
                <a:effectLst/>
                <a:latin typeface="Arial Unicode MS"/>
              </a:rPr>
              <a:t>"] = "Peter";</a:t>
            </a:r>
            <a:r>
              <a:rPr kumimoji="0" lang="en-US" altLang="en-US" sz="3200" b="0" i="0" u="none" strike="noStrike" cap="none" normalizeH="0" baseline="0" dirty="0" smtClean="0">
                <a:ln>
                  <a:noFill/>
                </a:ln>
                <a:solidFill>
                  <a:srgbClr val="FF0000"/>
                </a:solidFill>
                <a:effectLst/>
              </a:rPr>
              <a:t> </a:t>
            </a:r>
            <a:endParaRPr kumimoji="0" lang="en-US" altLang="en-US" sz="3200" b="0" i="0" u="none" strike="noStrike" cap="none" normalizeH="0" baseline="0" dirty="0" smtClean="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smtClean="0">
                <a:ln>
                  <a:noFill/>
                </a:ln>
                <a:solidFill>
                  <a:srgbClr val="FF0000"/>
                </a:solidFill>
                <a:effectLst/>
                <a:latin typeface="Arial Unicode MS"/>
              </a:rPr>
              <a:t>$_SESSION["</a:t>
            </a:r>
            <a:r>
              <a:rPr kumimoji="0" lang="en-US" altLang="en-US" sz="3200" b="0" i="0" u="none" strike="noStrike" cap="none" normalizeH="0" baseline="0" dirty="0" err="1" smtClean="0">
                <a:ln>
                  <a:noFill/>
                </a:ln>
                <a:solidFill>
                  <a:srgbClr val="FF0000"/>
                </a:solidFill>
                <a:effectLst/>
                <a:latin typeface="Arial Unicode MS"/>
              </a:rPr>
              <a:t>lastname</a:t>
            </a:r>
            <a:r>
              <a:rPr kumimoji="0" lang="en-US" altLang="en-US" sz="3200" b="0" i="0" u="none" strike="noStrike" cap="none" normalizeH="0" baseline="0" dirty="0" smtClean="0">
                <a:ln>
                  <a:noFill/>
                </a:ln>
                <a:solidFill>
                  <a:srgbClr val="FF0000"/>
                </a:solidFill>
                <a:effectLst/>
                <a:latin typeface="Arial Unicode MS"/>
              </a:rPr>
              <a:t>"] = "Parker";</a:t>
            </a:r>
            <a:endParaRPr kumimoji="0" lang="en-US" altLang="en-US" sz="3200" b="0" i="0" u="none" strike="noStrike" cap="none" normalizeH="0" baseline="0" dirty="0" smtClean="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smtClean="0">
                <a:ln>
                  <a:noFill/>
                </a:ln>
                <a:solidFill>
                  <a:schemeClr val="tx1"/>
                </a:solidFill>
                <a:effectLst/>
                <a:latin typeface="Arial Unicode MS"/>
              </a:rPr>
              <a:t>?&gt;</a:t>
            </a:r>
            <a:r>
              <a:rPr kumimoji="0" lang="en-US" altLang="en-US" sz="32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0" y="5291823"/>
            <a:ext cx="9144000" cy="1754326"/>
          </a:xfrm>
          <a:prstGeom prst="rect">
            <a:avLst/>
          </a:prstGeom>
        </p:spPr>
        <p:txBody>
          <a:bodyPr wrap="square">
            <a:spAutoFit/>
          </a:bodyPr>
          <a:lstStyle/>
          <a:p>
            <a:pPr algn="ctr"/>
            <a:r>
              <a:rPr lang="en-MY" sz="3600" dirty="0">
                <a:hlinkClick r:id="rId2"/>
              </a:rPr>
              <a:t>https://</a:t>
            </a:r>
            <a:r>
              <a:rPr lang="en-MY" sz="3600" dirty="0" smtClean="0">
                <a:hlinkClick r:id="rId2"/>
              </a:rPr>
              <a:t>www.tutorialrepublic.com/php-tutorial/php-sessions.php</a:t>
            </a:r>
            <a:endParaRPr lang="en-MY" sz="3600" dirty="0" smtClean="0"/>
          </a:p>
          <a:p>
            <a:pPr algn="ctr"/>
            <a:endParaRPr lang="en-MY" sz="3600" dirty="0"/>
          </a:p>
        </p:txBody>
      </p:sp>
    </p:spTree>
    <p:extLst>
      <p:ext uri="{BB962C8B-B14F-4D97-AF65-F5344CB8AC3E}">
        <p14:creationId xmlns:p14="http://schemas.microsoft.com/office/powerpoint/2010/main" val="55164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7886"/>
          </a:xfrm>
          <a:prstGeom prst="rect">
            <a:avLst/>
          </a:prstGeom>
        </p:spPr>
        <p:txBody>
          <a:bodyPr wrap="square">
            <a:spAutoFit/>
          </a:bodyPr>
          <a:lstStyle/>
          <a:p>
            <a:pPr algn="ctr"/>
            <a:r>
              <a:rPr lang="en-MY" sz="4000" dirty="0" smtClean="0">
                <a:latin typeface="Gotham Rounded A"/>
              </a:rPr>
              <a:t>Display PHP Error</a:t>
            </a:r>
            <a:endParaRPr lang="en-MY" sz="4000" dirty="0">
              <a:latin typeface="Gotham Rounded A"/>
            </a:endParaRPr>
          </a:p>
        </p:txBody>
      </p:sp>
      <p:sp>
        <p:nvSpPr>
          <p:cNvPr id="2" name="Rectangle 1"/>
          <p:cNvSpPr/>
          <p:nvPr/>
        </p:nvSpPr>
        <p:spPr>
          <a:xfrm>
            <a:off x="0" y="879039"/>
            <a:ext cx="9144000" cy="5632311"/>
          </a:xfrm>
          <a:prstGeom prst="rect">
            <a:avLst/>
          </a:prstGeom>
        </p:spPr>
        <p:txBody>
          <a:bodyPr wrap="square">
            <a:spAutoFit/>
          </a:bodyPr>
          <a:lstStyle/>
          <a:p>
            <a:r>
              <a:rPr lang="en-MY" sz="4000" dirty="0" err="1">
                <a:solidFill>
                  <a:srgbClr val="3333FF"/>
                </a:solidFill>
              </a:rPr>
              <a:t>ini_set</a:t>
            </a:r>
            <a:r>
              <a:rPr lang="en-MY" sz="4000" dirty="0">
                <a:solidFill>
                  <a:srgbClr val="3333FF"/>
                </a:solidFill>
              </a:rPr>
              <a:t>('</a:t>
            </a:r>
            <a:r>
              <a:rPr lang="en-MY" sz="4000" dirty="0" err="1">
                <a:solidFill>
                  <a:srgbClr val="3333FF"/>
                </a:solidFill>
              </a:rPr>
              <a:t>display_errors</a:t>
            </a:r>
            <a:r>
              <a:rPr lang="en-MY" sz="4000" dirty="0">
                <a:solidFill>
                  <a:srgbClr val="3333FF"/>
                </a:solidFill>
              </a:rPr>
              <a:t>', </a:t>
            </a:r>
            <a:r>
              <a:rPr lang="en-MY" sz="4000" dirty="0" smtClean="0">
                <a:solidFill>
                  <a:srgbClr val="3333FF"/>
                </a:solidFill>
              </a:rPr>
              <a:t>0);</a:t>
            </a:r>
            <a:endParaRPr lang="en-MY" sz="4000" dirty="0">
              <a:solidFill>
                <a:srgbClr val="3333FF"/>
              </a:solidFill>
            </a:endParaRPr>
          </a:p>
          <a:p>
            <a:r>
              <a:rPr lang="en-MY" sz="4000" dirty="0" err="1">
                <a:solidFill>
                  <a:srgbClr val="3333FF"/>
                </a:solidFill>
              </a:rPr>
              <a:t>ini_set</a:t>
            </a:r>
            <a:r>
              <a:rPr lang="en-MY" sz="4000" dirty="0">
                <a:solidFill>
                  <a:srgbClr val="3333FF"/>
                </a:solidFill>
              </a:rPr>
              <a:t>('</a:t>
            </a:r>
            <a:r>
              <a:rPr lang="en-MY" sz="4000" dirty="0" err="1">
                <a:solidFill>
                  <a:srgbClr val="3333FF"/>
                </a:solidFill>
              </a:rPr>
              <a:t>display_startup_errors</a:t>
            </a:r>
            <a:r>
              <a:rPr lang="en-MY" sz="4000" dirty="0">
                <a:solidFill>
                  <a:srgbClr val="3333FF"/>
                </a:solidFill>
              </a:rPr>
              <a:t>', </a:t>
            </a:r>
            <a:r>
              <a:rPr lang="en-MY" sz="4000" dirty="0" smtClean="0">
                <a:solidFill>
                  <a:srgbClr val="3333FF"/>
                </a:solidFill>
              </a:rPr>
              <a:t>0);</a:t>
            </a:r>
            <a:endParaRPr lang="en-MY" sz="4000" dirty="0">
              <a:solidFill>
                <a:srgbClr val="3333FF"/>
              </a:solidFill>
            </a:endParaRPr>
          </a:p>
          <a:p>
            <a:r>
              <a:rPr lang="en-MY" sz="4000" dirty="0" err="1">
                <a:solidFill>
                  <a:srgbClr val="3333FF"/>
                </a:solidFill>
              </a:rPr>
              <a:t>error_reporting</a:t>
            </a:r>
            <a:r>
              <a:rPr lang="en-MY" sz="4000" dirty="0">
                <a:solidFill>
                  <a:srgbClr val="3333FF"/>
                </a:solidFill>
              </a:rPr>
              <a:t>(E_ALL);</a:t>
            </a:r>
          </a:p>
          <a:p>
            <a:endParaRPr lang="en-MY" sz="4000" dirty="0"/>
          </a:p>
          <a:p>
            <a:r>
              <a:rPr lang="en-MY" sz="4000" dirty="0" smtClean="0"/>
              <a:t>*However</a:t>
            </a:r>
            <a:r>
              <a:rPr lang="en-MY" sz="4000" dirty="0"/>
              <a:t>, this doesn't make PHP to show parse errors - the only way to show those errors is to modify your </a:t>
            </a:r>
            <a:r>
              <a:rPr lang="en-MY" sz="4000" dirty="0">
                <a:solidFill>
                  <a:srgbClr val="3333FF"/>
                </a:solidFill>
              </a:rPr>
              <a:t>php.ini</a:t>
            </a:r>
            <a:r>
              <a:rPr lang="en-MY" sz="4000" dirty="0"/>
              <a:t> </a:t>
            </a:r>
            <a:r>
              <a:rPr lang="en-MY" sz="4000" dirty="0" smtClean="0"/>
              <a:t>:</a:t>
            </a:r>
            <a:endParaRPr lang="en-MY" sz="4000" dirty="0"/>
          </a:p>
          <a:p>
            <a:endParaRPr lang="en-MY" sz="4000" dirty="0"/>
          </a:p>
          <a:p>
            <a:r>
              <a:rPr lang="en-MY" sz="4000" dirty="0" err="1">
                <a:solidFill>
                  <a:srgbClr val="3333FF"/>
                </a:solidFill>
              </a:rPr>
              <a:t>display_errors</a:t>
            </a:r>
            <a:r>
              <a:rPr lang="en-MY" sz="4000" dirty="0">
                <a:solidFill>
                  <a:srgbClr val="3333FF"/>
                </a:solidFill>
              </a:rPr>
              <a:t> = on</a:t>
            </a:r>
          </a:p>
        </p:txBody>
      </p:sp>
    </p:spTree>
    <p:extLst>
      <p:ext uri="{BB962C8B-B14F-4D97-AF65-F5344CB8AC3E}">
        <p14:creationId xmlns:p14="http://schemas.microsoft.com/office/powerpoint/2010/main" val="1886219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617196"/>
          </a:xfrm>
          <a:prstGeom prst="rect">
            <a:avLst/>
          </a:prstGeom>
        </p:spPr>
        <p:txBody>
          <a:bodyPr wrap="square">
            <a:spAutoFit/>
          </a:bodyPr>
          <a:lstStyle/>
          <a:p>
            <a:pPr algn="ctr"/>
            <a:r>
              <a:rPr lang="en-MY" sz="4000" dirty="0" smtClean="0">
                <a:solidFill>
                  <a:srgbClr val="FF0000"/>
                </a:solidFill>
              </a:rPr>
              <a:t>MySQL, </a:t>
            </a:r>
            <a:r>
              <a:rPr lang="en-MY" sz="4000" dirty="0" err="1" smtClean="0">
                <a:solidFill>
                  <a:srgbClr val="FF0000"/>
                </a:solidFill>
              </a:rPr>
              <a:t>MariaDB</a:t>
            </a:r>
            <a:endParaRPr lang="en-MY" sz="4000" dirty="0">
              <a:solidFill>
                <a:srgbClr val="FF0000"/>
              </a:solidFill>
            </a:endParaRPr>
          </a:p>
          <a:p>
            <a:endParaRPr lang="en-MY" sz="3200" dirty="0"/>
          </a:p>
          <a:p>
            <a:pPr marL="457200" indent="-457200">
              <a:buFont typeface="Arial" panose="020B0604020202020204" pitchFamily="34" charset="0"/>
              <a:buChar char="•"/>
            </a:pPr>
            <a:r>
              <a:rPr lang="en-MY" sz="3200" dirty="0" smtClean="0"/>
              <a:t>most </a:t>
            </a:r>
            <a:r>
              <a:rPr lang="en-MY" sz="3200" dirty="0"/>
              <a:t>popular </a:t>
            </a:r>
            <a:r>
              <a:rPr lang="en-MY" sz="3200" dirty="0" smtClean="0"/>
              <a:t>RDBMS</a:t>
            </a:r>
          </a:p>
          <a:p>
            <a:pPr marL="457200" indent="-457200">
              <a:buFont typeface="Arial" panose="020B0604020202020204" pitchFamily="34" charset="0"/>
              <a:buChar char="•"/>
            </a:pPr>
            <a:r>
              <a:rPr lang="en-MY" sz="3200" dirty="0" smtClean="0"/>
              <a:t>free</a:t>
            </a:r>
          </a:p>
          <a:p>
            <a:pPr marL="457200" indent="-457200">
              <a:buFont typeface="Arial" panose="020B0604020202020204" pitchFamily="34" charset="0"/>
              <a:buChar char="•"/>
            </a:pPr>
            <a:r>
              <a:rPr lang="en-MY" sz="3200" dirty="0" smtClean="0"/>
              <a:t>easy </a:t>
            </a:r>
            <a:r>
              <a:rPr lang="en-MY" sz="3200" dirty="0"/>
              <a:t>to </a:t>
            </a:r>
            <a:r>
              <a:rPr lang="en-MY" sz="3200" dirty="0" smtClean="0"/>
              <a:t>install, use</a:t>
            </a:r>
          </a:p>
          <a:p>
            <a:pPr marL="457200" indent="-457200">
              <a:buFont typeface="Arial" panose="020B0604020202020204" pitchFamily="34" charset="0"/>
              <a:buChar char="•"/>
            </a:pPr>
            <a:r>
              <a:rPr lang="en-MY" sz="3200" dirty="0" smtClean="0"/>
              <a:t>extremely powerful </a:t>
            </a:r>
          </a:p>
          <a:p>
            <a:pPr marL="457200" indent="-457200">
              <a:buFont typeface="Arial" panose="020B0604020202020204" pitchFamily="34" charset="0"/>
              <a:buChar char="•"/>
            </a:pPr>
            <a:r>
              <a:rPr lang="en-MY" sz="3200" dirty="0" smtClean="0"/>
              <a:t>fast </a:t>
            </a:r>
          </a:p>
          <a:p>
            <a:pPr marL="457200" indent="-457200">
              <a:buFont typeface="Arial" panose="020B0604020202020204" pitchFamily="34" charset="0"/>
              <a:buChar char="•"/>
            </a:pPr>
            <a:r>
              <a:rPr lang="en-MY" sz="3200" dirty="0" smtClean="0"/>
              <a:t>Secure</a:t>
            </a:r>
          </a:p>
          <a:p>
            <a:pPr marL="457200" indent="-457200">
              <a:buFont typeface="Arial" panose="020B0604020202020204" pitchFamily="34" charset="0"/>
              <a:buChar char="•"/>
            </a:pPr>
            <a:r>
              <a:rPr lang="en-MY" sz="3200" dirty="0" smtClean="0"/>
              <a:t>scalable</a:t>
            </a:r>
            <a:r>
              <a:rPr lang="en-MY" sz="3200" dirty="0"/>
              <a:t>.</a:t>
            </a:r>
          </a:p>
          <a:p>
            <a:pPr marL="457200" indent="-457200">
              <a:buFont typeface="Arial" panose="020B0604020202020204" pitchFamily="34" charset="0"/>
              <a:buChar char="•"/>
            </a:pPr>
            <a:r>
              <a:rPr lang="en-MY" sz="3200" dirty="0" smtClean="0"/>
              <a:t>runs </a:t>
            </a:r>
            <a:r>
              <a:rPr lang="en-MY" sz="3200" dirty="0"/>
              <a:t>on </a:t>
            </a:r>
            <a:r>
              <a:rPr lang="en-MY" sz="3200" dirty="0" smtClean="0"/>
              <a:t>UNIX, Linux</a:t>
            </a:r>
            <a:r>
              <a:rPr lang="en-MY" sz="3200" dirty="0"/>
              <a:t>, </a:t>
            </a:r>
            <a:r>
              <a:rPr lang="en-MY" sz="3200" dirty="0" smtClean="0"/>
              <a:t>MS </a:t>
            </a:r>
            <a:r>
              <a:rPr lang="en-MY" sz="3200" dirty="0"/>
              <a:t>Windows, </a:t>
            </a:r>
            <a:r>
              <a:rPr lang="en-MY" sz="3200" dirty="0" smtClean="0"/>
              <a:t>OS </a:t>
            </a:r>
            <a:r>
              <a:rPr lang="en-MY" sz="3200" dirty="0"/>
              <a:t>X, </a:t>
            </a:r>
            <a:r>
              <a:rPr lang="en-MY" sz="3200" dirty="0" smtClean="0"/>
              <a:t>..</a:t>
            </a:r>
            <a:endParaRPr lang="en-MY" sz="3200" dirty="0"/>
          </a:p>
          <a:p>
            <a:pPr marL="457200" indent="-457200">
              <a:buFont typeface="Arial" panose="020B0604020202020204" pitchFamily="34" charset="0"/>
              <a:buChar char="•"/>
            </a:pPr>
            <a:r>
              <a:rPr lang="en-MY" sz="3200" dirty="0" smtClean="0"/>
              <a:t>supports for small, large </a:t>
            </a:r>
            <a:r>
              <a:rPr lang="en-MY" sz="3200" dirty="0"/>
              <a:t>applications</a:t>
            </a:r>
            <a:r>
              <a:rPr lang="en-MY" sz="3200" dirty="0" smtClean="0"/>
              <a:t>.</a:t>
            </a:r>
            <a:endParaRPr lang="en-MY" sz="3200" dirty="0"/>
          </a:p>
          <a:p>
            <a:pPr marL="457200" indent="-457200">
              <a:buFont typeface="Arial" panose="020B0604020202020204" pitchFamily="34" charset="0"/>
              <a:buChar char="•"/>
            </a:pPr>
            <a:r>
              <a:rPr lang="en-MY" sz="3200" dirty="0" smtClean="0"/>
              <a:t>data </a:t>
            </a:r>
            <a:r>
              <a:rPr lang="en-MY" sz="3200" dirty="0"/>
              <a:t>security layers that protect sensitive data from intruders.</a:t>
            </a:r>
          </a:p>
        </p:txBody>
      </p:sp>
    </p:spTree>
    <p:extLst>
      <p:ext uri="{BB962C8B-B14F-4D97-AF65-F5344CB8AC3E}">
        <p14:creationId xmlns:p14="http://schemas.microsoft.com/office/powerpoint/2010/main" val="744377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924973"/>
          </a:xfrm>
          <a:prstGeom prst="rect">
            <a:avLst/>
          </a:prstGeom>
        </p:spPr>
        <p:txBody>
          <a:bodyPr wrap="square">
            <a:spAutoFit/>
          </a:bodyPr>
          <a:lstStyle/>
          <a:p>
            <a:pPr algn="ctr" fontAlgn="base"/>
            <a:r>
              <a:rPr lang="en-MY" sz="3600" b="1" dirty="0">
                <a:solidFill>
                  <a:srgbClr val="FF0000"/>
                </a:solidFill>
                <a:latin typeface="Segoe UI" panose="020B0502040204020203" pitchFamily="34" charset="0"/>
              </a:rPr>
              <a:t>Talking to </a:t>
            </a:r>
            <a:r>
              <a:rPr lang="en-MY" sz="3600" b="1" dirty="0" smtClean="0">
                <a:solidFill>
                  <a:srgbClr val="FF0000"/>
                </a:solidFill>
                <a:latin typeface="Segoe UI" panose="020B0502040204020203" pitchFamily="34" charset="0"/>
              </a:rPr>
              <a:t>MySQL, </a:t>
            </a:r>
            <a:r>
              <a:rPr lang="en-MY" sz="3600" b="1" dirty="0" err="1" smtClean="0">
                <a:solidFill>
                  <a:srgbClr val="FF0000"/>
                </a:solidFill>
                <a:latin typeface="Segoe UI" panose="020B0502040204020203" pitchFamily="34" charset="0"/>
              </a:rPr>
              <a:t>MariaDB</a:t>
            </a:r>
            <a:r>
              <a:rPr lang="en-MY" sz="3600" b="1" dirty="0" smtClean="0">
                <a:solidFill>
                  <a:srgbClr val="FF0000"/>
                </a:solidFill>
                <a:latin typeface="Segoe UI" panose="020B0502040204020203" pitchFamily="34" charset="0"/>
              </a:rPr>
              <a:t> </a:t>
            </a:r>
            <a:r>
              <a:rPr lang="en-MY" sz="3600" b="1" dirty="0">
                <a:solidFill>
                  <a:srgbClr val="FF0000"/>
                </a:solidFill>
                <a:latin typeface="Segoe UI" panose="020B0502040204020203" pitchFamily="34" charset="0"/>
              </a:rPr>
              <a:t>Databases with SQL</a:t>
            </a:r>
          </a:p>
          <a:p>
            <a:pPr fontAlgn="base"/>
            <a:endParaRPr lang="en-MY" sz="3600" dirty="0" smtClean="0">
              <a:solidFill>
                <a:srgbClr val="414141"/>
              </a:solidFill>
              <a:latin typeface="Segoe UI" panose="020B0502040204020203" pitchFamily="34" charset="0"/>
            </a:endParaRPr>
          </a:p>
          <a:p>
            <a:pPr marL="571500" indent="-571500" fontAlgn="base">
              <a:lnSpc>
                <a:spcPct val="150000"/>
              </a:lnSpc>
              <a:buFont typeface="Arial" panose="020B0604020202020204" pitchFamily="34" charset="0"/>
              <a:buChar char="•"/>
            </a:pPr>
            <a:r>
              <a:rPr lang="en-MY" sz="3200" dirty="0" smtClean="0">
                <a:solidFill>
                  <a:srgbClr val="414141"/>
                </a:solidFill>
                <a:latin typeface="Segoe UI" panose="020B0502040204020203" pitchFamily="34" charset="0"/>
              </a:rPr>
              <a:t>SQL (Structured </a:t>
            </a:r>
            <a:r>
              <a:rPr lang="en-MY" sz="3200" dirty="0">
                <a:solidFill>
                  <a:srgbClr val="414141"/>
                </a:solidFill>
                <a:latin typeface="Segoe UI" panose="020B0502040204020203" pitchFamily="34" charset="0"/>
              </a:rPr>
              <a:t>Query </a:t>
            </a:r>
            <a:r>
              <a:rPr lang="en-MY" sz="3200" dirty="0" smtClean="0">
                <a:solidFill>
                  <a:srgbClr val="414141"/>
                </a:solidFill>
                <a:latin typeface="Segoe UI" panose="020B0502040204020203" pitchFamily="34" charset="0"/>
              </a:rPr>
              <a:t>Language)</a:t>
            </a:r>
          </a:p>
          <a:p>
            <a:pPr marL="571500" indent="-571500" fontAlgn="base">
              <a:lnSpc>
                <a:spcPct val="150000"/>
              </a:lnSpc>
              <a:buFont typeface="Arial" panose="020B0604020202020204" pitchFamily="34" charset="0"/>
              <a:buChar char="•"/>
            </a:pPr>
            <a:r>
              <a:rPr lang="en-MY" sz="3200" dirty="0" smtClean="0">
                <a:solidFill>
                  <a:srgbClr val="414141"/>
                </a:solidFill>
                <a:latin typeface="Segoe UI" panose="020B0502040204020203" pitchFamily="34" charset="0"/>
              </a:rPr>
              <a:t>standardized </a:t>
            </a:r>
            <a:r>
              <a:rPr lang="en-MY" sz="3200" dirty="0">
                <a:solidFill>
                  <a:srgbClr val="414141"/>
                </a:solidFill>
                <a:latin typeface="Segoe UI" panose="020B0502040204020203" pitchFamily="34" charset="0"/>
              </a:rPr>
              <a:t>language for </a:t>
            </a:r>
            <a:r>
              <a:rPr lang="en-MY" sz="3200" dirty="0" smtClean="0">
                <a:solidFill>
                  <a:srgbClr val="414141"/>
                </a:solidFill>
                <a:latin typeface="Segoe UI" panose="020B0502040204020203" pitchFamily="34" charset="0"/>
              </a:rPr>
              <a:t>RDBMS </a:t>
            </a:r>
          </a:p>
          <a:p>
            <a:pPr marL="571500" indent="-571500" fontAlgn="base">
              <a:lnSpc>
                <a:spcPct val="150000"/>
              </a:lnSpc>
              <a:buFont typeface="Arial" panose="020B0604020202020204" pitchFamily="34" charset="0"/>
              <a:buChar char="•"/>
            </a:pPr>
            <a:r>
              <a:rPr lang="en-MY" sz="3200" dirty="0" smtClean="0">
                <a:solidFill>
                  <a:srgbClr val="414141"/>
                </a:solidFill>
                <a:latin typeface="Segoe UI" panose="020B0502040204020203" pitchFamily="34" charset="0"/>
              </a:rPr>
              <a:t>creating </a:t>
            </a:r>
            <a:r>
              <a:rPr lang="en-MY" sz="3200" dirty="0">
                <a:solidFill>
                  <a:srgbClr val="414141"/>
                </a:solidFill>
                <a:latin typeface="Segoe UI" panose="020B0502040204020203" pitchFamily="34" charset="0"/>
              </a:rPr>
              <a:t>databases and </a:t>
            </a:r>
            <a:r>
              <a:rPr lang="en-MY" sz="3200" dirty="0" smtClean="0">
                <a:solidFill>
                  <a:srgbClr val="414141"/>
                </a:solidFill>
                <a:latin typeface="Segoe UI" panose="020B0502040204020203" pitchFamily="34" charset="0"/>
              </a:rPr>
              <a:t>tables </a:t>
            </a:r>
          </a:p>
          <a:p>
            <a:pPr marL="571500" indent="-571500" fontAlgn="base">
              <a:lnSpc>
                <a:spcPct val="150000"/>
              </a:lnSpc>
              <a:buFont typeface="Arial" panose="020B0604020202020204" pitchFamily="34" charset="0"/>
              <a:buChar char="•"/>
            </a:pPr>
            <a:r>
              <a:rPr lang="en-MY" sz="3200" dirty="0">
                <a:solidFill>
                  <a:srgbClr val="414141"/>
                </a:solidFill>
                <a:latin typeface="Segoe UI" panose="020B0502040204020203" pitchFamily="34" charset="0"/>
              </a:rPr>
              <a:t>s</a:t>
            </a:r>
            <a:r>
              <a:rPr lang="en-MY" sz="3200" dirty="0" smtClean="0">
                <a:solidFill>
                  <a:srgbClr val="414141"/>
                </a:solidFill>
                <a:latin typeface="Segoe UI" panose="020B0502040204020203" pitchFamily="34" charset="0"/>
              </a:rPr>
              <a:t>ave (insert) data</a:t>
            </a:r>
          </a:p>
          <a:p>
            <a:pPr marL="571500" indent="-571500" fontAlgn="base">
              <a:lnSpc>
                <a:spcPct val="150000"/>
              </a:lnSpc>
              <a:buFont typeface="Arial" panose="020B0604020202020204" pitchFamily="34" charset="0"/>
              <a:buChar char="•"/>
            </a:pPr>
            <a:r>
              <a:rPr lang="en-MY" sz="3200" dirty="0" smtClean="0">
                <a:solidFill>
                  <a:srgbClr val="414141"/>
                </a:solidFill>
                <a:latin typeface="Segoe UI" panose="020B0502040204020203" pitchFamily="34" charset="0"/>
              </a:rPr>
              <a:t>query (select) database </a:t>
            </a:r>
            <a:r>
              <a:rPr lang="en-MY" sz="3200" dirty="0">
                <a:solidFill>
                  <a:srgbClr val="414141"/>
                </a:solidFill>
                <a:latin typeface="Segoe UI" panose="020B0502040204020203" pitchFamily="34" charset="0"/>
              </a:rPr>
              <a:t>for specific records, </a:t>
            </a:r>
            <a:endParaRPr lang="en-MY" sz="3200" dirty="0" smtClean="0">
              <a:solidFill>
                <a:srgbClr val="414141"/>
              </a:solidFill>
              <a:latin typeface="Segoe UI" panose="020B0502040204020203" pitchFamily="34" charset="0"/>
            </a:endParaRPr>
          </a:p>
          <a:p>
            <a:pPr marL="571500" indent="-571500" fontAlgn="base">
              <a:lnSpc>
                <a:spcPct val="150000"/>
              </a:lnSpc>
              <a:buFont typeface="Arial" panose="020B0604020202020204" pitchFamily="34" charset="0"/>
              <a:buChar char="•"/>
            </a:pPr>
            <a:r>
              <a:rPr lang="en-MY" sz="3200" dirty="0">
                <a:solidFill>
                  <a:srgbClr val="414141"/>
                </a:solidFill>
                <a:latin typeface="Segoe UI" panose="020B0502040204020203" pitchFamily="34" charset="0"/>
              </a:rPr>
              <a:t>d</a:t>
            </a:r>
            <a:r>
              <a:rPr lang="en-MY" sz="3200" dirty="0" smtClean="0">
                <a:solidFill>
                  <a:srgbClr val="414141"/>
                </a:solidFill>
                <a:latin typeface="Segoe UI" panose="020B0502040204020203" pitchFamily="34" charset="0"/>
              </a:rPr>
              <a:t>eleting (delete) data</a:t>
            </a:r>
          </a:p>
          <a:p>
            <a:pPr marL="571500" indent="-571500" fontAlgn="base">
              <a:lnSpc>
                <a:spcPct val="150000"/>
              </a:lnSpc>
              <a:buFont typeface="Arial" panose="020B0604020202020204" pitchFamily="34" charset="0"/>
              <a:buChar char="•"/>
            </a:pPr>
            <a:r>
              <a:rPr lang="en-MY" sz="3200" dirty="0" smtClean="0">
                <a:solidFill>
                  <a:srgbClr val="414141"/>
                </a:solidFill>
                <a:latin typeface="Segoe UI" panose="020B0502040204020203" pitchFamily="34" charset="0"/>
              </a:rPr>
              <a:t>updating (update) data</a:t>
            </a:r>
            <a:endParaRPr lang="en-MY" sz="3200" b="0" i="0" dirty="0">
              <a:solidFill>
                <a:srgbClr val="414141"/>
              </a:solidFill>
              <a:effectLst/>
              <a:latin typeface="Segoe UI" panose="020B0502040204020203" pitchFamily="34" charset="0"/>
            </a:endParaRPr>
          </a:p>
        </p:txBody>
      </p:sp>
    </p:spTree>
    <p:extLst>
      <p:ext uri="{BB962C8B-B14F-4D97-AF65-F5344CB8AC3E}">
        <p14:creationId xmlns:p14="http://schemas.microsoft.com/office/powerpoint/2010/main" val="214095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8329851"/>
              </p:ext>
            </p:extLst>
          </p:nvPr>
        </p:nvGraphicFramePr>
        <p:xfrm>
          <a:off x="114300" y="1343025"/>
          <a:ext cx="9144001" cy="5353978"/>
        </p:xfrm>
        <a:graphic>
          <a:graphicData uri="http://schemas.openxmlformats.org/drawingml/2006/table">
            <a:tbl>
              <a:tblPr/>
              <a:tblGrid>
                <a:gridCol w="1657350">
                  <a:extLst>
                    <a:ext uri="{9D8B030D-6E8A-4147-A177-3AD203B41FA5}">
                      <a16:colId xmlns:a16="http://schemas.microsoft.com/office/drawing/2014/main" val="3268647829"/>
                    </a:ext>
                  </a:extLst>
                </a:gridCol>
                <a:gridCol w="2014538">
                  <a:extLst>
                    <a:ext uri="{9D8B030D-6E8A-4147-A177-3AD203B41FA5}">
                      <a16:colId xmlns:a16="http://schemas.microsoft.com/office/drawing/2014/main" val="1991860795"/>
                    </a:ext>
                  </a:extLst>
                </a:gridCol>
                <a:gridCol w="3186113">
                  <a:extLst>
                    <a:ext uri="{9D8B030D-6E8A-4147-A177-3AD203B41FA5}">
                      <a16:colId xmlns:a16="http://schemas.microsoft.com/office/drawing/2014/main" val="2300487718"/>
                    </a:ext>
                  </a:extLst>
                </a:gridCol>
                <a:gridCol w="2286000">
                  <a:extLst>
                    <a:ext uri="{9D8B030D-6E8A-4147-A177-3AD203B41FA5}">
                      <a16:colId xmlns:a16="http://schemas.microsoft.com/office/drawing/2014/main" val="3997063627"/>
                    </a:ext>
                  </a:extLst>
                </a:gridCol>
              </a:tblGrid>
              <a:tr h="330544">
                <a:tc>
                  <a:txBody>
                    <a:bodyPr/>
                    <a:lstStyle/>
                    <a:p>
                      <a:r>
                        <a:rPr lang="en-MY" sz="1400" dirty="0">
                          <a:solidFill>
                            <a:schemeClr val="tx1"/>
                          </a:solidFill>
                          <a:hlinkClick r:id="rId2" tooltip="Websites"/>
                        </a:rPr>
                        <a:t>Websites</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3" tooltip="Front end processor (program)"/>
                        </a:rPr>
                        <a:t>Front-end</a:t>
                      </a:r>
                      <a:r>
                        <a:rPr lang="en-MY" sz="1400" dirty="0">
                          <a:solidFill>
                            <a:schemeClr val="tx1"/>
                          </a:solidFill>
                        </a:rPr>
                        <a:t/>
                      </a:r>
                      <a:br>
                        <a:rPr lang="en-MY" sz="1400" dirty="0">
                          <a:solidFill>
                            <a:schemeClr val="tx1"/>
                          </a:solidFill>
                        </a:rPr>
                      </a:br>
                      <a:r>
                        <a:rPr lang="en-MY" sz="1400" dirty="0">
                          <a:solidFill>
                            <a:schemeClr val="tx1"/>
                          </a:solidFill>
                        </a:rPr>
                        <a:t>(</a:t>
                      </a:r>
                      <a:r>
                        <a:rPr lang="en-MY" sz="1400" dirty="0">
                          <a:solidFill>
                            <a:schemeClr val="tx1"/>
                          </a:solidFill>
                          <a:hlinkClick r:id="rId4" tooltip="Client-side"/>
                        </a:rPr>
                        <a:t>Client-side</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5" tooltip="Front and back ends"/>
                        </a:rPr>
                        <a:t>Back-end</a:t>
                      </a:r>
                      <a:r>
                        <a:rPr lang="en-MY" sz="1400">
                          <a:solidFill>
                            <a:schemeClr val="tx1"/>
                          </a:solidFill>
                        </a:rPr>
                        <a:t/>
                      </a:r>
                      <a:br>
                        <a:rPr lang="en-MY" sz="1400">
                          <a:solidFill>
                            <a:schemeClr val="tx1"/>
                          </a:solidFill>
                        </a:rPr>
                      </a:br>
                      <a:r>
                        <a:rPr lang="en-MY" sz="1400">
                          <a:solidFill>
                            <a:schemeClr val="tx1"/>
                          </a:solidFill>
                        </a:rPr>
                        <a:t>(</a:t>
                      </a:r>
                      <a:r>
                        <a:rPr lang="en-MY" sz="1400">
                          <a:solidFill>
                            <a:schemeClr val="tx1"/>
                          </a:solidFill>
                          <a:hlinkClick r:id="rId6" tooltip="Server-side"/>
                        </a:rPr>
                        <a:t>Server-side</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7" tooltip="Database"/>
                        </a:rPr>
                        <a:t>Database</a:t>
                      </a:r>
                      <a:r>
                        <a:rPr lang="en-MY" sz="140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1632374250"/>
                  </a:ext>
                </a:extLst>
              </a:tr>
              <a:tr h="375786">
                <a:tc>
                  <a:txBody>
                    <a:bodyPr/>
                    <a:lstStyle/>
                    <a:p>
                      <a:r>
                        <a:rPr lang="en-MY" sz="1400" dirty="0">
                          <a:solidFill>
                            <a:schemeClr val="tx1"/>
                          </a:solidFill>
                          <a:hlinkClick r:id="rId8" tooltip="Google.com"/>
                        </a:rPr>
                        <a:t>Google.com</a:t>
                      </a:r>
                      <a:r>
                        <a:rPr lang="en-MY" sz="1400" baseline="30000" dirty="0">
                          <a:solidFill>
                            <a:schemeClr val="tx1"/>
                          </a:solidFill>
                          <a:hlinkClick r:id="rId9"/>
                        </a:rPr>
                        <a:t>[2]</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pl-PL" sz="1400">
                          <a:solidFill>
                            <a:schemeClr val="tx1"/>
                          </a:solidFill>
                          <a:hlinkClick r:id="rId11" tooltip="C (programming language)"/>
                        </a:rPr>
                        <a:t>C</a:t>
                      </a:r>
                      <a:r>
                        <a:rPr lang="pl-PL" sz="1400">
                          <a:solidFill>
                            <a:schemeClr val="tx1"/>
                          </a:solidFill>
                        </a:rPr>
                        <a:t>, </a:t>
                      </a:r>
                      <a:r>
                        <a:rPr lang="pl-PL" sz="1400">
                          <a:solidFill>
                            <a:schemeClr val="tx1"/>
                          </a:solidFill>
                          <a:hlinkClick r:id="rId12" tooltip="C++"/>
                        </a:rPr>
                        <a:t>C++</a:t>
                      </a:r>
                      <a:r>
                        <a:rPr lang="pl-PL" sz="1400">
                          <a:solidFill>
                            <a:schemeClr val="tx1"/>
                          </a:solidFill>
                        </a:rPr>
                        <a:t>, </a:t>
                      </a:r>
                      <a:r>
                        <a:rPr lang="pl-PL" sz="1400">
                          <a:solidFill>
                            <a:schemeClr val="tx1"/>
                          </a:solidFill>
                          <a:hlinkClick r:id="rId13" tooltip="Go (programming language)"/>
                        </a:rPr>
                        <a:t>Go</a:t>
                      </a:r>
                      <a:r>
                        <a:rPr lang="pl-PL" sz="1400">
                          <a:solidFill>
                            <a:schemeClr val="tx1"/>
                          </a:solidFill>
                        </a:rPr>
                        <a:t>,</a:t>
                      </a:r>
                      <a:r>
                        <a:rPr lang="pl-PL" sz="1400" baseline="30000">
                          <a:solidFill>
                            <a:schemeClr val="tx1"/>
                          </a:solidFill>
                          <a:hlinkClick r:id="rId14"/>
                        </a:rPr>
                        <a:t>[3]</a:t>
                      </a:r>
                      <a:r>
                        <a:rPr lang="pl-PL" sz="1400">
                          <a:solidFill>
                            <a:schemeClr val="tx1"/>
                          </a:solidFill>
                        </a:rPr>
                        <a:t> , </a:t>
                      </a:r>
                      <a:r>
                        <a:rPr lang="pl-PL" sz="1400">
                          <a:solidFill>
                            <a:schemeClr val="tx1"/>
                          </a:solidFill>
                          <a:hlinkClick r:id="rId15" tooltip="Python (programming language)"/>
                        </a:rPr>
                        <a:t>Python</a:t>
                      </a:r>
                      <a:r>
                        <a:rPr lang="pl-PL" sz="1400">
                          <a:solidFill>
                            <a:schemeClr val="tx1"/>
                          </a:solidFill>
                        </a:rPr>
                        <a:t>, </a:t>
                      </a:r>
                      <a:r>
                        <a:rPr lang="pl-PL" sz="1400">
                          <a:solidFill>
                            <a:schemeClr val="tx1"/>
                          </a:solidFill>
                          <a:hlinkClick r:id="rId16" tooltip="PHP"/>
                        </a:rPr>
                        <a:t>PHP (HHVM)</a:t>
                      </a:r>
                      <a:r>
                        <a:rPr lang="pl-PL"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7" tooltip="Bigtable"/>
                        </a:rPr>
                        <a:t>Bigtable</a:t>
                      </a:r>
                      <a:r>
                        <a:rPr lang="en-MY" sz="1400">
                          <a:solidFill>
                            <a:schemeClr val="tx1"/>
                          </a:solidFill>
                        </a:rPr>
                        <a:t>,</a:t>
                      </a:r>
                      <a:r>
                        <a:rPr lang="en-MY" sz="1400" baseline="30000">
                          <a:solidFill>
                            <a:schemeClr val="tx1"/>
                          </a:solidFill>
                          <a:hlinkClick r:id="rId18"/>
                        </a:rPr>
                        <a:t>[4]</a:t>
                      </a:r>
                      <a:r>
                        <a:rPr lang="en-MY" sz="1400">
                          <a:solidFill>
                            <a:schemeClr val="tx1"/>
                          </a:solidFill>
                        </a:rPr>
                        <a:t> </a:t>
                      </a:r>
                      <a:r>
                        <a:rPr lang="en-MY" sz="1400">
                          <a:solidFill>
                            <a:schemeClr val="tx1"/>
                          </a:solidFill>
                          <a:hlinkClick r:id="rId19" tooltip="MariaDB"/>
                        </a:rPr>
                        <a:t>MariaDB</a:t>
                      </a:r>
                      <a:r>
                        <a:rPr lang="en-MY" sz="1400" baseline="30000">
                          <a:solidFill>
                            <a:schemeClr val="tx1"/>
                          </a:solidFill>
                          <a:hlinkClick r:id="rId20"/>
                        </a:rPr>
                        <a:t>[5]</a:t>
                      </a:r>
                      <a:r>
                        <a:rPr lang="en-MY" sz="140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1545228403"/>
                  </a:ext>
                </a:extLst>
              </a:tr>
              <a:tr h="446283">
                <a:tc>
                  <a:txBody>
                    <a:bodyPr/>
                    <a:lstStyle/>
                    <a:p>
                      <a:r>
                        <a:rPr lang="en-MY" sz="1400" dirty="0">
                          <a:solidFill>
                            <a:schemeClr val="tx1"/>
                          </a:solidFill>
                          <a:hlinkClick r:id="rId21" tooltip="Facebook.com"/>
                        </a:rPr>
                        <a:t>Facebook.com</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10" tooltip="JavaScript"/>
                        </a:rPr>
                        <a:t>JavaScript</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22" tooltip="Hack (programming language)"/>
                        </a:rPr>
                        <a:t>Hack</a:t>
                      </a:r>
                      <a:r>
                        <a:rPr lang="en-MY" sz="1400">
                          <a:solidFill>
                            <a:schemeClr val="tx1"/>
                          </a:solidFill>
                        </a:rPr>
                        <a:t>, </a:t>
                      </a:r>
                      <a:r>
                        <a:rPr lang="en-MY" sz="1400">
                          <a:solidFill>
                            <a:schemeClr val="tx1"/>
                          </a:solidFill>
                          <a:hlinkClick r:id="rId16" tooltip="PHP"/>
                        </a:rPr>
                        <a:t>PHP (HHVM)</a:t>
                      </a:r>
                      <a:r>
                        <a:rPr lang="en-MY" sz="1400">
                          <a:solidFill>
                            <a:schemeClr val="tx1"/>
                          </a:solidFill>
                        </a:rPr>
                        <a:t>, </a:t>
                      </a:r>
                      <a:r>
                        <a:rPr lang="en-MY" sz="1400">
                          <a:solidFill>
                            <a:schemeClr val="tx1"/>
                          </a:solidFill>
                          <a:hlinkClick r:id="rId15" tooltip="Python (programming language)"/>
                        </a:rPr>
                        <a:t>Python</a:t>
                      </a:r>
                      <a:r>
                        <a:rPr lang="en-MY" sz="1400">
                          <a:solidFill>
                            <a:schemeClr val="tx1"/>
                          </a:solidFill>
                        </a:rPr>
                        <a:t>, </a:t>
                      </a:r>
                      <a:r>
                        <a:rPr lang="en-MY" sz="1400">
                          <a:solidFill>
                            <a:schemeClr val="tx1"/>
                          </a:solidFill>
                          <a:hlinkClick r:id="rId12" tooltip="C++"/>
                        </a:rPr>
                        <a:t>C++</a:t>
                      </a:r>
                      <a:r>
                        <a:rPr lang="en-MY" sz="1400">
                          <a:solidFill>
                            <a:schemeClr val="tx1"/>
                          </a:solidFill>
                        </a:rPr>
                        <a:t>, </a:t>
                      </a:r>
                      <a:r>
                        <a:rPr lang="en-MY" sz="1400">
                          <a:solidFill>
                            <a:schemeClr val="tx1"/>
                          </a:solidFill>
                          <a:hlinkClick r:id="rId23" tooltip="Erlang (programming language)"/>
                        </a:rPr>
                        <a:t>Erlang</a:t>
                      </a:r>
                      <a:r>
                        <a:rPr lang="en-MY" sz="1400">
                          <a:solidFill>
                            <a:schemeClr val="tx1"/>
                          </a:solidFill>
                        </a:rPr>
                        <a:t>, </a:t>
                      </a:r>
                      <a:r>
                        <a:rPr lang="en-MY" sz="1400">
                          <a:solidFill>
                            <a:schemeClr val="tx1"/>
                          </a:solidFill>
                          <a:hlinkClick r:id="rId24" tooltip="D (programming language)"/>
                        </a:rPr>
                        <a:t>D</a:t>
                      </a:r>
                      <a:r>
                        <a:rPr lang="en-MY" sz="1400">
                          <a:solidFill>
                            <a:schemeClr val="tx1"/>
                          </a:solidFill>
                        </a:rPr>
                        <a:t>,</a:t>
                      </a:r>
                      <a:r>
                        <a:rPr lang="en-MY" sz="1400" baseline="30000">
                          <a:solidFill>
                            <a:schemeClr val="tx1"/>
                          </a:solidFill>
                          <a:hlinkClick r:id="rId25"/>
                        </a:rPr>
                        <a:t>[6]</a:t>
                      </a:r>
                      <a:r>
                        <a:rPr lang="en-MY" sz="1400">
                          <a:solidFill>
                            <a:schemeClr val="tx1"/>
                          </a:solidFill>
                        </a:rPr>
                        <a:t> </a:t>
                      </a:r>
                      <a:r>
                        <a:rPr lang="en-MY" sz="1400">
                          <a:solidFill>
                            <a:schemeClr val="tx1"/>
                          </a:solidFill>
                          <a:hlinkClick r:id="rId26" tooltip="XHP"/>
                        </a:rPr>
                        <a:t>XHP</a:t>
                      </a:r>
                      <a:r>
                        <a:rPr lang="en-MY" sz="1400">
                          <a:solidFill>
                            <a:schemeClr val="tx1"/>
                          </a:solidFill>
                        </a:rPr>
                        <a:t>,</a:t>
                      </a:r>
                      <a:r>
                        <a:rPr lang="en-MY" sz="1400" baseline="30000">
                          <a:solidFill>
                            <a:schemeClr val="tx1"/>
                          </a:solidFill>
                          <a:hlinkClick r:id="rId27"/>
                        </a:rPr>
                        <a:t>[7]</a:t>
                      </a:r>
                      <a:r>
                        <a:rPr lang="en-MY" sz="1400">
                          <a:solidFill>
                            <a:schemeClr val="tx1"/>
                          </a:solidFill>
                        </a:rPr>
                        <a:t> </a:t>
                      </a:r>
                      <a:r>
                        <a:rPr lang="en-MY" sz="1400">
                          <a:solidFill>
                            <a:schemeClr val="tx1"/>
                          </a:solidFill>
                          <a:hlinkClick r:id="rId28" tooltip="Haskell (programming language)"/>
                        </a:rPr>
                        <a:t>Haskell</a:t>
                      </a:r>
                      <a:r>
                        <a:rPr lang="en-MY" sz="1400" baseline="30000">
                          <a:solidFill>
                            <a:schemeClr val="tx1"/>
                          </a:solidFill>
                          <a:hlinkClick r:id="rId29"/>
                        </a:rPr>
                        <a:t>[8]</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9" tooltip="MariaDB"/>
                        </a:rPr>
                        <a:t>MariaDB</a:t>
                      </a:r>
                      <a:r>
                        <a:rPr lang="en-MY" sz="1400">
                          <a:solidFill>
                            <a:schemeClr val="tx1"/>
                          </a:solidFill>
                        </a:rPr>
                        <a:t>, </a:t>
                      </a:r>
                      <a:r>
                        <a:rPr lang="en-MY" sz="1400">
                          <a:solidFill>
                            <a:schemeClr val="tx1"/>
                          </a:solidFill>
                          <a:hlinkClick r:id="rId30" tooltip="MySQL"/>
                        </a:rPr>
                        <a:t>MySQL</a:t>
                      </a:r>
                      <a:r>
                        <a:rPr lang="en-MY" sz="1400">
                          <a:solidFill>
                            <a:schemeClr val="tx1"/>
                          </a:solidFill>
                        </a:rPr>
                        <a:t>,</a:t>
                      </a:r>
                      <a:r>
                        <a:rPr lang="en-MY" sz="1400" baseline="30000">
                          <a:solidFill>
                            <a:schemeClr val="tx1"/>
                          </a:solidFill>
                          <a:hlinkClick r:id="rId31"/>
                        </a:rPr>
                        <a:t>[9]</a:t>
                      </a:r>
                      <a:r>
                        <a:rPr lang="en-MY" sz="1400">
                          <a:solidFill>
                            <a:schemeClr val="tx1"/>
                          </a:solidFill>
                        </a:rPr>
                        <a:t> </a:t>
                      </a:r>
                      <a:r>
                        <a:rPr lang="en-MY" sz="1400">
                          <a:solidFill>
                            <a:schemeClr val="tx1"/>
                          </a:solidFill>
                          <a:hlinkClick r:id="rId32" tooltip="Apache HBase"/>
                        </a:rPr>
                        <a:t>HBase</a:t>
                      </a:r>
                      <a:r>
                        <a:rPr lang="en-MY" sz="1400">
                          <a:solidFill>
                            <a:schemeClr val="tx1"/>
                          </a:solidFill>
                        </a:rPr>
                        <a:t>, </a:t>
                      </a:r>
                      <a:r>
                        <a:rPr lang="en-MY" sz="1400">
                          <a:solidFill>
                            <a:schemeClr val="tx1"/>
                          </a:solidFill>
                          <a:hlinkClick r:id="rId33" tooltip="Apache Cassandra"/>
                        </a:rPr>
                        <a:t>Cassandra</a:t>
                      </a:r>
                      <a:r>
                        <a:rPr lang="en-MY" sz="1400" baseline="30000">
                          <a:solidFill>
                            <a:schemeClr val="tx1"/>
                          </a:solidFill>
                          <a:hlinkClick r:id="rId34"/>
                        </a:rPr>
                        <a:t>[10]</a:t>
                      </a:r>
                      <a:r>
                        <a:rPr lang="en-MY" sz="140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1185858202"/>
                  </a:ext>
                </a:extLst>
              </a:tr>
              <a:tr h="305288">
                <a:tc>
                  <a:txBody>
                    <a:bodyPr/>
                    <a:lstStyle/>
                    <a:p>
                      <a:r>
                        <a:rPr lang="en-MY" sz="1400">
                          <a:solidFill>
                            <a:schemeClr val="tx1"/>
                          </a:solidFill>
                          <a:hlinkClick r:id="rId35" tooltip="YouTube.com"/>
                        </a:rPr>
                        <a:t>YouTube.com</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10" tooltip="JavaScript"/>
                        </a:rPr>
                        <a:t>JavaScript</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1" tooltip="C (programming language)"/>
                        </a:rPr>
                        <a:t>C</a:t>
                      </a:r>
                      <a:r>
                        <a:rPr lang="en-MY" sz="1400">
                          <a:solidFill>
                            <a:schemeClr val="tx1"/>
                          </a:solidFill>
                        </a:rPr>
                        <a:t>, </a:t>
                      </a:r>
                      <a:r>
                        <a:rPr lang="en-MY" sz="1400">
                          <a:solidFill>
                            <a:schemeClr val="tx1"/>
                          </a:solidFill>
                          <a:hlinkClick r:id="rId12" tooltip="C++"/>
                        </a:rPr>
                        <a:t>C++</a:t>
                      </a:r>
                      <a:r>
                        <a:rPr lang="en-MY" sz="1400">
                          <a:solidFill>
                            <a:schemeClr val="tx1"/>
                          </a:solidFill>
                        </a:rPr>
                        <a:t>, </a:t>
                      </a:r>
                      <a:r>
                        <a:rPr lang="en-MY" sz="1400">
                          <a:solidFill>
                            <a:schemeClr val="tx1"/>
                          </a:solidFill>
                          <a:hlinkClick r:id="rId15" tooltip="Python (programming language)"/>
                        </a:rPr>
                        <a:t>Python</a:t>
                      </a:r>
                      <a:r>
                        <a:rPr lang="en-MY" sz="1400">
                          <a:solidFill>
                            <a:schemeClr val="tx1"/>
                          </a:solidFill>
                        </a:rPr>
                        <a:t>, </a:t>
                      </a:r>
                      <a:r>
                        <a:rPr lang="en-MY" sz="1400" baseline="30000">
                          <a:solidFill>
                            <a:schemeClr val="tx1"/>
                          </a:solidFill>
                          <a:hlinkClick r:id="rId36"/>
                        </a:rPr>
                        <a:t>[11]</a:t>
                      </a:r>
                      <a:r>
                        <a:rPr lang="en-MY" sz="1400">
                          <a:solidFill>
                            <a:schemeClr val="tx1"/>
                          </a:solidFill>
                        </a:rPr>
                        <a:t> </a:t>
                      </a:r>
                      <a:r>
                        <a:rPr lang="en-MY" sz="1400">
                          <a:solidFill>
                            <a:schemeClr val="tx1"/>
                          </a:solidFill>
                          <a:hlinkClick r:id="rId13" tooltip="Go (programming language)"/>
                        </a:rPr>
                        <a:t>Go</a:t>
                      </a:r>
                      <a:r>
                        <a:rPr lang="en-MY" sz="1400" baseline="30000">
                          <a:solidFill>
                            <a:schemeClr val="tx1"/>
                          </a:solidFill>
                          <a:hlinkClick r:id="rId37"/>
                        </a:rPr>
                        <a:t>[12]</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rPr>
                        <a:t>Vitess, BigTable, </a:t>
                      </a:r>
                      <a:r>
                        <a:rPr lang="en-MY" sz="1400">
                          <a:solidFill>
                            <a:schemeClr val="tx1"/>
                          </a:solidFill>
                          <a:hlinkClick r:id="rId19" tooltip="MariaDB"/>
                        </a:rPr>
                        <a:t>MariaDB</a:t>
                      </a:r>
                      <a:r>
                        <a:rPr lang="en-MY" sz="1400" baseline="30000">
                          <a:solidFill>
                            <a:schemeClr val="tx1"/>
                          </a:solidFill>
                          <a:hlinkClick r:id="rId20"/>
                        </a:rPr>
                        <a:t>[5]</a:t>
                      </a:r>
                      <a:r>
                        <a:rPr lang="en-MY" sz="1400" baseline="30000">
                          <a:solidFill>
                            <a:schemeClr val="tx1"/>
                          </a:solidFill>
                          <a:hlinkClick r:id="rId38"/>
                        </a:rPr>
                        <a:t>[13]</a:t>
                      </a:r>
                      <a:r>
                        <a:rPr lang="en-MY" sz="140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1828498246"/>
                  </a:ext>
                </a:extLst>
              </a:tr>
              <a:tr h="446283">
                <a:tc>
                  <a:txBody>
                    <a:bodyPr/>
                    <a:lstStyle/>
                    <a:p>
                      <a:r>
                        <a:rPr lang="en-MY" sz="1400">
                          <a:solidFill>
                            <a:schemeClr val="tx1"/>
                          </a:solidFill>
                          <a:hlinkClick r:id="rId39" tooltip="Yahoo"/>
                        </a:rPr>
                        <a:t>Yahoo</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err="1">
                          <a:solidFill>
                            <a:schemeClr val="tx1"/>
                          </a:solidFill>
                          <a:hlinkClick r:id="rId40" tooltip="NodeJS"/>
                        </a:rPr>
                        <a:t>NodeJS</a:t>
                      </a:r>
                      <a:r>
                        <a:rPr lang="en-MY" sz="1400" dirty="0">
                          <a:solidFill>
                            <a:schemeClr val="tx1"/>
                          </a:solidFill>
                        </a:rPr>
                        <a:t>, </a:t>
                      </a:r>
                      <a:r>
                        <a:rPr lang="en-MY" sz="1400" dirty="0">
                          <a:solidFill>
                            <a:schemeClr val="tx1"/>
                          </a:solidFill>
                          <a:hlinkClick r:id="rId10" tooltip="JavaScript"/>
                        </a:rPr>
                        <a:t>JavaScript</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pl-PL" sz="1400">
                          <a:solidFill>
                            <a:schemeClr val="tx1"/>
                          </a:solidFill>
                          <a:hlinkClick r:id="rId11" tooltip="C (programming language)"/>
                        </a:rPr>
                        <a:t>C</a:t>
                      </a:r>
                      <a:r>
                        <a:rPr lang="pl-PL" sz="1400">
                          <a:solidFill>
                            <a:schemeClr val="tx1"/>
                          </a:solidFill>
                        </a:rPr>
                        <a:t>, </a:t>
                      </a:r>
                      <a:r>
                        <a:rPr lang="pl-PL" sz="1400">
                          <a:solidFill>
                            <a:schemeClr val="tx1"/>
                          </a:solidFill>
                          <a:hlinkClick r:id="rId12" tooltip="C++"/>
                        </a:rPr>
                        <a:t>C++</a:t>
                      </a:r>
                      <a:r>
                        <a:rPr lang="pl-PL" sz="1400">
                          <a:solidFill>
                            <a:schemeClr val="tx1"/>
                          </a:solidFill>
                        </a:rPr>
                        <a:t>, </a:t>
                      </a:r>
                      <a:r>
                        <a:rPr lang="pl-PL" sz="1400">
                          <a:solidFill>
                            <a:schemeClr val="tx1"/>
                          </a:solidFill>
                          <a:hlinkClick r:id="rId16" tooltip="PHP"/>
                        </a:rPr>
                        <a:t>PHP</a:t>
                      </a:r>
                      <a:r>
                        <a:rPr lang="pl-PL" sz="1400">
                          <a:solidFill>
                            <a:schemeClr val="tx1"/>
                          </a:solidFill>
                        </a:rPr>
                        <a:t>, </a:t>
                      </a:r>
                      <a:r>
                        <a:rPr lang="pl-PL" sz="1400">
                          <a:solidFill>
                            <a:schemeClr val="tx1"/>
                          </a:solidFill>
                          <a:hlinkClick r:id="rId13" tooltip="Go (programming language)"/>
                        </a:rPr>
                        <a:t>GO</a:t>
                      </a:r>
                      <a:r>
                        <a:rPr lang="pl-PL" sz="1400">
                          <a:solidFill>
                            <a:schemeClr val="tx1"/>
                          </a:solidFill>
                        </a:rPr>
                        <a:t>, </a:t>
                      </a:r>
                      <a:r>
                        <a:rPr lang="pl-PL" sz="1400">
                          <a:solidFill>
                            <a:schemeClr val="tx1"/>
                          </a:solidFill>
                          <a:hlinkClick r:id="rId41" tooltip="Ruby (programming language)"/>
                        </a:rPr>
                        <a:t>Ruby</a:t>
                      </a:r>
                      <a:r>
                        <a:rPr lang="pl-PL" sz="1400">
                          <a:solidFill>
                            <a:schemeClr val="tx1"/>
                          </a:solidFill>
                        </a:rPr>
                        <a:t> </a:t>
                      </a:r>
                    </a:p>
                  </a:txBody>
                  <a:tcPr marL="20145" marR="20145" marT="10073" marB="10073" anchor="ctr">
                    <a:lnL>
                      <a:noFill/>
                    </a:lnL>
                    <a:lnR>
                      <a:noFill/>
                    </a:lnR>
                    <a:lnT>
                      <a:noFill/>
                    </a:lnT>
                    <a:lnB>
                      <a:noFill/>
                    </a:lnB>
                  </a:tcPr>
                </a:tc>
                <a:tc>
                  <a:txBody>
                    <a:bodyPr/>
                    <a:lstStyle/>
                    <a:p>
                      <a:r>
                        <a:rPr lang="it-IT" sz="1400">
                          <a:solidFill>
                            <a:schemeClr val="tx1"/>
                          </a:solidFill>
                        </a:rPr>
                        <a:t>MySQL, </a:t>
                      </a:r>
                      <a:r>
                        <a:rPr lang="it-IT" sz="1400">
                          <a:solidFill>
                            <a:schemeClr val="tx1"/>
                          </a:solidFill>
                          <a:hlinkClick r:id="rId42" tooltip="PostgreSQL"/>
                        </a:rPr>
                        <a:t>PostgreSQL</a:t>
                      </a:r>
                      <a:r>
                        <a:rPr lang="it-IT" sz="1400">
                          <a:solidFill>
                            <a:schemeClr val="tx1"/>
                          </a:solidFill>
                        </a:rPr>
                        <a:t>, </a:t>
                      </a:r>
                      <a:r>
                        <a:rPr lang="it-IT" sz="1400">
                          <a:solidFill>
                            <a:schemeClr val="tx1"/>
                          </a:solidFill>
                          <a:hlinkClick r:id="rId32" tooltip="Apache HBase"/>
                        </a:rPr>
                        <a:t>HBase</a:t>
                      </a:r>
                      <a:r>
                        <a:rPr lang="it-IT" sz="1400">
                          <a:solidFill>
                            <a:schemeClr val="tx1"/>
                          </a:solidFill>
                        </a:rPr>
                        <a:t>, </a:t>
                      </a:r>
                      <a:r>
                        <a:rPr lang="it-IT" sz="1400">
                          <a:solidFill>
                            <a:schemeClr val="tx1"/>
                          </a:solidFill>
                          <a:hlinkClick r:id="rId33" tooltip="Apache Cassandra"/>
                        </a:rPr>
                        <a:t>Cassandra</a:t>
                      </a:r>
                      <a:r>
                        <a:rPr lang="it-IT" sz="1400">
                          <a:solidFill>
                            <a:schemeClr val="tx1"/>
                          </a:solidFill>
                        </a:rPr>
                        <a:t>, </a:t>
                      </a:r>
                      <a:r>
                        <a:rPr lang="it-IT" sz="1400">
                          <a:solidFill>
                            <a:schemeClr val="tx1"/>
                          </a:solidFill>
                          <a:hlinkClick r:id="rId43" tooltip="MongoDB"/>
                        </a:rPr>
                        <a:t>MongoDB</a:t>
                      </a:r>
                      <a:r>
                        <a:rPr lang="it-IT" sz="1400">
                          <a:solidFill>
                            <a:schemeClr val="tx1"/>
                          </a:solidFill>
                        </a:rPr>
                        <a:t>,</a:t>
                      </a:r>
                      <a:r>
                        <a:rPr lang="it-IT" sz="1400" baseline="30000">
                          <a:solidFill>
                            <a:schemeClr val="tx1"/>
                          </a:solidFill>
                          <a:hlinkClick r:id="rId44"/>
                        </a:rPr>
                        <a:t>[14]</a:t>
                      </a:r>
                      <a:r>
                        <a:rPr lang="it-IT" sz="140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3528755867"/>
                  </a:ext>
                </a:extLst>
              </a:tr>
              <a:tr h="305288">
                <a:tc>
                  <a:txBody>
                    <a:bodyPr/>
                    <a:lstStyle/>
                    <a:p>
                      <a:r>
                        <a:rPr lang="en-MY" sz="1400">
                          <a:solidFill>
                            <a:schemeClr val="tx1"/>
                          </a:solidFill>
                          <a:hlinkClick r:id="rId45" tooltip="Amazon.com"/>
                        </a:rPr>
                        <a:t>Amazon.com</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10" tooltip="JavaScript"/>
                        </a:rPr>
                        <a:t>JavaScript</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12" tooltip="C++"/>
                        </a:rPr>
                        <a:t>C++</a:t>
                      </a:r>
                      <a:r>
                        <a:rPr lang="en-MY" sz="1400" dirty="0">
                          <a:solidFill>
                            <a:schemeClr val="tx1"/>
                          </a:solidFill>
                        </a:rPr>
                        <a:t>, </a:t>
                      </a:r>
                      <a:r>
                        <a:rPr lang="en-MY" sz="1400" dirty="0">
                          <a:solidFill>
                            <a:schemeClr val="tx1"/>
                          </a:solidFill>
                          <a:hlinkClick r:id="rId46" tooltip="Perl"/>
                        </a:rPr>
                        <a:t>Perl</a:t>
                      </a:r>
                      <a:r>
                        <a:rPr lang="en-MY" sz="1400" baseline="30000" dirty="0">
                          <a:solidFill>
                            <a:schemeClr val="tx1"/>
                          </a:solidFill>
                          <a:hlinkClick r:id="rId47"/>
                        </a:rPr>
                        <a:t>[16]</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48" tooltip="Oracle Database"/>
                        </a:rPr>
                        <a:t>Oracle Database</a:t>
                      </a:r>
                      <a:r>
                        <a:rPr lang="en-MY" sz="1400" baseline="30000">
                          <a:solidFill>
                            <a:schemeClr val="tx1"/>
                          </a:solidFill>
                          <a:hlinkClick r:id="rId49"/>
                        </a:rPr>
                        <a:t>[17]</a:t>
                      </a:r>
                      <a:r>
                        <a:rPr lang="en-MY" sz="140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740314746"/>
                  </a:ext>
                </a:extLst>
              </a:tr>
              <a:tr h="657777">
                <a:tc>
                  <a:txBody>
                    <a:bodyPr/>
                    <a:lstStyle/>
                    <a:p>
                      <a:r>
                        <a:rPr lang="en-MY" sz="1400">
                          <a:solidFill>
                            <a:schemeClr val="tx1"/>
                          </a:solidFill>
                          <a:hlinkClick r:id="rId50" tooltip="Wikipedia.org"/>
                        </a:rPr>
                        <a:t>Wikipedia.org</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16" tooltip="PHP"/>
                        </a:rPr>
                        <a:t>PHP</a:t>
                      </a:r>
                      <a:r>
                        <a:rPr lang="en-MY" sz="1400" dirty="0">
                          <a:solidFill>
                            <a:schemeClr val="tx1"/>
                          </a:solidFill>
                        </a:rPr>
                        <a:t>, </a:t>
                      </a:r>
                      <a:r>
                        <a:rPr lang="en-MY" sz="1400" dirty="0">
                          <a:solidFill>
                            <a:schemeClr val="tx1"/>
                          </a:solidFill>
                          <a:hlinkClick r:id="rId22" tooltip="Hack (programming language)"/>
                        </a:rPr>
                        <a:t>Hack</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9" tooltip="MariaDB"/>
                        </a:rPr>
                        <a:t>MariaDB</a:t>
                      </a:r>
                      <a:r>
                        <a:rPr lang="en-MY" sz="1400" baseline="30000">
                          <a:solidFill>
                            <a:schemeClr val="tx1"/>
                          </a:solidFill>
                          <a:hlinkClick r:id="rId51"/>
                        </a:rPr>
                        <a:t>[18]</a:t>
                      </a:r>
                      <a:r>
                        <a:rPr lang="en-MY" sz="140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3013092296"/>
                  </a:ext>
                </a:extLst>
              </a:tr>
              <a:tr h="234791">
                <a:tc>
                  <a:txBody>
                    <a:bodyPr/>
                    <a:lstStyle/>
                    <a:p>
                      <a:r>
                        <a:rPr lang="en-MY" sz="1400">
                          <a:solidFill>
                            <a:schemeClr val="tx1"/>
                          </a:solidFill>
                          <a:hlinkClick r:id="rId52" tooltip="Twitter.com"/>
                        </a:rPr>
                        <a:t>Twitter.com</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12" tooltip="C++"/>
                        </a:rPr>
                        <a:t>C++</a:t>
                      </a:r>
                      <a:r>
                        <a:rPr lang="en-MY" sz="1400" dirty="0">
                          <a:solidFill>
                            <a:schemeClr val="tx1"/>
                          </a:solidFill>
                        </a:rPr>
                        <a:t>, </a:t>
                      </a:r>
                      <a:r>
                        <a:rPr lang="en-MY" sz="1400" dirty="0">
                          <a:solidFill>
                            <a:schemeClr val="tx1"/>
                          </a:solidFill>
                          <a:hlinkClick r:id="rId53" tooltip="Scala (programming language)"/>
                        </a:rPr>
                        <a:t>Scala</a:t>
                      </a:r>
                      <a:r>
                        <a:rPr lang="en-MY" sz="1400" dirty="0">
                          <a:solidFill>
                            <a:schemeClr val="tx1"/>
                          </a:solidFill>
                        </a:rPr>
                        <a:t>, </a:t>
                      </a:r>
                      <a:r>
                        <a:rPr lang="en-MY" sz="1400" dirty="0">
                          <a:solidFill>
                            <a:schemeClr val="tx1"/>
                          </a:solidFill>
                          <a:hlinkClick r:id="rId41" tooltip="Ruby (programming language)"/>
                        </a:rPr>
                        <a:t>Ruby</a:t>
                      </a:r>
                      <a:r>
                        <a:rPr lang="en-MY" sz="1400" baseline="30000" dirty="0">
                          <a:solidFill>
                            <a:schemeClr val="tx1"/>
                          </a:solidFill>
                          <a:hlinkClick r:id="rId54"/>
                        </a:rPr>
                        <a:t>[19]</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rPr>
                        <a:t>MySQL</a:t>
                      </a:r>
                      <a:r>
                        <a:rPr lang="en-MY" sz="1400" baseline="30000">
                          <a:solidFill>
                            <a:schemeClr val="tx1"/>
                          </a:solidFill>
                          <a:hlinkClick r:id="rId55"/>
                        </a:rPr>
                        <a:t>[20]</a:t>
                      </a:r>
                      <a:r>
                        <a:rPr lang="en-MY" sz="140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2931857220"/>
                  </a:ext>
                </a:extLst>
              </a:tr>
              <a:tr h="172723">
                <a:tc>
                  <a:txBody>
                    <a:bodyPr/>
                    <a:lstStyle/>
                    <a:p>
                      <a:r>
                        <a:rPr lang="en-MY" sz="1400">
                          <a:solidFill>
                            <a:schemeClr val="tx1"/>
                          </a:solidFill>
                          <a:hlinkClick r:id="rId56" tooltip="Bing (search engine)"/>
                        </a:rPr>
                        <a:t>Bing</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57" tooltip="C Sharp (programming language)"/>
                        </a:rPr>
                        <a:t>C#</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rPr>
                        <a:t>Microsoft SQL Server </a:t>
                      </a:r>
                    </a:p>
                  </a:txBody>
                  <a:tcPr marL="20145" marR="20145" marT="10073" marB="10073" anchor="ctr">
                    <a:lnL>
                      <a:noFill/>
                    </a:lnL>
                    <a:lnR>
                      <a:noFill/>
                    </a:lnR>
                    <a:lnT>
                      <a:noFill/>
                    </a:lnT>
                    <a:lnB>
                      <a:noFill/>
                    </a:lnB>
                  </a:tcPr>
                </a:tc>
                <a:extLst>
                  <a:ext uri="{0D108BD9-81ED-4DB2-BD59-A6C34878D82A}">
                    <a16:rowId xmlns:a16="http://schemas.microsoft.com/office/drawing/2014/main" val="3540218329"/>
                  </a:ext>
                </a:extLst>
              </a:tr>
              <a:tr h="234791">
                <a:tc>
                  <a:txBody>
                    <a:bodyPr/>
                    <a:lstStyle/>
                    <a:p>
                      <a:r>
                        <a:rPr lang="en-MY" sz="1400">
                          <a:solidFill>
                            <a:schemeClr val="tx1"/>
                          </a:solidFill>
                          <a:hlinkClick r:id="rId58" tooltip="EBay.com"/>
                        </a:rPr>
                        <a:t>eBay.com</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baseline="30000" dirty="0">
                          <a:solidFill>
                            <a:schemeClr val="tx1"/>
                          </a:solidFill>
                          <a:hlinkClick r:id="rId59"/>
                        </a:rPr>
                        <a:t>[21]</a:t>
                      </a:r>
                      <a:r>
                        <a:rPr lang="en-MY" sz="1400" dirty="0">
                          <a:solidFill>
                            <a:schemeClr val="tx1"/>
                          </a:solidFill>
                        </a:rPr>
                        <a:t> </a:t>
                      </a:r>
                      <a:r>
                        <a:rPr lang="en-MY" sz="1400" dirty="0">
                          <a:solidFill>
                            <a:schemeClr val="tx1"/>
                          </a:solidFill>
                          <a:hlinkClick r:id="rId10" tooltip="JavaScript"/>
                        </a:rPr>
                        <a:t>JavaScript</a:t>
                      </a:r>
                      <a:r>
                        <a:rPr lang="en-MY" sz="1400" dirty="0">
                          <a:solidFill>
                            <a:schemeClr val="tx1"/>
                          </a:solidFill>
                        </a:rPr>
                        <a:t>,</a:t>
                      </a:r>
                      <a:r>
                        <a:rPr lang="en-MY" sz="1400" baseline="30000" dirty="0">
                          <a:solidFill>
                            <a:schemeClr val="tx1"/>
                          </a:solidFill>
                          <a:hlinkClick r:id="rId60"/>
                        </a:rPr>
                        <a:t>[22]</a:t>
                      </a:r>
                      <a:r>
                        <a:rPr lang="en-MY" sz="1400" dirty="0">
                          <a:solidFill>
                            <a:schemeClr val="tx1"/>
                          </a:solidFill>
                        </a:rPr>
                        <a:t> </a:t>
                      </a:r>
                      <a:r>
                        <a:rPr lang="en-MY" sz="1400" dirty="0">
                          <a:solidFill>
                            <a:schemeClr val="tx1"/>
                          </a:solidFill>
                          <a:hlinkClick r:id="rId53" tooltip="Scala (programming language)"/>
                        </a:rPr>
                        <a:t>Scala</a:t>
                      </a:r>
                      <a:r>
                        <a:rPr lang="en-MY" sz="1400" baseline="30000" dirty="0">
                          <a:solidFill>
                            <a:schemeClr val="tx1"/>
                          </a:solidFill>
                          <a:hlinkClick r:id="rId61"/>
                        </a:rPr>
                        <a:t>[23]</a:t>
                      </a:r>
                      <a:r>
                        <a:rPr lang="en-MY" sz="1400" dirty="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48" tooltip="Oracle Database"/>
                        </a:rPr>
                        <a:t>Oracle Database</a:t>
                      </a:r>
                      <a:r>
                        <a:rPr lang="en-MY" sz="1400" dirty="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1877534796"/>
                  </a:ext>
                </a:extLst>
              </a:tr>
              <a:tr h="516782">
                <a:tc>
                  <a:txBody>
                    <a:bodyPr/>
                    <a:lstStyle/>
                    <a:p>
                      <a:r>
                        <a:rPr lang="en-MY" sz="1400">
                          <a:solidFill>
                            <a:schemeClr val="tx1"/>
                          </a:solidFill>
                          <a:hlinkClick r:id="rId62" tooltip="MSN.com"/>
                        </a:rPr>
                        <a:t>MSN.com</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57" tooltip="C Sharp (programming language)"/>
                        </a:rPr>
                        <a:t>C#</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rPr>
                        <a:t>Microsoft SQL Server </a:t>
                      </a:r>
                    </a:p>
                  </a:txBody>
                  <a:tcPr marL="20145" marR="20145" marT="10073" marB="10073" anchor="ctr">
                    <a:lnL>
                      <a:noFill/>
                    </a:lnL>
                    <a:lnR>
                      <a:noFill/>
                    </a:lnR>
                    <a:lnT>
                      <a:noFill/>
                    </a:lnT>
                    <a:lnB>
                      <a:noFill/>
                    </a:lnB>
                  </a:tcPr>
                </a:tc>
                <a:extLst>
                  <a:ext uri="{0D108BD9-81ED-4DB2-BD59-A6C34878D82A}">
                    <a16:rowId xmlns:a16="http://schemas.microsoft.com/office/drawing/2014/main" val="510869170"/>
                  </a:ext>
                </a:extLst>
              </a:tr>
              <a:tr h="375786">
                <a:tc>
                  <a:txBody>
                    <a:bodyPr/>
                    <a:lstStyle/>
                    <a:p>
                      <a:r>
                        <a:rPr lang="en-MY" sz="1400">
                          <a:solidFill>
                            <a:schemeClr val="tx1"/>
                          </a:solidFill>
                          <a:hlinkClick r:id="rId63" tooltip="Microsoft"/>
                        </a:rPr>
                        <a:t>Microsoft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57" tooltip="C Sharp (programming language)"/>
                        </a:rPr>
                        <a:t>C#</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64" tooltip="Microsoft SQL Server"/>
                        </a:rPr>
                        <a:t>Microsoft SQL Server</a:t>
                      </a:r>
                      <a:r>
                        <a:rPr lang="en-MY" sz="1400" dirty="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2678977539"/>
                  </a:ext>
                </a:extLst>
              </a:tr>
              <a:tr h="305288">
                <a:tc>
                  <a:txBody>
                    <a:bodyPr/>
                    <a:lstStyle/>
                    <a:p>
                      <a:r>
                        <a:rPr lang="en-MY" sz="1400">
                          <a:solidFill>
                            <a:schemeClr val="tx1"/>
                          </a:solidFill>
                          <a:hlinkClick r:id="rId65" tooltip="Linkedin.com"/>
                        </a:rPr>
                        <a:t>Linkedin.com</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a:t>
                      </a:r>
                      <a:r>
                        <a:rPr lang="en-MY" sz="1400" baseline="30000">
                          <a:solidFill>
                            <a:schemeClr val="tx1"/>
                          </a:solidFill>
                          <a:hlinkClick r:id="rId66"/>
                        </a:rPr>
                        <a:t>[24]</a:t>
                      </a:r>
                      <a:r>
                        <a:rPr lang="en-MY" sz="1400">
                          <a:solidFill>
                            <a:schemeClr val="tx1"/>
                          </a:solidFill>
                        </a:rPr>
                        <a:t> </a:t>
                      </a:r>
                      <a:r>
                        <a:rPr lang="en-MY" sz="1400">
                          <a:solidFill>
                            <a:schemeClr val="tx1"/>
                          </a:solidFill>
                          <a:hlinkClick r:id="rId53" tooltip="Scala (programming language)"/>
                        </a:rPr>
                        <a:t>Scala</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67" tooltip="Voldemort (distributed data store)"/>
                        </a:rPr>
                        <a:t>Voldemort</a:t>
                      </a:r>
                      <a:r>
                        <a:rPr lang="en-MY" sz="1400" baseline="30000" dirty="0">
                          <a:solidFill>
                            <a:schemeClr val="tx1"/>
                          </a:solidFill>
                          <a:hlinkClick r:id="rId68"/>
                        </a:rPr>
                        <a:t>[25]</a:t>
                      </a:r>
                      <a:r>
                        <a:rPr lang="en-MY" sz="1400" dirty="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839389723"/>
                  </a:ext>
                </a:extLst>
              </a:tr>
              <a:tr h="172723">
                <a:tc>
                  <a:txBody>
                    <a:bodyPr/>
                    <a:lstStyle/>
                    <a:p>
                      <a:r>
                        <a:rPr lang="en-MY" sz="1400">
                          <a:solidFill>
                            <a:schemeClr val="tx1"/>
                          </a:solidFill>
                          <a:hlinkClick r:id="rId69" tooltip="Pinterest"/>
                        </a:rPr>
                        <a:t>Pinterest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70" tooltip="Django (web framework)"/>
                        </a:rPr>
                        <a:t>Django</a:t>
                      </a:r>
                      <a:r>
                        <a:rPr lang="en-MY" sz="1400">
                          <a:solidFill>
                            <a:schemeClr val="tx1"/>
                          </a:solidFill>
                        </a:rPr>
                        <a:t>,</a:t>
                      </a:r>
                      <a:r>
                        <a:rPr lang="en-MY" sz="1400" baseline="30000">
                          <a:solidFill>
                            <a:schemeClr val="tx1"/>
                          </a:solidFill>
                          <a:hlinkClick r:id="rId71"/>
                        </a:rPr>
                        <a:t>[26]</a:t>
                      </a:r>
                      <a:r>
                        <a:rPr lang="en-MY" sz="1400">
                          <a:solidFill>
                            <a:schemeClr val="tx1"/>
                          </a:solidFill>
                        </a:rPr>
                        <a:t> </a:t>
                      </a:r>
                      <a:r>
                        <a:rPr lang="en-MY" sz="1400">
                          <a:solidFill>
                            <a:schemeClr val="tx1"/>
                          </a:solidFill>
                          <a:hlinkClick r:id="rId23" tooltip="Erlang (programming language)"/>
                        </a:rPr>
                        <a:t>Erlang</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a:solidFill>
                            <a:schemeClr val="tx1"/>
                          </a:solidFill>
                          <a:hlinkClick r:id="rId30" tooltip="MySQL"/>
                        </a:rPr>
                        <a:t>MySQL</a:t>
                      </a:r>
                      <a:r>
                        <a:rPr lang="en-MY" sz="1400" dirty="0">
                          <a:solidFill>
                            <a:schemeClr val="tx1"/>
                          </a:solidFill>
                        </a:rPr>
                        <a:t>, </a:t>
                      </a:r>
                      <a:r>
                        <a:rPr lang="en-MY" sz="1400" dirty="0" err="1">
                          <a:solidFill>
                            <a:schemeClr val="tx1"/>
                          </a:solidFill>
                          <a:hlinkClick r:id="rId72" tooltip="Redis"/>
                        </a:rPr>
                        <a:t>Redis</a:t>
                      </a:r>
                      <a:r>
                        <a:rPr lang="en-MY" sz="1400" dirty="0">
                          <a:solidFill>
                            <a:schemeClr val="tx1"/>
                          </a:solidFill>
                        </a:rPr>
                        <a:t> </a:t>
                      </a:r>
                      <a:r>
                        <a:rPr lang="en-MY" sz="1400" baseline="30000" dirty="0">
                          <a:solidFill>
                            <a:schemeClr val="tx1"/>
                          </a:solidFill>
                          <a:hlinkClick r:id="rId73"/>
                        </a:rPr>
                        <a:t>[27]</a:t>
                      </a:r>
                      <a:r>
                        <a:rPr lang="en-MY" sz="1400" dirty="0">
                          <a:solidFill>
                            <a:schemeClr val="tx1"/>
                          </a:solidFill>
                        </a:rPr>
                        <a:t> </a:t>
                      </a:r>
                    </a:p>
                  </a:txBody>
                  <a:tcPr marL="20145" marR="20145" marT="10073" marB="10073" anchor="ctr">
                    <a:lnL>
                      <a:noFill/>
                    </a:lnL>
                    <a:lnR>
                      <a:noFill/>
                    </a:lnR>
                    <a:lnT>
                      <a:noFill/>
                    </a:lnT>
                    <a:lnB>
                      <a:noFill/>
                    </a:lnB>
                  </a:tcPr>
                </a:tc>
                <a:extLst>
                  <a:ext uri="{0D108BD9-81ED-4DB2-BD59-A6C34878D82A}">
                    <a16:rowId xmlns:a16="http://schemas.microsoft.com/office/drawing/2014/main" val="3499795825"/>
                  </a:ext>
                </a:extLst>
              </a:tr>
              <a:tr h="234791">
                <a:tc>
                  <a:txBody>
                    <a:bodyPr/>
                    <a:lstStyle/>
                    <a:p>
                      <a:r>
                        <a:rPr lang="en-MY" sz="1400">
                          <a:solidFill>
                            <a:schemeClr val="tx1"/>
                          </a:solidFill>
                          <a:hlinkClick r:id="rId74" tooltip="Wordpress.com"/>
                        </a:rPr>
                        <a:t>WordPress.com</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0" tooltip="JavaScript"/>
                        </a:rPr>
                        <a:t>JavaScript</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a:solidFill>
                            <a:schemeClr val="tx1"/>
                          </a:solidFill>
                          <a:hlinkClick r:id="rId16" tooltip="PHP"/>
                        </a:rPr>
                        <a:t>PHP</a:t>
                      </a:r>
                      <a:r>
                        <a:rPr lang="en-MY" sz="1400">
                          <a:solidFill>
                            <a:schemeClr val="tx1"/>
                          </a:solidFill>
                        </a:rPr>
                        <a:t>, </a:t>
                      </a:r>
                      <a:r>
                        <a:rPr lang="en-MY" sz="1400">
                          <a:solidFill>
                            <a:schemeClr val="tx1"/>
                          </a:solidFill>
                          <a:hlinkClick r:id="rId10" tooltip="JavaScript"/>
                        </a:rPr>
                        <a:t>JavaScript</a:t>
                      </a:r>
                      <a:r>
                        <a:rPr lang="en-MY" sz="1400">
                          <a:solidFill>
                            <a:schemeClr val="tx1"/>
                          </a:solidFill>
                        </a:rPr>
                        <a:t> </a:t>
                      </a:r>
                      <a:r>
                        <a:rPr lang="en-MY" sz="1400" baseline="30000">
                          <a:solidFill>
                            <a:schemeClr val="tx1"/>
                          </a:solidFill>
                          <a:hlinkClick r:id="rId75"/>
                        </a:rPr>
                        <a:t>[28]</a:t>
                      </a:r>
                      <a:r>
                        <a:rPr lang="en-MY" sz="1400">
                          <a:solidFill>
                            <a:schemeClr val="tx1"/>
                          </a:solidFill>
                        </a:rPr>
                        <a:t> </a:t>
                      </a:r>
                    </a:p>
                  </a:txBody>
                  <a:tcPr marL="20145" marR="20145" marT="10073" marB="10073" anchor="ctr">
                    <a:lnL>
                      <a:noFill/>
                    </a:lnL>
                    <a:lnR>
                      <a:noFill/>
                    </a:lnR>
                    <a:lnT>
                      <a:noFill/>
                    </a:lnT>
                    <a:lnB>
                      <a:noFill/>
                    </a:lnB>
                  </a:tcPr>
                </a:tc>
                <a:tc>
                  <a:txBody>
                    <a:bodyPr/>
                    <a:lstStyle/>
                    <a:p>
                      <a:r>
                        <a:rPr lang="en-MY" sz="1400" dirty="0" err="1">
                          <a:solidFill>
                            <a:schemeClr val="tx1"/>
                          </a:solidFill>
                          <a:hlinkClick r:id="rId19" tooltip="MariaDB"/>
                        </a:rPr>
                        <a:t>MariaDB</a:t>
                      </a:r>
                      <a:r>
                        <a:rPr lang="en-MY" sz="1400" dirty="0">
                          <a:solidFill>
                            <a:schemeClr val="tx1"/>
                          </a:solidFill>
                        </a:rPr>
                        <a:t>, </a:t>
                      </a:r>
                      <a:r>
                        <a:rPr lang="en-MY" sz="1400" dirty="0">
                          <a:solidFill>
                            <a:schemeClr val="tx1"/>
                          </a:solidFill>
                          <a:hlinkClick r:id="rId30" tooltip="MySQL"/>
                        </a:rPr>
                        <a:t>MySQL</a:t>
                      </a:r>
                      <a:endParaRPr lang="en-MY" sz="1400" dirty="0">
                        <a:solidFill>
                          <a:schemeClr val="tx1"/>
                        </a:solidFill>
                      </a:endParaRPr>
                    </a:p>
                  </a:txBody>
                  <a:tcPr marL="20145" marR="20145" marT="10073" marB="10073" anchor="ctr">
                    <a:lnL>
                      <a:noFill/>
                    </a:lnL>
                    <a:lnR>
                      <a:noFill/>
                    </a:lnR>
                    <a:lnT>
                      <a:noFill/>
                    </a:lnT>
                    <a:lnB>
                      <a:noFill/>
                    </a:lnB>
                  </a:tcPr>
                </a:tc>
                <a:extLst>
                  <a:ext uri="{0D108BD9-81ED-4DB2-BD59-A6C34878D82A}">
                    <a16:rowId xmlns:a16="http://schemas.microsoft.com/office/drawing/2014/main" val="2561382281"/>
                  </a:ext>
                </a:extLst>
              </a:tr>
            </a:tbl>
          </a:graphicData>
        </a:graphic>
      </p:graphicFrame>
      <p:sp>
        <p:nvSpPr>
          <p:cNvPr id="4" name="Rectangle 3"/>
          <p:cNvSpPr/>
          <p:nvPr/>
        </p:nvSpPr>
        <p:spPr>
          <a:xfrm>
            <a:off x="114300" y="0"/>
            <a:ext cx="9029700" cy="1231106"/>
          </a:xfrm>
          <a:prstGeom prst="rect">
            <a:avLst/>
          </a:prstGeom>
        </p:spPr>
        <p:txBody>
          <a:bodyPr wrap="square">
            <a:spAutoFit/>
          </a:bodyPr>
          <a:lstStyle/>
          <a:p>
            <a:r>
              <a:rPr lang="en-MY" sz="2000" b="1" dirty="0"/>
              <a:t>Programming languages used in most popular </a:t>
            </a:r>
            <a:r>
              <a:rPr lang="en-MY" sz="2000" b="1" dirty="0" smtClean="0"/>
              <a:t>websites</a:t>
            </a:r>
          </a:p>
          <a:p>
            <a:endParaRPr lang="en-MY" dirty="0"/>
          </a:p>
          <a:p>
            <a:r>
              <a:rPr lang="en-MY" dirty="0">
                <a:hlinkClick r:id="rId76"/>
              </a:rPr>
              <a:t>https://</a:t>
            </a:r>
            <a:r>
              <a:rPr lang="en-MY" dirty="0" smtClean="0">
                <a:hlinkClick r:id="rId76"/>
              </a:rPr>
              <a:t>en.wikipedia.org/wiki/Programming_languages_used_in_most_popular_websites</a:t>
            </a:r>
            <a:endParaRPr lang="en-MY" dirty="0" smtClean="0"/>
          </a:p>
          <a:p>
            <a:endParaRPr lang="en-MY" dirty="0" smtClean="0"/>
          </a:p>
        </p:txBody>
      </p:sp>
    </p:spTree>
    <p:extLst>
      <p:ext uri="{BB962C8B-B14F-4D97-AF65-F5344CB8AC3E}">
        <p14:creationId xmlns:p14="http://schemas.microsoft.com/office/powerpoint/2010/main" val="3320780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078313"/>
          </a:xfrm>
          <a:prstGeom prst="rect">
            <a:avLst/>
          </a:prstGeom>
        </p:spPr>
        <p:txBody>
          <a:bodyPr wrap="square">
            <a:spAutoFit/>
          </a:bodyPr>
          <a:lstStyle/>
          <a:p>
            <a:pPr algn="ctr"/>
            <a:r>
              <a:rPr lang="en-MY" sz="4500" dirty="0" smtClean="0"/>
              <a:t>PHP - MySQL</a:t>
            </a:r>
          </a:p>
          <a:p>
            <a:pPr marL="685800" indent="-685800">
              <a:buFont typeface="Arial" panose="020B0604020202020204" pitchFamily="34" charset="0"/>
              <a:buChar char="•"/>
            </a:pPr>
            <a:endParaRPr lang="en-MY" sz="4500" dirty="0" smtClean="0"/>
          </a:p>
          <a:p>
            <a:pPr marL="685800" indent="-685800">
              <a:buFont typeface="Arial" panose="020B0604020202020204" pitchFamily="34" charset="0"/>
              <a:buChar char="•"/>
            </a:pPr>
            <a:r>
              <a:rPr lang="en-MY" sz="4500" dirty="0" smtClean="0"/>
              <a:t>Object Oriented</a:t>
            </a:r>
          </a:p>
          <a:p>
            <a:pPr marL="685800" indent="-685800">
              <a:buFont typeface="Arial" panose="020B0604020202020204" pitchFamily="34" charset="0"/>
              <a:buChar char="•"/>
            </a:pPr>
            <a:endParaRPr lang="en-MY" sz="4500" dirty="0"/>
          </a:p>
          <a:p>
            <a:pPr marL="685800" indent="-685800">
              <a:buFont typeface="Arial" panose="020B0604020202020204" pitchFamily="34" charset="0"/>
              <a:buChar char="•"/>
            </a:pPr>
            <a:r>
              <a:rPr lang="en-MY" sz="4800" dirty="0" smtClean="0"/>
              <a:t>Procedural</a:t>
            </a:r>
          </a:p>
          <a:p>
            <a:pPr marL="685800" indent="-685800">
              <a:buFont typeface="Arial" panose="020B0604020202020204" pitchFamily="34" charset="0"/>
              <a:buChar char="•"/>
            </a:pPr>
            <a:endParaRPr lang="en-MY" sz="4800" dirty="0"/>
          </a:p>
          <a:p>
            <a:pPr marL="685800" indent="-685800">
              <a:buFont typeface="Arial" panose="020B0604020202020204" pitchFamily="34" charset="0"/>
              <a:buChar char="•"/>
            </a:pPr>
            <a:r>
              <a:rPr lang="en-MY" sz="4800" dirty="0"/>
              <a:t>PDO </a:t>
            </a:r>
            <a:r>
              <a:rPr lang="en-MY" sz="4800" dirty="0" smtClean="0"/>
              <a:t>(</a:t>
            </a:r>
            <a:r>
              <a:rPr lang="en-MY" sz="4800" dirty="0" smtClean="0">
                <a:hlinkClick r:id="rId2"/>
              </a:rPr>
              <a:t>PHP </a:t>
            </a:r>
            <a:r>
              <a:rPr lang="en-MY" sz="4800" dirty="0">
                <a:hlinkClick r:id="rId2"/>
              </a:rPr>
              <a:t>Data </a:t>
            </a:r>
            <a:r>
              <a:rPr lang="en-MY" sz="4800" dirty="0" smtClean="0">
                <a:hlinkClick r:id="rId2"/>
              </a:rPr>
              <a:t>Objects</a:t>
            </a:r>
            <a:r>
              <a:rPr lang="en-MY" sz="4800" dirty="0" smtClean="0"/>
              <a:t>)</a:t>
            </a:r>
            <a:r>
              <a:rPr lang="en-MY" sz="4500" dirty="0"/>
              <a:t> </a:t>
            </a:r>
          </a:p>
        </p:txBody>
      </p:sp>
      <p:sp>
        <p:nvSpPr>
          <p:cNvPr id="3" name="Rectangle 2"/>
          <p:cNvSpPr/>
          <p:nvPr/>
        </p:nvSpPr>
        <p:spPr>
          <a:xfrm>
            <a:off x="0" y="5402644"/>
            <a:ext cx="9144000" cy="1569660"/>
          </a:xfrm>
          <a:prstGeom prst="rect">
            <a:avLst/>
          </a:prstGeom>
        </p:spPr>
        <p:txBody>
          <a:bodyPr wrap="square">
            <a:spAutoFit/>
          </a:bodyPr>
          <a:lstStyle/>
          <a:p>
            <a:pPr marL="285750" indent="-285750">
              <a:buFont typeface="Arial" panose="020B0604020202020204" pitchFamily="34" charset="0"/>
              <a:buChar char="•"/>
            </a:pPr>
            <a:r>
              <a:rPr lang="en-MY" sz="3200" dirty="0">
                <a:hlinkClick r:id="rId3"/>
              </a:rPr>
              <a:t>https://</a:t>
            </a:r>
            <a:r>
              <a:rPr lang="en-MY" sz="3200" dirty="0" smtClean="0">
                <a:hlinkClick r:id="rId3"/>
              </a:rPr>
              <a:t>www.tutorialrepublic.com/php-tutorial/php-mysql-select-query.php</a:t>
            </a:r>
            <a:endParaRPr lang="en-MY" sz="3200" dirty="0" smtClean="0"/>
          </a:p>
          <a:p>
            <a:pPr marL="285750" indent="-285750">
              <a:buFont typeface="Arial" panose="020B0604020202020204" pitchFamily="34" charset="0"/>
              <a:buChar char="•"/>
            </a:pPr>
            <a:endParaRPr lang="en-MY" sz="3200" dirty="0"/>
          </a:p>
        </p:txBody>
      </p:sp>
    </p:spTree>
    <p:extLst>
      <p:ext uri="{BB962C8B-B14F-4D97-AF65-F5344CB8AC3E}">
        <p14:creationId xmlns:p14="http://schemas.microsoft.com/office/powerpoint/2010/main" val="3921546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693866"/>
          </a:xfrm>
          <a:prstGeom prst="rect">
            <a:avLst/>
          </a:prstGeom>
        </p:spPr>
        <p:txBody>
          <a:bodyPr wrap="square">
            <a:spAutoFit/>
          </a:bodyPr>
          <a:lstStyle/>
          <a:p>
            <a:pPr algn="ctr" fontAlgn="base"/>
            <a:r>
              <a:rPr lang="en-MY" sz="2800" b="1" dirty="0">
                <a:solidFill>
                  <a:srgbClr val="FF0000"/>
                </a:solidFill>
                <a:latin typeface="Arial" panose="020B0604020202020204" pitchFamily="34" charset="0"/>
                <a:cs typeface="Arial" panose="020B0604020202020204" pitchFamily="34" charset="0"/>
              </a:rPr>
              <a:t>PHP Connect to MySQL Server</a:t>
            </a:r>
          </a:p>
          <a:p>
            <a:pPr fontAlgn="base"/>
            <a:endParaRPr lang="en-MY" sz="2800" dirty="0">
              <a:solidFill>
                <a:srgbClr val="8E9AA6"/>
              </a:solidFill>
              <a:latin typeface="Arial" panose="020B0604020202020204" pitchFamily="34" charset="0"/>
              <a:cs typeface="Arial" panose="020B0604020202020204" pitchFamily="34" charset="0"/>
            </a:endParaRPr>
          </a:p>
          <a:p>
            <a:pPr fontAlgn="base"/>
            <a:r>
              <a:rPr lang="en-MY" sz="2800" b="1" dirty="0" err="1" smtClean="0">
                <a:solidFill>
                  <a:srgbClr val="414141"/>
                </a:solidFill>
                <a:latin typeface="Arial" panose="020B0604020202020204" pitchFamily="34" charset="0"/>
                <a:cs typeface="Arial" panose="020B0604020202020204" pitchFamily="34" charset="0"/>
              </a:rPr>
              <a:t>MySQLi</a:t>
            </a:r>
            <a:r>
              <a:rPr lang="en-MY" sz="2800" b="1" dirty="0">
                <a:solidFill>
                  <a:srgbClr val="414141"/>
                </a:solidFill>
                <a:latin typeface="Arial" panose="020B0604020202020204" pitchFamily="34" charset="0"/>
                <a:cs typeface="Arial" panose="020B0604020202020204" pitchFamily="34" charset="0"/>
              </a:rPr>
              <a:t> (Improved MySQL) </a:t>
            </a:r>
            <a:endParaRPr lang="en-MY" sz="2800" b="1" dirty="0" smtClean="0">
              <a:solidFill>
                <a:srgbClr val="414141"/>
              </a:solidFill>
              <a:latin typeface="Arial" panose="020B0604020202020204" pitchFamily="34" charset="0"/>
              <a:cs typeface="Arial" panose="020B0604020202020204" pitchFamily="34" charset="0"/>
            </a:endParaRPr>
          </a:p>
          <a:p>
            <a:pPr marL="342900" indent="-342900" fontAlgn="base">
              <a:buFont typeface="Arial" panose="020B0604020202020204" pitchFamily="34" charset="0"/>
              <a:buChar char="•"/>
            </a:pPr>
            <a:r>
              <a:rPr lang="en-MY" sz="2800" dirty="0" smtClean="0">
                <a:latin typeface="Arial" panose="020B0604020202020204" pitchFamily="34" charset="0"/>
                <a:cs typeface="Arial" panose="020B0604020202020204" pitchFamily="34" charset="0"/>
              </a:rPr>
              <a:t>supports MySQL only</a:t>
            </a:r>
          </a:p>
          <a:p>
            <a:pPr marL="342900" indent="-342900" fontAlgn="base">
              <a:buFont typeface="Arial" panose="020B0604020202020204" pitchFamily="34" charset="0"/>
              <a:buChar char="•"/>
            </a:pPr>
            <a:r>
              <a:rPr lang="en-MY" sz="2800" dirty="0" smtClean="0">
                <a:latin typeface="Arial" panose="020B0604020202020204" pitchFamily="34" charset="0"/>
                <a:cs typeface="Arial" panose="020B0604020202020204" pitchFamily="34" charset="0"/>
              </a:rPr>
              <a:t>to </a:t>
            </a:r>
            <a:r>
              <a:rPr lang="en-MY" sz="2800" dirty="0">
                <a:latin typeface="Arial" panose="020B0604020202020204" pitchFamily="34" charset="0"/>
                <a:cs typeface="Arial" panose="020B0604020202020204" pitchFamily="34" charset="0"/>
              </a:rPr>
              <a:t>switch </a:t>
            </a:r>
            <a:r>
              <a:rPr lang="en-MY" sz="2800" dirty="0" smtClean="0">
                <a:latin typeface="Arial" panose="020B0604020202020204" pitchFamily="34" charset="0"/>
                <a:cs typeface="Arial" panose="020B0604020202020204" pitchFamily="34" charset="0"/>
              </a:rPr>
              <a:t>project </a:t>
            </a:r>
            <a:r>
              <a:rPr lang="en-MY" sz="2800" dirty="0">
                <a:latin typeface="Arial" panose="020B0604020202020204" pitchFamily="34" charset="0"/>
                <a:cs typeface="Arial" panose="020B0604020202020204" pitchFamily="34" charset="0"/>
              </a:rPr>
              <a:t>to use another </a:t>
            </a:r>
            <a:r>
              <a:rPr lang="en-MY" sz="2800" dirty="0" smtClean="0">
                <a:latin typeface="Arial" panose="020B0604020202020204" pitchFamily="34" charset="0"/>
                <a:cs typeface="Arial" panose="020B0604020202020204" pitchFamily="34" charset="0"/>
              </a:rPr>
              <a:t>database</a:t>
            </a:r>
            <a:r>
              <a:rPr lang="en-MY" sz="2800" dirty="0">
                <a:latin typeface="Arial" panose="020B0604020202020204" pitchFamily="34" charset="0"/>
                <a:cs typeface="Arial" panose="020B0604020202020204" pitchFamily="34" charset="0"/>
              </a:rPr>
              <a:t>,</a:t>
            </a:r>
            <a:r>
              <a:rPr lang="en-MY" sz="2800" dirty="0" smtClean="0">
                <a:latin typeface="Arial" panose="020B0604020202020204" pitchFamily="34" charset="0"/>
                <a:cs typeface="Arial" panose="020B0604020202020204" pitchFamily="34" charset="0"/>
              </a:rPr>
              <a:t> </a:t>
            </a:r>
            <a:r>
              <a:rPr lang="en-MY" sz="2800" dirty="0">
                <a:latin typeface="Arial" panose="020B0604020202020204" pitchFamily="34" charset="0"/>
                <a:cs typeface="Arial" panose="020B0604020202020204" pitchFamily="34" charset="0"/>
              </a:rPr>
              <a:t>need to rewrite the entire code </a:t>
            </a:r>
          </a:p>
          <a:p>
            <a:pPr marL="342900" indent="-342900" fontAlgn="base">
              <a:buFont typeface="Arial" panose="020B0604020202020204" pitchFamily="34" charset="0"/>
              <a:buChar char="•"/>
            </a:pPr>
            <a:r>
              <a:rPr lang="en-MY" sz="2800" dirty="0" smtClean="0">
                <a:solidFill>
                  <a:srgbClr val="414141"/>
                </a:solidFill>
                <a:latin typeface="Arial" panose="020B0604020202020204" pitchFamily="34" charset="0"/>
                <a:cs typeface="Arial" panose="020B0604020202020204" pitchFamily="34" charset="0"/>
              </a:rPr>
              <a:t>easier </a:t>
            </a:r>
            <a:r>
              <a:rPr lang="en-MY" sz="2800" dirty="0">
                <a:solidFill>
                  <a:srgbClr val="414141"/>
                </a:solidFill>
                <a:latin typeface="Arial" panose="020B0604020202020204" pitchFamily="34" charset="0"/>
                <a:cs typeface="Arial" panose="020B0604020202020204" pitchFamily="34" charset="0"/>
              </a:rPr>
              <a:t>way to </a:t>
            </a:r>
            <a:r>
              <a:rPr lang="en-MY" sz="2800" dirty="0" smtClean="0">
                <a:solidFill>
                  <a:srgbClr val="414141"/>
                </a:solidFill>
                <a:latin typeface="Arial" panose="020B0604020202020204" pitchFamily="34" charset="0"/>
                <a:cs typeface="Arial" panose="020B0604020202020204" pitchFamily="34" charset="0"/>
              </a:rPr>
              <a:t>connect, execute queries</a:t>
            </a:r>
            <a:endParaRPr lang="en-MY" sz="2800" dirty="0">
              <a:latin typeface="Arial" panose="020B0604020202020204" pitchFamily="34" charset="0"/>
              <a:cs typeface="Arial" panose="020B0604020202020204" pitchFamily="34" charset="0"/>
            </a:endParaRPr>
          </a:p>
          <a:p>
            <a:pPr marL="342900" indent="-342900" fontAlgn="base">
              <a:buFont typeface="Arial" panose="020B0604020202020204" pitchFamily="34" charset="0"/>
              <a:buChar char="•"/>
            </a:pPr>
            <a:r>
              <a:rPr lang="en-MY" sz="2800" dirty="0" smtClean="0">
                <a:solidFill>
                  <a:srgbClr val="2E5014"/>
                </a:solidFill>
                <a:latin typeface="Arial" panose="020B0604020202020204" pitchFamily="34" charset="0"/>
                <a:cs typeface="Arial" panose="020B0604020202020204" pitchFamily="34" charset="0"/>
              </a:rPr>
              <a:t>provides speed </a:t>
            </a:r>
            <a:r>
              <a:rPr lang="en-MY" sz="2800" dirty="0">
                <a:solidFill>
                  <a:srgbClr val="2E5014"/>
                </a:solidFill>
                <a:latin typeface="Arial" panose="020B0604020202020204" pitchFamily="34" charset="0"/>
                <a:cs typeface="Arial" panose="020B0604020202020204" pitchFamily="34" charset="0"/>
              </a:rPr>
              <a:t>and feature </a:t>
            </a:r>
            <a:r>
              <a:rPr lang="en-MY" sz="2800" dirty="0" smtClean="0">
                <a:solidFill>
                  <a:srgbClr val="2E5014"/>
                </a:solidFill>
                <a:latin typeface="Arial" panose="020B0604020202020204" pitchFamily="34" charset="0"/>
                <a:cs typeface="Arial" panose="020B0604020202020204" pitchFamily="34" charset="0"/>
              </a:rPr>
              <a:t>(compare to PDO)</a:t>
            </a:r>
          </a:p>
          <a:p>
            <a:pPr marL="342900" indent="-342900" fontAlgn="base">
              <a:buFont typeface="Arial" panose="020B0604020202020204" pitchFamily="34" charset="0"/>
              <a:buChar char="•"/>
            </a:pPr>
            <a:r>
              <a:rPr lang="en-MY" sz="2800" dirty="0" smtClean="0">
                <a:solidFill>
                  <a:srgbClr val="2E5014"/>
                </a:solidFill>
                <a:latin typeface="Arial" panose="020B0604020202020204" pitchFamily="34" charset="0"/>
                <a:cs typeface="Arial" panose="020B0604020202020204" pitchFamily="34" charset="0"/>
              </a:rPr>
              <a:t>better </a:t>
            </a:r>
            <a:r>
              <a:rPr lang="en-MY" sz="2800" dirty="0">
                <a:solidFill>
                  <a:srgbClr val="2E5014"/>
                </a:solidFill>
                <a:latin typeface="Arial" panose="020B0604020202020204" pitchFamily="34" charset="0"/>
                <a:cs typeface="Arial" panose="020B0604020202020204" pitchFamily="34" charset="0"/>
              </a:rPr>
              <a:t>choice for MySQL-specific projects</a:t>
            </a:r>
            <a:r>
              <a:rPr lang="en-MY" sz="2800" dirty="0" smtClean="0">
                <a:solidFill>
                  <a:srgbClr val="2E5014"/>
                </a:solidFill>
                <a:latin typeface="Arial" panose="020B0604020202020204" pitchFamily="34" charset="0"/>
                <a:cs typeface="Arial" panose="020B0604020202020204" pitchFamily="34" charset="0"/>
              </a:rPr>
              <a:t>.</a:t>
            </a:r>
          </a:p>
          <a:p>
            <a:pPr marL="342900" indent="-342900" fontAlgn="base">
              <a:buFont typeface="Arial" panose="020B0604020202020204" pitchFamily="34" charset="0"/>
              <a:buChar char="•"/>
            </a:pPr>
            <a:r>
              <a:rPr lang="en-MY" sz="2800" dirty="0" smtClean="0">
                <a:solidFill>
                  <a:srgbClr val="414141"/>
                </a:solidFill>
                <a:latin typeface="Arial" panose="020B0604020202020204" pitchFamily="34" charset="0"/>
                <a:cs typeface="Arial" panose="020B0604020202020204" pitchFamily="34" charset="0"/>
              </a:rPr>
              <a:t>offers </a:t>
            </a:r>
            <a:r>
              <a:rPr lang="en-MY" sz="2800" dirty="0">
                <a:solidFill>
                  <a:srgbClr val="414141"/>
                </a:solidFill>
                <a:latin typeface="Arial" panose="020B0604020202020204" pitchFamily="34" charset="0"/>
                <a:cs typeface="Arial" panose="020B0604020202020204" pitchFamily="34" charset="0"/>
              </a:rPr>
              <a:t>a </a:t>
            </a:r>
            <a:r>
              <a:rPr lang="en-MY" sz="2800" dirty="0">
                <a:solidFill>
                  <a:srgbClr val="FF0000"/>
                </a:solidFill>
                <a:latin typeface="Arial" panose="020B0604020202020204" pitchFamily="34" charset="0"/>
                <a:cs typeface="Arial" panose="020B0604020202020204" pitchFamily="34" charset="0"/>
              </a:rPr>
              <a:t>procedural</a:t>
            </a:r>
            <a:r>
              <a:rPr lang="en-MY" sz="2800" dirty="0">
                <a:solidFill>
                  <a:srgbClr val="414141"/>
                </a:solidFill>
                <a:latin typeface="Arial" panose="020B0604020202020204" pitchFamily="34" charset="0"/>
                <a:cs typeface="Arial" panose="020B0604020202020204" pitchFamily="34" charset="0"/>
              </a:rPr>
              <a:t> API </a:t>
            </a:r>
            <a:r>
              <a:rPr lang="en-MY" sz="2800" dirty="0" smtClean="0">
                <a:solidFill>
                  <a:srgbClr val="414141"/>
                </a:solidFill>
                <a:latin typeface="Arial" panose="020B0604020202020204" pitchFamily="34" charset="0"/>
                <a:cs typeface="Arial" panose="020B0604020202020204" pitchFamily="34" charset="0"/>
              </a:rPr>
              <a:t>(easier for beginner)</a:t>
            </a:r>
            <a:endParaRPr lang="en-MY" sz="2800" dirty="0">
              <a:solidFill>
                <a:srgbClr val="414141"/>
              </a:solidFill>
              <a:latin typeface="Arial" panose="020B0604020202020204" pitchFamily="34" charset="0"/>
              <a:cs typeface="Arial" panose="020B0604020202020204" pitchFamily="34" charset="0"/>
            </a:endParaRPr>
          </a:p>
          <a:p>
            <a:pPr marL="342900" indent="-342900" fontAlgn="base">
              <a:buFont typeface="Arial" panose="020B0604020202020204" pitchFamily="34" charset="0"/>
              <a:buChar char="•"/>
            </a:pPr>
            <a:r>
              <a:rPr lang="en-MY" sz="2800" dirty="0">
                <a:solidFill>
                  <a:srgbClr val="414141"/>
                </a:solidFill>
                <a:latin typeface="Arial" panose="020B0604020202020204" pitchFamily="34" charset="0"/>
                <a:cs typeface="Arial" panose="020B0604020202020204" pitchFamily="34" charset="0"/>
              </a:rPr>
              <a:t>offer an object-oriented </a:t>
            </a:r>
            <a:r>
              <a:rPr lang="en-MY" sz="2800" dirty="0" smtClean="0">
                <a:solidFill>
                  <a:srgbClr val="414141"/>
                </a:solidFill>
                <a:latin typeface="Arial" panose="020B0604020202020204" pitchFamily="34" charset="0"/>
                <a:cs typeface="Arial" panose="020B0604020202020204" pitchFamily="34" charset="0"/>
              </a:rPr>
              <a:t>API</a:t>
            </a:r>
          </a:p>
          <a:p>
            <a:pPr marL="342900" indent="-342900" fontAlgn="base">
              <a:buFont typeface="Arial" panose="020B0604020202020204" pitchFamily="34" charset="0"/>
              <a:buChar char="•"/>
            </a:pPr>
            <a:r>
              <a:rPr lang="en-MY" sz="2800" dirty="0" smtClean="0">
                <a:latin typeface="Arial" panose="020B0604020202020204" pitchFamily="34" charset="0"/>
                <a:cs typeface="Arial" panose="020B0604020202020204" pitchFamily="34" charset="0"/>
              </a:rPr>
              <a:t>support </a:t>
            </a:r>
            <a:r>
              <a:rPr lang="en-MY" sz="2800" dirty="0">
                <a:latin typeface="Arial" panose="020B0604020202020204" pitchFamily="34" charset="0"/>
                <a:cs typeface="Arial" panose="020B0604020202020204" pitchFamily="34" charset="0"/>
              </a:rPr>
              <a:t>Prepared </a:t>
            </a:r>
            <a:r>
              <a:rPr lang="en-MY" sz="2800" dirty="0" smtClean="0">
                <a:latin typeface="Arial" panose="020B0604020202020204" pitchFamily="34" charset="0"/>
                <a:cs typeface="Arial" panose="020B0604020202020204" pitchFamily="34" charset="0"/>
              </a:rPr>
              <a:t>Statements (protect </a:t>
            </a:r>
            <a:r>
              <a:rPr lang="en-MY" sz="2800" dirty="0">
                <a:latin typeface="Arial" panose="020B0604020202020204" pitchFamily="34" charset="0"/>
                <a:cs typeface="Arial" panose="020B0604020202020204" pitchFamily="34" charset="0"/>
              </a:rPr>
              <a:t>from SQL </a:t>
            </a:r>
            <a:r>
              <a:rPr lang="en-MY" sz="2800" dirty="0" smtClean="0">
                <a:latin typeface="Arial" panose="020B0604020202020204" pitchFamily="34" charset="0"/>
                <a:cs typeface="Arial" panose="020B0604020202020204" pitchFamily="34" charset="0"/>
              </a:rPr>
              <a:t>injection</a:t>
            </a:r>
            <a:r>
              <a:rPr lang="en-MY" sz="2800" dirty="0">
                <a:latin typeface="Arial" panose="020B0604020202020204" pitchFamily="34" charset="0"/>
                <a:cs typeface="Arial" panose="020B0604020202020204" pitchFamily="34" charset="0"/>
              </a:rPr>
              <a:t>)</a:t>
            </a:r>
            <a:endParaRPr lang="en-MY" sz="2800" dirty="0" smtClean="0">
              <a:solidFill>
                <a:srgbClr val="4141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7409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09639"/>
          </a:xfrm>
          <a:prstGeom prst="rect">
            <a:avLst/>
          </a:prstGeom>
        </p:spPr>
        <p:txBody>
          <a:bodyPr wrap="square">
            <a:spAutoFit/>
          </a:bodyPr>
          <a:lstStyle/>
          <a:p>
            <a:pPr algn="ctr" fontAlgn="base"/>
            <a:r>
              <a:rPr lang="en-MY" sz="2800" b="1" dirty="0">
                <a:solidFill>
                  <a:srgbClr val="FF0000"/>
                </a:solidFill>
                <a:latin typeface="Arial" panose="020B0604020202020204" pitchFamily="34" charset="0"/>
                <a:cs typeface="Arial" panose="020B0604020202020204" pitchFamily="34" charset="0"/>
              </a:rPr>
              <a:t>PHP Connect to MySQL Server</a:t>
            </a:r>
          </a:p>
          <a:p>
            <a:pPr fontAlgn="base"/>
            <a:endParaRPr lang="en-MY" sz="2800" dirty="0">
              <a:solidFill>
                <a:srgbClr val="8E9AA6"/>
              </a:solidFill>
              <a:latin typeface="Arial" panose="020B0604020202020204" pitchFamily="34" charset="0"/>
              <a:cs typeface="Arial" panose="020B0604020202020204" pitchFamily="34" charset="0"/>
            </a:endParaRPr>
          </a:p>
          <a:p>
            <a:pPr fontAlgn="base"/>
            <a:r>
              <a:rPr lang="en-MY" sz="3200" b="1" dirty="0" smtClean="0">
                <a:solidFill>
                  <a:srgbClr val="414141"/>
                </a:solidFill>
                <a:latin typeface="Arial" panose="020B0604020202020204" pitchFamily="34" charset="0"/>
                <a:cs typeface="Arial" panose="020B0604020202020204" pitchFamily="34" charset="0"/>
              </a:rPr>
              <a:t>PDO</a:t>
            </a:r>
            <a:r>
              <a:rPr lang="en-MY" sz="3200" b="1" dirty="0">
                <a:solidFill>
                  <a:srgbClr val="414141"/>
                </a:solidFill>
                <a:latin typeface="Arial" panose="020B0604020202020204" pitchFamily="34" charset="0"/>
                <a:cs typeface="Arial" panose="020B0604020202020204" pitchFamily="34" charset="0"/>
              </a:rPr>
              <a:t> (PHP Data Objects) </a:t>
            </a:r>
          </a:p>
          <a:p>
            <a:pPr marL="342900" indent="-342900" fontAlgn="base">
              <a:lnSpc>
                <a:spcPct val="150000"/>
              </a:lnSpc>
              <a:buFont typeface="Arial" panose="020B0604020202020204" pitchFamily="34" charset="0"/>
              <a:buChar char="•"/>
            </a:pPr>
            <a:r>
              <a:rPr lang="en-MY" sz="3200" dirty="0" smtClean="0">
                <a:solidFill>
                  <a:srgbClr val="414141"/>
                </a:solidFill>
                <a:latin typeface="Arial" panose="020B0604020202020204" pitchFamily="34" charset="0"/>
                <a:cs typeface="Arial" panose="020B0604020202020204" pitchFamily="34" charset="0"/>
              </a:rPr>
              <a:t>more </a:t>
            </a:r>
            <a:r>
              <a:rPr lang="en-MY" sz="3200" dirty="0">
                <a:solidFill>
                  <a:srgbClr val="414141"/>
                </a:solidFill>
                <a:latin typeface="Arial" panose="020B0604020202020204" pitchFamily="34" charset="0"/>
                <a:cs typeface="Arial" panose="020B0604020202020204" pitchFamily="34" charset="0"/>
              </a:rPr>
              <a:t>portable and supports more than </a:t>
            </a:r>
            <a:r>
              <a:rPr lang="en-MY" sz="3200" dirty="0" smtClean="0">
                <a:solidFill>
                  <a:srgbClr val="414141"/>
                </a:solidFill>
                <a:latin typeface="Arial" panose="020B0604020202020204" pitchFamily="34" charset="0"/>
                <a:cs typeface="Arial" panose="020B0604020202020204" pitchFamily="34" charset="0"/>
              </a:rPr>
              <a:t>12 </a:t>
            </a:r>
            <a:r>
              <a:rPr lang="en-MY" sz="3200" dirty="0">
                <a:solidFill>
                  <a:srgbClr val="414141"/>
                </a:solidFill>
                <a:latin typeface="Arial" panose="020B0604020202020204" pitchFamily="34" charset="0"/>
                <a:cs typeface="Arial" panose="020B0604020202020204" pitchFamily="34" charset="0"/>
              </a:rPr>
              <a:t>different </a:t>
            </a:r>
            <a:r>
              <a:rPr lang="en-MY" sz="3200" dirty="0" smtClean="0">
                <a:solidFill>
                  <a:srgbClr val="414141"/>
                </a:solidFill>
                <a:latin typeface="Arial" panose="020B0604020202020204" pitchFamily="34" charset="0"/>
                <a:cs typeface="Arial" panose="020B0604020202020204" pitchFamily="34" charset="0"/>
              </a:rPr>
              <a:t>DB</a:t>
            </a:r>
          </a:p>
          <a:p>
            <a:pPr marL="342900" indent="-342900" fontAlgn="base">
              <a:lnSpc>
                <a:spcPct val="150000"/>
              </a:lnSpc>
              <a:buFont typeface="Arial" panose="020B0604020202020204" pitchFamily="34" charset="0"/>
              <a:buChar char="•"/>
            </a:pPr>
            <a:r>
              <a:rPr lang="en-MY" sz="3200" dirty="0" smtClean="0">
                <a:latin typeface="Arial" panose="020B0604020202020204" pitchFamily="34" charset="0"/>
                <a:cs typeface="Arial" panose="020B0604020202020204" pitchFamily="34" charset="0"/>
              </a:rPr>
              <a:t>to </a:t>
            </a:r>
            <a:r>
              <a:rPr lang="en-MY" sz="3200" dirty="0">
                <a:latin typeface="Arial" panose="020B0604020202020204" pitchFamily="34" charset="0"/>
                <a:cs typeface="Arial" panose="020B0604020202020204" pitchFamily="34" charset="0"/>
              </a:rPr>
              <a:t>switch </a:t>
            </a:r>
            <a:r>
              <a:rPr lang="en-MY" sz="3200" dirty="0" smtClean="0">
                <a:latin typeface="Arial" panose="020B0604020202020204" pitchFamily="34" charset="0"/>
                <a:cs typeface="Arial" panose="020B0604020202020204" pitchFamily="34" charset="0"/>
              </a:rPr>
              <a:t>project </a:t>
            </a:r>
            <a:r>
              <a:rPr lang="en-MY" sz="3200" dirty="0">
                <a:latin typeface="Arial" panose="020B0604020202020204" pitchFamily="34" charset="0"/>
                <a:cs typeface="Arial" panose="020B0604020202020204" pitchFamily="34" charset="0"/>
              </a:rPr>
              <a:t>to use another database, PDO makes the process easy</a:t>
            </a:r>
            <a:r>
              <a:rPr lang="en-MY" sz="3200" dirty="0" smtClean="0">
                <a:latin typeface="Arial" panose="020B0604020202020204" pitchFamily="34" charset="0"/>
                <a:cs typeface="Arial" panose="020B0604020202020204" pitchFamily="34" charset="0"/>
              </a:rPr>
              <a:t>.</a:t>
            </a:r>
            <a:endParaRPr lang="en-MY" sz="3200" dirty="0" smtClean="0">
              <a:solidFill>
                <a:srgbClr val="414141"/>
              </a:solidFill>
              <a:latin typeface="Arial" panose="020B0604020202020204" pitchFamily="34" charset="0"/>
              <a:cs typeface="Arial" panose="020B0604020202020204" pitchFamily="34" charset="0"/>
            </a:endParaRPr>
          </a:p>
          <a:p>
            <a:pPr marL="342900" indent="-342900" fontAlgn="base">
              <a:lnSpc>
                <a:spcPct val="150000"/>
              </a:lnSpc>
              <a:buFont typeface="Arial" panose="020B0604020202020204" pitchFamily="34" charset="0"/>
              <a:buChar char="•"/>
            </a:pPr>
            <a:r>
              <a:rPr lang="en-MY" sz="3200" dirty="0" smtClean="0">
                <a:solidFill>
                  <a:srgbClr val="414141"/>
                </a:solidFill>
                <a:latin typeface="Arial" panose="020B0604020202020204" pitchFamily="34" charset="0"/>
                <a:cs typeface="Arial" panose="020B0604020202020204" pitchFamily="34" charset="0"/>
              </a:rPr>
              <a:t>offer </a:t>
            </a:r>
            <a:r>
              <a:rPr lang="en-MY" sz="3200" dirty="0">
                <a:solidFill>
                  <a:srgbClr val="414141"/>
                </a:solidFill>
                <a:latin typeface="Arial" panose="020B0604020202020204" pitchFamily="34" charset="0"/>
                <a:cs typeface="Arial" panose="020B0604020202020204" pitchFamily="34" charset="0"/>
              </a:rPr>
              <a:t>an object-oriented </a:t>
            </a:r>
            <a:r>
              <a:rPr lang="en-MY" sz="3200" dirty="0" smtClean="0">
                <a:solidFill>
                  <a:srgbClr val="414141"/>
                </a:solidFill>
                <a:latin typeface="Arial" panose="020B0604020202020204" pitchFamily="34" charset="0"/>
                <a:cs typeface="Arial" panose="020B0604020202020204" pitchFamily="34" charset="0"/>
              </a:rPr>
              <a:t>API</a:t>
            </a:r>
          </a:p>
          <a:p>
            <a:pPr marL="342900" indent="-342900" fontAlgn="base">
              <a:lnSpc>
                <a:spcPct val="150000"/>
              </a:lnSpc>
              <a:buFont typeface="Arial" panose="020B0604020202020204" pitchFamily="34" charset="0"/>
              <a:buChar char="•"/>
            </a:pPr>
            <a:r>
              <a:rPr lang="en-MY" sz="3200" dirty="0">
                <a:latin typeface="Arial" panose="020B0604020202020204" pitchFamily="34" charset="0"/>
                <a:cs typeface="Arial" panose="020B0604020202020204" pitchFamily="34" charset="0"/>
              </a:rPr>
              <a:t>support Prepared Statements (protect from SQL injection)</a:t>
            </a:r>
            <a:endParaRPr lang="en-MY" sz="3200" dirty="0">
              <a:solidFill>
                <a:srgbClr val="414141"/>
              </a:solidFill>
              <a:latin typeface="Arial" panose="020B0604020202020204" pitchFamily="34" charset="0"/>
              <a:cs typeface="Arial" panose="020B0604020202020204" pitchFamily="34" charset="0"/>
            </a:endParaRPr>
          </a:p>
          <a:p>
            <a:pPr fontAlgn="base"/>
            <a:endParaRPr lang="en-MY" sz="3200" dirty="0" smtClean="0">
              <a:solidFill>
                <a:srgbClr val="4141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136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262979"/>
          </a:xfrm>
          <a:prstGeom prst="rect">
            <a:avLst/>
          </a:prstGeom>
        </p:spPr>
        <p:txBody>
          <a:bodyPr wrap="square">
            <a:spAutoFit/>
          </a:bodyPr>
          <a:lstStyle/>
          <a:p>
            <a:pPr algn="ctr"/>
            <a:r>
              <a:rPr lang="en-MY" sz="3600" dirty="0">
                <a:solidFill>
                  <a:srgbClr val="FF0000"/>
                </a:solidFill>
              </a:rPr>
              <a:t>Connecting to MySQL Database </a:t>
            </a:r>
            <a:r>
              <a:rPr lang="en-MY" sz="3600" dirty="0" smtClean="0">
                <a:solidFill>
                  <a:srgbClr val="FF0000"/>
                </a:solidFill>
              </a:rPr>
              <a:t>Server</a:t>
            </a:r>
          </a:p>
          <a:p>
            <a:endParaRPr lang="en-MY" sz="3600" dirty="0"/>
          </a:p>
          <a:p>
            <a:pPr marL="342900" indent="-342900">
              <a:buFont typeface="Arial" panose="020B0604020202020204" pitchFamily="34" charset="0"/>
              <a:buChar char="•"/>
            </a:pPr>
            <a:r>
              <a:rPr lang="en-MY" sz="2400" b="1" dirty="0" err="1" smtClean="0">
                <a:solidFill>
                  <a:srgbClr val="3333FF"/>
                </a:solidFill>
              </a:rPr>
              <a:t>MySQLi</a:t>
            </a:r>
            <a:r>
              <a:rPr lang="en-MY" sz="2400" b="1" dirty="0">
                <a:solidFill>
                  <a:srgbClr val="3333FF"/>
                </a:solidFill>
              </a:rPr>
              <a:t>, </a:t>
            </a:r>
            <a:r>
              <a:rPr lang="en-MY" sz="2400" b="1" dirty="0">
                <a:solidFill>
                  <a:srgbClr val="FF0000"/>
                </a:solidFill>
              </a:rPr>
              <a:t>Procedural way</a:t>
            </a:r>
          </a:p>
          <a:p>
            <a:r>
              <a:rPr lang="en-MY" sz="2400" b="1" dirty="0"/>
              <a:t>$link = </a:t>
            </a:r>
            <a:r>
              <a:rPr lang="en-MY" sz="2400" b="1" dirty="0" err="1">
                <a:solidFill>
                  <a:srgbClr val="FF0000"/>
                </a:solidFill>
              </a:rPr>
              <a:t>mysqli_connect</a:t>
            </a:r>
            <a:r>
              <a:rPr lang="en-MY" sz="2400" b="1" dirty="0"/>
              <a:t>("hostname", "username", "password", "database</a:t>
            </a:r>
            <a:r>
              <a:rPr lang="en-MY" sz="2400" b="1" dirty="0" smtClean="0"/>
              <a:t>");</a:t>
            </a:r>
          </a:p>
          <a:p>
            <a:endParaRPr lang="en-MY" sz="2400" b="1" dirty="0"/>
          </a:p>
          <a:p>
            <a:pPr marL="342900" indent="-342900">
              <a:buFont typeface="Arial" panose="020B0604020202020204" pitchFamily="34" charset="0"/>
              <a:buChar char="•"/>
            </a:pPr>
            <a:r>
              <a:rPr lang="en-MY" sz="2400" b="1" dirty="0" err="1" smtClean="0">
                <a:solidFill>
                  <a:srgbClr val="3333FF"/>
                </a:solidFill>
              </a:rPr>
              <a:t>MySQLi</a:t>
            </a:r>
            <a:r>
              <a:rPr lang="en-MY" sz="2400" b="1" dirty="0">
                <a:solidFill>
                  <a:srgbClr val="3333FF"/>
                </a:solidFill>
              </a:rPr>
              <a:t>, </a:t>
            </a:r>
            <a:r>
              <a:rPr lang="en-MY" sz="2400" b="1" dirty="0">
                <a:solidFill>
                  <a:srgbClr val="FF0000"/>
                </a:solidFill>
              </a:rPr>
              <a:t>Object Oriented way</a:t>
            </a:r>
          </a:p>
          <a:p>
            <a:r>
              <a:rPr lang="en-MY" sz="2400" b="1" dirty="0"/>
              <a:t>$</a:t>
            </a:r>
            <a:r>
              <a:rPr lang="en-MY" sz="2400" b="1" dirty="0" err="1"/>
              <a:t>mysqli</a:t>
            </a:r>
            <a:r>
              <a:rPr lang="en-MY" sz="2400" b="1" dirty="0"/>
              <a:t> = </a:t>
            </a:r>
            <a:r>
              <a:rPr lang="en-MY" sz="2400" b="1" dirty="0">
                <a:solidFill>
                  <a:srgbClr val="FF0000"/>
                </a:solidFill>
              </a:rPr>
              <a:t>new </a:t>
            </a:r>
            <a:r>
              <a:rPr lang="en-MY" sz="2400" b="1" dirty="0" err="1">
                <a:solidFill>
                  <a:srgbClr val="FF0000"/>
                </a:solidFill>
              </a:rPr>
              <a:t>mysqli</a:t>
            </a:r>
            <a:r>
              <a:rPr lang="en-MY" sz="2400" b="1" dirty="0"/>
              <a:t>("hostname", "username", "password", "database");</a:t>
            </a:r>
          </a:p>
          <a:p>
            <a:endParaRPr lang="en-MY" sz="2400" b="1" dirty="0" smtClean="0"/>
          </a:p>
          <a:p>
            <a:pPr marL="342900" indent="-342900">
              <a:buFont typeface="Arial" panose="020B0604020202020204" pitchFamily="34" charset="0"/>
              <a:buChar char="•"/>
            </a:pPr>
            <a:r>
              <a:rPr lang="en-MY" sz="2400" b="1" dirty="0" smtClean="0">
                <a:solidFill>
                  <a:srgbClr val="3333FF"/>
                </a:solidFill>
              </a:rPr>
              <a:t>PHP </a:t>
            </a:r>
            <a:r>
              <a:rPr lang="en-MY" sz="2400" b="1" dirty="0">
                <a:solidFill>
                  <a:srgbClr val="FF0000"/>
                </a:solidFill>
              </a:rPr>
              <a:t>Data Objects (PDO) way</a:t>
            </a:r>
          </a:p>
          <a:p>
            <a:r>
              <a:rPr lang="en-MY" sz="2400" b="1" dirty="0"/>
              <a:t>$</a:t>
            </a:r>
            <a:r>
              <a:rPr lang="en-MY" sz="2400" b="1" dirty="0" err="1"/>
              <a:t>pdo</a:t>
            </a:r>
            <a:r>
              <a:rPr lang="en-MY" sz="2400" b="1" dirty="0"/>
              <a:t> = </a:t>
            </a:r>
            <a:r>
              <a:rPr lang="en-MY" sz="2400" b="1" dirty="0">
                <a:solidFill>
                  <a:srgbClr val="FF0000"/>
                </a:solidFill>
              </a:rPr>
              <a:t>new PDO</a:t>
            </a:r>
            <a:r>
              <a:rPr lang="en-MY" sz="2400" b="1" dirty="0"/>
              <a:t>("</a:t>
            </a:r>
            <a:r>
              <a:rPr lang="en-MY" sz="2400" b="1" dirty="0" err="1"/>
              <a:t>mysql:host</a:t>
            </a:r>
            <a:r>
              <a:rPr lang="en-MY" sz="2400" b="1" dirty="0"/>
              <a:t>=</a:t>
            </a:r>
            <a:r>
              <a:rPr lang="en-MY" sz="2400" b="1" dirty="0" err="1"/>
              <a:t>hostname;dbname</a:t>
            </a:r>
            <a:r>
              <a:rPr lang="en-MY" sz="2400" b="1" dirty="0"/>
              <a:t>=database", "username", "password");</a:t>
            </a:r>
          </a:p>
        </p:txBody>
      </p:sp>
      <p:sp>
        <p:nvSpPr>
          <p:cNvPr id="2" name="Rectangle 1"/>
          <p:cNvSpPr/>
          <p:nvPr/>
        </p:nvSpPr>
        <p:spPr>
          <a:xfrm>
            <a:off x="0" y="5640169"/>
            <a:ext cx="9144000" cy="1384995"/>
          </a:xfrm>
          <a:prstGeom prst="rect">
            <a:avLst/>
          </a:prstGeom>
        </p:spPr>
        <p:txBody>
          <a:bodyPr wrap="square">
            <a:spAutoFit/>
          </a:bodyPr>
          <a:lstStyle/>
          <a:p>
            <a:pPr marL="285750" indent="-285750">
              <a:buFont typeface="Arial" panose="020B0604020202020204" pitchFamily="34" charset="0"/>
              <a:buChar char="•"/>
            </a:pPr>
            <a:r>
              <a:rPr lang="en-MY" sz="2800" dirty="0">
                <a:hlinkClick r:id="rId2"/>
              </a:rPr>
              <a:t>https://</a:t>
            </a:r>
            <a:r>
              <a:rPr lang="en-MY" sz="2800" dirty="0" smtClean="0">
                <a:hlinkClick r:id="rId2"/>
              </a:rPr>
              <a:t>www.tutorialrepublic.com/php-tutorial/php-mysql-select-query.php</a:t>
            </a:r>
            <a:endParaRPr lang="en-MY" sz="2800" dirty="0" smtClean="0"/>
          </a:p>
          <a:p>
            <a:pPr marL="285750" indent="-285750">
              <a:buFont typeface="Arial" panose="020B0604020202020204" pitchFamily="34" charset="0"/>
              <a:buChar char="•"/>
            </a:pPr>
            <a:endParaRPr lang="en-MY" sz="2800" dirty="0"/>
          </a:p>
        </p:txBody>
      </p:sp>
    </p:spTree>
    <p:extLst>
      <p:ext uri="{BB962C8B-B14F-4D97-AF65-F5344CB8AC3E}">
        <p14:creationId xmlns:p14="http://schemas.microsoft.com/office/powerpoint/2010/main" val="4158885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785378"/>
          </a:xfrm>
          <a:prstGeom prst="rect">
            <a:avLst/>
          </a:prstGeom>
          <a:noFill/>
        </p:spPr>
        <p:txBody>
          <a:bodyPr wrap="square" rtlCol="0">
            <a:spAutoFit/>
          </a:bodyPr>
          <a:lstStyle/>
          <a:p>
            <a:pPr algn="ctr"/>
            <a:r>
              <a:rPr lang="en-MY" sz="4000" dirty="0" smtClean="0"/>
              <a:t>PHP - MySQL</a:t>
            </a:r>
          </a:p>
          <a:p>
            <a:pPr marL="457200" indent="-457200">
              <a:buFont typeface="Arial" panose="020B0604020202020204" pitchFamily="34" charset="0"/>
              <a:buChar char="•"/>
            </a:pPr>
            <a:r>
              <a:rPr lang="en-MY" sz="3375" dirty="0" smtClean="0"/>
              <a:t>Insert Data</a:t>
            </a:r>
          </a:p>
          <a:p>
            <a:pPr marL="457200" indent="-457200">
              <a:buFont typeface="Arial" panose="020B0604020202020204" pitchFamily="34" charset="0"/>
              <a:buChar char="•"/>
            </a:pPr>
            <a:r>
              <a:rPr lang="en-MY" sz="3375" dirty="0" smtClean="0"/>
              <a:t>Update Data</a:t>
            </a:r>
          </a:p>
          <a:p>
            <a:pPr marL="457200" indent="-457200">
              <a:buFont typeface="Arial" panose="020B0604020202020204" pitchFamily="34" charset="0"/>
              <a:buChar char="•"/>
            </a:pPr>
            <a:r>
              <a:rPr lang="en-MY" sz="3375" dirty="0" smtClean="0"/>
              <a:t>Delete Data</a:t>
            </a:r>
          </a:p>
          <a:p>
            <a:pPr marL="457200" indent="-457200">
              <a:buFont typeface="Arial" panose="020B0604020202020204" pitchFamily="34" charset="0"/>
              <a:buChar char="•"/>
            </a:pPr>
            <a:r>
              <a:rPr lang="en-MY" sz="3375" dirty="0" smtClean="0"/>
              <a:t>Select Data</a:t>
            </a:r>
            <a:endParaRPr lang="en-MY" sz="3375" dirty="0"/>
          </a:p>
        </p:txBody>
      </p:sp>
      <p:sp>
        <p:nvSpPr>
          <p:cNvPr id="4" name="Rectangle 3"/>
          <p:cNvSpPr/>
          <p:nvPr/>
        </p:nvSpPr>
        <p:spPr>
          <a:xfrm>
            <a:off x="0" y="3096230"/>
            <a:ext cx="9144000" cy="3539430"/>
          </a:xfrm>
          <a:prstGeom prst="rect">
            <a:avLst/>
          </a:prstGeom>
        </p:spPr>
        <p:txBody>
          <a:bodyPr wrap="square">
            <a:spAutoFit/>
          </a:bodyPr>
          <a:lstStyle/>
          <a:p>
            <a:pPr marL="285750" indent="-285750">
              <a:buFont typeface="Arial" panose="020B0604020202020204" pitchFamily="34" charset="0"/>
              <a:buChar char="•"/>
            </a:pPr>
            <a:r>
              <a:rPr lang="en-MY" sz="2800" dirty="0">
                <a:hlinkClick r:id="rId2"/>
              </a:rPr>
              <a:t>http://blog.chapagain.com.np/php-crud-add-edit-delete-view-application-using-oop-object-oriented-programming</a:t>
            </a:r>
            <a:r>
              <a:rPr lang="en-MY" sz="2800" dirty="0" smtClean="0">
                <a:hlinkClick r:id="rId2"/>
              </a:rPr>
              <a:t>/</a:t>
            </a:r>
            <a:endParaRPr lang="en-MY" sz="2800" dirty="0" smtClean="0"/>
          </a:p>
          <a:p>
            <a:pPr marL="285750" indent="-285750">
              <a:buFont typeface="Arial" panose="020B0604020202020204" pitchFamily="34" charset="0"/>
              <a:buChar char="•"/>
            </a:pPr>
            <a:r>
              <a:rPr lang="en-MY" sz="2800" dirty="0">
                <a:hlinkClick r:id="rId3"/>
              </a:rPr>
              <a:t>https://</a:t>
            </a:r>
            <a:r>
              <a:rPr lang="en-MY" sz="2800" dirty="0" smtClean="0">
                <a:hlinkClick r:id="rId3"/>
              </a:rPr>
              <a:t>www.codeofaninja.com/2014/06/php-object-oriented-crud-example-oop.html</a:t>
            </a:r>
            <a:endParaRPr lang="en-MY" sz="2800" dirty="0" smtClean="0"/>
          </a:p>
          <a:p>
            <a:pPr marL="285750" indent="-285750">
              <a:buFont typeface="Arial" panose="020B0604020202020204" pitchFamily="34" charset="0"/>
              <a:buChar char="•"/>
            </a:pPr>
            <a:r>
              <a:rPr lang="en-MY" sz="2800" dirty="0">
                <a:hlinkClick r:id="rId4"/>
              </a:rPr>
              <a:t>https://www.codexworld.com/php-crud-operations-with-mysqli-extension</a:t>
            </a:r>
            <a:r>
              <a:rPr lang="en-MY" sz="2800" dirty="0" smtClean="0">
                <a:hlinkClick r:id="rId4"/>
              </a:rPr>
              <a:t>/</a:t>
            </a:r>
            <a:endParaRPr lang="en-MY" sz="2800" dirty="0" smtClean="0"/>
          </a:p>
          <a:p>
            <a:pPr marL="285750" indent="-285750">
              <a:buFont typeface="Arial" panose="020B0604020202020204" pitchFamily="34" charset="0"/>
              <a:buChar char="•"/>
            </a:pPr>
            <a:r>
              <a:rPr lang="en-MY" sz="2800" dirty="0">
                <a:hlinkClick r:id="rId5"/>
              </a:rPr>
              <a:t>https://</a:t>
            </a:r>
            <a:r>
              <a:rPr lang="en-MY" sz="2800" dirty="0" smtClean="0">
                <a:hlinkClick r:id="rId5"/>
              </a:rPr>
              <a:t>www.sourcecodester.com/tutorials/php/11119/oop-php-crud-operation-using-mysqli-part-1.html</a:t>
            </a:r>
            <a:endParaRPr lang="en-MY" sz="2800" dirty="0" smtClean="0"/>
          </a:p>
        </p:txBody>
      </p:sp>
    </p:spTree>
    <p:extLst>
      <p:ext uri="{BB962C8B-B14F-4D97-AF65-F5344CB8AC3E}">
        <p14:creationId xmlns:p14="http://schemas.microsoft.com/office/powerpoint/2010/main" val="403798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1762" y="0"/>
            <a:ext cx="6472238" cy="523220"/>
          </a:xfrm>
          <a:prstGeom prst="rect">
            <a:avLst/>
          </a:prstGeom>
        </p:spPr>
        <p:txBody>
          <a:bodyPr wrap="square">
            <a:spAutoFit/>
          </a:bodyPr>
          <a:lstStyle/>
          <a:p>
            <a:pPr algn="r"/>
            <a:r>
              <a:rPr lang="en-MY" sz="2800" b="1" dirty="0">
                <a:solidFill>
                  <a:srgbClr val="FF0000"/>
                </a:solidFill>
              </a:rPr>
              <a:t>Example : </a:t>
            </a:r>
            <a:r>
              <a:rPr lang="en-MY" sz="2800" b="1" dirty="0" err="1">
                <a:solidFill>
                  <a:srgbClr val="FF0000"/>
                </a:solidFill>
              </a:rPr>
              <a:t>MySQLi</a:t>
            </a:r>
            <a:r>
              <a:rPr lang="en-MY" sz="2800" b="1" dirty="0">
                <a:solidFill>
                  <a:srgbClr val="FF0000"/>
                </a:solidFill>
              </a:rPr>
              <a:t> (Object-oriented</a:t>
            </a:r>
            <a:r>
              <a:rPr lang="en-MY" sz="2800" b="1" dirty="0" smtClean="0">
                <a:solidFill>
                  <a:srgbClr val="FF0000"/>
                </a:solidFill>
              </a:rPr>
              <a:t>)</a:t>
            </a:r>
            <a:endParaRPr lang="en-MY" sz="2800" b="1" dirty="0">
              <a:solidFill>
                <a:srgbClr val="FF0000"/>
              </a:solidFill>
            </a:endParaRPr>
          </a:p>
        </p:txBody>
      </p:sp>
      <p:sp>
        <p:nvSpPr>
          <p:cNvPr id="2" name="Rectangle 1"/>
          <p:cNvSpPr/>
          <p:nvPr/>
        </p:nvSpPr>
        <p:spPr>
          <a:xfrm>
            <a:off x="57152" y="-114304"/>
            <a:ext cx="9144000" cy="8351004"/>
          </a:xfrm>
          <a:prstGeom prst="rect">
            <a:avLst/>
          </a:prstGeom>
        </p:spPr>
        <p:txBody>
          <a:bodyPr wrap="square">
            <a:spAutoFit/>
          </a:bodyPr>
          <a:lstStyle/>
          <a:p>
            <a:pPr>
              <a:lnSpc>
                <a:spcPct val="150000"/>
              </a:lnSpc>
            </a:pPr>
            <a:r>
              <a:rPr lang="en-MY" b="1" dirty="0" smtClean="0">
                <a:latin typeface="Arial" panose="020B0604020202020204" pitchFamily="34" charset="0"/>
                <a:cs typeface="Arial" panose="020B0604020202020204" pitchFamily="34" charset="0"/>
              </a:rPr>
              <a:t>&lt;?</a:t>
            </a:r>
            <a:r>
              <a:rPr lang="en-MY" b="1" dirty="0" err="1" smtClean="0">
                <a:latin typeface="Arial" panose="020B0604020202020204" pitchFamily="34" charset="0"/>
                <a:cs typeface="Arial" panose="020B0604020202020204" pitchFamily="34" charset="0"/>
              </a:rPr>
              <a:t>php</a:t>
            </a:r>
            <a:endParaRPr lang="en-MY" b="1" dirty="0">
              <a:latin typeface="Arial" panose="020B0604020202020204" pitchFamily="34" charset="0"/>
              <a:cs typeface="Arial" panose="020B0604020202020204" pitchFamily="34" charset="0"/>
            </a:endParaRPr>
          </a:p>
          <a:p>
            <a:pPr>
              <a:lnSpc>
                <a:spcPct val="150000"/>
              </a:lnSpc>
            </a:pPr>
            <a:r>
              <a:rPr lang="en-MY" b="1" dirty="0">
                <a:latin typeface="Arial" panose="020B0604020202020204" pitchFamily="34" charset="0"/>
                <a:cs typeface="Arial" panose="020B0604020202020204" pitchFamily="34" charset="0"/>
              </a:rPr>
              <a:t>// Create </a:t>
            </a:r>
            <a:r>
              <a:rPr lang="en-MY" b="1" dirty="0" smtClean="0">
                <a:latin typeface="Arial" panose="020B0604020202020204" pitchFamily="34" charset="0"/>
                <a:cs typeface="Arial" panose="020B0604020202020204" pitchFamily="34" charset="0"/>
              </a:rPr>
              <a:t>connection</a:t>
            </a:r>
            <a:endParaRPr lang="en-MY" b="1" dirty="0">
              <a:latin typeface="Arial" panose="020B0604020202020204" pitchFamily="34" charset="0"/>
              <a:cs typeface="Arial" panose="020B0604020202020204" pitchFamily="34" charset="0"/>
            </a:endParaRPr>
          </a:p>
          <a:p>
            <a:pPr>
              <a:lnSpc>
                <a:spcPct val="150000"/>
              </a:lnSpc>
            </a:pPr>
            <a:r>
              <a:rPr lang="en-MY" b="1" dirty="0">
                <a:latin typeface="Arial" panose="020B0604020202020204" pitchFamily="34" charset="0"/>
                <a:cs typeface="Arial" panose="020B0604020202020204" pitchFamily="34" charset="0"/>
              </a:rPr>
              <a:t>$conn = new </a:t>
            </a:r>
            <a:r>
              <a:rPr lang="en-MY" b="1" dirty="0" err="1" smtClean="0">
                <a:latin typeface="Arial" panose="020B0604020202020204" pitchFamily="34" charset="0"/>
                <a:cs typeface="Arial" panose="020B0604020202020204" pitchFamily="34" charset="0"/>
              </a:rPr>
              <a:t>mysqli</a:t>
            </a:r>
            <a:r>
              <a:rPr lang="en-MY" b="1" dirty="0" smtClean="0">
                <a:latin typeface="Arial" panose="020B0604020202020204" pitchFamily="34" charset="0"/>
                <a:cs typeface="Arial" panose="020B0604020202020204" pitchFamily="34" charset="0"/>
              </a:rPr>
              <a:t>("localhost","username","password","</a:t>
            </a:r>
            <a:r>
              <a:rPr lang="en-MY" b="1" dirty="0" err="1" smtClean="0">
                <a:latin typeface="Arial" panose="020B0604020202020204" pitchFamily="34" charset="0"/>
                <a:cs typeface="Arial" panose="020B0604020202020204" pitchFamily="34" charset="0"/>
              </a:rPr>
              <a:t>dbname</a:t>
            </a:r>
            <a:r>
              <a:rPr lang="en-MY" b="1" dirty="0" smtClean="0">
                <a:latin typeface="Arial" panose="020B0604020202020204" pitchFamily="34" charset="0"/>
                <a:cs typeface="Arial" panose="020B0604020202020204" pitchFamily="34" charset="0"/>
              </a:rPr>
              <a:t>");</a:t>
            </a:r>
            <a:endParaRPr lang="en-MY" b="1" dirty="0">
              <a:latin typeface="Arial" panose="020B0604020202020204" pitchFamily="34" charset="0"/>
              <a:cs typeface="Arial" panose="020B0604020202020204" pitchFamily="34" charset="0"/>
            </a:endParaRPr>
          </a:p>
          <a:p>
            <a:pPr>
              <a:lnSpc>
                <a:spcPct val="150000"/>
              </a:lnSpc>
            </a:pPr>
            <a:endParaRPr lang="en-MY" b="1" dirty="0" smtClean="0">
              <a:latin typeface="Arial" panose="020B0604020202020204" pitchFamily="34" charset="0"/>
              <a:cs typeface="Arial" panose="020B0604020202020204" pitchFamily="34" charset="0"/>
            </a:endParaRPr>
          </a:p>
          <a:p>
            <a:pPr>
              <a:lnSpc>
                <a:spcPct val="150000"/>
              </a:lnSpc>
            </a:pPr>
            <a:r>
              <a:rPr lang="en-MY" b="1" dirty="0" smtClean="0">
                <a:latin typeface="Arial" panose="020B0604020202020204" pitchFamily="34" charset="0"/>
                <a:cs typeface="Arial" panose="020B0604020202020204" pitchFamily="34" charset="0"/>
              </a:rPr>
              <a:t>// </a:t>
            </a:r>
            <a:r>
              <a:rPr lang="en-MY" b="1" dirty="0">
                <a:latin typeface="Arial" panose="020B0604020202020204" pitchFamily="34" charset="0"/>
                <a:cs typeface="Arial" panose="020B0604020202020204" pitchFamily="34" charset="0"/>
              </a:rPr>
              <a:t>Check connection</a:t>
            </a:r>
          </a:p>
          <a:p>
            <a:pPr>
              <a:lnSpc>
                <a:spcPct val="150000"/>
              </a:lnSpc>
            </a:pPr>
            <a:r>
              <a:rPr lang="en-MY" b="1" dirty="0">
                <a:latin typeface="Arial" panose="020B0604020202020204" pitchFamily="34" charset="0"/>
                <a:cs typeface="Arial" panose="020B0604020202020204" pitchFamily="34" charset="0"/>
              </a:rPr>
              <a:t>if ($conn-&gt;</a:t>
            </a:r>
            <a:r>
              <a:rPr lang="en-MY" b="1" dirty="0" err="1">
                <a:latin typeface="Arial" panose="020B0604020202020204" pitchFamily="34" charset="0"/>
                <a:cs typeface="Arial" panose="020B0604020202020204" pitchFamily="34" charset="0"/>
              </a:rPr>
              <a:t>connect_error</a:t>
            </a:r>
            <a:r>
              <a:rPr lang="en-MY" b="1" dirty="0">
                <a:latin typeface="Arial" panose="020B0604020202020204" pitchFamily="34" charset="0"/>
                <a:cs typeface="Arial" panose="020B0604020202020204" pitchFamily="34" charset="0"/>
              </a:rPr>
              <a:t>) </a:t>
            </a:r>
            <a:r>
              <a:rPr lang="en-MY" b="1" dirty="0" smtClean="0">
                <a:latin typeface="Arial" panose="020B0604020202020204" pitchFamily="34" charset="0"/>
                <a:cs typeface="Arial" panose="020B0604020202020204" pitchFamily="34" charset="0"/>
              </a:rPr>
              <a:t>{</a:t>
            </a:r>
            <a:endParaRPr lang="en-MY" b="1" dirty="0">
              <a:latin typeface="Arial" panose="020B0604020202020204" pitchFamily="34" charset="0"/>
              <a:cs typeface="Arial" panose="020B0604020202020204" pitchFamily="34" charset="0"/>
            </a:endParaRPr>
          </a:p>
          <a:p>
            <a:pPr>
              <a:lnSpc>
                <a:spcPct val="150000"/>
              </a:lnSpc>
            </a:pPr>
            <a:r>
              <a:rPr lang="en-MY" b="1" dirty="0">
                <a:latin typeface="Arial" panose="020B0604020202020204" pitchFamily="34" charset="0"/>
                <a:cs typeface="Arial" panose="020B0604020202020204" pitchFamily="34" charset="0"/>
              </a:rPr>
              <a:t>    die("Connection failed: " . $conn-&gt;</a:t>
            </a:r>
            <a:r>
              <a:rPr lang="en-MY" b="1" dirty="0" err="1">
                <a:latin typeface="Arial" panose="020B0604020202020204" pitchFamily="34" charset="0"/>
                <a:cs typeface="Arial" panose="020B0604020202020204" pitchFamily="34" charset="0"/>
              </a:rPr>
              <a:t>connect_error</a:t>
            </a:r>
            <a:r>
              <a:rPr lang="en-MY" b="1" dirty="0">
                <a:latin typeface="Arial" panose="020B0604020202020204" pitchFamily="34" charset="0"/>
                <a:cs typeface="Arial" panose="020B0604020202020204" pitchFamily="34" charset="0"/>
              </a:rPr>
              <a:t>);</a:t>
            </a:r>
          </a:p>
          <a:p>
            <a:pPr>
              <a:lnSpc>
                <a:spcPct val="150000"/>
              </a:lnSpc>
            </a:pPr>
            <a:r>
              <a:rPr lang="en-MY" b="1" dirty="0">
                <a:latin typeface="Arial" panose="020B0604020202020204" pitchFamily="34" charset="0"/>
                <a:cs typeface="Arial" panose="020B0604020202020204" pitchFamily="34" charset="0"/>
              </a:rPr>
              <a:t>}</a:t>
            </a:r>
          </a:p>
          <a:p>
            <a:pPr>
              <a:lnSpc>
                <a:spcPct val="150000"/>
              </a:lnSpc>
            </a:pPr>
            <a:endParaRPr lang="en-MY" b="1" dirty="0">
              <a:latin typeface="Arial" panose="020B0604020202020204" pitchFamily="34" charset="0"/>
              <a:cs typeface="Arial" panose="020B0604020202020204" pitchFamily="34" charset="0"/>
            </a:endParaRPr>
          </a:p>
          <a:p>
            <a:pPr>
              <a:lnSpc>
                <a:spcPct val="150000"/>
              </a:lnSpc>
            </a:pPr>
            <a:r>
              <a:rPr lang="en-MY" b="1" dirty="0">
                <a:latin typeface="Arial" panose="020B0604020202020204" pitchFamily="34" charset="0"/>
                <a:cs typeface="Arial" panose="020B0604020202020204" pitchFamily="34" charset="0"/>
              </a:rPr>
              <a:t>$</a:t>
            </a:r>
            <a:r>
              <a:rPr lang="en-MY" b="1" dirty="0" err="1">
                <a:latin typeface="Arial" panose="020B0604020202020204" pitchFamily="34" charset="0"/>
                <a:cs typeface="Arial" panose="020B0604020202020204" pitchFamily="34" charset="0"/>
              </a:rPr>
              <a:t>sql</a:t>
            </a:r>
            <a:r>
              <a:rPr lang="en-MY" b="1" dirty="0">
                <a:latin typeface="Arial" panose="020B0604020202020204" pitchFamily="34" charset="0"/>
                <a:cs typeface="Arial" panose="020B0604020202020204" pitchFamily="34" charset="0"/>
              </a:rPr>
              <a:t> = "INSERT INTO </a:t>
            </a:r>
            <a:r>
              <a:rPr lang="en-MY" b="1" dirty="0" err="1">
                <a:latin typeface="Arial" panose="020B0604020202020204" pitchFamily="34" charset="0"/>
                <a:cs typeface="Arial" panose="020B0604020202020204" pitchFamily="34" charset="0"/>
              </a:rPr>
              <a:t>MyGuests</a:t>
            </a:r>
            <a:r>
              <a:rPr lang="en-MY" b="1" dirty="0">
                <a:latin typeface="Arial" panose="020B0604020202020204" pitchFamily="34" charset="0"/>
                <a:cs typeface="Arial" panose="020B0604020202020204" pitchFamily="34" charset="0"/>
              </a:rPr>
              <a:t> (</a:t>
            </a:r>
            <a:r>
              <a:rPr lang="en-MY" b="1" dirty="0" err="1">
                <a:latin typeface="Arial" panose="020B0604020202020204" pitchFamily="34" charset="0"/>
                <a:cs typeface="Arial" panose="020B0604020202020204" pitchFamily="34" charset="0"/>
              </a:rPr>
              <a:t>firstname</a:t>
            </a:r>
            <a:r>
              <a:rPr lang="en-MY" b="1" dirty="0">
                <a:latin typeface="Arial" panose="020B0604020202020204" pitchFamily="34" charset="0"/>
                <a:cs typeface="Arial" panose="020B0604020202020204" pitchFamily="34" charset="0"/>
              </a:rPr>
              <a:t>, </a:t>
            </a:r>
            <a:r>
              <a:rPr lang="en-MY" b="1" dirty="0" err="1">
                <a:latin typeface="Arial" panose="020B0604020202020204" pitchFamily="34" charset="0"/>
                <a:cs typeface="Arial" panose="020B0604020202020204" pitchFamily="34" charset="0"/>
              </a:rPr>
              <a:t>lastname</a:t>
            </a:r>
            <a:r>
              <a:rPr lang="en-MY" b="1" dirty="0">
                <a:latin typeface="Arial" panose="020B0604020202020204" pitchFamily="34" charset="0"/>
                <a:cs typeface="Arial" panose="020B0604020202020204" pitchFamily="34" charset="0"/>
              </a:rPr>
              <a:t>, </a:t>
            </a:r>
            <a:r>
              <a:rPr lang="en-MY" b="1" dirty="0" smtClean="0">
                <a:latin typeface="Arial" panose="020B0604020202020204" pitchFamily="34" charset="0"/>
                <a:cs typeface="Arial" panose="020B0604020202020204" pitchFamily="34" charset="0"/>
              </a:rPr>
              <a:t>email) VALUES </a:t>
            </a:r>
            <a:r>
              <a:rPr lang="en-MY" b="1" dirty="0">
                <a:latin typeface="Arial" panose="020B0604020202020204" pitchFamily="34" charset="0"/>
                <a:cs typeface="Arial" panose="020B0604020202020204" pitchFamily="34" charset="0"/>
              </a:rPr>
              <a:t>('John', 'Doe', 'john@example.com')";</a:t>
            </a:r>
          </a:p>
          <a:p>
            <a:pPr>
              <a:lnSpc>
                <a:spcPct val="150000"/>
              </a:lnSpc>
            </a:pPr>
            <a:endParaRPr lang="en-MY" b="1" dirty="0">
              <a:latin typeface="Arial" panose="020B0604020202020204" pitchFamily="34" charset="0"/>
              <a:cs typeface="Arial" panose="020B0604020202020204" pitchFamily="34" charset="0"/>
            </a:endParaRPr>
          </a:p>
          <a:p>
            <a:pPr>
              <a:lnSpc>
                <a:spcPct val="150000"/>
              </a:lnSpc>
            </a:pPr>
            <a:r>
              <a:rPr lang="en-MY" b="1" dirty="0">
                <a:latin typeface="Arial" panose="020B0604020202020204" pitchFamily="34" charset="0"/>
                <a:cs typeface="Arial" panose="020B0604020202020204" pitchFamily="34" charset="0"/>
              </a:rPr>
              <a:t>if ($conn-&gt;query($</a:t>
            </a:r>
            <a:r>
              <a:rPr lang="en-MY" b="1" dirty="0" err="1">
                <a:latin typeface="Arial" panose="020B0604020202020204" pitchFamily="34" charset="0"/>
                <a:cs typeface="Arial" panose="020B0604020202020204" pitchFamily="34" charset="0"/>
              </a:rPr>
              <a:t>sql</a:t>
            </a:r>
            <a:r>
              <a:rPr lang="en-MY" b="1" dirty="0">
                <a:latin typeface="Arial" panose="020B0604020202020204" pitchFamily="34" charset="0"/>
                <a:cs typeface="Arial" panose="020B0604020202020204" pitchFamily="34" charset="0"/>
              </a:rPr>
              <a:t>) === TRUE)  </a:t>
            </a:r>
            <a:r>
              <a:rPr lang="en-MY" b="1" dirty="0" smtClean="0">
                <a:latin typeface="Arial" panose="020B0604020202020204" pitchFamily="34" charset="0"/>
                <a:cs typeface="Arial" panose="020B0604020202020204" pitchFamily="34" charset="0"/>
              </a:rPr>
              <a:t>{</a:t>
            </a:r>
            <a:endParaRPr lang="en-MY" b="1" dirty="0">
              <a:latin typeface="Arial" panose="020B0604020202020204" pitchFamily="34" charset="0"/>
              <a:cs typeface="Arial" panose="020B0604020202020204" pitchFamily="34" charset="0"/>
            </a:endParaRPr>
          </a:p>
          <a:p>
            <a:pPr>
              <a:lnSpc>
                <a:spcPct val="150000"/>
              </a:lnSpc>
            </a:pPr>
            <a:r>
              <a:rPr lang="en-MY" b="1" dirty="0">
                <a:latin typeface="Arial" panose="020B0604020202020204" pitchFamily="34" charset="0"/>
                <a:cs typeface="Arial" panose="020B0604020202020204" pitchFamily="34" charset="0"/>
              </a:rPr>
              <a:t>    echo "New record created successfully";</a:t>
            </a:r>
          </a:p>
          <a:p>
            <a:pPr>
              <a:lnSpc>
                <a:spcPct val="150000"/>
              </a:lnSpc>
            </a:pPr>
            <a:r>
              <a:rPr lang="en-MY" b="1" dirty="0">
                <a:latin typeface="Arial" panose="020B0604020202020204" pitchFamily="34" charset="0"/>
                <a:cs typeface="Arial" panose="020B0604020202020204" pitchFamily="34" charset="0"/>
              </a:rPr>
              <a:t>} </a:t>
            </a:r>
            <a:r>
              <a:rPr lang="en-MY" b="1" dirty="0" smtClean="0">
                <a:latin typeface="Arial" panose="020B0604020202020204" pitchFamily="34" charset="0"/>
                <a:cs typeface="Arial" panose="020B0604020202020204" pitchFamily="34" charset="0"/>
              </a:rPr>
              <a:t>else {</a:t>
            </a:r>
            <a:endParaRPr lang="en-MY" b="1" dirty="0">
              <a:latin typeface="Arial" panose="020B0604020202020204" pitchFamily="34" charset="0"/>
              <a:cs typeface="Arial" panose="020B0604020202020204" pitchFamily="34" charset="0"/>
            </a:endParaRPr>
          </a:p>
          <a:p>
            <a:pPr>
              <a:lnSpc>
                <a:spcPct val="150000"/>
              </a:lnSpc>
            </a:pPr>
            <a:r>
              <a:rPr lang="en-MY" b="1" dirty="0">
                <a:latin typeface="Arial" panose="020B0604020202020204" pitchFamily="34" charset="0"/>
                <a:cs typeface="Arial" panose="020B0604020202020204" pitchFamily="34" charset="0"/>
              </a:rPr>
              <a:t>    echo "Error: " . $</a:t>
            </a:r>
            <a:r>
              <a:rPr lang="en-MY" b="1" dirty="0" err="1">
                <a:latin typeface="Arial" panose="020B0604020202020204" pitchFamily="34" charset="0"/>
                <a:cs typeface="Arial" panose="020B0604020202020204" pitchFamily="34" charset="0"/>
              </a:rPr>
              <a:t>sql</a:t>
            </a:r>
            <a:r>
              <a:rPr lang="en-MY" b="1" dirty="0">
                <a:latin typeface="Arial" panose="020B0604020202020204" pitchFamily="34" charset="0"/>
                <a:cs typeface="Arial" panose="020B0604020202020204" pitchFamily="34" charset="0"/>
              </a:rPr>
              <a:t> . "&lt;</a:t>
            </a:r>
            <a:r>
              <a:rPr lang="en-MY" b="1" dirty="0" err="1">
                <a:latin typeface="Arial" panose="020B0604020202020204" pitchFamily="34" charset="0"/>
                <a:cs typeface="Arial" panose="020B0604020202020204" pitchFamily="34" charset="0"/>
              </a:rPr>
              <a:t>br</a:t>
            </a:r>
            <a:r>
              <a:rPr lang="en-MY" b="1" dirty="0">
                <a:latin typeface="Arial" panose="020B0604020202020204" pitchFamily="34" charset="0"/>
                <a:cs typeface="Arial" panose="020B0604020202020204" pitchFamily="34" charset="0"/>
              </a:rPr>
              <a:t>&gt;" . $conn-&gt;error;</a:t>
            </a:r>
          </a:p>
          <a:p>
            <a:pPr>
              <a:lnSpc>
                <a:spcPct val="150000"/>
              </a:lnSpc>
            </a:pPr>
            <a:r>
              <a:rPr lang="en-MY" b="1" dirty="0">
                <a:latin typeface="Arial" panose="020B0604020202020204" pitchFamily="34" charset="0"/>
                <a:cs typeface="Arial" panose="020B0604020202020204" pitchFamily="34" charset="0"/>
              </a:rPr>
              <a:t>}</a:t>
            </a:r>
          </a:p>
          <a:p>
            <a:pPr>
              <a:lnSpc>
                <a:spcPct val="150000"/>
              </a:lnSpc>
            </a:pPr>
            <a:endParaRPr lang="en-MY" b="1" dirty="0">
              <a:latin typeface="Arial" panose="020B0604020202020204" pitchFamily="34" charset="0"/>
              <a:cs typeface="Arial" panose="020B0604020202020204" pitchFamily="34" charset="0"/>
            </a:endParaRPr>
          </a:p>
          <a:p>
            <a:pPr>
              <a:lnSpc>
                <a:spcPct val="150000"/>
              </a:lnSpc>
            </a:pPr>
            <a:r>
              <a:rPr lang="en-MY" b="1" dirty="0">
                <a:latin typeface="Arial" panose="020B0604020202020204" pitchFamily="34" charset="0"/>
                <a:cs typeface="Arial" panose="020B0604020202020204" pitchFamily="34" charset="0"/>
              </a:rPr>
              <a:t>$conn-&gt;close();</a:t>
            </a:r>
          </a:p>
          <a:p>
            <a:pPr>
              <a:lnSpc>
                <a:spcPct val="150000"/>
              </a:lnSpc>
            </a:pPr>
            <a:r>
              <a:rPr lang="en-MY" b="1" dirty="0">
                <a:latin typeface="Arial" panose="020B0604020202020204" pitchFamily="34" charset="0"/>
                <a:cs typeface="Arial" panose="020B0604020202020204" pitchFamily="34" charset="0"/>
              </a:rPr>
              <a:t>?&gt; </a:t>
            </a:r>
          </a:p>
        </p:txBody>
      </p:sp>
    </p:spTree>
    <p:extLst>
      <p:ext uri="{BB962C8B-B14F-4D97-AF65-F5344CB8AC3E}">
        <p14:creationId xmlns:p14="http://schemas.microsoft.com/office/powerpoint/2010/main" val="22483042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3999" cy="923330"/>
          </a:xfrm>
          <a:prstGeom prst="rect">
            <a:avLst/>
          </a:prstGeom>
        </p:spPr>
        <p:txBody>
          <a:bodyPr wrap="square">
            <a:spAutoFit/>
          </a:bodyPr>
          <a:lstStyle/>
          <a:p>
            <a:pPr algn="ctr"/>
            <a:r>
              <a:rPr lang="en-MY" sz="5400" dirty="0" smtClean="0">
                <a:solidFill>
                  <a:srgbClr val="FF0000"/>
                </a:solidFill>
              </a:rPr>
              <a:t>SECURITY</a:t>
            </a:r>
            <a:endParaRPr lang="en-MY" sz="5400" dirty="0">
              <a:solidFill>
                <a:srgbClr val="FF0000"/>
              </a:solidFill>
            </a:endParaRPr>
          </a:p>
        </p:txBody>
      </p:sp>
      <p:sp>
        <p:nvSpPr>
          <p:cNvPr id="4" name="Rectangle 3"/>
          <p:cNvSpPr/>
          <p:nvPr/>
        </p:nvSpPr>
        <p:spPr>
          <a:xfrm>
            <a:off x="114305" y="837602"/>
            <a:ext cx="9143999" cy="5847755"/>
          </a:xfrm>
          <a:prstGeom prst="rect">
            <a:avLst/>
          </a:prstGeom>
        </p:spPr>
        <p:txBody>
          <a:bodyPr wrap="square">
            <a:spAutoFit/>
          </a:bodyPr>
          <a:lstStyle/>
          <a:p>
            <a:r>
              <a:rPr lang="en-MY" sz="3000" b="1" dirty="0">
                <a:solidFill>
                  <a:srgbClr val="3333FF"/>
                </a:solidFill>
              </a:rPr>
              <a:t>Authentication</a:t>
            </a:r>
            <a:r>
              <a:rPr lang="en-MY" sz="3000" dirty="0"/>
              <a:t> </a:t>
            </a:r>
            <a:r>
              <a:rPr lang="en-MY" sz="3000" dirty="0" smtClean="0"/>
              <a:t>: </a:t>
            </a:r>
          </a:p>
          <a:p>
            <a:r>
              <a:rPr lang="en-MY" sz="3000" dirty="0" smtClean="0"/>
              <a:t>process </a:t>
            </a:r>
            <a:r>
              <a:rPr lang="en-MY" sz="3000" dirty="0"/>
              <a:t>of identifying yourself. </a:t>
            </a:r>
            <a:endParaRPr lang="en-MY" sz="3000" dirty="0" smtClean="0"/>
          </a:p>
          <a:p>
            <a:r>
              <a:rPr lang="en-MY" sz="2800" dirty="0" smtClean="0"/>
              <a:t>When </a:t>
            </a:r>
            <a:r>
              <a:rPr lang="en-MY" sz="2800" dirty="0"/>
              <a:t>you log in to a service, you authenticate yourself by using some credentials. This credentials usually are a pair of username and password. If the provided credentials are correct then we can say that you have successfully authenticated yourself. </a:t>
            </a:r>
            <a:endParaRPr lang="en-MY" sz="2800" dirty="0" smtClean="0"/>
          </a:p>
          <a:p>
            <a:endParaRPr lang="en-MY" sz="3000" dirty="0"/>
          </a:p>
          <a:p>
            <a:r>
              <a:rPr lang="en-MY" sz="3000" b="1" dirty="0">
                <a:solidFill>
                  <a:srgbClr val="3333FF"/>
                </a:solidFill>
              </a:rPr>
              <a:t>Authorization</a:t>
            </a:r>
            <a:r>
              <a:rPr lang="en-MY" sz="3000" dirty="0"/>
              <a:t> </a:t>
            </a:r>
            <a:r>
              <a:rPr lang="en-MY" sz="3000" dirty="0" smtClean="0"/>
              <a:t>: </a:t>
            </a:r>
          </a:p>
          <a:p>
            <a:r>
              <a:rPr lang="en-MY" sz="3000" dirty="0" smtClean="0"/>
              <a:t>process </a:t>
            </a:r>
            <a:r>
              <a:rPr lang="en-MY" sz="3000" dirty="0"/>
              <a:t>of checking if you have the right to do something. </a:t>
            </a:r>
            <a:endParaRPr lang="en-MY" sz="3000" dirty="0" smtClean="0"/>
          </a:p>
          <a:p>
            <a:r>
              <a:rPr lang="en-MY" sz="2800" dirty="0" smtClean="0"/>
              <a:t>To </a:t>
            </a:r>
            <a:r>
              <a:rPr lang="en-MY" sz="2800" dirty="0"/>
              <a:t>do this, first you have to authenticate yourself, because without knowing who you are it is not possible for someone to check if you have the right to do something or not.</a:t>
            </a:r>
          </a:p>
        </p:txBody>
      </p:sp>
    </p:spTree>
    <p:extLst>
      <p:ext uri="{BB962C8B-B14F-4D97-AF65-F5344CB8AC3E}">
        <p14:creationId xmlns:p14="http://schemas.microsoft.com/office/powerpoint/2010/main" val="2928600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3999" cy="923330"/>
          </a:xfrm>
          <a:prstGeom prst="rect">
            <a:avLst/>
          </a:prstGeom>
        </p:spPr>
        <p:txBody>
          <a:bodyPr wrap="square">
            <a:spAutoFit/>
          </a:bodyPr>
          <a:lstStyle/>
          <a:p>
            <a:pPr algn="ctr"/>
            <a:r>
              <a:rPr lang="en-MY" sz="5400" dirty="0" smtClean="0">
                <a:solidFill>
                  <a:srgbClr val="FF0000"/>
                </a:solidFill>
              </a:rPr>
              <a:t>SECURITY</a:t>
            </a:r>
            <a:endParaRPr lang="en-MY" sz="5400" dirty="0">
              <a:solidFill>
                <a:srgbClr val="FF0000"/>
              </a:solidFill>
            </a:endParaRPr>
          </a:p>
        </p:txBody>
      </p:sp>
      <p:sp>
        <p:nvSpPr>
          <p:cNvPr id="4" name="Rectangle 3"/>
          <p:cNvSpPr/>
          <p:nvPr/>
        </p:nvSpPr>
        <p:spPr>
          <a:xfrm>
            <a:off x="-1" y="1143000"/>
            <a:ext cx="9143999" cy="5386090"/>
          </a:xfrm>
          <a:prstGeom prst="rect">
            <a:avLst/>
          </a:prstGeom>
        </p:spPr>
        <p:txBody>
          <a:bodyPr wrap="square">
            <a:spAutoFit/>
          </a:bodyPr>
          <a:lstStyle/>
          <a:p>
            <a:r>
              <a:rPr lang="en-MY" sz="3200" dirty="0">
                <a:solidFill>
                  <a:srgbClr val="3333FF"/>
                </a:solidFill>
              </a:rPr>
              <a:t>Why are common hashing functions such as </a:t>
            </a:r>
            <a:r>
              <a:rPr lang="en-MY" sz="3200" dirty="0">
                <a:solidFill>
                  <a:srgbClr val="FF0000"/>
                </a:solidFill>
              </a:rPr>
              <a:t>md5() </a:t>
            </a:r>
            <a:r>
              <a:rPr lang="en-MY" sz="3200" dirty="0">
                <a:solidFill>
                  <a:srgbClr val="3333FF"/>
                </a:solidFill>
              </a:rPr>
              <a:t>and </a:t>
            </a:r>
            <a:r>
              <a:rPr lang="en-MY" sz="3200" dirty="0">
                <a:solidFill>
                  <a:srgbClr val="FF0000"/>
                </a:solidFill>
              </a:rPr>
              <a:t>sha1() </a:t>
            </a:r>
            <a:r>
              <a:rPr lang="en-MY" sz="3200" dirty="0">
                <a:solidFill>
                  <a:srgbClr val="3333FF"/>
                </a:solidFill>
              </a:rPr>
              <a:t>unsuitable for passwords?</a:t>
            </a:r>
          </a:p>
          <a:p>
            <a:endParaRPr lang="en-MY" sz="2800" dirty="0"/>
          </a:p>
          <a:p>
            <a:pPr marL="457200" indent="-457200">
              <a:buFont typeface="Arial" panose="020B0604020202020204" pitchFamily="34" charset="0"/>
              <a:buChar char="•"/>
            </a:pPr>
            <a:r>
              <a:rPr lang="en-MY" sz="2800" dirty="0" smtClean="0"/>
              <a:t>Hashing </a:t>
            </a:r>
            <a:r>
              <a:rPr lang="en-MY" sz="2800" dirty="0"/>
              <a:t>algorithms such as MD5, SHA1 and SHA256 are designed to be very fast and efficient. With modern techniques and computer equipment, it has become trivial to "brute force" the output of these algorithms, in order to determine the original input.</a:t>
            </a:r>
          </a:p>
          <a:p>
            <a:pPr marL="457200" indent="-457200">
              <a:buFont typeface="Arial" panose="020B0604020202020204" pitchFamily="34" charset="0"/>
              <a:buChar char="•"/>
            </a:pPr>
            <a:endParaRPr lang="en-MY" sz="2800" dirty="0"/>
          </a:p>
          <a:p>
            <a:pPr marL="457200" indent="-457200">
              <a:buFont typeface="Arial" panose="020B0604020202020204" pitchFamily="34" charset="0"/>
              <a:buChar char="•"/>
            </a:pPr>
            <a:r>
              <a:rPr lang="en-MY" sz="2800" dirty="0" smtClean="0"/>
              <a:t>Because </a:t>
            </a:r>
            <a:r>
              <a:rPr lang="en-MY" sz="2800" dirty="0"/>
              <a:t>of how quickly a modern computer can "reverse" these hashing algorithms, many security professionals strongly suggest against their use for password hashing.</a:t>
            </a:r>
          </a:p>
        </p:txBody>
      </p:sp>
    </p:spTree>
    <p:extLst>
      <p:ext uri="{BB962C8B-B14F-4D97-AF65-F5344CB8AC3E}">
        <p14:creationId xmlns:p14="http://schemas.microsoft.com/office/powerpoint/2010/main" val="2304787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3999" cy="923330"/>
          </a:xfrm>
          <a:prstGeom prst="rect">
            <a:avLst/>
          </a:prstGeom>
        </p:spPr>
        <p:txBody>
          <a:bodyPr wrap="square">
            <a:spAutoFit/>
          </a:bodyPr>
          <a:lstStyle/>
          <a:p>
            <a:pPr algn="ctr"/>
            <a:r>
              <a:rPr lang="en-MY" sz="5400" dirty="0" smtClean="0">
                <a:solidFill>
                  <a:srgbClr val="FF0000"/>
                </a:solidFill>
              </a:rPr>
              <a:t>SECURITY</a:t>
            </a:r>
            <a:endParaRPr lang="en-MY" sz="5400" dirty="0">
              <a:solidFill>
                <a:srgbClr val="FF0000"/>
              </a:solidFill>
            </a:endParaRPr>
          </a:p>
        </p:txBody>
      </p:sp>
      <p:sp>
        <p:nvSpPr>
          <p:cNvPr id="2" name="Rectangle 1"/>
          <p:cNvSpPr/>
          <p:nvPr/>
        </p:nvSpPr>
        <p:spPr>
          <a:xfrm>
            <a:off x="-1" y="1214438"/>
            <a:ext cx="9143999" cy="6001643"/>
          </a:xfrm>
          <a:prstGeom prst="rect">
            <a:avLst/>
          </a:prstGeom>
        </p:spPr>
        <p:txBody>
          <a:bodyPr wrap="square">
            <a:spAutoFit/>
          </a:bodyPr>
          <a:lstStyle/>
          <a:p>
            <a:pPr marL="457200" indent="-457200">
              <a:buFont typeface="Arial" panose="020B0604020202020204" pitchFamily="34" charset="0"/>
              <a:buChar char="•"/>
            </a:pPr>
            <a:r>
              <a:rPr lang="en-MY" sz="3200" dirty="0" smtClean="0"/>
              <a:t>Use </a:t>
            </a:r>
            <a:r>
              <a:rPr lang="en-MY" sz="3200" dirty="0" err="1"/>
              <a:t>Bcrypt</a:t>
            </a:r>
            <a:r>
              <a:rPr lang="en-MY" sz="3200" dirty="0"/>
              <a:t> or </a:t>
            </a:r>
            <a:r>
              <a:rPr lang="en-MY" sz="3200" dirty="0" err="1"/>
              <a:t>Scrypt</a:t>
            </a:r>
            <a:r>
              <a:rPr lang="en-MY" sz="3200" dirty="0"/>
              <a:t> Instead of SHA* for Your Passwords, Please!</a:t>
            </a:r>
          </a:p>
          <a:p>
            <a:pPr marL="457200" indent="-457200">
              <a:buFont typeface="Arial" panose="020B0604020202020204" pitchFamily="34" charset="0"/>
              <a:buChar char="•"/>
            </a:pPr>
            <a:endParaRPr lang="en-MY" sz="3200" dirty="0"/>
          </a:p>
          <a:p>
            <a:pPr marL="457200" indent="-457200">
              <a:buFont typeface="Arial" panose="020B0604020202020204" pitchFamily="34" charset="0"/>
              <a:buChar char="•"/>
            </a:pPr>
            <a:r>
              <a:rPr lang="en-MY" sz="3200" dirty="0">
                <a:solidFill>
                  <a:srgbClr val="FF0000"/>
                </a:solidFill>
              </a:rPr>
              <a:t>TL;DR; SHA1, SHA256, and SHA512 are all fast hashes and are bad for passwords. </a:t>
            </a:r>
            <a:endParaRPr lang="en-MY" sz="3200" dirty="0" smtClean="0">
              <a:solidFill>
                <a:srgbClr val="FF0000"/>
              </a:solidFill>
            </a:endParaRPr>
          </a:p>
          <a:p>
            <a:pPr marL="457200" indent="-457200">
              <a:buFont typeface="Arial" panose="020B0604020202020204" pitchFamily="34" charset="0"/>
              <a:buChar char="•"/>
            </a:pPr>
            <a:endParaRPr lang="en-MY" sz="3200" dirty="0" smtClean="0"/>
          </a:p>
          <a:p>
            <a:pPr marL="457200" indent="-457200">
              <a:buFont typeface="Arial" panose="020B0604020202020204" pitchFamily="34" charset="0"/>
              <a:buChar char="•"/>
            </a:pPr>
            <a:r>
              <a:rPr lang="en-MY" sz="3200" b="1" dirty="0" smtClean="0">
                <a:solidFill>
                  <a:srgbClr val="3333FF"/>
                </a:solidFill>
              </a:rPr>
              <a:t>SCRYPT</a:t>
            </a:r>
            <a:r>
              <a:rPr lang="en-MY" sz="3200" dirty="0" smtClean="0"/>
              <a:t> </a:t>
            </a:r>
            <a:r>
              <a:rPr lang="en-MY" sz="3200" dirty="0"/>
              <a:t>and </a:t>
            </a:r>
            <a:r>
              <a:rPr lang="en-MY" sz="3200" b="1" dirty="0">
                <a:solidFill>
                  <a:srgbClr val="3333FF"/>
                </a:solidFill>
              </a:rPr>
              <a:t>BCRYPT</a:t>
            </a:r>
            <a:r>
              <a:rPr lang="en-MY" sz="3200" dirty="0"/>
              <a:t> are both a slow hash and are good for passwords. </a:t>
            </a:r>
            <a:endParaRPr lang="en-MY" sz="3200" dirty="0" smtClean="0"/>
          </a:p>
          <a:p>
            <a:pPr marL="457200" indent="-457200">
              <a:buFont typeface="Arial" panose="020B0604020202020204" pitchFamily="34" charset="0"/>
              <a:buChar char="•"/>
            </a:pPr>
            <a:endParaRPr lang="en-MY" sz="3200" dirty="0"/>
          </a:p>
          <a:p>
            <a:pPr marL="457200" indent="-457200">
              <a:buFont typeface="Arial" panose="020B0604020202020204" pitchFamily="34" charset="0"/>
              <a:buChar char="•"/>
            </a:pPr>
            <a:r>
              <a:rPr lang="en-MY" sz="3200" dirty="0">
                <a:hlinkClick r:id="rId2"/>
              </a:rPr>
              <a:t>https://rietta.com/blog/2016/02/05/bcrypt-not-sha-for-passwords/</a:t>
            </a:r>
            <a:endParaRPr lang="en-MY" sz="3200" dirty="0"/>
          </a:p>
          <a:p>
            <a:pPr marL="457200" indent="-457200">
              <a:buFont typeface="Arial" panose="020B0604020202020204" pitchFamily="34" charset="0"/>
              <a:buChar char="•"/>
            </a:pPr>
            <a:endParaRPr lang="en-MY" sz="3200" dirty="0"/>
          </a:p>
        </p:txBody>
      </p:sp>
    </p:spTree>
    <p:extLst>
      <p:ext uri="{BB962C8B-B14F-4D97-AF65-F5344CB8AC3E}">
        <p14:creationId xmlns:p14="http://schemas.microsoft.com/office/powerpoint/2010/main" val="2427776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3999" cy="923330"/>
          </a:xfrm>
          <a:prstGeom prst="rect">
            <a:avLst/>
          </a:prstGeom>
        </p:spPr>
        <p:txBody>
          <a:bodyPr wrap="square">
            <a:spAutoFit/>
          </a:bodyPr>
          <a:lstStyle/>
          <a:p>
            <a:pPr algn="ctr"/>
            <a:r>
              <a:rPr lang="en-MY" sz="5400" dirty="0" smtClean="0">
                <a:solidFill>
                  <a:srgbClr val="FF0000"/>
                </a:solidFill>
              </a:rPr>
              <a:t>SECURITY</a:t>
            </a:r>
            <a:endParaRPr lang="en-MY" sz="5400" dirty="0">
              <a:solidFill>
                <a:srgbClr val="FF0000"/>
              </a:solidFill>
            </a:endParaRPr>
          </a:p>
        </p:txBody>
      </p:sp>
      <p:sp>
        <p:nvSpPr>
          <p:cNvPr id="2" name="Rectangle 1"/>
          <p:cNvSpPr/>
          <p:nvPr/>
        </p:nvSpPr>
        <p:spPr>
          <a:xfrm>
            <a:off x="-1" y="1031052"/>
            <a:ext cx="9143999" cy="1077218"/>
          </a:xfrm>
          <a:prstGeom prst="rect">
            <a:avLst/>
          </a:prstGeom>
        </p:spPr>
        <p:txBody>
          <a:bodyPr wrap="square">
            <a:spAutoFit/>
          </a:bodyPr>
          <a:lstStyle/>
          <a:p>
            <a:pPr algn="ctr"/>
            <a:r>
              <a:rPr lang="en-MY" sz="3200" b="1" dirty="0" smtClean="0"/>
              <a:t>Secure </a:t>
            </a:r>
            <a:r>
              <a:rPr lang="en-MY" sz="3200" b="1" dirty="0"/>
              <a:t>Login </a:t>
            </a:r>
            <a:r>
              <a:rPr lang="en-MY" sz="3200" b="1" dirty="0" err="1"/>
              <a:t>Menggunakan</a:t>
            </a:r>
            <a:r>
              <a:rPr lang="en-MY" sz="3200" b="1" dirty="0"/>
              <a:t> </a:t>
            </a:r>
            <a:r>
              <a:rPr lang="en-MY" sz="3200" b="1" dirty="0" err="1"/>
              <a:t>Bcrypt</a:t>
            </a:r>
            <a:r>
              <a:rPr lang="en-MY" sz="3200" b="1" dirty="0"/>
              <a:t> Di </a:t>
            </a:r>
            <a:r>
              <a:rPr lang="en-MY" sz="3200" b="1" dirty="0" err="1"/>
              <a:t>Php</a:t>
            </a:r>
            <a:endParaRPr lang="en-MY" sz="3200" b="1" dirty="0"/>
          </a:p>
          <a:p>
            <a:pPr marL="457200" indent="-457200">
              <a:buFont typeface="Arial" panose="020B0604020202020204" pitchFamily="34" charset="0"/>
              <a:buChar char="•"/>
            </a:pPr>
            <a:endParaRPr lang="en-MY" sz="3200" dirty="0"/>
          </a:p>
        </p:txBody>
      </p:sp>
      <p:pic>
        <p:nvPicPr>
          <p:cNvPr id="6" name="Picture 5"/>
          <p:cNvPicPr>
            <a:picLocks noChangeAspect="1"/>
          </p:cNvPicPr>
          <p:nvPr/>
        </p:nvPicPr>
        <p:blipFill>
          <a:blip r:embed="rId2"/>
          <a:stretch>
            <a:fillRect/>
          </a:stretch>
        </p:blipFill>
        <p:spPr>
          <a:xfrm>
            <a:off x="-4807" y="2051118"/>
            <a:ext cx="9148805" cy="2847975"/>
          </a:xfrm>
          <a:prstGeom prst="rect">
            <a:avLst/>
          </a:prstGeom>
        </p:spPr>
      </p:pic>
      <p:sp>
        <p:nvSpPr>
          <p:cNvPr id="4" name="Rectangle 3"/>
          <p:cNvSpPr/>
          <p:nvPr/>
        </p:nvSpPr>
        <p:spPr>
          <a:xfrm>
            <a:off x="0" y="5312156"/>
            <a:ext cx="9144000" cy="1569660"/>
          </a:xfrm>
          <a:prstGeom prst="rect">
            <a:avLst/>
          </a:prstGeom>
        </p:spPr>
        <p:txBody>
          <a:bodyPr wrap="square">
            <a:spAutoFit/>
          </a:bodyPr>
          <a:lstStyle/>
          <a:p>
            <a:pPr marL="285750" indent="-285750">
              <a:buFont typeface="Arial" panose="020B0604020202020204" pitchFamily="34" charset="0"/>
              <a:buChar char="•"/>
            </a:pPr>
            <a:r>
              <a:rPr lang="en-MY" sz="3200" dirty="0">
                <a:hlinkClick r:id="rId3"/>
              </a:rPr>
              <a:t>https://</a:t>
            </a:r>
            <a:r>
              <a:rPr lang="en-MY" sz="3200" dirty="0" smtClean="0">
                <a:hlinkClick r:id="rId3"/>
              </a:rPr>
              <a:t>aguzrybudy.blogspot.com/2017/04/secure-login-menggunakan-bcrypt-di-php.html</a:t>
            </a:r>
            <a:endParaRPr lang="en-MY" sz="3200" dirty="0" smtClean="0"/>
          </a:p>
          <a:p>
            <a:pPr marL="285750" indent="-285750">
              <a:buFont typeface="Arial" panose="020B0604020202020204" pitchFamily="34" charset="0"/>
              <a:buChar char="•"/>
            </a:pPr>
            <a:endParaRPr lang="en-MY" sz="3200" dirty="0"/>
          </a:p>
        </p:txBody>
      </p:sp>
    </p:spTree>
    <p:extLst>
      <p:ext uri="{BB962C8B-B14F-4D97-AF65-F5344CB8AC3E}">
        <p14:creationId xmlns:p14="http://schemas.microsoft.com/office/powerpoint/2010/main" val="246115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1000125"/>
            <a:ext cx="9001125" cy="6001643"/>
          </a:xfrm>
          <a:prstGeom prst="rect">
            <a:avLst/>
          </a:prstGeom>
        </p:spPr>
        <p:txBody>
          <a:bodyPr wrap="square">
            <a:spAutoFit/>
          </a:bodyPr>
          <a:lstStyle/>
          <a:p>
            <a:pPr marL="457200" indent="-457200">
              <a:buFont typeface="Arial" panose="020B0604020202020204" pitchFamily="34" charset="0"/>
              <a:buChar char="•"/>
            </a:pPr>
            <a:r>
              <a:rPr lang="en-MY" sz="3200" dirty="0" smtClean="0"/>
              <a:t>open </a:t>
            </a:r>
            <a:r>
              <a:rPr lang="en-MY" sz="3200" dirty="0"/>
              <a:t>source server-side scripting </a:t>
            </a:r>
            <a:r>
              <a:rPr lang="en-MY" sz="3200" dirty="0" smtClean="0"/>
              <a:t>language</a:t>
            </a:r>
          </a:p>
          <a:p>
            <a:pPr marL="457200" indent="-457200">
              <a:buFont typeface="Arial" panose="020B0604020202020204" pitchFamily="34" charset="0"/>
              <a:buChar char="•"/>
            </a:pPr>
            <a:endParaRPr lang="en-MY" sz="3200" dirty="0" smtClean="0"/>
          </a:p>
          <a:p>
            <a:pPr marL="457200" indent="-457200">
              <a:buFont typeface="Arial" panose="020B0604020202020204" pitchFamily="34" charset="0"/>
              <a:buChar char="•"/>
            </a:pPr>
            <a:r>
              <a:rPr lang="en-MY" sz="3200" dirty="0"/>
              <a:t>embedded with HTML web pages. </a:t>
            </a:r>
          </a:p>
          <a:p>
            <a:pPr marL="457200" indent="-457200">
              <a:buFont typeface="Arial" panose="020B0604020202020204" pitchFamily="34" charset="0"/>
              <a:buChar char="•"/>
            </a:pPr>
            <a:endParaRPr lang="en-MY" sz="3200" dirty="0"/>
          </a:p>
          <a:p>
            <a:pPr marL="457200" indent="-457200">
              <a:buFont typeface="Arial" panose="020B0604020202020204" pitchFamily="34" charset="0"/>
              <a:buChar char="•"/>
            </a:pPr>
            <a:r>
              <a:rPr lang="en-MY" sz="3200" dirty="0" smtClean="0"/>
              <a:t>dynamically </a:t>
            </a:r>
            <a:r>
              <a:rPr lang="en-MY" sz="3200" dirty="0"/>
              <a:t>generated web pages. </a:t>
            </a:r>
            <a:endParaRPr lang="en-MY" sz="3200" dirty="0" smtClean="0"/>
          </a:p>
          <a:p>
            <a:pPr marL="457200" indent="-457200">
              <a:buFont typeface="Arial" panose="020B0604020202020204" pitchFamily="34" charset="0"/>
              <a:buChar char="•"/>
            </a:pPr>
            <a:endParaRPr lang="en-MY" sz="3200" dirty="0"/>
          </a:p>
          <a:p>
            <a:pPr marL="457200" indent="-457200">
              <a:buFont typeface="Arial" panose="020B0604020202020204" pitchFamily="34" charset="0"/>
              <a:buChar char="•"/>
            </a:pPr>
            <a:r>
              <a:rPr lang="en-MY" sz="3200" dirty="0" smtClean="0"/>
              <a:t>PHP </a:t>
            </a:r>
            <a:r>
              <a:rPr lang="en-MY" sz="3200" dirty="0"/>
              <a:t>scripts are executed on the </a:t>
            </a:r>
            <a:r>
              <a:rPr lang="en-MY" sz="3200" dirty="0" smtClean="0"/>
              <a:t>server. result sent </a:t>
            </a:r>
            <a:r>
              <a:rPr lang="en-MY" sz="3200" dirty="0"/>
              <a:t>to the browser as </a:t>
            </a:r>
            <a:r>
              <a:rPr lang="en-MY" sz="3200" dirty="0" smtClean="0"/>
              <a:t>HTML</a:t>
            </a:r>
            <a:r>
              <a:rPr lang="en-MY" sz="3200" dirty="0"/>
              <a:t>.</a:t>
            </a:r>
          </a:p>
          <a:p>
            <a:pPr marL="457200" indent="-457200">
              <a:buFont typeface="Arial" panose="020B0604020202020204" pitchFamily="34" charset="0"/>
              <a:buChar char="•"/>
            </a:pPr>
            <a:endParaRPr lang="en-MY" sz="3200" dirty="0"/>
          </a:p>
          <a:p>
            <a:pPr marL="457200" indent="-457200">
              <a:buFont typeface="Arial" panose="020B0604020202020204" pitchFamily="34" charset="0"/>
              <a:buChar char="•"/>
            </a:pPr>
            <a:r>
              <a:rPr lang="en-MY" sz="3200" dirty="0" smtClean="0"/>
              <a:t>integrated </a:t>
            </a:r>
            <a:r>
              <a:rPr lang="en-MY" sz="3200" dirty="0"/>
              <a:t>with </a:t>
            </a:r>
            <a:r>
              <a:rPr lang="en-MY" sz="3200" dirty="0" smtClean="0"/>
              <a:t>databases (MySQL</a:t>
            </a:r>
            <a:r>
              <a:rPr lang="en-MY" sz="3200" dirty="0"/>
              <a:t>, PostgreSQL, Oracle, Sybase, Informix, </a:t>
            </a:r>
            <a:r>
              <a:rPr lang="en-MY" sz="3200" dirty="0" smtClean="0"/>
              <a:t>MSSQL Server)</a:t>
            </a:r>
            <a:endParaRPr lang="en-MY" sz="3200" dirty="0"/>
          </a:p>
          <a:p>
            <a:pPr marL="457200" indent="-457200">
              <a:buFont typeface="Arial" panose="020B0604020202020204" pitchFamily="34" charset="0"/>
              <a:buChar char="•"/>
            </a:pPr>
            <a:endParaRPr lang="en-MY" sz="3200" dirty="0"/>
          </a:p>
        </p:txBody>
      </p:sp>
      <p:sp>
        <p:nvSpPr>
          <p:cNvPr id="3" name="Rectangle 2"/>
          <p:cNvSpPr/>
          <p:nvPr/>
        </p:nvSpPr>
        <p:spPr>
          <a:xfrm>
            <a:off x="0" y="0"/>
            <a:ext cx="9144000" cy="707886"/>
          </a:xfrm>
          <a:prstGeom prst="rect">
            <a:avLst/>
          </a:prstGeom>
        </p:spPr>
        <p:txBody>
          <a:bodyPr wrap="square">
            <a:spAutoFit/>
          </a:bodyPr>
          <a:lstStyle/>
          <a:p>
            <a:pPr algn="ctr"/>
            <a:r>
              <a:rPr lang="en-MY" sz="4000" dirty="0" smtClean="0"/>
              <a:t>PHP</a:t>
            </a:r>
            <a:r>
              <a:rPr lang="en-MY" sz="4000" dirty="0"/>
              <a:t>: Hypertext </a:t>
            </a:r>
            <a:r>
              <a:rPr lang="en-MY" sz="4000" dirty="0" err="1"/>
              <a:t>Preprocessor</a:t>
            </a:r>
            <a:endParaRPr lang="en-MY" sz="4000" dirty="0"/>
          </a:p>
        </p:txBody>
      </p:sp>
    </p:spTree>
    <p:extLst>
      <p:ext uri="{BB962C8B-B14F-4D97-AF65-F5344CB8AC3E}">
        <p14:creationId xmlns:p14="http://schemas.microsoft.com/office/powerpoint/2010/main" val="2662699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58806"/>
            <a:ext cx="9144000" cy="1015663"/>
          </a:xfrm>
          <a:prstGeom prst="rect">
            <a:avLst/>
          </a:prstGeom>
          <a:noFill/>
        </p:spPr>
        <p:txBody>
          <a:bodyPr wrap="square" rtlCol="0">
            <a:spAutoFit/>
          </a:bodyPr>
          <a:lstStyle/>
          <a:p>
            <a:pPr algn="ctr"/>
            <a:r>
              <a:rPr lang="en-MY" sz="6000" dirty="0"/>
              <a:t>captcha</a:t>
            </a:r>
          </a:p>
        </p:txBody>
      </p:sp>
      <p:sp>
        <p:nvSpPr>
          <p:cNvPr id="3" name="Rectangle 2"/>
          <p:cNvSpPr/>
          <p:nvPr/>
        </p:nvSpPr>
        <p:spPr>
          <a:xfrm>
            <a:off x="0" y="0"/>
            <a:ext cx="9143999" cy="923330"/>
          </a:xfrm>
          <a:prstGeom prst="rect">
            <a:avLst/>
          </a:prstGeom>
        </p:spPr>
        <p:txBody>
          <a:bodyPr wrap="square">
            <a:spAutoFit/>
          </a:bodyPr>
          <a:lstStyle/>
          <a:p>
            <a:pPr algn="ctr"/>
            <a:r>
              <a:rPr lang="en-MY" sz="5400" dirty="0" smtClean="0">
                <a:solidFill>
                  <a:srgbClr val="FF0000"/>
                </a:solidFill>
              </a:rPr>
              <a:t>SECURITY</a:t>
            </a:r>
            <a:endParaRPr lang="en-MY" sz="5400" dirty="0">
              <a:solidFill>
                <a:srgbClr val="FF0000"/>
              </a:solidFill>
            </a:endParaRPr>
          </a:p>
        </p:txBody>
      </p:sp>
      <p:sp>
        <p:nvSpPr>
          <p:cNvPr id="4" name="Rectangle 3"/>
          <p:cNvSpPr/>
          <p:nvPr/>
        </p:nvSpPr>
        <p:spPr>
          <a:xfrm>
            <a:off x="200025" y="2862949"/>
            <a:ext cx="8943974" cy="3539430"/>
          </a:xfrm>
          <a:prstGeom prst="rect">
            <a:avLst/>
          </a:prstGeom>
        </p:spPr>
        <p:txBody>
          <a:bodyPr wrap="square">
            <a:spAutoFit/>
          </a:bodyPr>
          <a:lstStyle/>
          <a:p>
            <a:pPr marL="285750" indent="-285750">
              <a:buFont typeface="Arial" panose="020B0604020202020204" pitchFamily="34" charset="0"/>
              <a:buChar char="•"/>
            </a:pPr>
            <a:r>
              <a:rPr lang="en-MY" sz="2800" dirty="0">
                <a:hlinkClick r:id="rId2"/>
              </a:rPr>
              <a:t>https://</a:t>
            </a:r>
            <a:r>
              <a:rPr lang="en-MY" sz="2800" dirty="0" smtClean="0">
                <a:hlinkClick r:id="rId2"/>
              </a:rPr>
              <a:t>www.phpcaptcha.org/</a:t>
            </a:r>
            <a:endParaRPr lang="en-MY" sz="2800" dirty="0" smtClean="0"/>
          </a:p>
          <a:p>
            <a:pPr marL="285750" indent="-285750">
              <a:buFont typeface="Arial" panose="020B0604020202020204" pitchFamily="34" charset="0"/>
              <a:buChar char="•"/>
            </a:pPr>
            <a:endParaRPr lang="en-MY" sz="2800" dirty="0" smtClean="0"/>
          </a:p>
          <a:p>
            <a:pPr marL="285750" indent="-285750">
              <a:buFont typeface="Arial" panose="020B0604020202020204" pitchFamily="34" charset="0"/>
              <a:buChar char="•"/>
            </a:pPr>
            <a:r>
              <a:rPr lang="en-MY" sz="2800" dirty="0">
                <a:hlinkClick r:id="rId3"/>
              </a:rPr>
              <a:t>https://</a:t>
            </a:r>
            <a:r>
              <a:rPr lang="en-MY" sz="2800" dirty="0" smtClean="0">
                <a:hlinkClick r:id="rId3"/>
              </a:rPr>
              <a:t>github.com/yasirmturk/simple-php-captcha</a:t>
            </a:r>
            <a:endParaRPr lang="en-MY" sz="2800" dirty="0" smtClean="0"/>
          </a:p>
          <a:p>
            <a:pPr marL="285750" indent="-285750">
              <a:buFont typeface="Arial" panose="020B0604020202020204" pitchFamily="34" charset="0"/>
              <a:buChar char="•"/>
            </a:pPr>
            <a:endParaRPr lang="en-MY" sz="2800" dirty="0" smtClean="0"/>
          </a:p>
          <a:p>
            <a:pPr marL="285750" indent="-285750">
              <a:buFont typeface="Arial" panose="020B0604020202020204" pitchFamily="34" charset="0"/>
              <a:buChar char="•"/>
            </a:pPr>
            <a:r>
              <a:rPr lang="en-MY" sz="2800" dirty="0">
                <a:hlinkClick r:id="rId4"/>
              </a:rPr>
              <a:t>https://www.w3schools.in/php-script/captcha</a:t>
            </a:r>
            <a:r>
              <a:rPr lang="en-MY" sz="2800" dirty="0" smtClean="0">
                <a:hlinkClick r:id="rId4"/>
              </a:rPr>
              <a:t>/</a:t>
            </a:r>
            <a:endParaRPr lang="en-MY" sz="2800" dirty="0" smtClean="0"/>
          </a:p>
          <a:p>
            <a:pPr marL="285750" indent="-285750">
              <a:buFont typeface="Arial" panose="020B0604020202020204" pitchFamily="34" charset="0"/>
              <a:buChar char="•"/>
            </a:pPr>
            <a:endParaRPr lang="en-MY" sz="2800" dirty="0" smtClean="0"/>
          </a:p>
          <a:p>
            <a:pPr marL="285750" indent="-285750">
              <a:buFont typeface="Arial" panose="020B0604020202020204" pitchFamily="34" charset="0"/>
              <a:buChar char="•"/>
            </a:pPr>
            <a:r>
              <a:rPr lang="en-MY" sz="2800" dirty="0">
                <a:hlinkClick r:id="rId5"/>
              </a:rPr>
              <a:t>https://labs.abeautifulsite.net/simple-php-captcha</a:t>
            </a:r>
            <a:r>
              <a:rPr lang="en-MY" sz="2800" dirty="0" smtClean="0">
                <a:hlinkClick r:id="rId5"/>
              </a:rPr>
              <a:t>/</a:t>
            </a:r>
            <a:endParaRPr lang="en-MY" sz="2800" dirty="0" smtClean="0"/>
          </a:p>
          <a:p>
            <a:pPr marL="285750" indent="-285750">
              <a:buFont typeface="Arial" panose="020B0604020202020204" pitchFamily="34" charset="0"/>
              <a:buChar char="•"/>
            </a:pPr>
            <a:endParaRPr lang="en-MY" sz="2800" dirty="0"/>
          </a:p>
        </p:txBody>
      </p:sp>
    </p:spTree>
    <p:extLst>
      <p:ext uri="{BB962C8B-B14F-4D97-AF65-F5344CB8AC3E}">
        <p14:creationId xmlns:p14="http://schemas.microsoft.com/office/powerpoint/2010/main" val="76318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3999" cy="923330"/>
          </a:xfrm>
          <a:prstGeom prst="rect">
            <a:avLst/>
          </a:prstGeom>
        </p:spPr>
        <p:txBody>
          <a:bodyPr wrap="square">
            <a:spAutoFit/>
          </a:bodyPr>
          <a:lstStyle/>
          <a:p>
            <a:pPr algn="ctr"/>
            <a:r>
              <a:rPr lang="en-MY" sz="5400" dirty="0" smtClean="0">
                <a:solidFill>
                  <a:srgbClr val="FF0000"/>
                </a:solidFill>
              </a:rPr>
              <a:t>SECURITY</a:t>
            </a:r>
            <a:endParaRPr lang="en-MY" sz="5400" dirty="0">
              <a:solidFill>
                <a:srgbClr val="FF0000"/>
              </a:solidFill>
            </a:endParaRPr>
          </a:p>
        </p:txBody>
      </p:sp>
      <p:sp>
        <p:nvSpPr>
          <p:cNvPr id="3" name="Rectangle 2"/>
          <p:cNvSpPr/>
          <p:nvPr/>
        </p:nvSpPr>
        <p:spPr>
          <a:xfrm>
            <a:off x="0" y="923330"/>
            <a:ext cx="9144000" cy="646331"/>
          </a:xfrm>
          <a:prstGeom prst="rect">
            <a:avLst/>
          </a:prstGeom>
        </p:spPr>
        <p:txBody>
          <a:bodyPr wrap="square">
            <a:spAutoFit/>
          </a:bodyPr>
          <a:lstStyle/>
          <a:p>
            <a:pPr algn="ctr"/>
            <a:r>
              <a:rPr lang="en-MY" sz="3600" dirty="0"/>
              <a:t>CSRF (Cross-site Request Forgery) </a:t>
            </a:r>
          </a:p>
        </p:txBody>
      </p:sp>
      <p:sp>
        <p:nvSpPr>
          <p:cNvPr id="4" name="Rectangle 3"/>
          <p:cNvSpPr/>
          <p:nvPr/>
        </p:nvSpPr>
        <p:spPr>
          <a:xfrm>
            <a:off x="-1" y="1615828"/>
            <a:ext cx="9144000" cy="1754326"/>
          </a:xfrm>
          <a:prstGeom prst="rect">
            <a:avLst/>
          </a:prstGeom>
        </p:spPr>
        <p:txBody>
          <a:bodyPr wrap="square">
            <a:spAutoFit/>
          </a:bodyPr>
          <a:lstStyle/>
          <a:p>
            <a:pPr marL="571500" indent="-571500">
              <a:buFont typeface="Arial" panose="020B0604020202020204" pitchFamily="34" charset="0"/>
              <a:buChar char="•"/>
            </a:pPr>
            <a:r>
              <a:rPr lang="en-MY" sz="3600" dirty="0" smtClean="0"/>
              <a:t> </a:t>
            </a:r>
            <a:r>
              <a:rPr lang="en-MY" sz="3600" dirty="0"/>
              <a:t>attack that forces an end user to execute unwanted actions on a web application in which they're currently authenticated. </a:t>
            </a:r>
            <a:endParaRPr lang="en-MY" sz="3600" dirty="0" smtClean="0"/>
          </a:p>
        </p:txBody>
      </p:sp>
      <p:pic>
        <p:nvPicPr>
          <p:cNvPr id="5" name="Picture 4"/>
          <p:cNvPicPr>
            <a:picLocks noChangeAspect="1"/>
          </p:cNvPicPr>
          <p:nvPr/>
        </p:nvPicPr>
        <p:blipFill>
          <a:blip r:embed="rId2"/>
          <a:stretch>
            <a:fillRect/>
          </a:stretch>
        </p:blipFill>
        <p:spPr>
          <a:xfrm>
            <a:off x="-1" y="3373300"/>
            <a:ext cx="9144000" cy="3484700"/>
          </a:xfrm>
          <a:prstGeom prst="rect">
            <a:avLst/>
          </a:prstGeom>
        </p:spPr>
      </p:pic>
    </p:spTree>
    <p:extLst>
      <p:ext uri="{BB962C8B-B14F-4D97-AF65-F5344CB8AC3E}">
        <p14:creationId xmlns:p14="http://schemas.microsoft.com/office/powerpoint/2010/main" val="1572414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3999" cy="923330"/>
          </a:xfrm>
          <a:prstGeom prst="rect">
            <a:avLst/>
          </a:prstGeom>
        </p:spPr>
        <p:txBody>
          <a:bodyPr wrap="square">
            <a:spAutoFit/>
          </a:bodyPr>
          <a:lstStyle/>
          <a:p>
            <a:pPr algn="ctr"/>
            <a:r>
              <a:rPr lang="en-MY" sz="5400" dirty="0" smtClean="0">
                <a:solidFill>
                  <a:srgbClr val="FF0000"/>
                </a:solidFill>
              </a:rPr>
              <a:t>SECURITY</a:t>
            </a:r>
            <a:endParaRPr lang="en-MY" sz="5400" dirty="0">
              <a:solidFill>
                <a:srgbClr val="FF0000"/>
              </a:solidFill>
            </a:endParaRPr>
          </a:p>
        </p:txBody>
      </p:sp>
      <p:sp>
        <p:nvSpPr>
          <p:cNvPr id="3" name="Rectangle 2"/>
          <p:cNvSpPr/>
          <p:nvPr/>
        </p:nvSpPr>
        <p:spPr>
          <a:xfrm>
            <a:off x="0" y="923330"/>
            <a:ext cx="9144000" cy="646331"/>
          </a:xfrm>
          <a:prstGeom prst="rect">
            <a:avLst/>
          </a:prstGeom>
        </p:spPr>
        <p:txBody>
          <a:bodyPr wrap="square">
            <a:spAutoFit/>
          </a:bodyPr>
          <a:lstStyle/>
          <a:p>
            <a:pPr algn="ctr"/>
            <a:r>
              <a:rPr lang="en-MY" sz="3600" dirty="0"/>
              <a:t>CSRF (Cross-site Request Forgery) </a:t>
            </a:r>
          </a:p>
        </p:txBody>
      </p:sp>
      <p:sp>
        <p:nvSpPr>
          <p:cNvPr id="6" name="Rectangle 5"/>
          <p:cNvSpPr/>
          <p:nvPr/>
        </p:nvSpPr>
        <p:spPr>
          <a:xfrm>
            <a:off x="-1" y="4008358"/>
            <a:ext cx="9144000" cy="3046988"/>
          </a:xfrm>
          <a:prstGeom prst="rect">
            <a:avLst/>
          </a:prstGeom>
        </p:spPr>
        <p:txBody>
          <a:bodyPr wrap="square">
            <a:spAutoFit/>
          </a:bodyPr>
          <a:lstStyle/>
          <a:p>
            <a:pPr marL="457200" indent="-457200" algn="ctr">
              <a:buFont typeface="Arial" panose="020B0604020202020204" pitchFamily="34" charset="0"/>
              <a:buChar char="•"/>
            </a:pPr>
            <a:r>
              <a:rPr lang="en-MY" sz="3200" dirty="0">
                <a:hlinkClick r:id="rId2"/>
              </a:rPr>
              <a:t>https://www.webhostinghero.com/protect-php-forms-from-csrf-attacks</a:t>
            </a:r>
            <a:r>
              <a:rPr lang="en-MY" sz="3200" dirty="0" smtClean="0">
                <a:hlinkClick r:id="rId2"/>
              </a:rPr>
              <a:t>/</a:t>
            </a:r>
          </a:p>
          <a:p>
            <a:pPr marL="457200" indent="-457200" algn="ctr">
              <a:buFont typeface="Arial" panose="020B0604020202020204" pitchFamily="34" charset="0"/>
              <a:buChar char="•"/>
            </a:pPr>
            <a:endParaRPr lang="en-MY" sz="3200" dirty="0">
              <a:hlinkClick r:id="rId2"/>
            </a:endParaRPr>
          </a:p>
          <a:p>
            <a:pPr marL="457200" indent="-457200" algn="ctr">
              <a:buFont typeface="Arial" panose="020B0604020202020204" pitchFamily="34" charset="0"/>
              <a:buChar char="•"/>
            </a:pPr>
            <a:r>
              <a:rPr lang="en-MY" sz="3200" dirty="0" smtClean="0">
                <a:hlinkClick r:id="rId2"/>
              </a:rPr>
              <a:t>https</a:t>
            </a:r>
            <a:r>
              <a:rPr lang="en-MY" sz="3200" dirty="0">
                <a:hlinkClick r:id="rId2"/>
              </a:rPr>
              <a:t>://www.wikihow.com/Prevent-Cross-Site-Request-Forgery-(CSRF)-</a:t>
            </a:r>
            <a:r>
              <a:rPr lang="en-MY" sz="3200" dirty="0" smtClean="0">
                <a:hlinkClick r:id="rId2"/>
              </a:rPr>
              <a:t>Attacks-in-PHP</a:t>
            </a:r>
            <a:endParaRPr lang="en-MY" sz="3200" dirty="0" smtClean="0"/>
          </a:p>
          <a:p>
            <a:pPr algn="ctr"/>
            <a:endParaRPr lang="en-MY" sz="3200" dirty="0"/>
          </a:p>
        </p:txBody>
      </p:sp>
      <p:sp>
        <p:nvSpPr>
          <p:cNvPr id="7" name="Rectangle 6"/>
          <p:cNvSpPr/>
          <p:nvPr/>
        </p:nvSpPr>
        <p:spPr>
          <a:xfrm>
            <a:off x="71438" y="1846660"/>
            <a:ext cx="9143999" cy="2308324"/>
          </a:xfrm>
          <a:prstGeom prst="rect">
            <a:avLst/>
          </a:prstGeom>
        </p:spPr>
        <p:txBody>
          <a:bodyPr wrap="square">
            <a:spAutoFit/>
          </a:bodyPr>
          <a:lstStyle/>
          <a:p>
            <a:pPr marL="742950" indent="-742950">
              <a:buFont typeface="+mj-lt"/>
              <a:buAutoNum type="arabicPeriod"/>
            </a:pPr>
            <a:r>
              <a:rPr lang="en-MY" sz="3600" dirty="0" smtClean="0"/>
              <a:t>Including </a:t>
            </a:r>
            <a:r>
              <a:rPr lang="en-MY" sz="3600" dirty="0"/>
              <a:t>a random token with each </a:t>
            </a:r>
            <a:r>
              <a:rPr lang="en-MY" sz="3600" dirty="0" smtClean="0"/>
              <a:t>request</a:t>
            </a:r>
          </a:p>
          <a:p>
            <a:pPr marL="742950" indent="-742950">
              <a:buFont typeface="+mj-lt"/>
              <a:buAutoNum type="arabicPeriod"/>
            </a:pPr>
            <a:endParaRPr lang="en-MY" sz="3600" dirty="0"/>
          </a:p>
          <a:p>
            <a:pPr marL="742950" indent="-742950">
              <a:buFont typeface="+mj-lt"/>
              <a:buAutoNum type="arabicPeriod"/>
            </a:pPr>
            <a:r>
              <a:rPr lang="en-MY" sz="3600" dirty="0" smtClean="0"/>
              <a:t>Using </a:t>
            </a:r>
            <a:r>
              <a:rPr lang="en-MY" sz="3600" dirty="0"/>
              <a:t>a random name for each form field.</a:t>
            </a:r>
          </a:p>
          <a:p>
            <a:pPr marL="742950" indent="-742950">
              <a:buFont typeface="+mj-lt"/>
              <a:buAutoNum type="arabicPeriod"/>
            </a:pPr>
            <a:endParaRPr lang="en-MY" sz="3600" dirty="0"/>
          </a:p>
        </p:txBody>
      </p:sp>
    </p:spTree>
    <p:extLst>
      <p:ext uri="{BB962C8B-B14F-4D97-AF65-F5344CB8AC3E}">
        <p14:creationId xmlns:p14="http://schemas.microsoft.com/office/powerpoint/2010/main" val="1367896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42930"/>
            <a:ext cx="9143999" cy="6186309"/>
          </a:xfrm>
          <a:prstGeom prst="rect">
            <a:avLst/>
          </a:prstGeom>
        </p:spPr>
        <p:txBody>
          <a:bodyPr wrap="square">
            <a:spAutoFit/>
          </a:bodyPr>
          <a:lstStyle/>
          <a:p>
            <a:r>
              <a:rPr lang="en-MY" sz="3300" dirty="0" smtClean="0"/>
              <a:t>What </a:t>
            </a:r>
            <a:r>
              <a:rPr lang="en-MY" sz="3300" dirty="0"/>
              <a:t>is wrong with this </a:t>
            </a:r>
            <a:r>
              <a:rPr lang="en-MY" sz="3300" dirty="0" smtClean="0"/>
              <a:t>query</a:t>
            </a:r>
            <a:r>
              <a:rPr lang="en-MY" sz="3300" dirty="0"/>
              <a:t> </a:t>
            </a:r>
            <a:r>
              <a:rPr lang="en-MY" sz="3300" dirty="0" smtClean="0"/>
              <a:t>:</a:t>
            </a:r>
            <a:r>
              <a:rPr lang="en-MY" sz="3300" dirty="0"/>
              <a:t/>
            </a:r>
            <a:br>
              <a:rPr lang="en-MY" sz="3300" dirty="0"/>
            </a:br>
            <a:r>
              <a:rPr lang="en-MY" sz="3300" dirty="0"/>
              <a:t>"SELECT </a:t>
            </a:r>
            <a:r>
              <a:rPr lang="en-MY" sz="3300" dirty="0">
                <a:solidFill>
                  <a:srgbClr val="FF0000"/>
                </a:solidFill>
              </a:rPr>
              <a:t>*</a:t>
            </a:r>
            <a:r>
              <a:rPr lang="en-MY" sz="3300" dirty="0"/>
              <a:t> FROM table WHERE id = </a:t>
            </a:r>
            <a:r>
              <a:rPr lang="en-MY" sz="3300" dirty="0">
                <a:solidFill>
                  <a:srgbClr val="FF0000"/>
                </a:solidFill>
              </a:rPr>
              <a:t>$_POST[ 'id' </a:t>
            </a:r>
            <a:r>
              <a:rPr lang="en-MY" sz="3300" dirty="0" smtClean="0">
                <a:solidFill>
                  <a:srgbClr val="FF0000"/>
                </a:solidFill>
              </a:rPr>
              <a:t>]"</a:t>
            </a:r>
            <a:endParaRPr lang="en-MY" sz="3300" dirty="0">
              <a:solidFill>
                <a:srgbClr val="FF0000"/>
              </a:solidFill>
            </a:endParaRPr>
          </a:p>
          <a:p>
            <a:endParaRPr lang="en-MY" sz="3300" dirty="0"/>
          </a:p>
          <a:p>
            <a:pPr marL="457200" indent="-457200">
              <a:buFont typeface="Arial" panose="020B0604020202020204" pitchFamily="34" charset="0"/>
              <a:buChar char="•"/>
            </a:pPr>
            <a:r>
              <a:rPr lang="en-MY" sz="3300" dirty="0" smtClean="0"/>
              <a:t>It </a:t>
            </a:r>
            <a:r>
              <a:rPr lang="en-MY" sz="3300" dirty="0"/>
              <a:t>is </a:t>
            </a:r>
            <a:r>
              <a:rPr lang="en-MY" sz="3300" dirty="0" err="1">
                <a:solidFill>
                  <a:srgbClr val="FF0000"/>
                </a:solidFill>
              </a:rPr>
              <a:t>vulnarable</a:t>
            </a:r>
            <a:r>
              <a:rPr lang="en-MY" sz="3300" dirty="0">
                <a:solidFill>
                  <a:srgbClr val="FF0000"/>
                </a:solidFill>
              </a:rPr>
              <a:t> to SQL injection</a:t>
            </a:r>
            <a:r>
              <a:rPr lang="en-MY" sz="3300" dirty="0"/>
              <a:t>. </a:t>
            </a:r>
            <a:r>
              <a:rPr lang="en-MY" sz="3300" dirty="0" smtClean="0"/>
              <a:t>Never </a:t>
            </a:r>
            <a:r>
              <a:rPr lang="en-MY" sz="3300" dirty="0"/>
              <a:t>use user input directly in queries. </a:t>
            </a:r>
            <a:r>
              <a:rPr lang="en-MY" sz="3300" dirty="0">
                <a:solidFill>
                  <a:srgbClr val="3333FF"/>
                </a:solidFill>
              </a:rPr>
              <a:t>Sanitize it first</a:t>
            </a:r>
            <a:r>
              <a:rPr lang="en-MY" sz="3300" dirty="0"/>
              <a:t>. </a:t>
            </a:r>
            <a:r>
              <a:rPr lang="en-MY" sz="3300" dirty="0" err="1"/>
              <a:t>Preferebly</a:t>
            </a:r>
            <a:r>
              <a:rPr lang="en-MY" sz="3300" dirty="0"/>
              <a:t> use </a:t>
            </a:r>
            <a:r>
              <a:rPr lang="en-MY" sz="3300" dirty="0">
                <a:solidFill>
                  <a:srgbClr val="3333FF"/>
                </a:solidFill>
              </a:rPr>
              <a:t>prepared statements </a:t>
            </a:r>
            <a:r>
              <a:rPr lang="en-MY" sz="3300" dirty="0"/>
              <a:t>(PDO</a:t>
            </a:r>
            <a:r>
              <a:rPr lang="en-MY" sz="3300" dirty="0" smtClean="0"/>
              <a:t>). </a:t>
            </a:r>
          </a:p>
          <a:p>
            <a:endParaRPr lang="en-MY" sz="3300" dirty="0"/>
          </a:p>
          <a:p>
            <a:pPr marL="457200" indent="-457200">
              <a:buFont typeface="Arial" panose="020B0604020202020204" pitchFamily="34" charset="0"/>
              <a:buChar char="•"/>
            </a:pPr>
            <a:r>
              <a:rPr lang="en-MY" sz="3300" dirty="0">
                <a:solidFill>
                  <a:srgbClr val="FF0000"/>
                </a:solidFill>
              </a:rPr>
              <a:t>Don't select all columns (*), </a:t>
            </a:r>
            <a:r>
              <a:rPr lang="en-MY" sz="3300" dirty="0"/>
              <a:t>but specify every single column. This is predominantly </a:t>
            </a:r>
            <a:r>
              <a:rPr lang="en-MY" sz="3300" dirty="0" err="1"/>
              <a:t>ment</a:t>
            </a:r>
            <a:r>
              <a:rPr lang="en-MY" sz="3300" dirty="0"/>
              <a:t> to prevent queries hogging up memory when for instance a BLOB column is added at some point in the future.</a:t>
            </a:r>
          </a:p>
        </p:txBody>
      </p:sp>
      <p:sp>
        <p:nvSpPr>
          <p:cNvPr id="3" name="Rectangle 2"/>
          <p:cNvSpPr/>
          <p:nvPr/>
        </p:nvSpPr>
        <p:spPr>
          <a:xfrm>
            <a:off x="0" y="0"/>
            <a:ext cx="9143999" cy="707886"/>
          </a:xfrm>
          <a:prstGeom prst="rect">
            <a:avLst/>
          </a:prstGeom>
        </p:spPr>
        <p:txBody>
          <a:bodyPr wrap="square">
            <a:spAutoFit/>
          </a:bodyPr>
          <a:lstStyle/>
          <a:p>
            <a:pPr algn="ctr"/>
            <a:r>
              <a:rPr lang="en-MY" sz="4000" dirty="0" smtClean="0"/>
              <a:t>Security : SQL </a:t>
            </a:r>
            <a:r>
              <a:rPr lang="en-MY" sz="4000" dirty="0"/>
              <a:t>injection</a:t>
            </a:r>
          </a:p>
        </p:txBody>
      </p:sp>
    </p:spTree>
    <p:extLst>
      <p:ext uri="{BB962C8B-B14F-4D97-AF65-F5344CB8AC3E}">
        <p14:creationId xmlns:p14="http://schemas.microsoft.com/office/powerpoint/2010/main" val="3850627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42173"/>
            <a:ext cx="9144000" cy="1615827"/>
          </a:xfrm>
          <a:prstGeom prst="rect">
            <a:avLst/>
          </a:prstGeom>
        </p:spPr>
        <p:txBody>
          <a:bodyPr wrap="square">
            <a:spAutoFit/>
          </a:bodyPr>
          <a:lstStyle/>
          <a:p>
            <a:r>
              <a:rPr lang="en-MY" sz="3300" dirty="0" smtClean="0"/>
              <a:t>*Then </a:t>
            </a:r>
            <a:r>
              <a:rPr lang="en-MY" sz="3300" dirty="0"/>
              <a:t>try to learn PDO to take advantage of prepared statements and portability across database vendors.</a:t>
            </a:r>
          </a:p>
        </p:txBody>
      </p:sp>
      <p:sp>
        <p:nvSpPr>
          <p:cNvPr id="3" name="Rectangle 2"/>
          <p:cNvSpPr/>
          <p:nvPr/>
        </p:nvSpPr>
        <p:spPr>
          <a:xfrm>
            <a:off x="0" y="0"/>
            <a:ext cx="9143999" cy="923330"/>
          </a:xfrm>
          <a:prstGeom prst="rect">
            <a:avLst/>
          </a:prstGeom>
        </p:spPr>
        <p:txBody>
          <a:bodyPr wrap="square">
            <a:spAutoFit/>
          </a:bodyPr>
          <a:lstStyle/>
          <a:p>
            <a:pPr algn="ctr"/>
            <a:r>
              <a:rPr lang="en-MY" sz="5400" dirty="0" smtClean="0">
                <a:solidFill>
                  <a:srgbClr val="FF0000"/>
                </a:solidFill>
              </a:rPr>
              <a:t>SECURITY</a:t>
            </a:r>
            <a:endParaRPr lang="en-MY" sz="5400" dirty="0">
              <a:solidFill>
                <a:srgbClr val="FF0000"/>
              </a:solidFill>
            </a:endParaRPr>
          </a:p>
        </p:txBody>
      </p:sp>
      <p:sp>
        <p:nvSpPr>
          <p:cNvPr id="5" name="Rectangle 4"/>
          <p:cNvSpPr/>
          <p:nvPr/>
        </p:nvSpPr>
        <p:spPr>
          <a:xfrm>
            <a:off x="1" y="1308111"/>
            <a:ext cx="9143999" cy="4216539"/>
          </a:xfrm>
          <a:prstGeom prst="rect">
            <a:avLst/>
          </a:prstGeom>
        </p:spPr>
        <p:txBody>
          <a:bodyPr wrap="square">
            <a:spAutoFit/>
          </a:bodyPr>
          <a:lstStyle/>
          <a:p>
            <a:r>
              <a:rPr lang="en-MY" sz="3600" dirty="0">
                <a:solidFill>
                  <a:srgbClr val="3333FF"/>
                </a:solidFill>
                <a:hlinkClick r:id="rId2"/>
              </a:rPr>
              <a:t>Prevent SQL injection vulnerabilities in PHP applications and fix them</a:t>
            </a:r>
          </a:p>
          <a:p>
            <a:endParaRPr lang="en-MY" sz="2800" dirty="0" smtClean="0">
              <a:solidFill>
                <a:srgbClr val="3333FF"/>
              </a:solidFill>
              <a:hlinkClick r:id="rId2"/>
            </a:endParaRPr>
          </a:p>
          <a:p>
            <a:pPr marL="285750" indent="-285750">
              <a:buFont typeface="Arial" panose="020B0604020202020204" pitchFamily="34" charset="0"/>
              <a:buChar char="•"/>
            </a:pPr>
            <a:r>
              <a:rPr lang="en-MY" sz="2800" dirty="0" smtClean="0">
                <a:solidFill>
                  <a:srgbClr val="3333FF"/>
                </a:solidFill>
                <a:hlinkClick r:id="rId2"/>
              </a:rPr>
              <a:t>https</a:t>
            </a:r>
            <a:r>
              <a:rPr lang="en-MY" sz="2800" dirty="0">
                <a:solidFill>
                  <a:srgbClr val="3333FF"/>
                </a:solidFill>
                <a:hlinkClick r:id="rId2"/>
              </a:rPr>
              <a:t>://www.acunetix.com/blog/articles/prevent-sql-injection-vulnerabilities-in-php-applications</a:t>
            </a:r>
            <a:r>
              <a:rPr lang="en-MY" sz="2800" dirty="0" smtClean="0">
                <a:solidFill>
                  <a:srgbClr val="3333FF"/>
                </a:solidFill>
                <a:hlinkClick r:id="rId2"/>
              </a:rPr>
              <a:t>/</a:t>
            </a:r>
            <a:endParaRPr lang="en-MY" sz="2800" dirty="0" smtClean="0">
              <a:solidFill>
                <a:srgbClr val="3333FF"/>
              </a:solidFill>
            </a:endParaRPr>
          </a:p>
          <a:p>
            <a:pPr marL="285750" indent="-285750">
              <a:buFont typeface="Arial" panose="020B0604020202020204" pitchFamily="34" charset="0"/>
              <a:buChar char="•"/>
            </a:pPr>
            <a:endParaRPr lang="en-MY" sz="2800" dirty="0" smtClean="0">
              <a:solidFill>
                <a:srgbClr val="3333FF"/>
              </a:solidFill>
            </a:endParaRPr>
          </a:p>
          <a:p>
            <a:pPr marL="285750" indent="-285750">
              <a:buFont typeface="Arial" panose="020B0604020202020204" pitchFamily="34" charset="0"/>
              <a:buChar char="•"/>
            </a:pPr>
            <a:r>
              <a:rPr lang="en-MY" sz="2800" dirty="0">
                <a:solidFill>
                  <a:srgbClr val="3333FF"/>
                </a:solidFill>
                <a:hlinkClick r:id="rId3"/>
              </a:rPr>
              <a:t>http://</a:t>
            </a:r>
            <a:r>
              <a:rPr lang="en-MY" sz="2800" dirty="0" smtClean="0">
                <a:solidFill>
                  <a:srgbClr val="3333FF"/>
                </a:solidFill>
                <a:hlinkClick r:id="rId3"/>
              </a:rPr>
              <a:t>packetcode.com/article/preventing-sql-injection-php-security</a:t>
            </a:r>
            <a:endParaRPr lang="en-MY" sz="2800" dirty="0" smtClean="0">
              <a:solidFill>
                <a:srgbClr val="3333FF"/>
              </a:solidFill>
            </a:endParaRPr>
          </a:p>
          <a:p>
            <a:pPr marL="285750" indent="-285750">
              <a:buFont typeface="Arial" panose="020B0604020202020204" pitchFamily="34" charset="0"/>
              <a:buChar char="•"/>
            </a:pPr>
            <a:endParaRPr lang="en-MY" sz="2800" dirty="0">
              <a:solidFill>
                <a:srgbClr val="3333FF"/>
              </a:solidFill>
            </a:endParaRPr>
          </a:p>
        </p:txBody>
      </p:sp>
    </p:spTree>
    <p:extLst>
      <p:ext uri="{BB962C8B-B14F-4D97-AF65-F5344CB8AC3E}">
        <p14:creationId xmlns:p14="http://schemas.microsoft.com/office/powerpoint/2010/main" val="3257661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9101137" cy="6247864"/>
          </a:xfrm>
          <a:prstGeom prst="rect">
            <a:avLst/>
          </a:prstGeom>
        </p:spPr>
        <p:txBody>
          <a:bodyPr wrap="square">
            <a:spAutoFit/>
          </a:bodyPr>
          <a:lstStyle/>
          <a:p>
            <a:pPr algn="ctr"/>
            <a:r>
              <a:rPr lang="en-MY" sz="3600" dirty="0" smtClean="0"/>
              <a:t>How to prevent </a:t>
            </a:r>
            <a:r>
              <a:rPr lang="en-MY" sz="3600" dirty="0"/>
              <a:t>SQL injection in PHP</a:t>
            </a:r>
            <a:r>
              <a:rPr lang="en-MY" sz="3600" dirty="0" smtClean="0"/>
              <a:t>?</a:t>
            </a:r>
            <a:endParaRPr lang="en-MY" sz="3600" dirty="0"/>
          </a:p>
          <a:p>
            <a:endParaRPr lang="en-MY" sz="2800" dirty="0"/>
          </a:p>
          <a:p>
            <a:r>
              <a:rPr lang="en-MY" sz="2800" dirty="0" smtClean="0"/>
              <a:t>$</a:t>
            </a:r>
            <a:r>
              <a:rPr lang="en-MY" sz="2800" dirty="0" err="1"/>
              <a:t>unsafe_variable</a:t>
            </a:r>
            <a:r>
              <a:rPr lang="en-MY" sz="2800" dirty="0"/>
              <a:t> = $_POST['</a:t>
            </a:r>
            <a:r>
              <a:rPr lang="en-MY" sz="2800" dirty="0" err="1"/>
              <a:t>user_input</a:t>
            </a:r>
            <a:r>
              <a:rPr lang="en-MY" sz="2800" dirty="0"/>
              <a:t>']; </a:t>
            </a:r>
            <a:endParaRPr lang="en-MY" sz="2800" dirty="0" smtClean="0"/>
          </a:p>
          <a:p>
            <a:endParaRPr lang="en-MY" sz="2800" dirty="0"/>
          </a:p>
          <a:p>
            <a:r>
              <a:rPr lang="en-MY" sz="2800" dirty="0" err="1" smtClean="0"/>
              <a:t>mysql_query</a:t>
            </a:r>
            <a:r>
              <a:rPr lang="en-MY" sz="2800" dirty="0"/>
              <a:t>("INSERT INTO `table` (`column`) VALUES ('$</a:t>
            </a:r>
            <a:r>
              <a:rPr lang="en-MY" sz="2800" dirty="0" err="1"/>
              <a:t>unsafe_variable</a:t>
            </a:r>
            <a:r>
              <a:rPr lang="en-MY" sz="2800" dirty="0"/>
              <a:t>')");</a:t>
            </a:r>
          </a:p>
          <a:p>
            <a:endParaRPr lang="en-MY" sz="2800" dirty="0"/>
          </a:p>
          <a:p>
            <a:r>
              <a:rPr lang="en-MY" sz="2800" dirty="0" smtClean="0"/>
              <a:t>*user </a:t>
            </a:r>
            <a:r>
              <a:rPr lang="en-MY" sz="2800" dirty="0"/>
              <a:t>can input something like value'); DROP TABLE table;--, and the query becomes:</a:t>
            </a:r>
          </a:p>
          <a:p>
            <a:endParaRPr lang="en-MY" sz="2800" dirty="0"/>
          </a:p>
          <a:p>
            <a:r>
              <a:rPr lang="en-MY" sz="2800" dirty="0"/>
              <a:t>INSERT INTO `table` (`column`) VALUES('value'); DROP TABLE table;--')</a:t>
            </a:r>
          </a:p>
          <a:p>
            <a:endParaRPr lang="en-MY" sz="2800" dirty="0"/>
          </a:p>
          <a:p>
            <a:r>
              <a:rPr lang="en-MY" sz="2800" dirty="0"/>
              <a:t>What can be done to prevent this from happening?</a:t>
            </a:r>
          </a:p>
        </p:txBody>
      </p:sp>
    </p:spTree>
    <p:extLst>
      <p:ext uri="{BB962C8B-B14F-4D97-AF65-F5344CB8AC3E}">
        <p14:creationId xmlns:p14="http://schemas.microsoft.com/office/powerpoint/2010/main" val="3255494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3024"/>
            <a:ext cx="9144000" cy="5016758"/>
          </a:xfrm>
          <a:prstGeom prst="rect">
            <a:avLst/>
          </a:prstGeom>
        </p:spPr>
        <p:txBody>
          <a:bodyPr wrap="square">
            <a:spAutoFit/>
          </a:bodyPr>
          <a:lstStyle/>
          <a:p>
            <a:r>
              <a:rPr lang="en-MY" sz="4000" dirty="0">
                <a:solidFill>
                  <a:srgbClr val="3333FF"/>
                </a:solidFill>
              </a:rPr>
              <a:t>Use prepared statements and parameterized queries. </a:t>
            </a:r>
            <a:endParaRPr lang="en-MY" sz="4000" dirty="0" smtClean="0">
              <a:solidFill>
                <a:srgbClr val="3333FF"/>
              </a:solidFill>
            </a:endParaRPr>
          </a:p>
          <a:p>
            <a:endParaRPr lang="en-MY" sz="4000" dirty="0">
              <a:solidFill>
                <a:srgbClr val="3333FF"/>
              </a:solidFill>
            </a:endParaRPr>
          </a:p>
          <a:p>
            <a:r>
              <a:rPr lang="en-MY" sz="4000" dirty="0" smtClean="0">
                <a:solidFill>
                  <a:srgbClr val="3333FF"/>
                </a:solidFill>
              </a:rPr>
              <a:t>These </a:t>
            </a:r>
            <a:r>
              <a:rPr lang="en-MY" sz="4000" dirty="0">
                <a:solidFill>
                  <a:srgbClr val="3333FF"/>
                </a:solidFill>
              </a:rPr>
              <a:t>are SQL statements that are sent to and parsed by the database server separately from any parameters. This way it is impossible for an attacker to inject malicious SQL.</a:t>
            </a:r>
          </a:p>
        </p:txBody>
      </p:sp>
      <p:sp>
        <p:nvSpPr>
          <p:cNvPr id="6" name="Rectangle 5"/>
          <p:cNvSpPr/>
          <p:nvPr/>
        </p:nvSpPr>
        <p:spPr>
          <a:xfrm>
            <a:off x="0" y="0"/>
            <a:ext cx="9143999" cy="707886"/>
          </a:xfrm>
          <a:prstGeom prst="rect">
            <a:avLst/>
          </a:prstGeom>
        </p:spPr>
        <p:txBody>
          <a:bodyPr wrap="square">
            <a:spAutoFit/>
          </a:bodyPr>
          <a:lstStyle/>
          <a:p>
            <a:pPr algn="ctr"/>
            <a:r>
              <a:rPr lang="en-MY" sz="4000" dirty="0"/>
              <a:t>How to prevent SQL injection in PHP?</a:t>
            </a:r>
          </a:p>
        </p:txBody>
      </p:sp>
    </p:spTree>
    <p:extLst>
      <p:ext uri="{BB962C8B-B14F-4D97-AF65-F5344CB8AC3E}">
        <p14:creationId xmlns:p14="http://schemas.microsoft.com/office/powerpoint/2010/main" val="3874173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1920"/>
            <a:ext cx="9144000" cy="6986528"/>
          </a:xfrm>
          <a:prstGeom prst="rect">
            <a:avLst/>
          </a:prstGeom>
          <a:ln>
            <a:solidFill>
              <a:schemeClr val="accent1"/>
            </a:solidFill>
          </a:ln>
        </p:spPr>
        <p:txBody>
          <a:bodyPr wrap="square">
            <a:spAutoFit/>
          </a:bodyPr>
          <a:lstStyle/>
          <a:p>
            <a:r>
              <a:rPr lang="en-MY" sz="2800" dirty="0" smtClean="0">
                <a:solidFill>
                  <a:srgbClr val="3333FF"/>
                </a:solidFill>
              </a:rPr>
              <a:t>Using </a:t>
            </a:r>
            <a:r>
              <a:rPr lang="en-MY" sz="2800" dirty="0" err="1">
                <a:solidFill>
                  <a:srgbClr val="3333FF"/>
                </a:solidFill>
              </a:rPr>
              <a:t>MySQLi</a:t>
            </a:r>
            <a:r>
              <a:rPr lang="en-MY" sz="2800" dirty="0">
                <a:solidFill>
                  <a:srgbClr val="3333FF"/>
                </a:solidFill>
              </a:rPr>
              <a:t> </a:t>
            </a:r>
          </a:p>
          <a:p>
            <a:endParaRPr lang="en-MY" sz="2800" dirty="0"/>
          </a:p>
          <a:p>
            <a:r>
              <a:rPr lang="en-MY" sz="2800" dirty="0" smtClean="0"/>
              <a:t>$</a:t>
            </a:r>
            <a:r>
              <a:rPr lang="en-MY" sz="2800" dirty="0" err="1"/>
              <a:t>stmt</a:t>
            </a:r>
            <a:r>
              <a:rPr lang="en-MY" sz="2800" dirty="0"/>
              <a:t> = $</a:t>
            </a:r>
            <a:r>
              <a:rPr lang="en-MY" sz="2800" dirty="0" err="1"/>
              <a:t>dbConnection</a:t>
            </a:r>
            <a:r>
              <a:rPr lang="en-MY" sz="2800" dirty="0"/>
              <a:t>-&gt;prepare('SELECT * FROM employees WHERE name = ?');</a:t>
            </a:r>
          </a:p>
          <a:p>
            <a:r>
              <a:rPr lang="en-MY" sz="2800" dirty="0"/>
              <a:t>   </a:t>
            </a:r>
            <a:endParaRPr lang="en-MY" sz="2800" dirty="0" smtClean="0"/>
          </a:p>
          <a:p>
            <a:r>
              <a:rPr lang="en-MY" sz="2800" dirty="0" smtClean="0"/>
              <a:t>$</a:t>
            </a:r>
            <a:r>
              <a:rPr lang="en-MY" sz="2800" dirty="0" err="1"/>
              <a:t>stmt</a:t>
            </a:r>
            <a:r>
              <a:rPr lang="en-MY" sz="2800" dirty="0"/>
              <a:t>-&gt;</a:t>
            </a:r>
            <a:r>
              <a:rPr lang="en-MY" sz="2800" dirty="0" err="1"/>
              <a:t>bind_param</a:t>
            </a:r>
            <a:r>
              <a:rPr lang="en-MY" sz="2800" dirty="0"/>
              <a:t>('s', $name); </a:t>
            </a:r>
            <a:endParaRPr lang="en-MY" sz="2800" dirty="0" smtClean="0"/>
          </a:p>
          <a:p>
            <a:r>
              <a:rPr lang="en-MY" sz="2800" dirty="0" smtClean="0"/>
              <a:t>// </a:t>
            </a:r>
            <a:r>
              <a:rPr lang="en-MY" sz="2800" dirty="0"/>
              <a:t>'s' specifies the variable type =&gt; 'string'</a:t>
            </a:r>
          </a:p>
          <a:p>
            <a:endParaRPr lang="en-MY" sz="2800" dirty="0" smtClean="0"/>
          </a:p>
          <a:p>
            <a:r>
              <a:rPr lang="en-MY" sz="2800" dirty="0" smtClean="0"/>
              <a:t>$</a:t>
            </a:r>
            <a:r>
              <a:rPr lang="en-MY" sz="2800" dirty="0" err="1"/>
              <a:t>stmt</a:t>
            </a:r>
            <a:r>
              <a:rPr lang="en-MY" sz="2800" dirty="0"/>
              <a:t>-&gt;execute();</a:t>
            </a:r>
          </a:p>
          <a:p>
            <a:endParaRPr lang="en-MY" sz="2800" dirty="0"/>
          </a:p>
          <a:p>
            <a:r>
              <a:rPr lang="en-MY" sz="2800" dirty="0" smtClean="0"/>
              <a:t>$</a:t>
            </a:r>
            <a:r>
              <a:rPr lang="en-MY" sz="2800" dirty="0"/>
              <a:t>result = $</a:t>
            </a:r>
            <a:r>
              <a:rPr lang="en-MY" sz="2800" dirty="0" err="1"/>
              <a:t>stmt</a:t>
            </a:r>
            <a:r>
              <a:rPr lang="en-MY" sz="2800" dirty="0"/>
              <a:t>-&gt;</a:t>
            </a:r>
            <a:r>
              <a:rPr lang="en-MY" sz="2800" dirty="0" err="1"/>
              <a:t>get_result</a:t>
            </a:r>
            <a:r>
              <a:rPr lang="en-MY" sz="2800" dirty="0"/>
              <a:t>();</a:t>
            </a:r>
          </a:p>
          <a:p>
            <a:r>
              <a:rPr lang="en-MY" sz="2800" dirty="0"/>
              <a:t>    </a:t>
            </a:r>
            <a:endParaRPr lang="en-MY" sz="2800" dirty="0" smtClean="0"/>
          </a:p>
          <a:p>
            <a:r>
              <a:rPr lang="en-MY" sz="2800" dirty="0" smtClean="0"/>
              <a:t>while </a:t>
            </a:r>
            <a:r>
              <a:rPr lang="en-MY" sz="2800" dirty="0"/>
              <a:t>($row = $result-&gt;</a:t>
            </a:r>
            <a:r>
              <a:rPr lang="en-MY" sz="2800" dirty="0" err="1"/>
              <a:t>fetch_assoc</a:t>
            </a:r>
            <a:r>
              <a:rPr lang="en-MY" sz="2800" dirty="0"/>
              <a:t>()) </a:t>
            </a:r>
            <a:endParaRPr lang="en-MY" sz="2800" dirty="0" smtClean="0"/>
          </a:p>
          <a:p>
            <a:r>
              <a:rPr lang="en-MY" sz="2800" dirty="0" smtClean="0"/>
              <a:t>{</a:t>
            </a:r>
            <a:endParaRPr lang="en-MY" sz="2800" dirty="0"/>
          </a:p>
          <a:p>
            <a:r>
              <a:rPr lang="en-MY" sz="2800" dirty="0"/>
              <a:t>        // do something with $row</a:t>
            </a:r>
          </a:p>
          <a:p>
            <a:r>
              <a:rPr lang="en-MY" sz="2800" dirty="0" smtClean="0"/>
              <a:t>}</a:t>
            </a:r>
            <a:endParaRPr lang="en-MY" sz="2800" dirty="0"/>
          </a:p>
        </p:txBody>
      </p:sp>
    </p:spTree>
    <p:extLst>
      <p:ext uri="{BB962C8B-B14F-4D97-AF65-F5344CB8AC3E}">
        <p14:creationId xmlns:p14="http://schemas.microsoft.com/office/powerpoint/2010/main" val="485541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401205"/>
          </a:xfrm>
          <a:prstGeom prst="rect">
            <a:avLst/>
          </a:prstGeom>
          <a:ln>
            <a:solidFill>
              <a:schemeClr val="accent1"/>
            </a:solidFill>
          </a:ln>
        </p:spPr>
        <p:txBody>
          <a:bodyPr wrap="square">
            <a:spAutoFit/>
          </a:bodyPr>
          <a:lstStyle/>
          <a:p>
            <a:r>
              <a:rPr lang="en-MY" sz="2800" dirty="0" smtClean="0">
                <a:solidFill>
                  <a:srgbClr val="3333FF"/>
                </a:solidFill>
              </a:rPr>
              <a:t>Using </a:t>
            </a:r>
            <a:r>
              <a:rPr lang="en-MY" sz="2800" dirty="0">
                <a:solidFill>
                  <a:srgbClr val="3333FF"/>
                </a:solidFill>
              </a:rPr>
              <a:t>PDO (for any supported database driver):</a:t>
            </a:r>
          </a:p>
          <a:p>
            <a:endParaRPr lang="en-MY" sz="2800" dirty="0"/>
          </a:p>
          <a:p>
            <a:r>
              <a:rPr lang="en-MY" sz="2800" dirty="0" smtClean="0"/>
              <a:t>$</a:t>
            </a:r>
            <a:r>
              <a:rPr lang="en-MY" sz="2800" dirty="0" err="1"/>
              <a:t>stmt</a:t>
            </a:r>
            <a:r>
              <a:rPr lang="en-MY" sz="2800" dirty="0"/>
              <a:t> = $</a:t>
            </a:r>
            <a:r>
              <a:rPr lang="en-MY" sz="2800" dirty="0" err="1"/>
              <a:t>pdo</a:t>
            </a:r>
            <a:r>
              <a:rPr lang="en-MY" sz="2800" dirty="0"/>
              <a:t>-&gt;prepare('SELECT * FROM employees WHERE name = :name');</a:t>
            </a:r>
          </a:p>
          <a:p>
            <a:endParaRPr lang="en-MY" sz="2800" dirty="0"/>
          </a:p>
          <a:p>
            <a:r>
              <a:rPr lang="en-MY" sz="2800" dirty="0" smtClean="0"/>
              <a:t>$</a:t>
            </a:r>
            <a:r>
              <a:rPr lang="en-MY" sz="2800" dirty="0" err="1"/>
              <a:t>stmt</a:t>
            </a:r>
            <a:r>
              <a:rPr lang="en-MY" sz="2800" dirty="0"/>
              <a:t>-&gt;execute(array('name' =&gt; $name));</a:t>
            </a:r>
          </a:p>
          <a:p>
            <a:endParaRPr lang="en-MY" sz="2800" dirty="0"/>
          </a:p>
          <a:p>
            <a:r>
              <a:rPr lang="en-MY" sz="2800" dirty="0" err="1" smtClean="0"/>
              <a:t>foreach</a:t>
            </a:r>
            <a:r>
              <a:rPr lang="en-MY" sz="2800" dirty="0" smtClean="0"/>
              <a:t> </a:t>
            </a:r>
            <a:r>
              <a:rPr lang="en-MY" sz="2800" dirty="0"/>
              <a:t>($</a:t>
            </a:r>
            <a:r>
              <a:rPr lang="en-MY" sz="2800" dirty="0" err="1"/>
              <a:t>stmt</a:t>
            </a:r>
            <a:r>
              <a:rPr lang="en-MY" sz="2800" dirty="0"/>
              <a:t> as $row) {</a:t>
            </a:r>
          </a:p>
          <a:p>
            <a:r>
              <a:rPr lang="en-MY" sz="2800" dirty="0"/>
              <a:t>        // do something with $row</a:t>
            </a:r>
          </a:p>
          <a:p>
            <a:r>
              <a:rPr lang="en-MY" sz="2800" dirty="0" smtClean="0"/>
              <a:t>}</a:t>
            </a:r>
            <a:endParaRPr lang="en-MY" sz="2800" dirty="0"/>
          </a:p>
        </p:txBody>
      </p:sp>
    </p:spTree>
    <p:extLst>
      <p:ext uri="{BB962C8B-B14F-4D97-AF65-F5344CB8AC3E}">
        <p14:creationId xmlns:p14="http://schemas.microsoft.com/office/powerpoint/2010/main" val="3473971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000548"/>
          </a:xfrm>
          <a:prstGeom prst="rect">
            <a:avLst/>
          </a:prstGeom>
        </p:spPr>
        <p:txBody>
          <a:bodyPr wrap="square">
            <a:spAutoFit/>
          </a:bodyPr>
          <a:lstStyle/>
          <a:p>
            <a:pPr algn="ctr"/>
            <a:r>
              <a:rPr lang="en-MY" sz="4000" b="1" dirty="0"/>
              <a:t>MySQL Improved Extension</a:t>
            </a:r>
          </a:p>
          <a:p>
            <a:endParaRPr lang="en-MY" sz="2800" dirty="0" smtClean="0">
              <a:hlinkClick r:id="rId2"/>
            </a:endParaRPr>
          </a:p>
          <a:p>
            <a:pPr marL="457200" indent="-457200">
              <a:buFont typeface="Arial" panose="020B0604020202020204" pitchFamily="34" charset="0"/>
              <a:buChar char="•"/>
            </a:pPr>
            <a:r>
              <a:rPr lang="en-MY" sz="2800" dirty="0" smtClean="0">
                <a:hlinkClick r:id="rId2"/>
              </a:rPr>
              <a:t>http</a:t>
            </a:r>
            <a:r>
              <a:rPr lang="en-MY" sz="2800" dirty="0">
                <a:hlinkClick r:id="rId2"/>
              </a:rPr>
              <a:t>://</a:t>
            </a:r>
            <a:r>
              <a:rPr lang="en-MY" sz="2800" dirty="0" smtClean="0">
                <a:hlinkClick r:id="rId2"/>
              </a:rPr>
              <a:t>php.net/manual/en/book.mysqli.php</a:t>
            </a:r>
            <a:endParaRPr lang="en-MY" sz="2800" dirty="0" smtClean="0"/>
          </a:p>
          <a:p>
            <a:endParaRPr lang="en-MY" sz="2800" dirty="0"/>
          </a:p>
        </p:txBody>
      </p:sp>
      <p:sp>
        <p:nvSpPr>
          <p:cNvPr id="4" name="Rectangle 3"/>
          <p:cNvSpPr/>
          <p:nvPr/>
        </p:nvSpPr>
        <p:spPr>
          <a:xfrm>
            <a:off x="0" y="3657608"/>
            <a:ext cx="9144000" cy="1323439"/>
          </a:xfrm>
          <a:prstGeom prst="rect">
            <a:avLst/>
          </a:prstGeom>
        </p:spPr>
        <p:txBody>
          <a:bodyPr wrap="square">
            <a:spAutoFit/>
          </a:bodyPr>
          <a:lstStyle/>
          <a:p>
            <a:pPr algn="ctr"/>
            <a:r>
              <a:rPr lang="en-MY" sz="4000" b="1" dirty="0"/>
              <a:t>Why You Should Be Using PHP's PDO for Database </a:t>
            </a:r>
            <a:r>
              <a:rPr lang="en-MY" sz="4000" b="1" dirty="0" smtClean="0"/>
              <a:t>Access</a:t>
            </a:r>
            <a:endParaRPr lang="en-MY" sz="4000" b="1" dirty="0"/>
          </a:p>
        </p:txBody>
      </p:sp>
      <p:sp>
        <p:nvSpPr>
          <p:cNvPr id="5" name="Rectangle 4"/>
          <p:cNvSpPr/>
          <p:nvPr/>
        </p:nvSpPr>
        <p:spPr>
          <a:xfrm>
            <a:off x="0" y="5116933"/>
            <a:ext cx="9144000" cy="1384995"/>
          </a:xfrm>
          <a:prstGeom prst="rect">
            <a:avLst/>
          </a:prstGeom>
        </p:spPr>
        <p:txBody>
          <a:bodyPr wrap="square">
            <a:spAutoFit/>
          </a:bodyPr>
          <a:lstStyle/>
          <a:p>
            <a:pPr marL="285750" indent="-285750">
              <a:buFont typeface="Arial" panose="020B0604020202020204" pitchFamily="34" charset="0"/>
              <a:buChar char="•"/>
            </a:pPr>
            <a:r>
              <a:rPr lang="en-MY" sz="2800" dirty="0">
                <a:hlinkClick r:id="rId3"/>
              </a:rPr>
              <a:t>https://code.tutsplus.com/tutorials/why-you-should-be-using-phps-pdo-for-database-access--</a:t>
            </a:r>
            <a:r>
              <a:rPr lang="en-MY" sz="2800" dirty="0" smtClean="0">
                <a:hlinkClick r:id="rId3"/>
              </a:rPr>
              <a:t>net-12059</a:t>
            </a:r>
            <a:endParaRPr lang="en-MY" sz="2800" dirty="0" smtClean="0"/>
          </a:p>
          <a:p>
            <a:pPr marL="285750" indent="-285750">
              <a:buFont typeface="Arial" panose="020B0604020202020204" pitchFamily="34" charset="0"/>
              <a:buChar char="•"/>
            </a:pPr>
            <a:endParaRPr lang="en-MY" sz="2800" dirty="0"/>
          </a:p>
        </p:txBody>
      </p:sp>
    </p:spTree>
    <p:extLst>
      <p:ext uri="{BB962C8B-B14F-4D97-AF65-F5344CB8AC3E}">
        <p14:creationId xmlns:p14="http://schemas.microsoft.com/office/powerpoint/2010/main" val="421356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79369"/>
            <a:ext cx="9144000" cy="5262979"/>
          </a:xfrm>
          <a:prstGeom prst="rect">
            <a:avLst/>
          </a:prstGeom>
        </p:spPr>
        <p:txBody>
          <a:bodyPr wrap="square">
            <a:spAutoFit/>
          </a:bodyPr>
          <a:lstStyle/>
          <a:p>
            <a:pPr marL="285750" indent="-285750">
              <a:buFont typeface="Arial" panose="020B0604020202020204" pitchFamily="34" charset="0"/>
              <a:buChar char="•"/>
            </a:pPr>
            <a:r>
              <a:rPr lang="en-MY" sz="2800" dirty="0" smtClean="0"/>
              <a:t>Easy </a:t>
            </a:r>
            <a:r>
              <a:rPr lang="en-MY" sz="2800" dirty="0"/>
              <a:t>to </a:t>
            </a:r>
            <a:r>
              <a:rPr lang="en-MY" sz="2800" dirty="0" smtClean="0"/>
              <a:t>learn</a:t>
            </a:r>
            <a:endParaRPr lang="en-MY" sz="2800" dirty="0"/>
          </a:p>
          <a:p>
            <a:pPr marL="285750" indent="-285750">
              <a:buFont typeface="Arial" panose="020B0604020202020204" pitchFamily="34" charset="0"/>
              <a:buChar char="•"/>
            </a:pPr>
            <a:endParaRPr lang="en-MY" sz="2800" dirty="0" smtClean="0"/>
          </a:p>
          <a:p>
            <a:pPr marL="285750" indent="-285750">
              <a:buFont typeface="Arial" panose="020B0604020202020204" pitchFamily="34" charset="0"/>
              <a:buChar char="•"/>
            </a:pPr>
            <a:r>
              <a:rPr lang="en-MY" sz="2800" dirty="0" smtClean="0"/>
              <a:t>Open source. free.</a:t>
            </a:r>
          </a:p>
          <a:p>
            <a:pPr marL="285750" indent="-285750">
              <a:buFont typeface="Arial" panose="020B0604020202020204" pitchFamily="34" charset="0"/>
              <a:buChar char="•"/>
            </a:pPr>
            <a:endParaRPr lang="en-MY" sz="2800" dirty="0"/>
          </a:p>
          <a:p>
            <a:pPr marL="285750" indent="-285750">
              <a:buFont typeface="Arial" panose="020B0604020202020204" pitchFamily="34" charset="0"/>
              <a:buChar char="•"/>
            </a:pPr>
            <a:r>
              <a:rPr lang="en-MY" sz="2800" dirty="0" smtClean="0"/>
              <a:t>Portability. runs </a:t>
            </a:r>
            <a:r>
              <a:rPr lang="en-MY" sz="2800" dirty="0"/>
              <a:t>on various </a:t>
            </a:r>
            <a:r>
              <a:rPr lang="en-MY" sz="2800" dirty="0" smtClean="0"/>
              <a:t>platforms (MS Windows</a:t>
            </a:r>
            <a:r>
              <a:rPr lang="en-MY" sz="2800" dirty="0"/>
              <a:t>, Linux, </a:t>
            </a:r>
            <a:r>
              <a:rPr lang="en-MY" sz="2800" dirty="0" smtClean="0"/>
              <a:t>Mac)</a:t>
            </a:r>
          </a:p>
          <a:p>
            <a:pPr marL="285750" indent="-285750">
              <a:buFont typeface="Arial" panose="020B0604020202020204" pitchFamily="34" charset="0"/>
              <a:buChar char="•"/>
            </a:pPr>
            <a:endParaRPr lang="en-MY" sz="2800" dirty="0" smtClean="0"/>
          </a:p>
          <a:p>
            <a:pPr marL="285750" indent="-285750">
              <a:buFont typeface="Arial" panose="020B0604020202020204" pitchFamily="34" charset="0"/>
              <a:buChar char="•"/>
            </a:pPr>
            <a:r>
              <a:rPr lang="en-MY" sz="2800" dirty="0" smtClean="0"/>
              <a:t>compatible </a:t>
            </a:r>
            <a:r>
              <a:rPr lang="en-MY" sz="2800" dirty="0"/>
              <a:t>with </a:t>
            </a:r>
            <a:r>
              <a:rPr lang="en-MY" sz="2800" dirty="0" smtClean="0"/>
              <a:t>all web servers (Apache</a:t>
            </a:r>
            <a:r>
              <a:rPr lang="en-MY" sz="2800" dirty="0"/>
              <a:t>, </a:t>
            </a:r>
            <a:r>
              <a:rPr lang="en-MY" sz="2800" dirty="0" smtClean="0"/>
              <a:t>NGINX, IIS)</a:t>
            </a:r>
            <a:endParaRPr lang="en-MY" sz="2800" dirty="0"/>
          </a:p>
          <a:p>
            <a:r>
              <a:rPr lang="en-MY" sz="2800" dirty="0"/>
              <a:t>    </a:t>
            </a:r>
            <a:endParaRPr lang="en-MY" sz="2800" dirty="0" smtClean="0"/>
          </a:p>
          <a:p>
            <a:pPr marL="285750" indent="-285750">
              <a:buFont typeface="Arial" panose="020B0604020202020204" pitchFamily="34" charset="0"/>
              <a:buChar char="•"/>
            </a:pPr>
            <a:r>
              <a:rPr lang="en-MY" sz="2800" dirty="0" smtClean="0"/>
              <a:t>Fast Performance. </a:t>
            </a:r>
          </a:p>
          <a:p>
            <a:pPr marL="285750" indent="-285750">
              <a:buFont typeface="Arial" panose="020B0604020202020204" pitchFamily="34" charset="0"/>
              <a:buChar char="•"/>
            </a:pPr>
            <a:endParaRPr lang="en-MY" sz="2800" dirty="0"/>
          </a:p>
          <a:p>
            <a:pPr marL="285750" indent="-285750">
              <a:buFont typeface="Arial" panose="020B0604020202020204" pitchFamily="34" charset="0"/>
              <a:buChar char="•"/>
            </a:pPr>
            <a:r>
              <a:rPr lang="en-MY" sz="2800" dirty="0" smtClean="0"/>
              <a:t>Documentation. Tutorial. Community.</a:t>
            </a:r>
            <a:endParaRPr lang="en-MY" sz="2800" dirty="0"/>
          </a:p>
        </p:txBody>
      </p:sp>
      <p:sp>
        <p:nvSpPr>
          <p:cNvPr id="3" name="Rectangle 2"/>
          <p:cNvSpPr/>
          <p:nvPr/>
        </p:nvSpPr>
        <p:spPr>
          <a:xfrm>
            <a:off x="0" y="0"/>
            <a:ext cx="9144000" cy="707886"/>
          </a:xfrm>
          <a:prstGeom prst="rect">
            <a:avLst/>
          </a:prstGeom>
        </p:spPr>
        <p:txBody>
          <a:bodyPr wrap="square">
            <a:spAutoFit/>
          </a:bodyPr>
          <a:lstStyle/>
          <a:p>
            <a:pPr algn="ctr"/>
            <a:r>
              <a:rPr lang="en-MY" sz="4000" dirty="0" smtClean="0"/>
              <a:t>PHP</a:t>
            </a:r>
            <a:r>
              <a:rPr lang="en-MY" sz="4000" dirty="0"/>
              <a:t>: Hypertext </a:t>
            </a:r>
            <a:r>
              <a:rPr lang="en-MY" sz="4000" dirty="0" err="1"/>
              <a:t>Preprocessor</a:t>
            </a:r>
            <a:endParaRPr lang="en-MY" sz="4000" dirty="0"/>
          </a:p>
        </p:txBody>
      </p:sp>
    </p:spTree>
    <p:extLst>
      <p:ext uri="{BB962C8B-B14F-4D97-AF65-F5344CB8AC3E}">
        <p14:creationId xmlns:p14="http://schemas.microsoft.com/office/powerpoint/2010/main" val="945641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09934"/>
            <a:ext cx="9144000" cy="1615827"/>
          </a:xfrm>
          <a:prstGeom prst="rect">
            <a:avLst/>
          </a:prstGeom>
        </p:spPr>
        <p:txBody>
          <a:bodyPr wrap="square">
            <a:spAutoFit/>
          </a:bodyPr>
          <a:lstStyle/>
          <a:p>
            <a:pPr algn="ctr"/>
            <a:r>
              <a:rPr lang="en-MY" sz="3300" dirty="0" smtClean="0"/>
              <a:t>XSS </a:t>
            </a:r>
            <a:r>
              <a:rPr lang="en-MY" sz="3300" dirty="0"/>
              <a:t>(Cross-Site Scripting</a:t>
            </a:r>
            <a:r>
              <a:rPr lang="en-MY" sz="3300" dirty="0" smtClean="0"/>
              <a:t>)</a:t>
            </a:r>
            <a:endParaRPr lang="en-MY" sz="3300" dirty="0"/>
          </a:p>
          <a:p>
            <a:endParaRPr lang="en-MY" sz="3300" dirty="0"/>
          </a:p>
          <a:p>
            <a:endParaRPr lang="en-MY" sz="3300" dirty="0"/>
          </a:p>
        </p:txBody>
      </p:sp>
      <p:sp>
        <p:nvSpPr>
          <p:cNvPr id="3" name="Rectangle 2"/>
          <p:cNvSpPr/>
          <p:nvPr/>
        </p:nvSpPr>
        <p:spPr>
          <a:xfrm>
            <a:off x="0" y="0"/>
            <a:ext cx="9143999" cy="923330"/>
          </a:xfrm>
          <a:prstGeom prst="rect">
            <a:avLst/>
          </a:prstGeom>
        </p:spPr>
        <p:txBody>
          <a:bodyPr wrap="square">
            <a:spAutoFit/>
          </a:bodyPr>
          <a:lstStyle/>
          <a:p>
            <a:pPr algn="ctr"/>
            <a:r>
              <a:rPr lang="en-MY" sz="5400" dirty="0" smtClean="0">
                <a:solidFill>
                  <a:srgbClr val="FF0000"/>
                </a:solidFill>
              </a:rPr>
              <a:t>SECURITY</a:t>
            </a:r>
            <a:endParaRPr lang="en-MY" sz="5400" dirty="0">
              <a:solidFill>
                <a:srgbClr val="FF0000"/>
              </a:solidFill>
            </a:endParaRPr>
          </a:p>
        </p:txBody>
      </p:sp>
      <p:sp>
        <p:nvSpPr>
          <p:cNvPr id="4" name="Rectangle 3"/>
          <p:cNvSpPr/>
          <p:nvPr/>
        </p:nvSpPr>
        <p:spPr>
          <a:xfrm>
            <a:off x="1" y="4264710"/>
            <a:ext cx="9143999" cy="3046988"/>
          </a:xfrm>
          <a:prstGeom prst="rect">
            <a:avLst/>
          </a:prstGeom>
        </p:spPr>
        <p:txBody>
          <a:bodyPr wrap="square">
            <a:spAutoFit/>
          </a:bodyPr>
          <a:lstStyle/>
          <a:p>
            <a:pPr marL="457200" indent="-457200">
              <a:buFont typeface="Arial" panose="020B0604020202020204" pitchFamily="34" charset="0"/>
              <a:buChar char="•"/>
            </a:pPr>
            <a:r>
              <a:rPr lang="en-MY" sz="3200" dirty="0">
                <a:hlinkClick r:id="rId2"/>
              </a:rPr>
              <a:t>https://www.owasp.org/index.php/XSS_%</a:t>
            </a:r>
            <a:r>
              <a:rPr lang="en-MY" sz="3200" dirty="0" smtClean="0">
                <a:hlinkClick r:id="rId2"/>
              </a:rPr>
              <a:t>28Cross_Site_Scripting%29_Prevention_Cheat_Sheet</a:t>
            </a:r>
          </a:p>
          <a:p>
            <a:pPr marL="457200" indent="-457200">
              <a:buFont typeface="Arial" panose="020B0604020202020204" pitchFamily="34" charset="0"/>
              <a:buChar char="•"/>
            </a:pPr>
            <a:endParaRPr lang="en-MY" sz="3200" dirty="0">
              <a:hlinkClick r:id="rId2"/>
            </a:endParaRPr>
          </a:p>
          <a:p>
            <a:pPr marL="457200" indent="-457200">
              <a:buFont typeface="Arial" panose="020B0604020202020204" pitchFamily="34" charset="0"/>
              <a:buChar char="•"/>
            </a:pPr>
            <a:r>
              <a:rPr lang="en-MY" sz="3200" dirty="0" smtClean="0">
                <a:hlinkClick r:id="rId2"/>
              </a:rPr>
              <a:t>https</a:t>
            </a:r>
            <a:r>
              <a:rPr lang="en-MY" sz="3200" dirty="0">
                <a:hlinkClick r:id="rId2"/>
              </a:rPr>
              <a:t>://www.netsparker.com/blog/web-security/cross-site-scripting-xss</a:t>
            </a:r>
            <a:r>
              <a:rPr lang="en-MY" sz="3200" dirty="0" smtClean="0">
                <a:hlinkClick r:id="rId2"/>
              </a:rPr>
              <a:t>/</a:t>
            </a:r>
            <a:endParaRPr lang="en-MY" sz="3200" dirty="0" smtClean="0"/>
          </a:p>
          <a:p>
            <a:pPr marL="457200" indent="-457200">
              <a:buFont typeface="Arial" panose="020B0604020202020204" pitchFamily="34" charset="0"/>
              <a:buChar char="•"/>
            </a:pPr>
            <a:endParaRPr lang="en-MY" sz="3200" dirty="0"/>
          </a:p>
        </p:txBody>
      </p:sp>
      <p:sp>
        <p:nvSpPr>
          <p:cNvPr id="5" name="Rectangle 4"/>
          <p:cNvSpPr/>
          <p:nvPr/>
        </p:nvSpPr>
        <p:spPr>
          <a:xfrm>
            <a:off x="182564" y="1733264"/>
            <a:ext cx="8961436" cy="2246769"/>
          </a:xfrm>
          <a:prstGeom prst="rect">
            <a:avLst/>
          </a:prstGeom>
        </p:spPr>
        <p:txBody>
          <a:bodyPr wrap="square">
            <a:spAutoFit/>
          </a:bodyPr>
          <a:lstStyle/>
          <a:p>
            <a:pPr marL="342900" indent="-342900">
              <a:buAutoNum type="arabicPeriod"/>
            </a:pPr>
            <a:r>
              <a:rPr lang="en-MY" sz="2800" dirty="0" smtClean="0"/>
              <a:t>Escaping user input  - </a:t>
            </a:r>
            <a:r>
              <a:rPr lang="en-MY" sz="2800" dirty="0" err="1"/>
              <a:t>htmlentities</a:t>
            </a:r>
            <a:r>
              <a:rPr lang="en-MY" sz="2800" dirty="0"/>
              <a:t>()</a:t>
            </a:r>
            <a:endParaRPr lang="en-MY" sz="2800" dirty="0" smtClean="0"/>
          </a:p>
          <a:p>
            <a:pPr marL="342900" indent="-342900">
              <a:buAutoNum type="arabicPeriod"/>
            </a:pPr>
            <a:endParaRPr lang="en-MY" sz="2800" dirty="0"/>
          </a:p>
          <a:p>
            <a:pPr marL="342900" indent="-342900">
              <a:buAutoNum type="arabicPeriod"/>
            </a:pPr>
            <a:r>
              <a:rPr lang="en-MY" sz="2800" dirty="0" smtClean="0"/>
              <a:t>validating input</a:t>
            </a:r>
          </a:p>
          <a:p>
            <a:pPr marL="342900" indent="-342900">
              <a:buAutoNum type="arabicPeriod"/>
            </a:pPr>
            <a:endParaRPr lang="en-MY" sz="2800" dirty="0"/>
          </a:p>
          <a:p>
            <a:pPr marL="342900" indent="-342900">
              <a:buAutoNum type="arabicPeriod"/>
            </a:pPr>
            <a:r>
              <a:rPr lang="en-MY" sz="2800" dirty="0" smtClean="0"/>
              <a:t>sanitizing</a:t>
            </a:r>
            <a:endParaRPr lang="en-MY" sz="2800" dirty="0"/>
          </a:p>
        </p:txBody>
      </p:sp>
    </p:spTree>
    <p:extLst>
      <p:ext uri="{BB962C8B-B14F-4D97-AF65-F5344CB8AC3E}">
        <p14:creationId xmlns:p14="http://schemas.microsoft.com/office/powerpoint/2010/main" val="12452840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00213"/>
            <a:ext cx="9144000" cy="1384995"/>
          </a:xfrm>
          <a:prstGeom prst="rect">
            <a:avLst/>
          </a:prstGeom>
        </p:spPr>
        <p:txBody>
          <a:bodyPr wrap="square">
            <a:spAutoFit/>
          </a:bodyPr>
          <a:lstStyle/>
          <a:p>
            <a:pPr marL="457200" indent="-457200">
              <a:buFont typeface="Arial" panose="020B0604020202020204" pitchFamily="34" charset="0"/>
              <a:buChar char="•"/>
            </a:pPr>
            <a:r>
              <a:rPr lang="en-MY" sz="2800" dirty="0">
                <a:hlinkClick r:id="rId2"/>
              </a:rPr>
              <a:t>https://www.johnmorrisonline.com/validate-sanitize-user-input-php-using-filter_input-filter_var</a:t>
            </a:r>
            <a:r>
              <a:rPr lang="en-MY" sz="2800" dirty="0" smtClean="0">
                <a:hlinkClick r:id="rId2"/>
              </a:rPr>
              <a:t>/</a:t>
            </a:r>
            <a:endParaRPr lang="en-MY" sz="2800" dirty="0" smtClean="0"/>
          </a:p>
          <a:p>
            <a:pPr marL="457200" indent="-457200">
              <a:buFont typeface="Arial" panose="020B0604020202020204" pitchFamily="34" charset="0"/>
              <a:buChar char="•"/>
            </a:pPr>
            <a:endParaRPr lang="en-MY" sz="2800" dirty="0"/>
          </a:p>
        </p:txBody>
      </p:sp>
      <p:sp>
        <p:nvSpPr>
          <p:cNvPr id="4" name="Rectangle 3"/>
          <p:cNvSpPr/>
          <p:nvPr/>
        </p:nvSpPr>
        <p:spPr>
          <a:xfrm>
            <a:off x="0" y="0"/>
            <a:ext cx="9143999" cy="1200329"/>
          </a:xfrm>
          <a:prstGeom prst="rect">
            <a:avLst/>
          </a:prstGeom>
        </p:spPr>
        <p:txBody>
          <a:bodyPr wrap="square">
            <a:spAutoFit/>
          </a:bodyPr>
          <a:lstStyle/>
          <a:p>
            <a:pPr algn="ctr"/>
            <a:r>
              <a:rPr lang="en-MY" sz="3600" dirty="0"/>
              <a:t>How to Validate (and Sanitize) User Input In PHP Using </a:t>
            </a:r>
            <a:r>
              <a:rPr lang="en-MY" sz="3600" dirty="0" err="1"/>
              <a:t>Filter_Input</a:t>
            </a:r>
            <a:r>
              <a:rPr lang="en-MY" sz="3600" dirty="0"/>
              <a:t>() and </a:t>
            </a:r>
            <a:r>
              <a:rPr lang="en-MY" sz="3600" dirty="0" err="1"/>
              <a:t>Filter_Var</a:t>
            </a:r>
            <a:r>
              <a:rPr lang="en-MY" sz="3600" dirty="0"/>
              <a:t>()</a:t>
            </a:r>
          </a:p>
        </p:txBody>
      </p:sp>
      <p:sp>
        <p:nvSpPr>
          <p:cNvPr id="3" name="Rectangle 2"/>
          <p:cNvSpPr/>
          <p:nvPr/>
        </p:nvSpPr>
        <p:spPr>
          <a:xfrm>
            <a:off x="-1" y="3748772"/>
            <a:ext cx="9143999" cy="2862322"/>
          </a:xfrm>
          <a:prstGeom prst="rect">
            <a:avLst/>
          </a:prstGeom>
        </p:spPr>
        <p:txBody>
          <a:bodyPr wrap="square">
            <a:spAutoFit/>
          </a:bodyPr>
          <a:lstStyle/>
          <a:p>
            <a:pPr algn="ctr"/>
            <a:r>
              <a:rPr lang="en-MY" sz="3600" dirty="0">
                <a:hlinkClick r:id="rId3"/>
              </a:rPr>
              <a:t>Preventing XSS</a:t>
            </a:r>
          </a:p>
          <a:p>
            <a:pPr marL="285750" indent="-285750">
              <a:buFont typeface="Arial" panose="020B0604020202020204" pitchFamily="34" charset="0"/>
              <a:buChar char="•"/>
            </a:pPr>
            <a:endParaRPr lang="en-MY" sz="3600" dirty="0" smtClean="0">
              <a:hlinkClick r:id="rId3"/>
            </a:endParaRPr>
          </a:p>
          <a:p>
            <a:pPr marL="285750" indent="-285750">
              <a:buFont typeface="Arial" panose="020B0604020202020204" pitchFamily="34" charset="0"/>
              <a:buChar char="•"/>
            </a:pPr>
            <a:r>
              <a:rPr lang="en-MY" sz="3600" dirty="0" smtClean="0">
                <a:hlinkClick r:id="rId3"/>
              </a:rPr>
              <a:t>http</a:t>
            </a:r>
            <a:r>
              <a:rPr lang="en-MY" sz="3600" dirty="0">
                <a:hlinkClick r:id="rId3"/>
              </a:rPr>
              <a:t>://</a:t>
            </a:r>
            <a:r>
              <a:rPr lang="en-MY" sz="3600" dirty="0" smtClean="0">
                <a:hlinkClick r:id="rId3"/>
              </a:rPr>
              <a:t>packetcode.com/article/preventing-xss-attack-php-security</a:t>
            </a:r>
            <a:endParaRPr lang="en-MY" sz="3600" dirty="0" smtClean="0"/>
          </a:p>
          <a:p>
            <a:pPr marL="285750" indent="-285750">
              <a:buFont typeface="Arial" panose="020B0604020202020204" pitchFamily="34" charset="0"/>
              <a:buChar char="•"/>
            </a:pPr>
            <a:endParaRPr lang="en-MY" sz="3600" dirty="0"/>
          </a:p>
        </p:txBody>
      </p:sp>
    </p:spTree>
    <p:extLst>
      <p:ext uri="{BB962C8B-B14F-4D97-AF65-F5344CB8AC3E}">
        <p14:creationId xmlns:p14="http://schemas.microsoft.com/office/powerpoint/2010/main" val="2120473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07886"/>
          </a:xfrm>
          <a:prstGeom prst="rect">
            <a:avLst/>
          </a:prstGeom>
        </p:spPr>
        <p:txBody>
          <a:bodyPr wrap="square">
            <a:spAutoFit/>
          </a:bodyPr>
          <a:lstStyle/>
          <a:p>
            <a:pPr algn="ctr"/>
            <a:r>
              <a:rPr lang="en-MY" sz="4000" b="1" dirty="0" smtClean="0"/>
              <a:t>XSS -  </a:t>
            </a:r>
            <a:r>
              <a:rPr lang="en-MY" sz="4000" b="1" dirty="0" err="1" smtClean="0"/>
              <a:t>htmlentities</a:t>
            </a:r>
            <a:r>
              <a:rPr lang="en-MY" sz="4000" b="1" dirty="0" smtClean="0"/>
              <a:t>();</a:t>
            </a:r>
            <a:endParaRPr lang="en-MY" sz="4000" b="1" dirty="0"/>
          </a:p>
        </p:txBody>
      </p:sp>
      <p:sp>
        <p:nvSpPr>
          <p:cNvPr id="4" name="Rectangle 3"/>
          <p:cNvSpPr/>
          <p:nvPr/>
        </p:nvSpPr>
        <p:spPr>
          <a:xfrm>
            <a:off x="0" y="1071563"/>
            <a:ext cx="9144000" cy="5632311"/>
          </a:xfrm>
          <a:prstGeom prst="rect">
            <a:avLst/>
          </a:prstGeom>
        </p:spPr>
        <p:txBody>
          <a:bodyPr wrap="square">
            <a:spAutoFit/>
          </a:bodyPr>
          <a:lstStyle/>
          <a:p>
            <a:r>
              <a:rPr lang="en-MY" sz="2400" dirty="0"/>
              <a:t>&lt;?</a:t>
            </a:r>
            <a:r>
              <a:rPr lang="en-MY" sz="2400" dirty="0" err="1" smtClean="0"/>
              <a:t>php</a:t>
            </a:r>
            <a:endParaRPr lang="en-MY" sz="2400" dirty="0"/>
          </a:p>
          <a:p>
            <a:r>
              <a:rPr lang="en-MY" sz="2400" dirty="0"/>
              <a:t>    function safe( $value ) {</a:t>
            </a:r>
          </a:p>
          <a:p>
            <a:r>
              <a:rPr lang="en-MY" sz="2400" dirty="0"/>
              <a:t>      </a:t>
            </a:r>
            <a:r>
              <a:rPr lang="en-MY" sz="2400" dirty="0" smtClean="0"/>
              <a:t>  </a:t>
            </a:r>
            <a:r>
              <a:rPr lang="en-MY" sz="2400" dirty="0" err="1" smtClean="0"/>
              <a:t>htmlentities</a:t>
            </a:r>
            <a:r>
              <a:rPr lang="en-MY" sz="2400" dirty="0"/>
              <a:t>( $value, ENT_QUOTES, 'utf-8' );</a:t>
            </a:r>
          </a:p>
          <a:p>
            <a:r>
              <a:rPr lang="en-MY" sz="2400" dirty="0"/>
              <a:t>      </a:t>
            </a:r>
            <a:r>
              <a:rPr lang="en-MY" sz="2400" dirty="0" smtClean="0"/>
              <a:t>  // </a:t>
            </a:r>
            <a:r>
              <a:rPr lang="en-MY" sz="2400" dirty="0"/>
              <a:t>other processing</a:t>
            </a:r>
          </a:p>
          <a:p>
            <a:r>
              <a:rPr lang="en-MY" sz="2400" dirty="0"/>
              <a:t>      </a:t>
            </a:r>
            <a:r>
              <a:rPr lang="en-MY" sz="2400" dirty="0" smtClean="0"/>
              <a:t>  return </a:t>
            </a:r>
            <a:r>
              <a:rPr lang="en-MY" sz="2400" dirty="0"/>
              <a:t>$value;					</a:t>
            </a:r>
          </a:p>
          <a:p>
            <a:r>
              <a:rPr lang="en-MY" sz="2400" dirty="0"/>
              <a:t>    }</a:t>
            </a:r>
          </a:p>
          <a:p>
            <a:endParaRPr lang="en-MY" sz="2400" dirty="0"/>
          </a:p>
          <a:p>
            <a:r>
              <a:rPr lang="en-MY" sz="2400" dirty="0"/>
              <a:t>    // retrieve $title and $message from user input</a:t>
            </a:r>
          </a:p>
          <a:p>
            <a:r>
              <a:rPr lang="en-MY" sz="2400" dirty="0"/>
              <a:t>    $title = $_POST['title'];</a:t>
            </a:r>
          </a:p>
          <a:p>
            <a:r>
              <a:rPr lang="en-MY" sz="2400" dirty="0"/>
              <a:t>    $message = $_POST['message'];</a:t>
            </a:r>
          </a:p>
          <a:p>
            <a:endParaRPr lang="en-MY" sz="2400" dirty="0"/>
          </a:p>
          <a:p>
            <a:r>
              <a:rPr lang="en-MY" sz="2400" dirty="0"/>
              <a:t>    // and display them safely</a:t>
            </a:r>
          </a:p>
          <a:p>
            <a:r>
              <a:rPr lang="en-MY" sz="2400" dirty="0"/>
              <a:t>    print '&lt;h1&gt;' . safe( $title ) . '&lt;/h1&gt;		</a:t>
            </a:r>
          </a:p>
          <a:p>
            <a:r>
              <a:rPr lang="en-MY" sz="2400" dirty="0"/>
              <a:t>          &lt;p&gt;' . safe( $message ) . '&lt;/p</a:t>
            </a:r>
            <a:r>
              <a:rPr lang="en-MY" sz="2400" dirty="0" smtClean="0"/>
              <a:t>&gt;';</a:t>
            </a:r>
            <a:endParaRPr lang="en-MY" sz="2400" dirty="0"/>
          </a:p>
          <a:p>
            <a:r>
              <a:rPr lang="en-MY" sz="2400" dirty="0"/>
              <a:t>?&gt;</a:t>
            </a:r>
          </a:p>
        </p:txBody>
      </p:sp>
    </p:spTree>
    <p:extLst>
      <p:ext uri="{BB962C8B-B14F-4D97-AF65-F5344CB8AC3E}">
        <p14:creationId xmlns:p14="http://schemas.microsoft.com/office/powerpoint/2010/main" val="153449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615827"/>
          </a:xfrm>
          <a:prstGeom prst="rect">
            <a:avLst/>
          </a:prstGeom>
          <a:noFill/>
        </p:spPr>
        <p:txBody>
          <a:bodyPr wrap="square" rtlCol="0">
            <a:spAutoFit/>
          </a:bodyPr>
          <a:lstStyle/>
          <a:p>
            <a:pPr algn="ctr"/>
            <a:r>
              <a:rPr lang="en-MY" sz="4950" dirty="0"/>
              <a:t>Native PHP </a:t>
            </a:r>
            <a:r>
              <a:rPr lang="en-MY" sz="4950" dirty="0" smtClean="0"/>
              <a:t>/ Raw PHP</a:t>
            </a:r>
          </a:p>
          <a:p>
            <a:pPr algn="ctr"/>
            <a:r>
              <a:rPr lang="en-MY" sz="4950" dirty="0" smtClean="0"/>
              <a:t>vs </a:t>
            </a:r>
            <a:r>
              <a:rPr lang="en-MY" sz="4950" dirty="0"/>
              <a:t>PHP Framework</a:t>
            </a:r>
          </a:p>
        </p:txBody>
      </p:sp>
      <p:sp>
        <p:nvSpPr>
          <p:cNvPr id="3" name="Rectangle 2"/>
          <p:cNvSpPr/>
          <p:nvPr/>
        </p:nvSpPr>
        <p:spPr>
          <a:xfrm>
            <a:off x="0" y="2501831"/>
            <a:ext cx="9144000" cy="4031873"/>
          </a:xfrm>
          <a:prstGeom prst="rect">
            <a:avLst/>
          </a:prstGeom>
        </p:spPr>
        <p:txBody>
          <a:bodyPr wrap="square">
            <a:spAutoFit/>
          </a:bodyPr>
          <a:lstStyle/>
          <a:p>
            <a:pPr marL="457200" indent="-457200">
              <a:buFont typeface="Arial" panose="020B0604020202020204" pitchFamily="34" charset="0"/>
              <a:buChar char="•"/>
            </a:pPr>
            <a:r>
              <a:rPr lang="en-MY" sz="3200" dirty="0">
                <a:hlinkClick r:id="rId2"/>
              </a:rPr>
              <a:t>https://www.carmatec.com/blog/raw-php-vs-php-frameworks</a:t>
            </a:r>
            <a:r>
              <a:rPr lang="en-MY" sz="3200" dirty="0" smtClean="0">
                <a:hlinkClick r:id="rId2"/>
              </a:rPr>
              <a:t>/</a:t>
            </a:r>
            <a:endParaRPr lang="en-MY" sz="3200" dirty="0" smtClean="0"/>
          </a:p>
          <a:p>
            <a:pPr marL="457200" indent="-457200">
              <a:buFont typeface="Arial" panose="020B0604020202020204" pitchFamily="34" charset="0"/>
              <a:buChar char="•"/>
            </a:pPr>
            <a:endParaRPr lang="en-MY" sz="3200" dirty="0"/>
          </a:p>
          <a:p>
            <a:pPr marL="457200" indent="-457200">
              <a:buFont typeface="Arial" panose="020B0604020202020204" pitchFamily="34" charset="0"/>
              <a:buChar char="•"/>
            </a:pPr>
            <a:r>
              <a:rPr lang="en-MY" sz="3200" dirty="0">
                <a:solidFill>
                  <a:srgbClr val="3333FF"/>
                </a:solidFill>
              </a:rPr>
              <a:t>https://code.tutsplus.com/tutorials/should-you-use-a-php-framework-five-pros-and-cons--cms-28905</a:t>
            </a:r>
          </a:p>
          <a:p>
            <a:pPr algn="ctr"/>
            <a:endParaRPr lang="en-MY" sz="3200" dirty="0" smtClean="0"/>
          </a:p>
          <a:p>
            <a:pPr algn="ctr"/>
            <a:endParaRPr lang="en-MY" sz="3200" dirty="0"/>
          </a:p>
        </p:txBody>
      </p:sp>
    </p:spTree>
    <p:extLst>
      <p:ext uri="{BB962C8B-B14F-4D97-AF65-F5344CB8AC3E}">
        <p14:creationId xmlns:p14="http://schemas.microsoft.com/office/powerpoint/2010/main" val="825754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73109"/>
            <a:ext cx="9144000" cy="707886"/>
          </a:xfrm>
          <a:prstGeom prst="rect">
            <a:avLst/>
          </a:prstGeom>
        </p:spPr>
        <p:txBody>
          <a:bodyPr wrap="square">
            <a:spAutoFit/>
          </a:bodyPr>
          <a:lstStyle/>
          <a:p>
            <a:pPr algn="ctr"/>
            <a:r>
              <a:rPr lang="en-MY" sz="4000" dirty="0">
                <a:hlinkClick r:id="rId2"/>
              </a:rPr>
              <a:t>https://www.php-fig.org/psr</a:t>
            </a:r>
            <a:r>
              <a:rPr lang="en-MY" sz="4000" dirty="0" smtClean="0">
                <a:hlinkClick r:id="rId2"/>
              </a:rPr>
              <a:t>/</a:t>
            </a:r>
            <a:endParaRPr lang="en-MY" sz="4000" dirty="0" smtClean="0"/>
          </a:p>
        </p:txBody>
      </p:sp>
      <p:sp>
        <p:nvSpPr>
          <p:cNvPr id="4" name="Rectangle 3"/>
          <p:cNvSpPr/>
          <p:nvPr/>
        </p:nvSpPr>
        <p:spPr>
          <a:xfrm>
            <a:off x="0" y="986908"/>
            <a:ext cx="9144001" cy="2308324"/>
          </a:xfrm>
          <a:prstGeom prst="rect">
            <a:avLst/>
          </a:prstGeom>
        </p:spPr>
        <p:txBody>
          <a:bodyPr wrap="square">
            <a:spAutoFit/>
          </a:bodyPr>
          <a:lstStyle/>
          <a:p>
            <a:pPr algn="ctr"/>
            <a:r>
              <a:rPr lang="en-MY" sz="4800" dirty="0" smtClean="0"/>
              <a:t>PHP </a:t>
            </a:r>
            <a:r>
              <a:rPr lang="en-MY" sz="4800" dirty="0"/>
              <a:t>Standards </a:t>
            </a:r>
            <a:r>
              <a:rPr lang="en-MY" sz="4800" dirty="0" smtClean="0"/>
              <a:t>Recommendations</a:t>
            </a:r>
          </a:p>
          <a:p>
            <a:pPr algn="ctr"/>
            <a:endParaRPr lang="en-MY" sz="4800" dirty="0" smtClean="0"/>
          </a:p>
          <a:p>
            <a:pPr algn="ctr"/>
            <a:r>
              <a:rPr lang="en-MY" sz="4800" dirty="0" smtClean="0"/>
              <a:t>(PSR)</a:t>
            </a:r>
            <a:endParaRPr lang="en-MY" sz="4800" dirty="0"/>
          </a:p>
        </p:txBody>
      </p:sp>
    </p:spTree>
    <p:extLst>
      <p:ext uri="{BB962C8B-B14F-4D97-AF65-F5344CB8AC3E}">
        <p14:creationId xmlns:p14="http://schemas.microsoft.com/office/powerpoint/2010/main" val="297127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600201"/>
            <a:ext cx="9144000" cy="3416320"/>
          </a:xfrm>
          <a:prstGeom prst="rect">
            <a:avLst/>
          </a:prstGeom>
        </p:spPr>
        <p:txBody>
          <a:bodyPr wrap="square">
            <a:spAutoFit/>
          </a:bodyPr>
          <a:lstStyle/>
          <a:p>
            <a:pPr algn="ctr"/>
            <a:r>
              <a:rPr lang="en-MY" sz="4400" b="1" dirty="0"/>
              <a:t>7 problems that might prevent your PHP code from being awesome</a:t>
            </a:r>
          </a:p>
          <a:p>
            <a:pPr algn="ctr"/>
            <a:endParaRPr lang="en-MY" sz="3600" b="1" dirty="0" smtClean="0">
              <a:hlinkClick r:id="rId2"/>
            </a:endParaRPr>
          </a:p>
          <a:p>
            <a:pPr marL="457200" indent="-457200" algn="ctr">
              <a:buFont typeface="Arial" panose="020B0604020202020204" pitchFamily="34" charset="0"/>
              <a:buChar char="•"/>
            </a:pPr>
            <a:r>
              <a:rPr lang="en-MY" sz="2800" b="1" dirty="0" smtClean="0">
                <a:hlinkClick r:id="rId2"/>
              </a:rPr>
              <a:t>https</a:t>
            </a:r>
            <a:r>
              <a:rPr lang="en-MY" sz="2800" b="1" dirty="0">
                <a:hlinkClick r:id="rId2"/>
              </a:rPr>
              <a:t>://</a:t>
            </a:r>
            <a:r>
              <a:rPr lang="en-MY" sz="2800" b="1" dirty="0" smtClean="0">
                <a:hlinkClick r:id="rId2"/>
              </a:rPr>
              <a:t>phpenthusiast.com/blog/7-problems-that-may-prevent-your-PHP-code-from-being-awesome</a:t>
            </a:r>
            <a:endParaRPr lang="en-MY" sz="2800" b="1" dirty="0" smtClean="0"/>
          </a:p>
          <a:p>
            <a:pPr algn="ctr"/>
            <a:endParaRPr lang="en-MY" sz="3600" b="1" dirty="0" smtClean="0"/>
          </a:p>
        </p:txBody>
      </p:sp>
    </p:spTree>
    <p:extLst>
      <p:ext uri="{BB962C8B-B14F-4D97-AF65-F5344CB8AC3E}">
        <p14:creationId xmlns:p14="http://schemas.microsoft.com/office/powerpoint/2010/main" val="72698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28675"/>
            <a:ext cx="9144000" cy="4401205"/>
          </a:xfrm>
          <a:prstGeom prst="rect">
            <a:avLst/>
          </a:prstGeom>
        </p:spPr>
        <p:txBody>
          <a:bodyPr wrap="square">
            <a:spAutoFit/>
          </a:bodyPr>
          <a:lstStyle/>
          <a:p>
            <a:pPr algn="ctr"/>
            <a:r>
              <a:rPr lang="en-MY" sz="6000" b="1" dirty="0" smtClean="0"/>
              <a:t>PHP Function</a:t>
            </a:r>
          </a:p>
          <a:p>
            <a:pPr algn="ctr"/>
            <a:endParaRPr lang="en-MY" sz="6000" b="1" dirty="0"/>
          </a:p>
          <a:p>
            <a:pPr marL="457200" indent="-457200" algn="ctr">
              <a:buFont typeface="Arial" panose="020B0604020202020204" pitchFamily="34" charset="0"/>
              <a:buChar char="•"/>
            </a:pPr>
            <a:r>
              <a:rPr lang="en-MY" sz="3200" b="1" dirty="0">
                <a:hlinkClick r:id="rId2"/>
              </a:rPr>
              <a:t>http://php.net/manual/en/indexes.functions.php</a:t>
            </a:r>
            <a:endParaRPr lang="en-MY" sz="3200" b="1" dirty="0"/>
          </a:p>
          <a:p>
            <a:pPr marL="457200" indent="-457200" algn="ctr">
              <a:buFont typeface="Arial" panose="020B0604020202020204" pitchFamily="34" charset="0"/>
              <a:buChar char="•"/>
            </a:pPr>
            <a:endParaRPr lang="en-MY" sz="3200" b="1" dirty="0" smtClean="0"/>
          </a:p>
          <a:p>
            <a:pPr marL="457200" indent="-457200" algn="ctr">
              <a:buFont typeface="Arial" panose="020B0604020202020204" pitchFamily="34" charset="0"/>
              <a:buChar char="•"/>
            </a:pPr>
            <a:r>
              <a:rPr lang="en-MY" sz="3200" b="1" dirty="0" smtClean="0">
                <a:hlinkClick r:id="rId3"/>
              </a:rPr>
              <a:t>https</a:t>
            </a:r>
            <a:r>
              <a:rPr lang="en-MY" sz="3200" b="1" dirty="0">
                <a:hlinkClick r:id="rId3"/>
              </a:rPr>
              <a:t>://</a:t>
            </a:r>
            <a:r>
              <a:rPr lang="en-MY" sz="3200" b="1" dirty="0" smtClean="0">
                <a:hlinkClick r:id="rId3"/>
              </a:rPr>
              <a:t>www.guru99.com/functions-in-php.html</a:t>
            </a:r>
            <a:endParaRPr lang="en-MY" sz="3200" b="1" dirty="0" smtClean="0"/>
          </a:p>
          <a:p>
            <a:pPr algn="ctr"/>
            <a:endParaRPr lang="en-MY" sz="3200" b="1" dirty="0" smtClean="0"/>
          </a:p>
          <a:p>
            <a:pPr algn="ctr"/>
            <a:endParaRPr lang="en-MY" sz="3200" b="1" dirty="0" smtClean="0"/>
          </a:p>
        </p:txBody>
      </p:sp>
    </p:spTree>
    <p:extLst>
      <p:ext uri="{BB962C8B-B14F-4D97-AF65-F5344CB8AC3E}">
        <p14:creationId xmlns:p14="http://schemas.microsoft.com/office/powerpoint/2010/main" val="531168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8187</TotalTime>
  <Words>2343</Words>
  <Application>Microsoft Office PowerPoint</Application>
  <PresentationFormat>On-screen Show (4:3)</PresentationFormat>
  <Paragraphs>548</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Arial Unicode MS</vt:lpstr>
      <vt:lpstr>Calibri</vt:lpstr>
      <vt:lpstr>Calibri Light</vt:lpstr>
      <vt:lpstr>Gotham Rounded 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Murad Bin. Isa</dc:creator>
  <cp:lastModifiedBy>Murad Bin. Isa</cp:lastModifiedBy>
  <cp:revision>102</cp:revision>
  <dcterms:created xsi:type="dcterms:W3CDTF">2018-07-07T00:22:14Z</dcterms:created>
  <dcterms:modified xsi:type="dcterms:W3CDTF">2018-07-24T05:13:41Z</dcterms:modified>
</cp:coreProperties>
</file>