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80" r:id="rId3"/>
    <p:sldId id="281" r:id="rId4"/>
    <p:sldId id="282" r:id="rId5"/>
    <p:sldId id="256" r:id="rId6"/>
    <p:sldId id="257" r:id="rId7"/>
    <p:sldId id="261" r:id="rId8"/>
    <p:sldId id="258" r:id="rId9"/>
    <p:sldId id="259" r:id="rId10"/>
    <p:sldId id="260" r:id="rId11"/>
    <p:sldId id="276" r:id="rId12"/>
    <p:sldId id="275" r:id="rId13"/>
    <p:sldId id="274" r:id="rId14"/>
    <p:sldId id="265" r:id="rId15"/>
    <p:sldId id="263" r:id="rId16"/>
    <p:sldId id="264" r:id="rId17"/>
    <p:sldId id="277" r:id="rId18"/>
    <p:sldId id="278" r:id="rId19"/>
    <p:sldId id="270" r:id="rId20"/>
    <p:sldId id="268" r:id="rId21"/>
    <p:sldId id="269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614DB-F9E2-4A22-B5ED-0E4CA8AAE79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55D62-4444-4B33-976D-D46CBC126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7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D25499-B2ED-43DF-91E2-17CBB9EADFC3}" type="slidenum">
              <a:t>2</a:t>
            </a:fld>
            <a:endParaRPr lang="de-DE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25418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944ED3E-F575-4D98-8091-4DA771CED128}" type="slidenum">
              <a:t>3</a:t>
            </a:fld>
            <a:endParaRPr lang="de-DE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25759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36FCE4A-23EC-419D-B6EF-678ED68B8078}" type="slidenum">
              <a:t>4</a:t>
            </a:fld>
            <a:endParaRPr lang="de-DE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403081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011C-B45D-4821-970E-E2E3E69C0AEB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7A49-4DD8-44FE-B7B5-E7C87D5C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3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011C-B45D-4821-970E-E2E3E69C0AEB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7A49-4DD8-44FE-B7B5-E7C87D5C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7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011C-B45D-4821-970E-E2E3E69C0AEB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7A49-4DD8-44FE-B7B5-E7C87D5C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1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427289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901264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011C-B45D-4821-970E-E2E3E69C0AEB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7A49-4DD8-44FE-B7B5-E7C87D5C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5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011C-B45D-4821-970E-E2E3E69C0AEB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7A49-4DD8-44FE-B7B5-E7C87D5C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011C-B45D-4821-970E-E2E3E69C0AEB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7A49-4DD8-44FE-B7B5-E7C87D5C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011C-B45D-4821-970E-E2E3E69C0AEB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7A49-4DD8-44FE-B7B5-E7C87D5C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011C-B45D-4821-970E-E2E3E69C0AEB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7A49-4DD8-44FE-B7B5-E7C87D5C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7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011C-B45D-4821-970E-E2E3E69C0AEB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7A49-4DD8-44FE-B7B5-E7C87D5C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011C-B45D-4821-970E-E2E3E69C0AEB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7A49-4DD8-44FE-B7B5-E7C87D5C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011C-B45D-4821-970E-E2E3E69C0AEB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7A49-4DD8-44FE-B7B5-E7C87D5C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5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B011C-B45D-4821-970E-E2E3E69C0AEB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7A49-4DD8-44FE-B7B5-E7C87D5C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9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553387"/>
            <a:ext cx="12192000" cy="6849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Virus Attacking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Yoann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131279" y="4680155"/>
            <a:ext cx="190745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Compass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084144" y="5722374"/>
            <a:ext cx="190745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Gyroscope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91485" y="5722374"/>
            <a:ext cx="190745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Acceleration Sensor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6" idx="0"/>
            <a:endCxn id="3" idx="2"/>
          </p:cNvCxnSpPr>
          <p:nvPr/>
        </p:nvCxnSpPr>
        <p:spPr>
          <a:xfrm rot="5400000" flipH="1" flipV="1">
            <a:off x="8394292" y="5031659"/>
            <a:ext cx="334296" cy="1047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7" idx="0"/>
            <a:endCxn id="3" idx="2"/>
          </p:cNvCxnSpPr>
          <p:nvPr/>
        </p:nvCxnSpPr>
        <p:spPr>
          <a:xfrm rot="16200000" flipV="1">
            <a:off x="9497963" y="4975123"/>
            <a:ext cx="334296" cy="1160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389444" y="4836225"/>
            <a:ext cx="190745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Room Class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2309" y="5878444"/>
            <a:ext cx="190745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Planar figure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49650" y="5878444"/>
            <a:ext cx="190745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cxnSp>
        <p:nvCxnSpPr>
          <p:cNvPr id="18" name="꺾인 연결선 17"/>
          <p:cNvCxnSpPr>
            <a:stCxn id="16" idx="0"/>
            <a:endCxn id="15" idx="2"/>
          </p:cNvCxnSpPr>
          <p:nvPr/>
        </p:nvCxnSpPr>
        <p:spPr>
          <a:xfrm rot="5400000" flipH="1" flipV="1">
            <a:off x="1652457" y="5187729"/>
            <a:ext cx="334296" cy="1047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7" idx="0"/>
            <a:endCxn id="15" idx="2"/>
          </p:cNvCxnSpPr>
          <p:nvPr/>
        </p:nvCxnSpPr>
        <p:spPr>
          <a:xfrm rot="16200000" flipV="1">
            <a:off x="2756128" y="5131193"/>
            <a:ext cx="334296" cy="1160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295826" y="520763"/>
            <a:ext cx="190745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Camera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3" idx="0"/>
            <a:endCxn id="47" idx="2"/>
          </p:cNvCxnSpPr>
          <p:nvPr/>
        </p:nvCxnSpPr>
        <p:spPr>
          <a:xfrm flipH="1" flipV="1">
            <a:off x="7871831" y="2477499"/>
            <a:ext cx="1213177" cy="220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53789" y="3553509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Direction Data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24175" y="3882495"/>
            <a:ext cx="1939410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663585" y="5878444"/>
            <a:ext cx="190745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Touch Sensor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918102" y="1769576"/>
            <a:ext cx="190745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OpenGL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47" idx="2"/>
            <a:endCxn id="37" idx="0"/>
          </p:cNvCxnSpPr>
          <p:nvPr/>
        </p:nvCxnSpPr>
        <p:spPr>
          <a:xfrm flipH="1">
            <a:off x="3693880" y="2477499"/>
            <a:ext cx="4177951" cy="1404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19129" y="3432752"/>
            <a:ext cx="209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Room Information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547648" y="2937778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Room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23" idx="2"/>
            <a:endCxn id="47" idx="0"/>
          </p:cNvCxnSpPr>
          <p:nvPr/>
        </p:nvCxnSpPr>
        <p:spPr>
          <a:xfrm flipH="1">
            <a:off x="7871831" y="1228686"/>
            <a:ext cx="1377724" cy="54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130414" y="520763"/>
            <a:ext cx="190745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Room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stCxn id="63" idx="2"/>
            <a:endCxn id="47" idx="0"/>
          </p:cNvCxnSpPr>
          <p:nvPr/>
        </p:nvCxnSpPr>
        <p:spPr>
          <a:xfrm>
            <a:off x="7084143" y="1228686"/>
            <a:ext cx="787688" cy="54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27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Alien Tower Defense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Namjo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Ahn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3553387"/>
            <a:ext cx="12192000" cy="6849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838200" y="192537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dirty="0"/>
              <a:t>You are a space security guard of the grade A</a:t>
            </a:r>
            <a:r>
              <a:rPr sz="1800" dirty="0" smtClean="0"/>
              <a:t>+</a:t>
            </a:r>
            <a:endParaRPr lang="en-US" sz="1800" dirty="0" smtClean="0"/>
          </a:p>
          <a:p>
            <a:endParaRPr sz="1800" dirty="0"/>
          </a:p>
          <a:p>
            <a:pPr marL="0" indent="0">
              <a:buNone/>
            </a:pPr>
            <a:r>
              <a:rPr sz="1800" dirty="0"/>
              <a:t>Someday, the aliens starts invading us</a:t>
            </a:r>
            <a:r>
              <a:rPr sz="1800" dirty="0" smtClean="0"/>
              <a:t>.</a:t>
            </a:r>
            <a:endParaRPr lang="en-US" sz="1800" dirty="0" smtClean="0"/>
          </a:p>
          <a:p>
            <a:endParaRPr sz="1800" dirty="0"/>
          </a:p>
          <a:p>
            <a:pPr marL="0" indent="0">
              <a:buNone/>
            </a:pPr>
            <a:r>
              <a:rPr sz="1800" dirty="0"/>
              <a:t>They are called “The Profs”. </a:t>
            </a:r>
            <a:endParaRPr lang="en-US" sz="1800" dirty="0" smtClean="0"/>
          </a:p>
          <a:p>
            <a:endParaRPr sz="1800" dirty="0"/>
          </a:p>
          <a:p>
            <a:pPr marL="0" indent="0">
              <a:buNone/>
            </a:pPr>
            <a:r>
              <a:rPr sz="1800" dirty="0"/>
              <a:t>The Profs are now sending many </a:t>
            </a:r>
            <a:r>
              <a:rPr sz="1800" dirty="0" err="1"/>
              <a:t>many</a:t>
            </a:r>
            <a:r>
              <a:rPr sz="1800" dirty="0"/>
              <a:t> assignments</a:t>
            </a:r>
            <a:r>
              <a:rPr sz="1800" dirty="0" smtClean="0"/>
              <a:t>.</a:t>
            </a:r>
            <a:endParaRPr lang="en-US" sz="1800" dirty="0" smtClean="0"/>
          </a:p>
          <a:p>
            <a:endParaRPr sz="1800" dirty="0"/>
          </a:p>
          <a:p>
            <a:pPr marL="0" indent="0">
              <a:buNone/>
            </a:pPr>
            <a:r>
              <a:rPr sz="1800" dirty="0"/>
              <a:t>You have to protect your grade from the invasion by the Profs…</a:t>
            </a:r>
          </a:p>
        </p:txBody>
      </p:sp>
    </p:spTree>
    <p:extLst>
      <p:ext uri="{BB962C8B-B14F-4D97-AF65-F5344CB8AC3E}">
        <p14:creationId xmlns:p14="http://schemas.microsoft.com/office/powerpoint/2010/main" val="372097018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Game Logic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34396" indent="-234396" defTabSz="308063">
              <a:spcBef>
                <a:spcPts val="2180"/>
              </a:spcBef>
              <a:defRPr sz="2700"/>
            </a:pPr>
            <a:r>
              <a:rPr sz="1800" dirty="0"/>
              <a:t>Tilt, rotate device -&gt; Actual view rotation</a:t>
            </a:r>
          </a:p>
          <a:p>
            <a:pPr marL="234396" indent="-234396" defTabSz="308063">
              <a:spcBef>
                <a:spcPts val="2180"/>
              </a:spcBef>
              <a:defRPr sz="2700"/>
            </a:pPr>
            <a:r>
              <a:rPr sz="1800" dirty="0"/>
              <a:t>Click button -&gt; Fire</a:t>
            </a:r>
          </a:p>
          <a:p>
            <a:pPr marL="468792" lvl="1" indent="-234396" defTabSz="308063">
              <a:spcBef>
                <a:spcPts val="2180"/>
              </a:spcBef>
              <a:defRPr sz="2700"/>
            </a:pPr>
            <a:r>
              <a:rPr sz="1800" dirty="0"/>
              <a:t>Direct hit(Laser)</a:t>
            </a:r>
          </a:p>
          <a:p>
            <a:pPr marL="468792" lvl="1" indent="-234396" defTabSz="308063">
              <a:spcBef>
                <a:spcPts val="2180"/>
              </a:spcBef>
              <a:defRPr sz="2700"/>
            </a:pPr>
            <a:r>
              <a:rPr sz="1800" dirty="0" err="1"/>
              <a:t>Objectile</a:t>
            </a:r>
            <a:r>
              <a:rPr sz="1800" dirty="0"/>
              <a:t>(Missile)</a:t>
            </a:r>
          </a:p>
          <a:p>
            <a:pPr marL="234396" indent="-234396" defTabSz="308063">
              <a:spcBef>
                <a:spcPts val="2180"/>
              </a:spcBef>
              <a:defRPr sz="2700"/>
            </a:pPr>
            <a:r>
              <a:rPr sz="1800" dirty="0"/>
              <a:t>Modes</a:t>
            </a:r>
          </a:p>
          <a:p>
            <a:pPr marL="468792" lvl="1" indent="-234396" defTabSz="308063">
              <a:spcBef>
                <a:spcPts val="2180"/>
              </a:spcBef>
              <a:defRPr sz="2700"/>
            </a:pPr>
            <a:r>
              <a:rPr sz="1800" dirty="0"/>
              <a:t>Standard - waves</a:t>
            </a:r>
          </a:p>
          <a:p>
            <a:pPr marL="468792" lvl="1" indent="-234396" defTabSz="308063">
              <a:spcBef>
                <a:spcPts val="2180"/>
              </a:spcBef>
              <a:defRPr sz="2700"/>
            </a:pPr>
            <a:r>
              <a:rPr sz="1800" dirty="0"/>
              <a:t>Endless</a:t>
            </a:r>
          </a:p>
          <a:p>
            <a:pPr marL="468792" lvl="1" indent="-234396" defTabSz="308063">
              <a:spcBef>
                <a:spcPts val="2180"/>
              </a:spcBef>
              <a:defRPr sz="2700"/>
            </a:pPr>
            <a:r>
              <a:rPr sz="1800" dirty="0"/>
              <a:t>Boss rush</a:t>
            </a:r>
          </a:p>
        </p:txBody>
      </p:sp>
    </p:spTree>
    <p:extLst>
      <p:ext uri="{BB962C8B-B14F-4D97-AF65-F5344CB8AC3E}">
        <p14:creationId xmlns:p14="http://schemas.microsoft.com/office/powerpoint/2010/main" val="84392828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8"/>
          <p:cNvGrpSpPr/>
          <p:nvPr/>
        </p:nvGrpSpPr>
        <p:grpSpPr>
          <a:xfrm>
            <a:off x="4418914" y="3970407"/>
            <a:ext cx="3691363" cy="3570459"/>
            <a:chOff x="0" y="0"/>
            <a:chExt cx="5249937" cy="5077985"/>
          </a:xfrm>
        </p:grpSpPr>
        <p:sp>
          <p:nvSpPr>
            <p:cNvPr id="154" name="Shape 154"/>
            <p:cNvSpPr/>
            <p:nvPr/>
          </p:nvSpPr>
          <p:spPr>
            <a:xfrm>
              <a:off x="448810" y="748376"/>
              <a:ext cx="4186279" cy="418627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55" name="Shape 155"/>
            <p:cNvSpPr/>
            <p:nvPr/>
          </p:nvSpPr>
          <p:spPr>
            <a:xfrm rot="1688326">
              <a:off x="1368655" y="-57111"/>
              <a:ext cx="242157" cy="2599202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56" name="Shape 156"/>
            <p:cNvSpPr/>
            <p:nvPr/>
          </p:nvSpPr>
          <p:spPr>
            <a:xfrm rot="9410438">
              <a:off x="3456729" y="-57111"/>
              <a:ext cx="242157" cy="2599202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1900937"/>
              <a:ext cx="5249938" cy="31770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pic>
        <p:nvPicPr>
          <p:cNvPr id="159" name="48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3437101" y="1506953"/>
            <a:ext cx="5218044" cy="5218044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4951113" y="3674757"/>
            <a:ext cx="360132" cy="360132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1" name="Shape 161"/>
          <p:cNvSpPr/>
          <p:nvPr/>
        </p:nvSpPr>
        <p:spPr>
          <a:xfrm>
            <a:off x="6293707" y="3457039"/>
            <a:ext cx="360132" cy="36013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2" name="Shape 162"/>
          <p:cNvSpPr/>
          <p:nvPr/>
        </p:nvSpPr>
        <p:spPr>
          <a:xfrm>
            <a:off x="5531694" y="3190940"/>
            <a:ext cx="360132" cy="360132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3" name="Shape 163"/>
          <p:cNvSpPr/>
          <p:nvPr/>
        </p:nvSpPr>
        <p:spPr>
          <a:xfrm>
            <a:off x="7176675" y="3190940"/>
            <a:ext cx="360132" cy="360132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4" name="Shape 164"/>
          <p:cNvSpPr/>
          <p:nvPr/>
        </p:nvSpPr>
        <p:spPr>
          <a:xfrm>
            <a:off x="6511425" y="2943671"/>
            <a:ext cx="360132" cy="360132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5" name="Shape 165"/>
          <p:cNvSpPr/>
          <p:nvPr/>
        </p:nvSpPr>
        <p:spPr>
          <a:xfrm>
            <a:off x="6874288" y="3674757"/>
            <a:ext cx="360132" cy="360132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6" name="Shape 166"/>
          <p:cNvSpPr/>
          <p:nvPr/>
        </p:nvSpPr>
        <p:spPr>
          <a:xfrm>
            <a:off x="7454870" y="3783616"/>
            <a:ext cx="360132" cy="360132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7" name="Shape 167"/>
          <p:cNvSpPr/>
          <p:nvPr/>
        </p:nvSpPr>
        <p:spPr>
          <a:xfrm>
            <a:off x="4769682" y="2943671"/>
            <a:ext cx="360132" cy="360132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8" name="Shape 168"/>
          <p:cNvSpPr/>
          <p:nvPr/>
        </p:nvSpPr>
        <p:spPr>
          <a:xfrm>
            <a:off x="7285533" y="4642392"/>
            <a:ext cx="527697" cy="527697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B</a:t>
            </a:r>
          </a:p>
        </p:txBody>
      </p:sp>
      <p:sp>
        <p:nvSpPr>
          <p:cNvPr id="169" name="Shape 169"/>
          <p:cNvSpPr/>
          <p:nvPr/>
        </p:nvSpPr>
        <p:spPr>
          <a:xfrm>
            <a:off x="4564060" y="4642392"/>
            <a:ext cx="527696" cy="527697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/>
              <a:t>A</a:t>
            </a:r>
          </a:p>
        </p:txBody>
      </p:sp>
      <p:sp>
        <p:nvSpPr>
          <p:cNvPr id="172" name="Shape 172"/>
          <p:cNvSpPr/>
          <p:nvPr/>
        </p:nvSpPr>
        <p:spPr>
          <a:xfrm>
            <a:off x="2986691" y="2141153"/>
            <a:ext cx="913747" cy="893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3" h="21248" extrusionOk="0">
                <a:moveTo>
                  <a:pt x="449" y="21248"/>
                </a:moveTo>
                <a:cubicBezTo>
                  <a:pt x="-1837" y="6726"/>
                  <a:pt x="4601" y="-352"/>
                  <a:pt x="19763" y="14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1266"/>
          </a:p>
        </p:txBody>
      </p:sp>
      <p:sp>
        <p:nvSpPr>
          <p:cNvPr id="173" name="Shape 173"/>
          <p:cNvSpPr/>
          <p:nvPr/>
        </p:nvSpPr>
        <p:spPr>
          <a:xfrm>
            <a:off x="8504232" y="2158513"/>
            <a:ext cx="737518" cy="725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07" h="18595" extrusionOk="0">
                <a:moveTo>
                  <a:pt x="0" y="1482"/>
                </a:moveTo>
                <a:cubicBezTo>
                  <a:pt x="16308" y="-3005"/>
                  <a:pt x="21600" y="2699"/>
                  <a:pt x="15876" y="18595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1266"/>
          </a:p>
        </p:txBody>
      </p:sp>
      <p:sp>
        <p:nvSpPr>
          <p:cNvPr id="20" name="TextBox 19"/>
          <p:cNvSpPr txBox="1"/>
          <p:nvPr/>
        </p:nvSpPr>
        <p:spPr>
          <a:xfrm>
            <a:off x="681202" y="639027"/>
            <a:ext cx="3742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+mj-lt"/>
              </a:rPr>
              <a:t>User Interface</a:t>
            </a:r>
            <a:endParaRPr lang="ko-KR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783125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48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3843" y="2634740"/>
            <a:ext cx="3055393" cy="3055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erson-icon-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4651" y="2868434"/>
            <a:ext cx="2007861" cy="2588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opengl_lo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3897" y="3729347"/>
            <a:ext cx="1964532" cy="86618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6961796" y="3653444"/>
            <a:ext cx="11641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23" name="Shape 123"/>
          <p:cNvSpPr/>
          <p:nvPr/>
        </p:nvSpPr>
        <p:spPr>
          <a:xfrm>
            <a:off x="7179333" y="3060352"/>
            <a:ext cx="42159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View</a:t>
            </a:r>
          </a:p>
        </p:txBody>
      </p:sp>
      <p:sp>
        <p:nvSpPr>
          <p:cNvPr id="124" name="Shape 124"/>
          <p:cNvSpPr/>
          <p:nvPr/>
        </p:nvSpPr>
        <p:spPr>
          <a:xfrm flipH="1">
            <a:off x="6961796" y="4596888"/>
            <a:ext cx="11641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25" name="Shape 125"/>
          <p:cNvSpPr/>
          <p:nvPr/>
        </p:nvSpPr>
        <p:spPr>
          <a:xfrm>
            <a:off x="7034832" y="4741618"/>
            <a:ext cx="60753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Motion</a:t>
            </a:r>
          </a:p>
        </p:txBody>
      </p:sp>
      <p:sp>
        <p:nvSpPr>
          <p:cNvPr id="126" name="Shape 126"/>
          <p:cNvSpPr/>
          <p:nvPr/>
        </p:nvSpPr>
        <p:spPr>
          <a:xfrm>
            <a:off x="3659741" y="4596888"/>
            <a:ext cx="11641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27" name="Shape 127"/>
          <p:cNvSpPr/>
          <p:nvPr/>
        </p:nvSpPr>
        <p:spPr>
          <a:xfrm>
            <a:off x="3477370" y="4777269"/>
            <a:ext cx="829522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Rendered </a:t>
            </a:r>
          </a:p>
          <a:p>
            <a:r>
              <a:rPr sz="1266"/>
              <a:t>screen</a:t>
            </a:r>
          </a:p>
        </p:txBody>
      </p:sp>
      <p:sp>
        <p:nvSpPr>
          <p:cNvPr id="128" name="Shape 128"/>
          <p:cNvSpPr/>
          <p:nvPr/>
        </p:nvSpPr>
        <p:spPr>
          <a:xfrm flipH="1">
            <a:off x="3659741" y="3653444"/>
            <a:ext cx="11641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29" name="Shape 129"/>
          <p:cNvSpPr/>
          <p:nvPr/>
        </p:nvSpPr>
        <p:spPr>
          <a:xfrm>
            <a:off x="3747565" y="2962953"/>
            <a:ext cx="537006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model</a:t>
            </a:r>
          </a:p>
          <a:p>
            <a:r>
              <a:rPr sz="1266" dirty="0"/>
              <a:t>data</a:t>
            </a:r>
          </a:p>
        </p:txBody>
      </p:sp>
      <p:sp>
        <p:nvSpPr>
          <p:cNvPr id="130" name="Shape 130"/>
          <p:cNvSpPr/>
          <p:nvPr/>
        </p:nvSpPr>
        <p:spPr>
          <a:xfrm>
            <a:off x="5134306" y="3422579"/>
            <a:ext cx="674160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Control </a:t>
            </a:r>
          </a:p>
          <a:p>
            <a:r>
              <a:rPr sz="1266" dirty="0"/>
              <a:t>Model</a:t>
            </a:r>
          </a:p>
        </p:txBody>
      </p:sp>
      <p:sp>
        <p:nvSpPr>
          <p:cNvPr id="131" name="Shape 131"/>
          <p:cNvSpPr/>
          <p:nvPr/>
        </p:nvSpPr>
        <p:spPr>
          <a:xfrm flipV="1">
            <a:off x="5071405" y="4135647"/>
            <a:ext cx="14802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32" name="Shape 132"/>
          <p:cNvSpPr/>
          <p:nvPr/>
        </p:nvSpPr>
        <p:spPr>
          <a:xfrm>
            <a:off x="5304583" y="4366024"/>
            <a:ext cx="557846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Game </a:t>
            </a:r>
          </a:p>
          <a:p>
            <a:r>
              <a:rPr sz="1266"/>
              <a:t>Logic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202" y="639027"/>
            <a:ext cx="49023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+mj-lt"/>
              </a:rPr>
              <a:t>Conceptual Model</a:t>
            </a:r>
            <a:endParaRPr lang="ko-KR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119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4538052" y="1408468"/>
            <a:ext cx="3016145" cy="89296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687"/>
              <a:t>User</a:t>
            </a:r>
          </a:p>
        </p:txBody>
      </p:sp>
      <p:sp>
        <p:nvSpPr>
          <p:cNvPr id="135" name="Shape 135"/>
          <p:cNvSpPr/>
          <p:nvPr/>
        </p:nvSpPr>
        <p:spPr>
          <a:xfrm>
            <a:off x="4538052" y="2793395"/>
            <a:ext cx="3016145" cy="89296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687"/>
              <a:t>Physical device</a:t>
            </a:r>
          </a:p>
        </p:txBody>
      </p:sp>
      <p:sp>
        <p:nvSpPr>
          <p:cNvPr id="136" name="Shape 136"/>
          <p:cNvSpPr/>
          <p:nvPr/>
        </p:nvSpPr>
        <p:spPr>
          <a:xfrm>
            <a:off x="4538052" y="4178323"/>
            <a:ext cx="3016145" cy="89296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687"/>
              <a:t>Main routine</a:t>
            </a:r>
          </a:p>
        </p:txBody>
      </p:sp>
      <p:sp>
        <p:nvSpPr>
          <p:cNvPr id="137" name="Shape 137"/>
          <p:cNvSpPr/>
          <p:nvPr/>
        </p:nvSpPr>
        <p:spPr>
          <a:xfrm>
            <a:off x="2131060" y="5520917"/>
            <a:ext cx="3016144" cy="89296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rPr sz="1687"/>
              <a:t>Process Input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rPr sz="1687"/>
              <a:t>Game logic control</a:t>
            </a:r>
          </a:p>
        </p:txBody>
      </p:sp>
      <p:sp>
        <p:nvSpPr>
          <p:cNvPr id="138" name="Shape 138"/>
          <p:cNvSpPr/>
          <p:nvPr/>
        </p:nvSpPr>
        <p:spPr>
          <a:xfrm>
            <a:off x="6896663" y="5520917"/>
            <a:ext cx="3016145" cy="89296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687"/>
              <a:t>Request OpenGL Render</a:t>
            </a:r>
          </a:p>
        </p:txBody>
      </p:sp>
      <p:sp>
        <p:nvSpPr>
          <p:cNvPr id="139" name="Shape 139"/>
          <p:cNvSpPr/>
          <p:nvPr/>
        </p:nvSpPr>
        <p:spPr>
          <a:xfrm>
            <a:off x="5599640" y="2273100"/>
            <a:ext cx="0" cy="512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40" name="Shape 140"/>
          <p:cNvSpPr/>
          <p:nvPr/>
        </p:nvSpPr>
        <p:spPr>
          <a:xfrm>
            <a:off x="5599639" y="3676172"/>
            <a:ext cx="1" cy="512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41" name="Shape 141"/>
          <p:cNvSpPr/>
          <p:nvPr/>
        </p:nvSpPr>
        <p:spPr>
          <a:xfrm>
            <a:off x="4728767" y="5055052"/>
            <a:ext cx="1" cy="512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42" name="Shape 142"/>
          <p:cNvSpPr/>
          <p:nvPr/>
        </p:nvSpPr>
        <p:spPr>
          <a:xfrm flipV="1">
            <a:off x="6543084" y="2273100"/>
            <a:ext cx="1" cy="512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43" name="Shape 143"/>
          <p:cNvSpPr/>
          <p:nvPr/>
        </p:nvSpPr>
        <p:spPr>
          <a:xfrm flipV="1">
            <a:off x="6543084" y="3676172"/>
            <a:ext cx="1" cy="512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44" name="Shape 144"/>
          <p:cNvSpPr/>
          <p:nvPr/>
        </p:nvSpPr>
        <p:spPr>
          <a:xfrm flipV="1">
            <a:off x="7413955" y="5055052"/>
            <a:ext cx="1" cy="512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45" name="Shape 145"/>
          <p:cNvSpPr/>
          <p:nvPr/>
        </p:nvSpPr>
        <p:spPr>
          <a:xfrm>
            <a:off x="5190317" y="5967401"/>
            <a:ext cx="171161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46" name="Shape 146"/>
          <p:cNvSpPr/>
          <p:nvPr/>
        </p:nvSpPr>
        <p:spPr>
          <a:xfrm>
            <a:off x="3756280" y="2410026"/>
            <a:ext cx="166449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Rotation, touch event</a:t>
            </a:r>
          </a:p>
        </p:txBody>
      </p:sp>
      <p:sp>
        <p:nvSpPr>
          <p:cNvPr id="147" name="Shape 147"/>
          <p:cNvSpPr/>
          <p:nvPr/>
        </p:nvSpPr>
        <p:spPr>
          <a:xfrm>
            <a:off x="6682129" y="2413950"/>
            <a:ext cx="56034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Screen</a:t>
            </a:r>
          </a:p>
        </p:txBody>
      </p:sp>
      <p:sp>
        <p:nvSpPr>
          <p:cNvPr id="148" name="Shape 148"/>
          <p:cNvSpPr/>
          <p:nvPr/>
        </p:nvSpPr>
        <p:spPr>
          <a:xfrm>
            <a:off x="4013401" y="3802800"/>
            <a:ext cx="1150251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Measurements</a:t>
            </a:r>
          </a:p>
        </p:txBody>
      </p:sp>
      <p:sp>
        <p:nvSpPr>
          <p:cNvPr id="149" name="Shape 149"/>
          <p:cNvSpPr/>
          <p:nvPr/>
        </p:nvSpPr>
        <p:spPr>
          <a:xfrm>
            <a:off x="6661309" y="3798930"/>
            <a:ext cx="42159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View</a:t>
            </a:r>
          </a:p>
        </p:txBody>
      </p:sp>
      <p:sp>
        <p:nvSpPr>
          <p:cNvPr id="150" name="Shape 150"/>
          <p:cNvSpPr/>
          <p:nvPr/>
        </p:nvSpPr>
        <p:spPr>
          <a:xfrm>
            <a:off x="1968172" y="5144966"/>
            <a:ext cx="152522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Pass essential datas</a:t>
            </a:r>
          </a:p>
        </p:txBody>
      </p:sp>
      <p:sp>
        <p:nvSpPr>
          <p:cNvPr id="151" name="Shape 151"/>
          <p:cNvSpPr/>
          <p:nvPr/>
        </p:nvSpPr>
        <p:spPr>
          <a:xfrm>
            <a:off x="5682242" y="6098422"/>
            <a:ext cx="727764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Manage </a:t>
            </a:r>
          </a:p>
          <a:p>
            <a:r>
              <a:rPr sz="1266" dirty="0"/>
              <a:t>Objects</a:t>
            </a:r>
          </a:p>
        </p:txBody>
      </p:sp>
      <p:sp>
        <p:nvSpPr>
          <p:cNvPr id="152" name="Shape 152"/>
          <p:cNvSpPr/>
          <p:nvPr/>
        </p:nvSpPr>
        <p:spPr>
          <a:xfrm>
            <a:off x="7682555" y="4769372"/>
            <a:ext cx="771814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Rendered</a:t>
            </a:r>
          </a:p>
          <a:p>
            <a:r>
              <a:rPr sz="1266"/>
              <a:t>View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1202" y="639027"/>
            <a:ext cx="4078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+mj-lt"/>
              </a:rPr>
              <a:t>System Design</a:t>
            </a:r>
            <a:endParaRPr lang="ko-KR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9578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Trash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Ale</a:t>
            </a:r>
            <a:r>
              <a:rPr lang="en-US" altLang="ko-KR" dirty="0" err="1" smtClean="0"/>
              <a:t>vtina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3553387"/>
            <a:ext cx="12192000" cy="6849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52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Game </a:t>
            </a:r>
            <a:r>
              <a:rPr dirty="0" smtClean="0"/>
              <a:t>Logic</a:t>
            </a:r>
            <a:r>
              <a:rPr lang="en-US" dirty="0" smtClean="0"/>
              <a:t> &amp; Story</a:t>
            </a:r>
            <a:endParaRPr dirty="0"/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1800" dirty="0"/>
              <a:t>Tilt -&gt; Aim </a:t>
            </a:r>
            <a:r>
              <a:rPr sz="1800" dirty="0" smtClean="0"/>
              <a:t>Change</a:t>
            </a:r>
            <a:endParaRPr lang="en-US" sz="1800" dirty="0" smtClean="0"/>
          </a:p>
          <a:p>
            <a:endParaRPr sz="1800" dirty="0"/>
          </a:p>
          <a:p>
            <a:r>
              <a:rPr sz="1800" dirty="0"/>
              <a:t>Slide -&gt; Throw</a:t>
            </a:r>
            <a:r>
              <a:rPr sz="1800" dirty="0" smtClean="0"/>
              <a:t>!</a:t>
            </a:r>
            <a:endParaRPr lang="en-US" sz="1800" dirty="0" smtClean="0"/>
          </a:p>
          <a:p>
            <a:endParaRPr sz="1800" dirty="0"/>
          </a:p>
          <a:p>
            <a:r>
              <a:rPr sz="1800" dirty="0"/>
              <a:t>Simple scoring</a:t>
            </a:r>
          </a:p>
        </p:txBody>
      </p:sp>
      <p:sp>
        <p:nvSpPr>
          <p:cNvPr id="4" name="Shape 228"/>
          <p:cNvSpPr txBox="1">
            <a:spLocks/>
          </p:cNvSpPr>
          <p:nvPr/>
        </p:nvSpPr>
        <p:spPr>
          <a:xfrm>
            <a:off x="838200" y="4072832"/>
            <a:ext cx="9566564" cy="159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Trash anything you want!</a:t>
            </a:r>
          </a:p>
          <a:p>
            <a:endParaRPr lang="en-US" sz="1800" dirty="0"/>
          </a:p>
          <a:p>
            <a:r>
              <a:rPr lang="en-US" sz="1800" dirty="0"/>
              <a:t>Y</a:t>
            </a:r>
            <a:r>
              <a:rPr lang="en-US" sz="1800" dirty="0" smtClean="0"/>
              <a:t>ou can apply any kind of images to the ball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802623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 flipV="1">
            <a:off x="6150906" y="1951345"/>
            <a:ext cx="1" cy="29387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17" name="Shape 217"/>
          <p:cNvSpPr/>
          <p:nvPr/>
        </p:nvSpPr>
        <p:spPr>
          <a:xfrm flipH="1">
            <a:off x="4739565" y="4489199"/>
            <a:ext cx="1415971" cy="5503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18" name="Shape 218"/>
          <p:cNvSpPr/>
          <p:nvPr/>
        </p:nvSpPr>
        <p:spPr>
          <a:xfrm>
            <a:off x="6160163" y="4505923"/>
            <a:ext cx="1214931" cy="2374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219" name="48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6978" y="1460058"/>
            <a:ext cx="5218044" cy="5218044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5738812" y="3373219"/>
            <a:ext cx="892969" cy="1569464"/>
          </a:xfrm>
          <a:prstGeom prst="roundRect">
            <a:avLst>
              <a:gd name="adj" fmla="val 37471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1" name="Shape 221"/>
          <p:cNvSpPr/>
          <p:nvPr/>
        </p:nvSpPr>
        <p:spPr>
          <a:xfrm>
            <a:off x="5738812" y="3336934"/>
            <a:ext cx="892969" cy="516310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2" name="Shape 222"/>
          <p:cNvSpPr/>
          <p:nvPr/>
        </p:nvSpPr>
        <p:spPr>
          <a:xfrm>
            <a:off x="5970444" y="5021838"/>
            <a:ext cx="429705" cy="429705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rgbClr val="C232AE"/>
              </a:gs>
            </a:gsLst>
            <a:lin ang="5400000"/>
          </a:gra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" name="웃는 얼굴 1"/>
          <p:cNvSpPr/>
          <p:nvPr/>
        </p:nvSpPr>
        <p:spPr>
          <a:xfrm>
            <a:off x="5988169" y="5039563"/>
            <a:ext cx="411980" cy="41198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1202" y="639027"/>
            <a:ext cx="3742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+mj-lt"/>
              </a:rPr>
              <a:t>User Interface</a:t>
            </a:r>
            <a:endParaRPr lang="ko-KR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291857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dirty="0" smtClean="0"/>
              <a:t>Story</a:t>
            </a:r>
            <a:endParaRPr lang="de-DE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838200" y="1900440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de-DE" sz="1800" dirty="0"/>
              <a:t>The Zika-Mosquitos are attacking KAIST</a:t>
            </a:r>
            <a:r>
              <a:rPr lang="de-DE" sz="1800" dirty="0" smtClean="0"/>
              <a:t>.</a:t>
            </a:r>
          </a:p>
          <a:p>
            <a:pPr marL="0" lvl="0" indent="0">
              <a:buNone/>
            </a:pPr>
            <a:endParaRPr lang="de-DE" sz="1800" dirty="0"/>
          </a:p>
          <a:p>
            <a:pPr lvl="0"/>
            <a:r>
              <a:rPr lang="de-DE" sz="1800" dirty="0"/>
              <a:t>Gladly Prof. Harry has invented controllable giant Hornets to defend and and attack them</a:t>
            </a:r>
            <a:r>
              <a:rPr lang="de-DE" sz="1800" dirty="0" smtClean="0"/>
              <a:t>.</a:t>
            </a:r>
          </a:p>
          <a:p>
            <a:pPr marL="0" lvl="0" indent="0">
              <a:buNone/>
            </a:pPr>
            <a:endParaRPr lang="de-DE" sz="1800" dirty="0"/>
          </a:p>
          <a:p>
            <a:pPr lvl="0"/>
            <a:r>
              <a:rPr lang="de-DE" sz="1800" dirty="0"/>
              <a:t>Controll your swarm in order to anhilate the Mosquito nest!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3" y="3308464"/>
            <a:ext cx="3153065" cy="31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48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6971" y="2410296"/>
            <a:ext cx="3055393" cy="3055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erson-icon-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77780" y="2643990"/>
            <a:ext cx="2007861" cy="2588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opengl_lo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47025" y="3504902"/>
            <a:ext cx="1964532" cy="86618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7044924" y="3429000"/>
            <a:ext cx="116416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85" name="Shape 185"/>
          <p:cNvSpPr/>
          <p:nvPr/>
        </p:nvSpPr>
        <p:spPr>
          <a:xfrm>
            <a:off x="7262460" y="2835908"/>
            <a:ext cx="42159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View</a:t>
            </a:r>
          </a:p>
        </p:txBody>
      </p:sp>
      <p:sp>
        <p:nvSpPr>
          <p:cNvPr id="186" name="Shape 186"/>
          <p:cNvSpPr/>
          <p:nvPr/>
        </p:nvSpPr>
        <p:spPr>
          <a:xfrm flipH="1">
            <a:off x="7044924" y="4372444"/>
            <a:ext cx="11641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87" name="Shape 187"/>
          <p:cNvSpPr/>
          <p:nvPr/>
        </p:nvSpPr>
        <p:spPr>
          <a:xfrm>
            <a:off x="7117960" y="4517174"/>
            <a:ext cx="60753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Motion</a:t>
            </a:r>
          </a:p>
        </p:txBody>
      </p:sp>
      <p:sp>
        <p:nvSpPr>
          <p:cNvPr id="188" name="Shape 188"/>
          <p:cNvSpPr/>
          <p:nvPr/>
        </p:nvSpPr>
        <p:spPr>
          <a:xfrm>
            <a:off x="3742869" y="4372444"/>
            <a:ext cx="116416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89" name="Shape 189"/>
          <p:cNvSpPr/>
          <p:nvPr/>
        </p:nvSpPr>
        <p:spPr>
          <a:xfrm>
            <a:off x="3815720" y="4553242"/>
            <a:ext cx="829522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Rendered </a:t>
            </a:r>
          </a:p>
          <a:p>
            <a:r>
              <a:rPr sz="1266" dirty="0"/>
              <a:t>screen</a:t>
            </a:r>
          </a:p>
        </p:txBody>
      </p:sp>
      <p:sp>
        <p:nvSpPr>
          <p:cNvPr id="190" name="Shape 190"/>
          <p:cNvSpPr/>
          <p:nvPr/>
        </p:nvSpPr>
        <p:spPr>
          <a:xfrm flipH="1">
            <a:off x="3742869" y="3429000"/>
            <a:ext cx="116416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1" name="Shape 191"/>
          <p:cNvSpPr/>
          <p:nvPr/>
        </p:nvSpPr>
        <p:spPr>
          <a:xfrm>
            <a:off x="3973933" y="2810809"/>
            <a:ext cx="537006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model</a:t>
            </a:r>
          </a:p>
          <a:p>
            <a:r>
              <a:rPr sz="1266" dirty="0"/>
              <a:t>data</a:t>
            </a:r>
          </a:p>
        </p:txBody>
      </p:sp>
      <p:sp>
        <p:nvSpPr>
          <p:cNvPr id="192" name="Shape 192"/>
          <p:cNvSpPr/>
          <p:nvPr/>
        </p:nvSpPr>
        <p:spPr>
          <a:xfrm>
            <a:off x="5217434" y="3198136"/>
            <a:ext cx="674160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Control </a:t>
            </a:r>
          </a:p>
          <a:p>
            <a:r>
              <a:rPr sz="1266"/>
              <a:t>Model</a:t>
            </a:r>
          </a:p>
        </p:txBody>
      </p:sp>
      <p:sp>
        <p:nvSpPr>
          <p:cNvPr id="193" name="Shape 193"/>
          <p:cNvSpPr/>
          <p:nvPr/>
        </p:nvSpPr>
        <p:spPr>
          <a:xfrm flipV="1">
            <a:off x="5154533" y="3911203"/>
            <a:ext cx="14802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4" name="Shape 194"/>
          <p:cNvSpPr/>
          <p:nvPr/>
        </p:nvSpPr>
        <p:spPr>
          <a:xfrm>
            <a:off x="5387711" y="4141580"/>
            <a:ext cx="557846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Game </a:t>
            </a:r>
          </a:p>
          <a:p>
            <a:r>
              <a:rPr sz="1266"/>
              <a:t>Logic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1202" y="639027"/>
            <a:ext cx="49023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+mj-lt"/>
              </a:rPr>
              <a:t>Conceptual Model</a:t>
            </a:r>
            <a:endParaRPr lang="ko-KR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01678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4620614" y="1408468"/>
            <a:ext cx="3016145" cy="89296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687"/>
              <a:t>User</a:t>
            </a:r>
          </a:p>
        </p:txBody>
      </p:sp>
      <p:sp>
        <p:nvSpPr>
          <p:cNvPr id="197" name="Shape 197"/>
          <p:cNvSpPr/>
          <p:nvPr/>
        </p:nvSpPr>
        <p:spPr>
          <a:xfrm>
            <a:off x="4620614" y="2793395"/>
            <a:ext cx="3016145" cy="89296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687"/>
              <a:t>Physical device</a:t>
            </a:r>
          </a:p>
        </p:txBody>
      </p:sp>
      <p:sp>
        <p:nvSpPr>
          <p:cNvPr id="198" name="Shape 198"/>
          <p:cNvSpPr/>
          <p:nvPr/>
        </p:nvSpPr>
        <p:spPr>
          <a:xfrm>
            <a:off x="4620614" y="4178323"/>
            <a:ext cx="3016145" cy="89296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687"/>
              <a:t>Main routine</a:t>
            </a:r>
          </a:p>
        </p:txBody>
      </p:sp>
      <p:sp>
        <p:nvSpPr>
          <p:cNvPr id="199" name="Shape 199"/>
          <p:cNvSpPr/>
          <p:nvPr/>
        </p:nvSpPr>
        <p:spPr>
          <a:xfrm>
            <a:off x="2213622" y="5520917"/>
            <a:ext cx="3016144" cy="89296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rPr sz="1687"/>
              <a:t>Process Input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rPr sz="1687"/>
              <a:t>Game logic control</a:t>
            </a:r>
          </a:p>
        </p:txBody>
      </p:sp>
      <p:sp>
        <p:nvSpPr>
          <p:cNvPr id="200" name="Shape 200"/>
          <p:cNvSpPr/>
          <p:nvPr/>
        </p:nvSpPr>
        <p:spPr>
          <a:xfrm>
            <a:off x="6979225" y="5520917"/>
            <a:ext cx="3016145" cy="89296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687"/>
              <a:t>Request OpenGL Render</a:t>
            </a:r>
          </a:p>
        </p:txBody>
      </p:sp>
      <p:sp>
        <p:nvSpPr>
          <p:cNvPr id="201" name="Shape 201"/>
          <p:cNvSpPr/>
          <p:nvPr/>
        </p:nvSpPr>
        <p:spPr>
          <a:xfrm>
            <a:off x="5682202" y="2273100"/>
            <a:ext cx="0" cy="512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2" name="Shape 202"/>
          <p:cNvSpPr/>
          <p:nvPr/>
        </p:nvSpPr>
        <p:spPr>
          <a:xfrm>
            <a:off x="5682202" y="3676172"/>
            <a:ext cx="0" cy="512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3" name="Shape 203"/>
          <p:cNvSpPr/>
          <p:nvPr/>
        </p:nvSpPr>
        <p:spPr>
          <a:xfrm>
            <a:off x="4811329" y="5055052"/>
            <a:ext cx="1" cy="512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4" name="Shape 204"/>
          <p:cNvSpPr/>
          <p:nvPr/>
        </p:nvSpPr>
        <p:spPr>
          <a:xfrm flipV="1">
            <a:off x="6625646" y="2273100"/>
            <a:ext cx="1" cy="512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5" name="Shape 205"/>
          <p:cNvSpPr/>
          <p:nvPr/>
        </p:nvSpPr>
        <p:spPr>
          <a:xfrm flipV="1">
            <a:off x="6625646" y="3676172"/>
            <a:ext cx="1" cy="512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6" name="Shape 206"/>
          <p:cNvSpPr/>
          <p:nvPr/>
        </p:nvSpPr>
        <p:spPr>
          <a:xfrm flipV="1">
            <a:off x="7496517" y="5055052"/>
            <a:ext cx="1" cy="512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7" name="Shape 207"/>
          <p:cNvSpPr/>
          <p:nvPr/>
        </p:nvSpPr>
        <p:spPr>
          <a:xfrm>
            <a:off x="5272878" y="5967401"/>
            <a:ext cx="1711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8" name="Shape 208"/>
          <p:cNvSpPr/>
          <p:nvPr/>
        </p:nvSpPr>
        <p:spPr>
          <a:xfrm>
            <a:off x="3788366" y="2413949"/>
            <a:ext cx="166449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Rotation, touch event</a:t>
            </a:r>
          </a:p>
        </p:txBody>
      </p:sp>
      <p:sp>
        <p:nvSpPr>
          <p:cNvPr id="209" name="Shape 209"/>
          <p:cNvSpPr/>
          <p:nvPr/>
        </p:nvSpPr>
        <p:spPr>
          <a:xfrm>
            <a:off x="6764691" y="2413950"/>
            <a:ext cx="56034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Screen</a:t>
            </a:r>
          </a:p>
        </p:txBody>
      </p:sp>
      <p:sp>
        <p:nvSpPr>
          <p:cNvPr id="210" name="Shape 210"/>
          <p:cNvSpPr/>
          <p:nvPr/>
        </p:nvSpPr>
        <p:spPr>
          <a:xfrm>
            <a:off x="4236203" y="3779871"/>
            <a:ext cx="1150251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Measurements</a:t>
            </a:r>
          </a:p>
        </p:txBody>
      </p:sp>
      <p:sp>
        <p:nvSpPr>
          <p:cNvPr id="211" name="Shape 211"/>
          <p:cNvSpPr/>
          <p:nvPr/>
        </p:nvSpPr>
        <p:spPr>
          <a:xfrm>
            <a:off x="6743871" y="3798930"/>
            <a:ext cx="42159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View</a:t>
            </a:r>
          </a:p>
        </p:txBody>
      </p:sp>
      <p:sp>
        <p:nvSpPr>
          <p:cNvPr id="212" name="Shape 212"/>
          <p:cNvSpPr/>
          <p:nvPr/>
        </p:nvSpPr>
        <p:spPr>
          <a:xfrm>
            <a:off x="2050734" y="5144966"/>
            <a:ext cx="152522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Pass essential </a:t>
            </a:r>
            <a:r>
              <a:rPr sz="1266" dirty="0" err="1"/>
              <a:t>datas</a:t>
            </a:r>
            <a:endParaRPr sz="1266" dirty="0"/>
          </a:p>
        </p:txBody>
      </p:sp>
      <p:sp>
        <p:nvSpPr>
          <p:cNvPr id="213" name="Shape 213"/>
          <p:cNvSpPr/>
          <p:nvPr/>
        </p:nvSpPr>
        <p:spPr>
          <a:xfrm>
            <a:off x="5485748" y="6281302"/>
            <a:ext cx="727764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Manage </a:t>
            </a:r>
          </a:p>
          <a:p>
            <a:r>
              <a:rPr sz="1266"/>
              <a:t>Objects</a:t>
            </a:r>
          </a:p>
        </p:txBody>
      </p:sp>
      <p:sp>
        <p:nvSpPr>
          <p:cNvPr id="214" name="Shape 214"/>
          <p:cNvSpPr/>
          <p:nvPr/>
        </p:nvSpPr>
        <p:spPr>
          <a:xfrm>
            <a:off x="7765118" y="4769372"/>
            <a:ext cx="771814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Rendered</a:t>
            </a:r>
          </a:p>
          <a:p>
            <a:r>
              <a:rPr sz="1266"/>
              <a:t>View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1202" y="639027"/>
            <a:ext cx="3939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+mj-lt"/>
              </a:rPr>
              <a:t>System Design</a:t>
            </a:r>
            <a:endParaRPr lang="ko-KR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685647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 flipV="1">
            <a:off x="6150906" y="1311265"/>
            <a:ext cx="1" cy="29387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31" name="Shape 231"/>
          <p:cNvSpPr/>
          <p:nvPr/>
        </p:nvSpPr>
        <p:spPr>
          <a:xfrm flipH="1">
            <a:off x="4739565" y="3849119"/>
            <a:ext cx="1415971" cy="5503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32" name="Shape 232"/>
          <p:cNvSpPr/>
          <p:nvPr/>
        </p:nvSpPr>
        <p:spPr>
          <a:xfrm>
            <a:off x="6160163" y="3865843"/>
            <a:ext cx="1214932" cy="2374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233" name="48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6978" y="819978"/>
            <a:ext cx="5218044" cy="5218044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5738812" y="2733139"/>
            <a:ext cx="892969" cy="1569464"/>
          </a:xfrm>
          <a:prstGeom prst="roundRect">
            <a:avLst>
              <a:gd name="adj" fmla="val 37471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5" name="Shape 235"/>
          <p:cNvSpPr/>
          <p:nvPr/>
        </p:nvSpPr>
        <p:spPr>
          <a:xfrm>
            <a:off x="5738812" y="2696854"/>
            <a:ext cx="892969" cy="516310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6" name="Shape 236"/>
          <p:cNvSpPr/>
          <p:nvPr/>
        </p:nvSpPr>
        <p:spPr>
          <a:xfrm>
            <a:off x="5970444" y="4381758"/>
            <a:ext cx="429705" cy="429705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rgbClr val="C232AE"/>
              </a:gs>
            </a:gsLst>
            <a:lin ang="5400000"/>
          </a:gra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grpSp>
        <p:nvGrpSpPr>
          <p:cNvPr id="241" name="Group 241"/>
          <p:cNvGrpSpPr/>
          <p:nvPr/>
        </p:nvGrpSpPr>
        <p:grpSpPr>
          <a:xfrm>
            <a:off x="5895195" y="1715724"/>
            <a:ext cx="4200422" cy="3426552"/>
            <a:chOff x="0" y="0"/>
            <a:chExt cx="5973932" cy="4873317"/>
          </a:xfrm>
        </p:grpSpPr>
        <p:sp>
          <p:nvSpPr>
            <p:cNvPr id="237" name="Shape 237"/>
            <p:cNvSpPr/>
            <p:nvPr/>
          </p:nvSpPr>
          <p:spPr>
            <a:xfrm rot="14244388">
              <a:off x="1261204" y="611110"/>
              <a:ext cx="2325042" cy="426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grpSp>
          <p:nvGrpSpPr>
            <p:cNvPr id="240" name="Group 240"/>
            <p:cNvGrpSpPr/>
            <p:nvPr/>
          </p:nvGrpSpPr>
          <p:grpSpPr>
            <a:xfrm>
              <a:off x="3355689" y="0"/>
              <a:ext cx="2618244" cy="2618243"/>
              <a:chOff x="0" y="0"/>
              <a:chExt cx="2618242" cy="2618242"/>
            </a:xfrm>
          </p:grpSpPr>
          <p:sp>
            <p:nvSpPr>
              <p:cNvPr id="238" name="Shape 238"/>
              <p:cNvSpPr/>
              <p:nvPr/>
            </p:nvSpPr>
            <p:spPr>
              <a:xfrm>
                <a:off x="0" y="0"/>
                <a:ext cx="2618243" cy="2618243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pic>
            <p:nvPicPr>
              <p:cNvPr id="239" name="person-icon-5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43242" y="193058"/>
                <a:ext cx="1731758" cy="22321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242" name="Shape 242"/>
          <p:cNvSpPr/>
          <p:nvPr/>
        </p:nvSpPr>
        <p:spPr>
          <a:xfrm>
            <a:off x="7836926" y="3990835"/>
            <a:ext cx="1466363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(Someone’s face..?)</a:t>
            </a:r>
          </a:p>
        </p:txBody>
      </p:sp>
    </p:spTree>
    <p:extLst>
      <p:ext uri="{BB962C8B-B14F-4D97-AF65-F5344CB8AC3E}">
        <p14:creationId xmlns:p14="http://schemas.microsoft.com/office/powerpoint/2010/main" val="330431098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 l="22575" r="20159"/>
          <a:stretch>
            <a:fillRect/>
          </a:stretch>
        </p:blipFill>
        <p:spPr>
          <a:xfrm rot="5400000">
            <a:off x="3736745" y="-305585"/>
            <a:ext cx="4637187" cy="80993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자유형 2"/>
          <p:cNvSpPr/>
          <p:nvPr/>
        </p:nvSpPr>
        <p:spPr>
          <a:xfrm>
            <a:off x="3899875" y="2209286"/>
            <a:ext cx="457219" cy="653171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884217" y="4626019"/>
            <a:ext cx="457219" cy="653171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FF6666"/>
          </a:solidFill>
          <a:ln w="0">
            <a:solidFill>
              <a:srgbClr val="CC000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4422412" y="3058409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226459" y="3189370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4422412" y="3384994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4618363" y="3254360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4226459" y="3450311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422412" y="3580946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618363" y="3450311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618363" y="3711580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4487729" y="3776897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14" name="자유형 13"/>
          <p:cNvSpPr/>
          <p:nvPr/>
        </p:nvSpPr>
        <p:spPr>
          <a:xfrm rot="3211800">
            <a:off x="4075692" y="3097379"/>
            <a:ext cx="3763244" cy="16851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4" h="5161">
                <a:moveTo>
                  <a:pt x="0" y="5161"/>
                </a:moveTo>
                <a:cubicBezTo>
                  <a:pt x="5720" y="5161"/>
                  <a:pt x="11524" y="0"/>
                  <a:pt x="11524" y="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/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15" name="자유형 14"/>
          <p:cNvSpPr/>
          <p:nvPr/>
        </p:nvSpPr>
        <p:spPr>
          <a:xfrm rot="107400">
            <a:off x="4517173" y="2198606"/>
            <a:ext cx="3533328" cy="22416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20" h="6865">
                <a:moveTo>
                  <a:pt x="0" y="0"/>
                </a:moveTo>
                <a:cubicBezTo>
                  <a:pt x="6403" y="0"/>
                  <a:pt x="4666" y="2055"/>
                  <a:pt x="6097" y="3011"/>
                </a:cubicBezTo>
                <a:cubicBezTo>
                  <a:pt x="7528" y="3967"/>
                  <a:pt x="8871" y="2124"/>
                  <a:pt x="9714" y="3498"/>
                </a:cubicBezTo>
                <a:cubicBezTo>
                  <a:pt x="10557" y="4873"/>
                  <a:pt x="10820" y="6865"/>
                  <a:pt x="10820" y="6865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/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6055339" y="2405238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55339" y="2731823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6251290" y="2601189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6055339" y="2927775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6251290" y="2797140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251290" y="3058409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6120656" y="3123726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6447242" y="2666506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6447242" y="2993092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6643193" y="2862458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6447242" y="3189043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6643193" y="3058409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6643193" y="3319677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6512559" y="3384994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6055339" y="4560702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5859388" y="4691663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6055339" y="4887287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6251290" y="4756653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5859388" y="4952605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6055339" y="5083239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6251290" y="4952605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6251290" y="5213873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6120656" y="5279190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5336851" y="2535872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5140900" y="2666833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5336851" y="2862458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42" name="자유형 41"/>
          <p:cNvSpPr/>
          <p:nvPr/>
        </p:nvSpPr>
        <p:spPr>
          <a:xfrm>
            <a:off x="5532802" y="2731823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5140900" y="2927775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5336851" y="3058409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5532802" y="2927775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532802" y="3189043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5402168" y="3254360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9999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4944948" y="2405238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4944948" y="2601189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5140900" y="2470555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5140900" y="2731823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5010265" y="2797140"/>
            <a:ext cx="130634" cy="130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5990022" y="4560702"/>
            <a:ext cx="1924242" cy="222633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자유형 53"/>
          <p:cNvSpPr/>
          <p:nvPr/>
        </p:nvSpPr>
        <p:spPr>
          <a:xfrm>
            <a:off x="3312021" y="1752067"/>
            <a:ext cx="5617270" cy="32266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49717" y="1752067"/>
            <a:ext cx="1489673" cy="32295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de-DE" sz="1633">
                <a:latin typeface="DejaVu Sans" pitchFamily="18"/>
                <a:ea typeface="Source Han Sans Regular" pitchFamily="2"/>
                <a:cs typeface="DejaVu Sans" pitchFamily="2"/>
              </a:rPr>
              <a:t>Units: 30/100</a:t>
            </a:r>
          </a:p>
        </p:txBody>
      </p:sp>
      <p:sp>
        <p:nvSpPr>
          <p:cNvPr id="56" name="자유형 55"/>
          <p:cNvSpPr/>
          <p:nvPr/>
        </p:nvSpPr>
        <p:spPr>
          <a:xfrm>
            <a:off x="3377337" y="1817384"/>
            <a:ext cx="261268" cy="3919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3377337" y="1895765"/>
            <a:ext cx="261268" cy="3919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3377337" y="1974144"/>
            <a:ext cx="261268" cy="3919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33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de-DE" sz="1633">
              <a:latin typeface="DejaVu Sans" pitchFamily="18"/>
              <a:ea typeface="Source Han Sans Regular" pitchFamily="2"/>
              <a:cs typeface="DejaVu Sans" pitchFamily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1202" y="639027"/>
            <a:ext cx="3742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+mj-lt"/>
              </a:rPr>
              <a:t>User Interface</a:t>
            </a:r>
            <a:endParaRPr lang="ko-KR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831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dirty="0" smtClean="0"/>
              <a:t>Concept</a:t>
            </a:r>
            <a:endParaRPr lang="de-DE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de-DE" sz="1800" dirty="0"/>
              <a:t>Multiplayer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r>
              <a:rPr lang="de-DE" sz="1800" dirty="0">
                <a:highlight>
                  <a:scrgbClr r="0" g="0" b="0">
                    <a:alpha val="0"/>
                  </a:scrgbClr>
                </a:highlight>
              </a:rPr>
              <a:t>Network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r>
              <a:rPr lang="de-DE" sz="1800" dirty="0" smtClean="0">
                <a:highlight>
                  <a:scrgbClr r="0" g="0" b="0">
                    <a:alpha val="0"/>
                  </a:scrgbClr>
                </a:highlight>
              </a:rPr>
              <a:t>Realtime-Synchronization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endParaRPr lang="de-DE" sz="1800" dirty="0">
              <a:highlight>
                <a:scrgbClr r="0" g="0" b="0">
                  <a:alpha val="0"/>
                </a:scrgbClr>
              </a:highlight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de-DE" sz="1800" dirty="0"/>
              <a:t>Singleplayer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r>
              <a:rPr lang="de-DE" sz="1800" dirty="0" smtClean="0">
                <a:highlight>
                  <a:scrgbClr r="0" g="0" b="0">
                    <a:alpha val="0"/>
                  </a:scrgbClr>
                </a:highlight>
              </a:rPr>
              <a:t>AI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endParaRPr lang="de-DE" sz="1800" dirty="0">
              <a:highlight>
                <a:scrgbClr r="0" g="0" b="0">
                  <a:alpha val="0"/>
                </a:scrgbClr>
              </a:highlight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de-DE" sz="1800" dirty="0"/>
              <a:t>Develop individual </a:t>
            </a:r>
            <a:r>
              <a:rPr lang="de-DE" sz="1800" dirty="0" smtClean="0"/>
              <a:t>strategies</a:t>
            </a:r>
          </a:p>
          <a:p>
            <a:pPr lvl="0">
              <a:buSzPct val="45000"/>
              <a:buFont typeface="StarSymbol"/>
              <a:buChar char="●"/>
            </a:pPr>
            <a:endParaRPr lang="de-DE" sz="1800" dirty="0"/>
          </a:p>
          <a:p>
            <a:pPr lvl="0">
              <a:buSzPct val="45000"/>
              <a:buFont typeface="StarSymbol"/>
              <a:buChar char="●"/>
            </a:pPr>
            <a:r>
              <a:rPr lang="de-DE" sz="1800" dirty="0"/>
              <a:t>Complex maps, with obstacles and special buildings</a:t>
            </a:r>
          </a:p>
        </p:txBody>
      </p:sp>
    </p:spTree>
    <p:extLst>
      <p:ext uri="{BB962C8B-B14F-4D97-AF65-F5344CB8AC3E}">
        <p14:creationId xmlns:p14="http://schemas.microsoft.com/office/powerpoint/2010/main" val="329537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Cube Room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Hyunho Ha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3553387"/>
            <a:ext cx="12192000" cy="6849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5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13" y="2034817"/>
            <a:ext cx="4048125" cy="40481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75" y="2839679"/>
            <a:ext cx="243840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2320" y="3180203"/>
            <a:ext cx="318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room will be destroyed!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02320" y="3701946"/>
            <a:ext cx="3686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You </a:t>
            </a:r>
            <a:r>
              <a:rPr lang="en-US" altLang="ko-KR" dirty="0"/>
              <a:t>have to move another room!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2320" y="2655013"/>
            <a:ext cx="27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You’re stuck in the cube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02320" y="4233485"/>
            <a:ext cx="298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If you click a wrong door…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13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play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02" y="3020819"/>
            <a:ext cx="5246494" cy="26584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1600" y="2354827"/>
            <a:ext cx="734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You’re in the cube, you can see other cube’s face by rotate a phone.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600" y="3019893"/>
            <a:ext cx="354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So, You can click total 6 doors.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600" y="3684959"/>
            <a:ext cx="467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Solution will be given by the planar figure.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599" y="4350025"/>
            <a:ext cx="534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Match with cube using arrow, find the right door.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10335" y="5966616"/>
            <a:ext cx="235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Various planar figure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1598" y="5015091"/>
            <a:ext cx="452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Arrow doesn’t mean that answer is there.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1598" y="5679230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Escape fixed number of cube with in time.</a:t>
            </a:r>
          </a:p>
        </p:txBody>
      </p:sp>
    </p:spTree>
    <p:extLst>
      <p:ext uri="{BB962C8B-B14F-4D97-AF65-F5344CB8AC3E}">
        <p14:creationId xmlns:p14="http://schemas.microsoft.com/office/powerpoint/2010/main" val="154275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Interface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238338" y="2614919"/>
            <a:ext cx="5495004" cy="2851815"/>
            <a:chOff x="6096001" y="2555928"/>
            <a:chExt cx="5495004" cy="285181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417595" y="1234334"/>
              <a:ext cx="2851815" cy="5495004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170" y="2694039"/>
              <a:ext cx="4414675" cy="2615380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337983" y="2614919"/>
            <a:ext cx="5495004" cy="2851815"/>
            <a:chOff x="337983" y="2614919"/>
            <a:chExt cx="5495004" cy="285181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659577" y="1293325"/>
              <a:ext cx="2851815" cy="5495004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94" y="2753030"/>
              <a:ext cx="4405437" cy="2615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208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Conceptual Diagram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6623" y="2466085"/>
            <a:ext cx="15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 Player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04" y="3055988"/>
            <a:ext cx="2438400" cy="24384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345821" y="3315846"/>
            <a:ext cx="3697004" cy="1918683"/>
            <a:chOff x="6096001" y="2555928"/>
            <a:chExt cx="5495004" cy="285181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417595" y="1234334"/>
              <a:ext cx="2851815" cy="5495004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170" y="2694039"/>
              <a:ext cx="4414675" cy="261538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9974695" y="245444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5512" y="2454441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Smart Phone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79742" y="5463257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Cube Room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930013" y="3716594"/>
            <a:ext cx="103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8425" y="4799045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Visualization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930012" y="4275188"/>
            <a:ext cx="103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05684" y="3904474"/>
            <a:ext cx="85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otate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2930013" y="4739148"/>
            <a:ext cx="103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3904" y="3338423"/>
            <a:ext cx="7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8224684" y="4273806"/>
            <a:ext cx="103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26245" y="390447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30" y="3112211"/>
            <a:ext cx="2122319" cy="21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1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400</Words>
  <Application>Microsoft Office PowerPoint</Application>
  <PresentationFormat>와이드스크린</PresentationFormat>
  <Paragraphs>155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DejaVu Sans</vt:lpstr>
      <vt:lpstr>Source Han Sans Regular</vt:lpstr>
      <vt:lpstr>StarSymbol</vt:lpstr>
      <vt:lpstr>맑은 고딕</vt:lpstr>
      <vt:lpstr>Arial</vt:lpstr>
      <vt:lpstr>Office 테마</vt:lpstr>
      <vt:lpstr>Virus Attacking</vt:lpstr>
      <vt:lpstr>Story</vt:lpstr>
      <vt:lpstr>PowerPoint 프레젠테이션</vt:lpstr>
      <vt:lpstr>Concept</vt:lpstr>
      <vt:lpstr>Cube Room</vt:lpstr>
      <vt:lpstr>Story</vt:lpstr>
      <vt:lpstr>How to play</vt:lpstr>
      <vt:lpstr>User Interface</vt:lpstr>
      <vt:lpstr>Conceptual Diagram</vt:lpstr>
      <vt:lpstr>System Design</vt:lpstr>
      <vt:lpstr>Alien Tower Defense</vt:lpstr>
      <vt:lpstr>Story</vt:lpstr>
      <vt:lpstr>Game Logic</vt:lpstr>
      <vt:lpstr>PowerPoint 프레젠테이션</vt:lpstr>
      <vt:lpstr>PowerPoint 프레젠테이션</vt:lpstr>
      <vt:lpstr>PowerPoint 프레젠테이션</vt:lpstr>
      <vt:lpstr>Trash</vt:lpstr>
      <vt:lpstr>Game Logic &amp; Story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Room</dc:title>
  <dc:creator>hyunho Ha</dc:creator>
  <cp:lastModifiedBy>hyunho Ha</cp:lastModifiedBy>
  <cp:revision>20</cp:revision>
  <dcterms:created xsi:type="dcterms:W3CDTF">2016-09-20T08:44:12Z</dcterms:created>
  <dcterms:modified xsi:type="dcterms:W3CDTF">2016-09-26T17:41:07Z</dcterms:modified>
</cp:coreProperties>
</file>