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0"/>
  </p:notesMasterIdLst>
  <p:handoutMasterIdLst>
    <p:handoutMasterId r:id="rId101"/>
  </p:handoutMasterIdLst>
  <p:sldIdLst>
    <p:sldId id="286" r:id="rId2"/>
    <p:sldId id="393" r:id="rId3"/>
    <p:sldId id="395" r:id="rId4"/>
    <p:sldId id="475" r:id="rId5"/>
    <p:sldId id="396" r:id="rId6"/>
    <p:sldId id="394" r:id="rId7"/>
    <p:sldId id="497" r:id="rId8"/>
    <p:sldId id="498" r:id="rId9"/>
    <p:sldId id="514" r:id="rId10"/>
    <p:sldId id="515" r:id="rId11"/>
    <p:sldId id="540" r:id="rId12"/>
    <p:sldId id="487" r:id="rId13"/>
    <p:sldId id="397" r:id="rId14"/>
    <p:sldId id="486" r:id="rId15"/>
    <p:sldId id="482" r:id="rId16"/>
    <p:sldId id="483" r:id="rId17"/>
    <p:sldId id="505" r:id="rId18"/>
    <p:sldId id="506" r:id="rId19"/>
    <p:sldId id="507" r:id="rId20"/>
    <p:sldId id="401" r:id="rId21"/>
    <p:sldId id="533" r:id="rId22"/>
    <p:sldId id="534" r:id="rId23"/>
    <p:sldId id="535" r:id="rId24"/>
    <p:sldId id="536" r:id="rId25"/>
    <p:sldId id="537" r:id="rId26"/>
    <p:sldId id="538" r:id="rId27"/>
    <p:sldId id="539" r:id="rId28"/>
    <p:sldId id="541" r:id="rId29"/>
    <p:sldId id="402" r:id="rId30"/>
    <p:sldId id="403" r:id="rId31"/>
    <p:sldId id="476" r:id="rId32"/>
    <p:sldId id="477" r:id="rId33"/>
    <p:sldId id="479" r:id="rId34"/>
    <p:sldId id="478" r:id="rId35"/>
    <p:sldId id="404" r:id="rId36"/>
    <p:sldId id="484" r:id="rId37"/>
    <p:sldId id="485" r:id="rId38"/>
    <p:sldId id="488" r:id="rId39"/>
    <p:sldId id="405" r:id="rId40"/>
    <p:sldId id="406" r:id="rId41"/>
    <p:sldId id="489" r:id="rId42"/>
    <p:sldId id="490" r:id="rId43"/>
    <p:sldId id="407" r:id="rId44"/>
    <p:sldId id="408" r:id="rId45"/>
    <p:sldId id="504" r:id="rId46"/>
    <p:sldId id="409" r:id="rId47"/>
    <p:sldId id="410" r:id="rId48"/>
    <p:sldId id="414" r:id="rId49"/>
    <p:sldId id="519" r:id="rId50"/>
    <p:sldId id="415" r:id="rId51"/>
    <p:sldId id="520" r:id="rId52"/>
    <p:sldId id="522" r:id="rId53"/>
    <p:sldId id="521" r:id="rId54"/>
    <p:sldId id="516" r:id="rId55"/>
    <p:sldId id="418" r:id="rId56"/>
    <p:sldId id="419" r:id="rId57"/>
    <p:sldId id="420" r:id="rId58"/>
    <p:sldId id="517" r:id="rId59"/>
    <p:sldId id="518" r:id="rId60"/>
    <p:sldId id="492" r:id="rId61"/>
    <p:sldId id="542" r:id="rId62"/>
    <p:sldId id="411" r:id="rId63"/>
    <p:sldId id="412" r:id="rId64"/>
    <p:sldId id="422" r:id="rId65"/>
    <p:sldId id="416" r:id="rId66"/>
    <p:sldId id="527" r:id="rId67"/>
    <p:sldId id="423" r:id="rId68"/>
    <p:sldId id="424" r:id="rId69"/>
    <p:sldId id="496" r:id="rId70"/>
    <p:sldId id="494" r:id="rId71"/>
    <p:sldId id="495" r:id="rId72"/>
    <p:sldId id="425" r:id="rId73"/>
    <p:sldId id="513" r:id="rId74"/>
    <p:sldId id="426" r:id="rId75"/>
    <p:sldId id="427" r:id="rId76"/>
    <p:sldId id="428" r:id="rId77"/>
    <p:sldId id="429" r:id="rId78"/>
    <p:sldId id="430" r:id="rId79"/>
    <p:sldId id="431" r:id="rId80"/>
    <p:sldId id="458" r:id="rId81"/>
    <p:sldId id="459" r:id="rId82"/>
    <p:sldId id="460" r:id="rId83"/>
    <p:sldId id="461" r:id="rId84"/>
    <p:sldId id="462" r:id="rId85"/>
    <p:sldId id="463" r:id="rId86"/>
    <p:sldId id="464" r:id="rId87"/>
    <p:sldId id="465" r:id="rId88"/>
    <p:sldId id="466" r:id="rId89"/>
    <p:sldId id="468" r:id="rId90"/>
    <p:sldId id="469" r:id="rId91"/>
    <p:sldId id="470" r:id="rId92"/>
    <p:sldId id="471" r:id="rId93"/>
    <p:sldId id="472" r:id="rId94"/>
    <p:sldId id="473" r:id="rId95"/>
    <p:sldId id="474" r:id="rId96"/>
    <p:sldId id="480" r:id="rId97"/>
    <p:sldId id="491" r:id="rId98"/>
    <p:sldId id="307" r:id="rId99"/>
  </p:sldIdLst>
  <p:sldSz cx="9144000" cy="6858000" type="screen4x3"/>
  <p:notesSz cx="9979025" cy="6834188"/>
  <p:custDataLst>
    <p:tags r:id="rId102"/>
  </p:custDataLst>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clrMru>
    <a:srgbClr val="993300"/>
    <a:srgbClr val="0066CC"/>
    <a:srgbClr val="C00000"/>
    <a:srgbClr val="66FF99"/>
    <a:srgbClr val="FFCCFF"/>
    <a:srgbClr val="660066"/>
    <a:srgbClr val="00FF00"/>
    <a:srgbClr val="CB51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6738" autoAdjust="0"/>
    <p:restoredTop sz="93195" autoAdjust="0"/>
  </p:normalViewPr>
  <p:slideViewPr>
    <p:cSldViewPr>
      <p:cViewPr varScale="1">
        <p:scale>
          <a:sx n="83" d="100"/>
          <a:sy n="83" d="100"/>
        </p:scale>
        <p:origin x="10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1335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486B1-5772-4D6A-BDBB-DC2B6C1F7C60}" type="doc">
      <dgm:prSet loTypeId="urn:microsoft.com/office/officeart/2005/8/layout/pyramid3" loCatId="pyramid" qsTypeId="urn:microsoft.com/office/officeart/2005/8/quickstyle/simple1" qsCatId="simple" csTypeId="urn:microsoft.com/office/officeart/2005/8/colors/accent1_2" csCatId="accent1" phldr="1"/>
      <dgm:spPr/>
    </dgm:pt>
    <dgm:pt modelId="{4D0854EB-9D78-4C0B-9C9D-F57E079D3CDF}">
      <dgm:prSet phldrT="[Text]"/>
      <dgm:spPr/>
      <dgm:t>
        <a:bodyPr/>
        <a:lstStyle/>
        <a:p>
          <a:r>
            <a:rPr lang="en-US" dirty="0" smtClean="0"/>
            <a:t>General Background/Problem</a:t>
          </a:r>
          <a:endParaRPr lang="en-US" dirty="0"/>
        </a:p>
      </dgm:t>
    </dgm:pt>
    <dgm:pt modelId="{2BAA7B53-C9AD-44E0-9D87-DE888203195E}" type="parTrans" cxnId="{E5908855-2911-441F-82CF-8C0CDF087D42}">
      <dgm:prSet/>
      <dgm:spPr/>
      <dgm:t>
        <a:bodyPr/>
        <a:lstStyle/>
        <a:p>
          <a:endParaRPr lang="en-US"/>
        </a:p>
      </dgm:t>
    </dgm:pt>
    <dgm:pt modelId="{F90BAF57-1630-43E5-ABF6-FCE5D917236D}" type="sibTrans" cxnId="{E5908855-2911-441F-82CF-8C0CDF087D42}">
      <dgm:prSet/>
      <dgm:spPr/>
      <dgm:t>
        <a:bodyPr/>
        <a:lstStyle/>
        <a:p>
          <a:endParaRPr lang="en-US"/>
        </a:p>
      </dgm:t>
    </dgm:pt>
    <dgm:pt modelId="{11810AC5-82CB-4CAE-A4F4-0B601BA11846}">
      <dgm:prSet phldrT="[Text]"/>
      <dgm:spPr/>
      <dgm:t>
        <a:bodyPr/>
        <a:lstStyle/>
        <a:p>
          <a:r>
            <a:rPr lang="en-US" dirty="0" smtClean="0"/>
            <a:t>Statement of Problem / Analysis</a:t>
          </a:r>
          <a:endParaRPr lang="en-US" dirty="0"/>
        </a:p>
      </dgm:t>
    </dgm:pt>
    <dgm:pt modelId="{6BBA49A1-6EE0-4385-8933-4D98217E4343}" type="parTrans" cxnId="{BD6EE41E-33DE-41A3-AAF3-F48632259A78}">
      <dgm:prSet/>
      <dgm:spPr/>
      <dgm:t>
        <a:bodyPr/>
        <a:lstStyle/>
        <a:p>
          <a:endParaRPr lang="en-US"/>
        </a:p>
      </dgm:t>
    </dgm:pt>
    <dgm:pt modelId="{0B9B0753-0E62-4B4A-A3FB-3BE17B3FA53C}" type="sibTrans" cxnId="{BD6EE41E-33DE-41A3-AAF3-F48632259A78}">
      <dgm:prSet/>
      <dgm:spPr/>
      <dgm:t>
        <a:bodyPr/>
        <a:lstStyle/>
        <a:p>
          <a:endParaRPr lang="en-US"/>
        </a:p>
      </dgm:t>
    </dgm:pt>
    <dgm:pt modelId="{B2102851-E413-4B10-BDC6-AB66809F4A74}">
      <dgm:prSet phldrT="[Text]"/>
      <dgm:spPr/>
      <dgm:t>
        <a:bodyPr/>
        <a:lstStyle/>
        <a:p>
          <a:r>
            <a:rPr lang="en-US" dirty="0" smtClean="0"/>
            <a:t>Research Questions/</a:t>
          </a:r>
        </a:p>
        <a:p>
          <a:r>
            <a:rPr lang="en-US" dirty="0" smtClean="0"/>
            <a:t>Finding</a:t>
          </a:r>
          <a:endParaRPr lang="en-US" dirty="0"/>
        </a:p>
      </dgm:t>
    </dgm:pt>
    <dgm:pt modelId="{27BB1606-0AA3-4D2F-970A-4ACD44FB1B87}" type="parTrans" cxnId="{B230411F-CE03-4E7A-A9FE-21809EC7618F}">
      <dgm:prSet/>
      <dgm:spPr/>
      <dgm:t>
        <a:bodyPr/>
        <a:lstStyle/>
        <a:p>
          <a:endParaRPr lang="en-US"/>
        </a:p>
      </dgm:t>
    </dgm:pt>
    <dgm:pt modelId="{B06A62E8-426F-40C8-A18D-BD32AC262E25}" type="sibTrans" cxnId="{B230411F-CE03-4E7A-A9FE-21809EC7618F}">
      <dgm:prSet/>
      <dgm:spPr/>
      <dgm:t>
        <a:bodyPr/>
        <a:lstStyle/>
        <a:p>
          <a:endParaRPr lang="en-US"/>
        </a:p>
      </dgm:t>
    </dgm:pt>
    <dgm:pt modelId="{0DD29783-3B99-4E5B-9BF9-A59F868D7DD6}" type="pres">
      <dgm:prSet presAssocID="{7AB486B1-5772-4D6A-BDBB-DC2B6C1F7C60}" presName="Name0" presStyleCnt="0">
        <dgm:presLayoutVars>
          <dgm:dir/>
          <dgm:animLvl val="lvl"/>
          <dgm:resizeHandles val="exact"/>
        </dgm:presLayoutVars>
      </dgm:prSet>
      <dgm:spPr/>
    </dgm:pt>
    <dgm:pt modelId="{287FCC59-3EF7-4CEA-A271-1E2D920A1BC5}" type="pres">
      <dgm:prSet presAssocID="{4D0854EB-9D78-4C0B-9C9D-F57E079D3CDF}" presName="Name8" presStyleCnt="0"/>
      <dgm:spPr/>
    </dgm:pt>
    <dgm:pt modelId="{E02CB097-2293-491E-AEF8-2F99707F1CE3}" type="pres">
      <dgm:prSet presAssocID="{4D0854EB-9D78-4C0B-9C9D-F57E079D3CDF}" presName="level" presStyleLbl="node1" presStyleIdx="0" presStyleCnt="3">
        <dgm:presLayoutVars>
          <dgm:chMax val="1"/>
          <dgm:bulletEnabled val="1"/>
        </dgm:presLayoutVars>
      </dgm:prSet>
      <dgm:spPr/>
      <dgm:t>
        <a:bodyPr/>
        <a:lstStyle/>
        <a:p>
          <a:endParaRPr lang="en-US"/>
        </a:p>
      </dgm:t>
    </dgm:pt>
    <dgm:pt modelId="{DF8DB90D-A02D-472F-B58B-CDAA2E356929}" type="pres">
      <dgm:prSet presAssocID="{4D0854EB-9D78-4C0B-9C9D-F57E079D3CDF}" presName="levelTx" presStyleLbl="revTx" presStyleIdx="0" presStyleCnt="0">
        <dgm:presLayoutVars>
          <dgm:chMax val="1"/>
          <dgm:bulletEnabled val="1"/>
        </dgm:presLayoutVars>
      </dgm:prSet>
      <dgm:spPr/>
      <dgm:t>
        <a:bodyPr/>
        <a:lstStyle/>
        <a:p>
          <a:endParaRPr lang="en-US"/>
        </a:p>
      </dgm:t>
    </dgm:pt>
    <dgm:pt modelId="{0ADB9187-2751-4E67-A4B1-99B7B4333972}" type="pres">
      <dgm:prSet presAssocID="{11810AC5-82CB-4CAE-A4F4-0B601BA11846}" presName="Name8" presStyleCnt="0"/>
      <dgm:spPr/>
    </dgm:pt>
    <dgm:pt modelId="{7BE06956-D475-4E59-918F-875FFE4285DB}" type="pres">
      <dgm:prSet presAssocID="{11810AC5-82CB-4CAE-A4F4-0B601BA11846}" presName="level" presStyleLbl="node1" presStyleIdx="1" presStyleCnt="3">
        <dgm:presLayoutVars>
          <dgm:chMax val="1"/>
          <dgm:bulletEnabled val="1"/>
        </dgm:presLayoutVars>
      </dgm:prSet>
      <dgm:spPr/>
      <dgm:t>
        <a:bodyPr/>
        <a:lstStyle/>
        <a:p>
          <a:endParaRPr lang="en-US"/>
        </a:p>
      </dgm:t>
    </dgm:pt>
    <dgm:pt modelId="{8D8B8259-CCE1-4488-A23A-393B578F412A}" type="pres">
      <dgm:prSet presAssocID="{11810AC5-82CB-4CAE-A4F4-0B601BA11846}" presName="levelTx" presStyleLbl="revTx" presStyleIdx="0" presStyleCnt="0">
        <dgm:presLayoutVars>
          <dgm:chMax val="1"/>
          <dgm:bulletEnabled val="1"/>
        </dgm:presLayoutVars>
      </dgm:prSet>
      <dgm:spPr/>
      <dgm:t>
        <a:bodyPr/>
        <a:lstStyle/>
        <a:p>
          <a:endParaRPr lang="en-US"/>
        </a:p>
      </dgm:t>
    </dgm:pt>
    <dgm:pt modelId="{C543C545-19BC-4E92-864A-51271DECA8C2}" type="pres">
      <dgm:prSet presAssocID="{B2102851-E413-4B10-BDC6-AB66809F4A74}" presName="Name8" presStyleCnt="0"/>
      <dgm:spPr/>
    </dgm:pt>
    <dgm:pt modelId="{42B90BAC-F9A6-42C6-BF51-A50F5AE77223}" type="pres">
      <dgm:prSet presAssocID="{B2102851-E413-4B10-BDC6-AB66809F4A74}" presName="level" presStyleLbl="node1" presStyleIdx="2" presStyleCnt="3">
        <dgm:presLayoutVars>
          <dgm:chMax val="1"/>
          <dgm:bulletEnabled val="1"/>
        </dgm:presLayoutVars>
      </dgm:prSet>
      <dgm:spPr/>
      <dgm:t>
        <a:bodyPr/>
        <a:lstStyle/>
        <a:p>
          <a:endParaRPr lang="en-US"/>
        </a:p>
      </dgm:t>
    </dgm:pt>
    <dgm:pt modelId="{729C19A9-5B94-4D23-B273-85E47EA7419C}" type="pres">
      <dgm:prSet presAssocID="{B2102851-E413-4B10-BDC6-AB66809F4A74}" presName="levelTx" presStyleLbl="revTx" presStyleIdx="0" presStyleCnt="0">
        <dgm:presLayoutVars>
          <dgm:chMax val="1"/>
          <dgm:bulletEnabled val="1"/>
        </dgm:presLayoutVars>
      </dgm:prSet>
      <dgm:spPr/>
      <dgm:t>
        <a:bodyPr/>
        <a:lstStyle/>
        <a:p>
          <a:endParaRPr lang="en-US"/>
        </a:p>
      </dgm:t>
    </dgm:pt>
  </dgm:ptLst>
  <dgm:cxnLst>
    <dgm:cxn modelId="{B230411F-CE03-4E7A-A9FE-21809EC7618F}" srcId="{7AB486B1-5772-4D6A-BDBB-DC2B6C1F7C60}" destId="{B2102851-E413-4B10-BDC6-AB66809F4A74}" srcOrd="2" destOrd="0" parTransId="{27BB1606-0AA3-4D2F-970A-4ACD44FB1B87}" sibTransId="{B06A62E8-426F-40C8-A18D-BD32AC262E25}"/>
    <dgm:cxn modelId="{BD6EE41E-33DE-41A3-AAF3-F48632259A78}" srcId="{7AB486B1-5772-4D6A-BDBB-DC2B6C1F7C60}" destId="{11810AC5-82CB-4CAE-A4F4-0B601BA11846}" srcOrd="1" destOrd="0" parTransId="{6BBA49A1-6EE0-4385-8933-4D98217E4343}" sibTransId="{0B9B0753-0E62-4B4A-A3FB-3BE17B3FA53C}"/>
    <dgm:cxn modelId="{8FEC1FE3-C202-4473-93D1-C690D267F50F}" type="presOf" srcId="{4D0854EB-9D78-4C0B-9C9D-F57E079D3CDF}" destId="{E02CB097-2293-491E-AEF8-2F99707F1CE3}" srcOrd="0" destOrd="0" presId="urn:microsoft.com/office/officeart/2005/8/layout/pyramid3"/>
    <dgm:cxn modelId="{E998031E-274D-43EA-80D1-486208160A40}" type="presOf" srcId="{11810AC5-82CB-4CAE-A4F4-0B601BA11846}" destId="{8D8B8259-CCE1-4488-A23A-393B578F412A}" srcOrd="1" destOrd="0" presId="urn:microsoft.com/office/officeart/2005/8/layout/pyramid3"/>
    <dgm:cxn modelId="{B2A3BEB2-0EFF-47C9-BB45-903C132356BF}" type="presOf" srcId="{B2102851-E413-4B10-BDC6-AB66809F4A74}" destId="{729C19A9-5B94-4D23-B273-85E47EA7419C}" srcOrd="1" destOrd="0" presId="urn:microsoft.com/office/officeart/2005/8/layout/pyramid3"/>
    <dgm:cxn modelId="{EFA0684E-5726-48D6-8A58-96A714DD7D5A}" type="presOf" srcId="{4D0854EB-9D78-4C0B-9C9D-F57E079D3CDF}" destId="{DF8DB90D-A02D-472F-B58B-CDAA2E356929}" srcOrd="1" destOrd="0" presId="urn:microsoft.com/office/officeart/2005/8/layout/pyramid3"/>
    <dgm:cxn modelId="{E5908855-2911-441F-82CF-8C0CDF087D42}" srcId="{7AB486B1-5772-4D6A-BDBB-DC2B6C1F7C60}" destId="{4D0854EB-9D78-4C0B-9C9D-F57E079D3CDF}" srcOrd="0" destOrd="0" parTransId="{2BAA7B53-C9AD-44E0-9D87-DE888203195E}" sibTransId="{F90BAF57-1630-43E5-ABF6-FCE5D917236D}"/>
    <dgm:cxn modelId="{FC2A5C1F-B5A1-43F2-9B08-B29712C24BC0}" type="presOf" srcId="{B2102851-E413-4B10-BDC6-AB66809F4A74}" destId="{42B90BAC-F9A6-42C6-BF51-A50F5AE77223}" srcOrd="0" destOrd="0" presId="urn:microsoft.com/office/officeart/2005/8/layout/pyramid3"/>
    <dgm:cxn modelId="{C229F439-6D2B-4D04-9F4B-3F187345AD3E}" type="presOf" srcId="{7AB486B1-5772-4D6A-BDBB-DC2B6C1F7C60}" destId="{0DD29783-3B99-4E5B-9BF9-A59F868D7DD6}" srcOrd="0" destOrd="0" presId="urn:microsoft.com/office/officeart/2005/8/layout/pyramid3"/>
    <dgm:cxn modelId="{54C4A780-D467-4FEE-96BA-96A6E7A82378}" type="presOf" srcId="{11810AC5-82CB-4CAE-A4F4-0B601BA11846}" destId="{7BE06956-D475-4E59-918F-875FFE4285DB}" srcOrd="0" destOrd="0" presId="urn:microsoft.com/office/officeart/2005/8/layout/pyramid3"/>
    <dgm:cxn modelId="{9C556497-A294-4387-AE49-C7DB9D6FD909}" type="presParOf" srcId="{0DD29783-3B99-4E5B-9BF9-A59F868D7DD6}" destId="{287FCC59-3EF7-4CEA-A271-1E2D920A1BC5}" srcOrd="0" destOrd="0" presId="urn:microsoft.com/office/officeart/2005/8/layout/pyramid3"/>
    <dgm:cxn modelId="{3EDC349E-A694-48E3-B1AE-116AE0D44703}" type="presParOf" srcId="{287FCC59-3EF7-4CEA-A271-1E2D920A1BC5}" destId="{E02CB097-2293-491E-AEF8-2F99707F1CE3}" srcOrd="0" destOrd="0" presId="urn:microsoft.com/office/officeart/2005/8/layout/pyramid3"/>
    <dgm:cxn modelId="{DB11DBCA-747D-421C-BDEC-18CFF79C4734}" type="presParOf" srcId="{287FCC59-3EF7-4CEA-A271-1E2D920A1BC5}" destId="{DF8DB90D-A02D-472F-B58B-CDAA2E356929}" srcOrd="1" destOrd="0" presId="urn:microsoft.com/office/officeart/2005/8/layout/pyramid3"/>
    <dgm:cxn modelId="{8DC13A22-E62A-435B-B2A1-4409F18BD217}" type="presParOf" srcId="{0DD29783-3B99-4E5B-9BF9-A59F868D7DD6}" destId="{0ADB9187-2751-4E67-A4B1-99B7B4333972}" srcOrd="1" destOrd="0" presId="urn:microsoft.com/office/officeart/2005/8/layout/pyramid3"/>
    <dgm:cxn modelId="{20086630-54FB-44E0-8868-9C314C20936C}" type="presParOf" srcId="{0ADB9187-2751-4E67-A4B1-99B7B4333972}" destId="{7BE06956-D475-4E59-918F-875FFE4285DB}" srcOrd="0" destOrd="0" presId="urn:microsoft.com/office/officeart/2005/8/layout/pyramid3"/>
    <dgm:cxn modelId="{1499069F-F0CC-441F-B772-EF0394B28BFC}" type="presParOf" srcId="{0ADB9187-2751-4E67-A4B1-99B7B4333972}" destId="{8D8B8259-CCE1-4488-A23A-393B578F412A}" srcOrd="1" destOrd="0" presId="urn:microsoft.com/office/officeart/2005/8/layout/pyramid3"/>
    <dgm:cxn modelId="{3E0BFDF0-07D4-47BB-B7E9-2A81EC21685A}" type="presParOf" srcId="{0DD29783-3B99-4E5B-9BF9-A59F868D7DD6}" destId="{C543C545-19BC-4E92-864A-51271DECA8C2}" srcOrd="2" destOrd="0" presId="urn:microsoft.com/office/officeart/2005/8/layout/pyramid3"/>
    <dgm:cxn modelId="{8F6CF03E-6656-4FC5-955E-D91DDED55D39}" type="presParOf" srcId="{C543C545-19BC-4E92-864A-51271DECA8C2}" destId="{42B90BAC-F9A6-42C6-BF51-A50F5AE77223}" srcOrd="0" destOrd="0" presId="urn:microsoft.com/office/officeart/2005/8/layout/pyramid3"/>
    <dgm:cxn modelId="{E856AF21-88D5-4A50-BD68-11FC50B9743F}" type="presParOf" srcId="{C543C545-19BC-4E92-864A-51271DECA8C2}" destId="{729C19A9-5B94-4D23-B273-85E47EA7419C}" srcOrd="1" destOrd="0" presId="urn:microsoft.com/office/officeart/2005/8/layout/pyramid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CBFB7-8A3B-4DAA-9879-345884338E85}" type="doc">
      <dgm:prSet loTypeId="urn:microsoft.com/office/officeart/2005/8/layout/process2" loCatId="process" qsTypeId="urn:microsoft.com/office/officeart/2005/8/quickstyle/simple4" qsCatId="simple" csTypeId="urn:microsoft.com/office/officeart/2005/8/colors/accent1_2" csCatId="accent1" phldr="1"/>
      <dgm:spPr/>
    </dgm:pt>
    <dgm:pt modelId="{0DA927D8-1560-4D36-BCD1-4F52BF1486B6}">
      <dgm:prSet phldrT="[Text]"/>
      <dgm:spPr/>
      <dgm:t>
        <a:bodyPr/>
        <a:lstStyle/>
        <a:p>
          <a:r>
            <a:rPr lang="en-US" dirty="0" smtClean="0">
              <a:solidFill>
                <a:schemeClr val="tx1"/>
              </a:solidFill>
              <a:latin typeface="+mj-lt"/>
            </a:rPr>
            <a:t>It is start with a set of broad aims or interest</a:t>
          </a:r>
          <a:endParaRPr lang="ms-MY" dirty="0">
            <a:solidFill>
              <a:schemeClr val="tx1"/>
            </a:solidFill>
            <a:latin typeface="+mj-lt"/>
          </a:endParaRPr>
        </a:p>
      </dgm:t>
    </dgm:pt>
    <dgm:pt modelId="{1992AD14-5381-4A79-A45B-F80363D72066}" type="parTrans" cxnId="{32C6CE46-8AB9-45A3-A804-1CC0147FA144}">
      <dgm:prSet/>
      <dgm:spPr/>
      <dgm:t>
        <a:bodyPr/>
        <a:lstStyle/>
        <a:p>
          <a:endParaRPr lang="ms-MY">
            <a:solidFill>
              <a:schemeClr val="tx1"/>
            </a:solidFill>
          </a:endParaRPr>
        </a:p>
      </dgm:t>
    </dgm:pt>
    <dgm:pt modelId="{7DBBDE1F-D3D8-4BE6-9EF3-9E5EF0635DD3}" type="sibTrans" cxnId="{32C6CE46-8AB9-45A3-A804-1CC0147FA144}">
      <dgm:prSet/>
      <dgm:spPr/>
      <dgm:t>
        <a:bodyPr/>
        <a:lstStyle/>
        <a:p>
          <a:endParaRPr lang="ms-MY">
            <a:solidFill>
              <a:schemeClr val="tx1"/>
            </a:solidFill>
            <a:latin typeface="+mj-lt"/>
          </a:endParaRPr>
        </a:p>
      </dgm:t>
    </dgm:pt>
    <dgm:pt modelId="{C0FF5CE3-F4E6-4C7C-B631-D7D388537131}">
      <dgm:prSet phldrT="[Text]"/>
      <dgm:spPr/>
      <dgm:t>
        <a:bodyPr/>
        <a:lstStyle/>
        <a:p>
          <a:r>
            <a:rPr lang="en-US" dirty="0" smtClean="0">
              <a:solidFill>
                <a:schemeClr val="tx1"/>
              </a:solidFill>
              <a:latin typeface="+mj-lt"/>
            </a:rPr>
            <a:t>While literature is searched  aims will </a:t>
          </a:r>
          <a:r>
            <a:rPr lang="en-US" u="none" dirty="0" smtClean="0">
              <a:solidFill>
                <a:schemeClr val="tx1"/>
              </a:solidFill>
              <a:latin typeface="+mj-lt"/>
            </a:rPr>
            <a:t>be refined, and modified</a:t>
          </a:r>
          <a:endParaRPr lang="ms-MY" u="none" dirty="0">
            <a:solidFill>
              <a:schemeClr val="tx1"/>
            </a:solidFill>
            <a:latin typeface="+mj-lt"/>
          </a:endParaRPr>
        </a:p>
      </dgm:t>
    </dgm:pt>
    <dgm:pt modelId="{96EB5BCB-C26A-4C74-81C1-FC38F990AA39}" type="parTrans" cxnId="{ADCBA8F5-ABBB-40B2-AC09-150E7D0A76EB}">
      <dgm:prSet/>
      <dgm:spPr/>
      <dgm:t>
        <a:bodyPr/>
        <a:lstStyle/>
        <a:p>
          <a:endParaRPr lang="ms-MY">
            <a:solidFill>
              <a:schemeClr val="tx1"/>
            </a:solidFill>
          </a:endParaRPr>
        </a:p>
      </dgm:t>
    </dgm:pt>
    <dgm:pt modelId="{28240FCB-966A-4260-AF16-75BF32E8115B}" type="sibTrans" cxnId="{ADCBA8F5-ABBB-40B2-AC09-150E7D0A76EB}">
      <dgm:prSet/>
      <dgm:spPr/>
      <dgm:t>
        <a:bodyPr/>
        <a:lstStyle/>
        <a:p>
          <a:endParaRPr lang="ms-MY">
            <a:solidFill>
              <a:schemeClr val="tx1"/>
            </a:solidFill>
          </a:endParaRPr>
        </a:p>
      </dgm:t>
    </dgm:pt>
    <dgm:pt modelId="{CE6093C5-89E3-433A-8223-E80144DA8B56}">
      <dgm:prSet phldrT="[Text]"/>
      <dgm:spPr/>
      <dgm:t>
        <a:bodyPr/>
        <a:lstStyle/>
        <a:p>
          <a:r>
            <a:rPr lang="en-US" b="1" dirty="0" smtClean="0">
              <a:solidFill>
                <a:schemeClr val="tx1"/>
              </a:solidFill>
              <a:hlinkClick xmlns:r="http://schemas.openxmlformats.org/officeDocument/2006/relationships" r:id=""/>
            </a:rPr>
            <a:t>The Relationship Between the Research Question, Hypotheses, Specific Aims, and Long-Term Goals of the Project</a:t>
          </a:r>
          <a:endParaRPr lang="ms-MY" u="none" dirty="0">
            <a:solidFill>
              <a:schemeClr val="tx1"/>
            </a:solidFill>
            <a:latin typeface="+mj-lt"/>
          </a:endParaRPr>
        </a:p>
      </dgm:t>
    </dgm:pt>
    <dgm:pt modelId="{E0A6C768-5AB7-4E64-9BC9-ED001B85E508}" type="parTrans" cxnId="{9D43D790-4155-49BB-8798-209ECA9002D0}">
      <dgm:prSet/>
      <dgm:spPr/>
      <dgm:t>
        <a:bodyPr/>
        <a:lstStyle/>
        <a:p>
          <a:endParaRPr lang="en-US">
            <a:solidFill>
              <a:schemeClr val="tx1"/>
            </a:solidFill>
          </a:endParaRPr>
        </a:p>
      </dgm:t>
    </dgm:pt>
    <dgm:pt modelId="{32208306-2781-40ED-919C-DF1D5CC1FEC1}" type="sibTrans" cxnId="{9D43D790-4155-49BB-8798-209ECA9002D0}">
      <dgm:prSet/>
      <dgm:spPr/>
      <dgm:t>
        <a:bodyPr/>
        <a:lstStyle/>
        <a:p>
          <a:endParaRPr lang="en-US">
            <a:solidFill>
              <a:schemeClr val="tx1"/>
            </a:solidFill>
          </a:endParaRPr>
        </a:p>
      </dgm:t>
    </dgm:pt>
    <dgm:pt modelId="{0D8CDC90-C3F2-4AF8-8E82-D6CAF8B6F39E}" type="pres">
      <dgm:prSet presAssocID="{CB1CBFB7-8A3B-4DAA-9879-345884338E85}" presName="linearFlow" presStyleCnt="0">
        <dgm:presLayoutVars>
          <dgm:resizeHandles val="exact"/>
        </dgm:presLayoutVars>
      </dgm:prSet>
      <dgm:spPr/>
    </dgm:pt>
    <dgm:pt modelId="{0686988D-D701-430A-9EE8-F808A45A6248}" type="pres">
      <dgm:prSet presAssocID="{0DA927D8-1560-4D36-BCD1-4F52BF1486B6}" presName="node" presStyleLbl="node1" presStyleIdx="0" presStyleCnt="3">
        <dgm:presLayoutVars>
          <dgm:bulletEnabled val="1"/>
        </dgm:presLayoutVars>
      </dgm:prSet>
      <dgm:spPr/>
      <dgm:t>
        <a:bodyPr/>
        <a:lstStyle/>
        <a:p>
          <a:endParaRPr lang="ms-MY"/>
        </a:p>
      </dgm:t>
    </dgm:pt>
    <dgm:pt modelId="{E36F9F7C-C5F6-41D5-BDCF-FB7DBE68FF52}" type="pres">
      <dgm:prSet presAssocID="{7DBBDE1F-D3D8-4BE6-9EF3-9E5EF0635DD3}" presName="sibTrans" presStyleLbl="sibTrans2D1" presStyleIdx="0" presStyleCnt="2"/>
      <dgm:spPr/>
      <dgm:t>
        <a:bodyPr/>
        <a:lstStyle/>
        <a:p>
          <a:endParaRPr lang="ms-MY"/>
        </a:p>
      </dgm:t>
    </dgm:pt>
    <dgm:pt modelId="{B1AB630D-05DB-4DD5-A1C1-D0AC7338B58E}" type="pres">
      <dgm:prSet presAssocID="{7DBBDE1F-D3D8-4BE6-9EF3-9E5EF0635DD3}" presName="connectorText" presStyleLbl="sibTrans2D1" presStyleIdx="0" presStyleCnt="2"/>
      <dgm:spPr/>
      <dgm:t>
        <a:bodyPr/>
        <a:lstStyle/>
        <a:p>
          <a:endParaRPr lang="ms-MY"/>
        </a:p>
      </dgm:t>
    </dgm:pt>
    <dgm:pt modelId="{69B63187-038D-4E66-B3E2-BBD361578C3B}" type="pres">
      <dgm:prSet presAssocID="{C0FF5CE3-F4E6-4C7C-B631-D7D388537131}" presName="node" presStyleLbl="node1" presStyleIdx="1" presStyleCnt="3">
        <dgm:presLayoutVars>
          <dgm:bulletEnabled val="1"/>
        </dgm:presLayoutVars>
      </dgm:prSet>
      <dgm:spPr/>
      <dgm:t>
        <a:bodyPr/>
        <a:lstStyle/>
        <a:p>
          <a:endParaRPr lang="ms-MY"/>
        </a:p>
      </dgm:t>
    </dgm:pt>
    <dgm:pt modelId="{42EF4D64-96EA-44DD-BCDD-6D9DC7030F7F}" type="pres">
      <dgm:prSet presAssocID="{28240FCB-966A-4260-AF16-75BF32E8115B}" presName="sibTrans" presStyleLbl="sibTrans2D1" presStyleIdx="1" presStyleCnt="2"/>
      <dgm:spPr/>
      <dgm:t>
        <a:bodyPr/>
        <a:lstStyle/>
        <a:p>
          <a:endParaRPr lang="en-US"/>
        </a:p>
      </dgm:t>
    </dgm:pt>
    <dgm:pt modelId="{ADF53B9F-2582-4AC6-914F-5F6740614933}" type="pres">
      <dgm:prSet presAssocID="{28240FCB-966A-4260-AF16-75BF32E8115B}" presName="connectorText" presStyleLbl="sibTrans2D1" presStyleIdx="1" presStyleCnt="2"/>
      <dgm:spPr/>
      <dgm:t>
        <a:bodyPr/>
        <a:lstStyle/>
        <a:p>
          <a:endParaRPr lang="en-US"/>
        </a:p>
      </dgm:t>
    </dgm:pt>
    <dgm:pt modelId="{B3C3F7AE-613C-461C-A338-15AAFC7C240D}" type="pres">
      <dgm:prSet presAssocID="{CE6093C5-89E3-433A-8223-E80144DA8B56}" presName="node" presStyleLbl="node1" presStyleIdx="2" presStyleCnt="3">
        <dgm:presLayoutVars>
          <dgm:bulletEnabled val="1"/>
        </dgm:presLayoutVars>
      </dgm:prSet>
      <dgm:spPr/>
      <dgm:t>
        <a:bodyPr/>
        <a:lstStyle/>
        <a:p>
          <a:endParaRPr lang="en-US"/>
        </a:p>
      </dgm:t>
    </dgm:pt>
  </dgm:ptLst>
  <dgm:cxnLst>
    <dgm:cxn modelId="{755DD0AF-2EA2-463A-881D-781DBC6B23C9}" type="presOf" srcId="{7DBBDE1F-D3D8-4BE6-9EF3-9E5EF0635DD3}" destId="{B1AB630D-05DB-4DD5-A1C1-D0AC7338B58E}" srcOrd="1" destOrd="0" presId="urn:microsoft.com/office/officeart/2005/8/layout/process2"/>
    <dgm:cxn modelId="{32C6CE46-8AB9-45A3-A804-1CC0147FA144}" srcId="{CB1CBFB7-8A3B-4DAA-9879-345884338E85}" destId="{0DA927D8-1560-4D36-BCD1-4F52BF1486B6}" srcOrd="0" destOrd="0" parTransId="{1992AD14-5381-4A79-A45B-F80363D72066}" sibTransId="{7DBBDE1F-D3D8-4BE6-9EF3-9E5EF0635DD3}"/>
    <dgm:cxn modelId="{A8EA598F-EAB5-4C3E-8CF5-6B54E769A3A7}" type="presOf" srcId="{CB1CBFB7-8A3B-4DAA-9879-345884338E85}" destId="{0D8CDC90-C3F2-4AF8-8E82-D6CAF8B6F39E}" srcOrd="0" destOrd="0" presId="urn:microsoft.com/office/officeart/2005/8/layout/process2"/>
    <dgm:cxn modelId="{834C6224-4D4B-455D-95D3-72FD69BA7314}" type="presOf" srcId="{28240FCB-966A-4260-AF16-75BF32E8115B}" destId="{ADF53B9F-2582-4AC6-914F-5F6740614933}" srcOrd="1" destOrd="0" presId="urn:microsoft.com/office/officeart/2005/8/layout/process2"/>
    <dgm:cxn modelId="{F37C4035-BD95-4C00-8A57-84B6398A8067}" type="presOf" srcId="{28240FCB-966A-4260-AF16-75BF32E8115B}" destId="{42EF4D64-96EA-44DD-BCDD-6D9DC7030F7F}" srcOrd="0" destOrd="0" presId="urn:microsoft.com/office/officeart/2005/8/layout/process2"/>
    <dgm:cxn modelId="{8DA3E07B-C874-4936-A021-24AA875A7F5A}" type="presOf" srcId="{0DA927D8-1560-4D36-BCD1-4F52BF1486B6}" destId="{0686988D-D701-430A-9EE8-F808A45A6248}" srcOrd="0" destOrd="0" presId="urn:microsoft.com/office/officeart/2005/8/layout/process2"/>
    <dgm:cxn modelId="{0482CF85-FACB-463C-88B5-6EF722A54210}" type="presOf" srcId="{CE6093C5-89E3-433A-8223-E80144DA8B56}" destId="{B3C3F7AE-613C-461C-A338-15AAFC7C240D}" srcOrd="0" destOrd="0" presId="urn:microsoft.com/office/officeart/2005/8/layout/process2"/>
    <dgm:cxn modelId="{ADCBA8F5-ABBB-40B2-AC09-150E7D0A76EB}" srcId="{CB1CBFB7-8A3B-4DAA-9879-345884338E85}" destId="{C0FF5CE3-F4E6-4C7C-B631-D7D388537131}" srcOrd="1" destOrd="0" parTransId="{96EB5BCB-C26A-4C74-81C1-FC38F990AA39}" sibTransId="{28240FCB-966A-4260-AF16-75BF32E8115B}"/>
    <dgm:cxn modelId="{0CBAB3CD-A168-414B-AB40-5AC9BFBA8F20}" type="presOf" srcId="{C0FF5CE3-F4E6-4C7C-B631-D7D388537131}" destId="{69B63187-038D-4E66-B3E2-BBD361578C3B}" srcOrd="0" destOrd="0" presId="urn:microsoft.com/office/officeart/2005/8/layout/process2"/>
    <dgm:cxn modelId="{505C778E-B537-48C2-A37C-2642E914D8F3}" type="presOf" srcId="{7DBBDE1F-D3D8-4BE6-9EF3-9E5EF0635DD3}" destId="{E36F9F7C-C5F6-41D5-BDCF-FB7DBE68FF52}" srcOrd="0" destOrd="0" presId="urn:microsoft.com/office/officeart/2005/8/layout/process2"/>
    <dgm:cxn modelId="{9D43D790-4155-49BB-8798-209ECA9002D0}" srcId="{CB1CBFB7-8A3B-4DAA-9879-345884338E85}" destId="{CE6093C5-89E3-433A-8223-E80144DA8B56}" srcOrd="2" destOrd="0" parTransId="{E0A6C768-5AB7-4E64-9BC9-ED001B85E508}" sibTransId="{32208306-2781-40ED-919C-DF1D5CC1FEC1}"/>
    <dgm:cxn modelId="{F5DDCD49-E45B-465B-A8A8-6BBCEFD49421}" type="presParOf" srcId="{0D8CDC90-C3F2-4AF8-8E82-D6CAF8B6F39E}" destId="{0686988D-D701-430A-9EE8-F808A45A6248}" srcOrd="0" destOrd="0" presId="urn:microsoft.com/office/officeart/2005/8/layout/process2"/>
    <dgm:cxn modelId="{0ED37932-5438-4B88-B75E-B2E3B7ED504A}" type="presParOf" srcId="{0D8CDC90-C3F2-4AF8-8E82-D6CAF8B6F39E}" destId="{E36F9F7C-C5F6-41D5-BDCF-FB7DBE68FF52}" srcOrd="1" destOrd="0" presId="urn:microsoft.com/office/officeart/2005/8/layout/process2"/>
    <dgm:cxn modelId="{12E71343-EEBA-42BE-B7EB-173BEFCFF177}" type="presParOf" srcId="{E36F9F7C-C5F6-41D5-BDCF-FB7DBE68FF52}" destId="{B1AB630D-05DB-4DD5-A1C1-D0AC7338B58E}" srcOrd="0" destOrd="0" presId="urn:microsoft.com/office/officeart/2005/8/layout/process2"/>
    <dgm:cxn modelId="{43A14B68-95CB-4B2C-BD0E-CEFDFC802DC6}" type="presParOf" srcId="{0D8CDC90-C3F2-4AF8-8E82-D6CAF8B6F39E}" destId="{69B63187-038D-4E66-B3E2-BBD361578C3B}" srcOrd="2" destOrd="0" presId="urn:microsoft.com/office/officeart/2005/8/layout/process2"/>
    <dgm:cxn modelId="{5FBAAD4F-75AB-4CA7-8C24-A44E65CE41BD}" type="presParOf" srcId="{0D8CDC90-C3F2-4AF8-8E82-D6CAF8B6F39E}" destId="{42EF4D64-96EA-44DD-BCDD-6D9DC7030F7F}" srcOrd="3" destOrd="0" presId="urn:microsoft.com/office/officeart/2005/8/layout/process2"/>
    <dgm:cxn modelId="{683D3D02-82CE-4A79-AC55-813AFF5F0D26}" type="presParOf" srcId="{42EF4D64-96EA-44DD-BCDD-6D9DC7030F7F}" destId="{ADF53B9F-2582-4AC6-914F-5F6740614933}" srcOrd="0" destOrd="0" presId="urn:microsoft.com/office/officeart/2005/8/layout/process2"/>
    <dgm:cxn modelId="{FA16BFA2-9F85-4DC7-BBFC-8142828E1824}" type="presParOf" srcId="{0D8CDC90-C3F2-4AF8-8E82-D6CAF8B6F39E}" destId="{B3C3F7AE-613C-461C-A338-15AAFC7C240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8BEBC-9E8F-472D-9194-F297C45C5C3B}" type="doc">
      <dgm:prSet loTypeId="urn:microsoft.com/office/officeart/2005/8/layout/chevron2" loCatId="process" qsTypeId="urn:microsoft.com/office/officeart/2005/8/quickstyle/simple1" qsCatId="simple" csTypeId="urn:microsoft.com/office/officeart/2005/8/colors/accent1_2" csCatId="accent1" phldr="1"/>
      <dgm:spPr/>
    </dgm:pt>
    <dgm:pt modelId="{17331709-AE2B-4C80-AA09-12BA2A952B48}">
      <dgm:prSet phldrT="[Text]"/>
      <dgm:spPr/>
      <dgm:t>
        <a:bodyPr/>
        <a:lstStyle/>
        <a:p>
          <a:r>
            <a:rPr lang="en-US" dirty="0" smtClean="0"/>
            <a:t>Objectives</a:t>
          </a:r>
          <a:endParaRPr lang="en-US" dirty="0"/>
        </a:p>
      </dgm:t>
    </dgm:pt>
    <dgm:pt modelId="{6FB49D01-7B1B-4A89-845E-5CFD6815A17C}" type="parTrans" cxnId="{7003187D-BE50-4A41-8972-7C98E387C6AF}">
      <dgm:prSet/>
      <dgm:spPr/>
      <dgm:t>
        <a:bodyPr/>
        <a:lstStyle/>
        <a:p>
          <a:endParaRPr lang="en-US"/>
        </a:p>
      </dgm:t>
    </dgm:pt>
    <dgm:pt modelId="{B74374E8-DC1D-4F8F-9CCB-80BC6A1A523D}" type="sibTrans" cxnId="{7003187D-BE50-4A41-8972-7C98E387C6AF}">
      <dgm:prSet/>
      <dgm:spPr/>
      <dgm:t>
        <a:bodyPr/>
        <a:lstStyle/>
        <a:p>
          <a:endParaRPr lang="en-US"/>
        </a:p>
      </dgm:t>
    </dgm:pt>
    <dgm:pt modelId="{B45EB4CA-1862-41DF-BF12-35F2FCE8B8AE}">
      <dgm:prSet phldrT="[Text]"/>
      <dgm:spPr/>
      <dgm:t>
        <a:bodyPr/>
        <a:lstStyle/>
        <a:p>
          <a:r>
            <a:rPr lang="en-US" dirty="0" smtClean="0"/>
            <a:t>Change to</a:t>
          </a:r>
          <a:endParaRPr lang="en-US" dirty="0"/>
        </a:p>
      </dgm:t>
    </dgm:pt>
    <dgm:pt modelId="{595F891A-0691-4844-A701-2548831F4169}" type="parTrans" cxnId="{EE7A7EE3-9D2B-4842-A4DB-94E40AC3621A}">
      <dgm:prSet/>
      <dgm:spPr/>
      <dgm:t>
        <a:bodyPr/>
        <a:lstStyle/>
        <a:p>
          <a:endParaRPr lang="en-US"/>
        </a:p>
      </dgm:t>
    </dgm:pt>
    <dgm:pt modelId="{89FE4B4D-1531-4DE8-B2CD-CE3EC4ABF283}" type="sibTrans" cxnId="{EE7A7EE3-9D2B-4842-A4DB-94E40AC3621A}">
      <dgm:prSet/>
      <dgm:spPr/>
      <dgm:t>
        <a:bodyPr/>
        <a:lstStyle/>
        <a:p>
          <a:endParaRPr lang="en-US"/>
        </a:p>
      </dgm:t>
    </dgm:pt>
    <dgm:pt modelId="{C87E6236-F136-4969-BDA7-018AC5A1274B}">
      <dgm:prSet phldrT="[Text]"/>
      <dgm:spPr/>
      <dgm:t>
        <a:bodyPr/>
        <a:lstStyle/>
        <a:p>
          <a:r>
            <a:rPr lang="en-US" dirty="0" smtClean="0"/>
            <a:t>Research questions</a:t>
          </a:r>
          <a:endParaRPr lang="en-US" dirty="0"/>
        </a:p>
      </dgm:t>
    </dgm:pt>
    <dgm:pt modelId="{3DBDEC8E-4E3A-4BE7-B978-C88FEC90EECC}" type="parTrans" cxnId="{B6331B61-D327-482E-A3B6-9FE2C7C25C70}">
      <dgm:prSet/>
      <dgm:spPr/>
      <dgm:t>
        <a:bodyPr/>
        <a:lstStyle/>
        <a:p>
          <a:endParaRPr lang="en-US"/>
        </a:p>
      </dgm:t>
    </dgm:pt>
    <dgm:pt modelId="{96B75AE3-C562-493A-9B30-7972560AE8B3}" type="sibTrans" cxnId="{B6331B61-D327-482E-A3B6-9FE2C7C25C70}">
      <dgm:prSet/>
      <dgm:spPr/>
      <dgm:t>
        <a:bodyPr/>
        <a:lstStyle/>
        <a:p>
          <a:endParaRPr lang="en-US"/>
        </a:p>
      </dgm:t>
    </dgm:pt>
    <dgm:pt modelId="{948DB7E1-32EF-43F0-9444-50221BF0FCB6}">
      <dgm:prSet/>
      <dgm:spPr/>
      <dgm:t>
        <a:bodyPr/>
        <a:lstStyle/>
        <a:p>
          <a:r>
            <a:rPr lang="en-US" dirty="0" smtClean="0"/>
            <a:t>Change to “question form”</a:t>
          </a:r>
          <a:endParaRPr lang="en-US" dirty="0"/>
        </a:p>
      </dgm:t>
    </dgm:pt>
    <dgm:pt modelId="{B390C4E6-7664-4B3D-A392-947548191A33}" type="parTrans" cxnId="{A9997BC8-FD6C-45F9-A6CE-7D15EEC53703}">
      <dgm:prSet/>
      <dgm:spPr/>
      <dgm:t>
        <a:bodyPr/>
        <a:lstStyle/>
        <a:p>
          <a:endParaRPr lang="en-US"/>
        </a:p>
      </dgm:t>
    </dgm:pt>
    <dgm:pt modelId="{D0729F45-C1F7-4512-A103-359C31DC3CF2}" type="sibTrans" cxnId="{A9997BC8-FD6C-45F9-A6CE-7D15EEC53703}">
      <dgm:prSet/>
      <dgm:spPr/>
      <dgm:t>
        <a:bodyPr/>
        <a:lstStyle/>
        <a:p>
          <a:endParaRPr lang="en-US"/>
        </a:p>
      </dgm:t>
    </dgm:pt>
    <dgm:pt modelId="{E92315B6-9BAA-4C88-A96F-8527873F0029}">
      <dgm:prSet/>
      <dgm:spPr/>
      <dgm:t>
        <a:bodyPr/>
        <a:lstStyle/>
        <a:p>
          <a:r>
            <a:rPr lang="en-US" dirty="0" err="1" smtClean="0"/>
            <a:t>Eg</a:t>
          </a:r>
          <a:r>
            <a:rPr lang="en-US" dirty="0" smtClean="0"/>
            <a:t>.: To identify…</a:t>
          </a:r>
          <a:endParaRPr lang="en-US" dirty="0"/>
        </a:p>
      </dgm:t>
    </dgm:pt>
    <dgm:pt modelId="{0E93FEE1-8F6D-4236-A203-A39AA2713E22}" type="parTrans" cxnId="{2C5FBC6D-9AC4-41EE-983C-6C788232BB56}">
      <dgm:prSet/>
      <dgm:spPr/>
      <dgm:t>
        <a:bodyPr/>
        <a:lstStyle/>
        <a:p>
          <a:endParaRPr lang="en-US"/>
        </a:p>
      </dgm:t>
    </dgm:pt>
    <dgm:pt modelId="{351B88BC-BE48-4B00-84B7-6ED80E5B6F45}" type="sibTrans" cxnId="{2C5FBC6D-9AC4-41EE-983C-6C788232BB56}">
      <dgm:prSet/>
      <dgm:spPr/>
      <dgm:t>
        <a:bodyPr/>
        <a:lstStyle/>
        <a:p>
          <a:endParaRPr lang="en-US"/>
        </a:p>
      </dgm:t>
    </dgm:pt>
    <dgm:pt modelId="{E3CF9011-9CCF-4CE7-A8CF-C8F9A903038D}">
      <dgm:prSet/>
      <dgm:spPr/>
      <dgm:t>
        <a:bodyPr/>
        <a:lstStyle/>
        <a:p>
          <a:r>
            <a:rPr lang="en-US" dirty="0" smtClean="0"/>
            <a:t>Answers must be in the related part inside the mind-map of your LR</a:t>
          </a:r>
          <a:endParaRPr lang="en-US" dirty="0"/>
        </a:p>
      </dgm:t>
    </dgm:pt>
    <dgm:pt modelId="{7A386C4E-7C5B-4EB5-AD48-6B863F6DFD5C}" type="parTrans" cxnId="{B4BCC4CD-DB1A-4E2E-BCDC-B947262E7079}">
      <dgm:prSet/>
      <dgm:spPr/>
      <dgm:t>
        <a:bodyPr/>
        <a:lstStyle/>
        <a:p>
          <a:endParaRPr lang="en-US"/>
        </a:p>
      </dgm:t>
    </dgm:pt>
    <dgm:pt modelId="{344DDF43-AD7C-4D65-BBDF-EAB434B19C81}" type="sibTrans" cxnId="{B4BCC4CD-DB1A-4E2E-BCDC-B947262E7079}">
      <dgm:prSet/>
      <dgm:spPr/>
      <dgm:t>
        <a:bodyPr/>
        <a:lstStyle/>
        <a:p>
          <a:endParaRPr lang="en-US"/>
        </a:p>
      </dgm:t>
    </dgm:pt>
    <dgm:pt modelId="{1D3CD8CE-868C-4B3C-88F2-8270EA0B8FC8}" type="pres">
      <dgm:prSet presAssocID="{B208BEBC-9E8F-472D-9194-F297C45C5C3B}" presName="linearFlow" presStyleCnt="0">
        <dgm:presLayoutVars>
          <dgm:dir/>
          <dgm:animLvl val="lvl"/>
          <dgm:resizeHandles val="exact"/>
        </dgm:presLayoutVars>
      </dgm:prSet>
      <dgm:spPr/>
    </dgm:pt>
    <dgm:pt modelId="{46E78D81-DCA8-4B60-8F14-23928EB5A4E8}" type="pres">
      <dgm:prSet presAssocID="{17331709-AE2B-4C80-AA09-12BA2A952B48}" presName="composite" presStyleCnt="0"/>
      <dgm:spPr/>
    </dgm:pt>
    <dgm:pt modelId="{8BA6B59C-AFCD-43ED-8092-2BA9DC37B587}" type="pres">
      <dgm:prSet presAssocID="{17331709-AE2B-4C80-AA09-12BA2A952B48}" presName="parentText" presStyleLbl="alignNode1" presStyleIdx="0" presStyleCnt="3">
        <dgm:presLayoutVars>
          <dgm:chMax val="1"/>
          <dgm:bulletEnabled val="1"/>
        </dgm:presLayoutVars>
      </dgm:prSet>
      <dgm:spPr/>
      <dgm:t>
        <a:bodyPr/>
        <a:lstStyle/>
        <a:p>
          <a:endParaRPr lang="en-MY"/>
        </a:p>
      </dgm:t>
    </dgm:pt>
    <dgm:pt modelId="{10D3A367-8C1F-4824-85CB-6FBFDA1CDF6E}" type="pres">
      <dgm:prSet presAssocID="{17331709-AE2B-4C80-AA09-12BA2A952B48}" presName="descendantText" presStyleLbl="alignAcc1" presStyleIdx="0" presStyleCnt="3">
        <dgm:presLayoutVars>
          <dgm:bulletEnabled val="1"/>
        </dgm:presLayoutVars>
      </dgm:prSet>
      <dgm:spPr/>
      <dgm:t>
        <a:bodyPr/>
        <a:lstStyle/>
        <a:p>
          <a:endParaRPr lang="en-US"/>
        </a:p>
      </dgm:t>
    </dgm:pt>
    <dgm:pt modelId="{F854B7B1-3E3A-45CB-B335-016375E0A819}" type="pres">
      <dgm:prSet presAssocID="{B74374E8-DC1D-4F8F-9CCB-80BC6A1A523D}" presName="sp" presStyleCnt="0"/>
      <dgm:spPr/>
    </dgm:pt>
    <dgm:pt modelId="{76FD6BB1-CFBA-4FA1-BE08-747A421EBE6C}" type="pres">
      <dgm:prSet presAssocID="{B45EB4CA-1862-41DF-BF12-35F2FCE8B8AE}" presName="composite" presStyleCnt="0"/>
      <dgm:spPr/>
    </dgm:pt>
    <dgm:pt modelId="{2272232A-58C8-4982-BE55-954EBEAFC2E8}" type="pres">
      <dgm:prSet presAssocID="{B45EB4CA-1862-41DF-BF12-35F2FCE8B8AE}" presName="parentText" presStyleLbl="alignNode1" presStyleIdx="1" presStyleCnt="3">
        <dgm:presLayoutVars>
          <dgm:chMax val="1"/>
          <dgm:bulletEnabled val="1"/>
        </dgm:presLayoutVars>
      </dgm:prSet>
      <dgm:spPr/>
      <dgm:t>
        <a:bodyPr/>
        <a:lstStyle/>
        <a:p>
          <a:endParaRPr lang="en-MY"/>
        </a:p>
      </dgm:t>
    </dgm:pt>
    <dgm:pt modelId="{F9D343D8-DBE0-4CAB-BFAA-6BE53C930A87}" type="pres">
      <dgm:prSet presAssocID="{B45EB4CA-1862-41DF-BF12-35F2FCE8B8AE}" presName="descendantText" presStyleLbl="alignAcc1" presStyleIdx="1" presStyleCnt="3" custLinFactY="51138" custLinFactNeighborX="1245" custLinFactNeighborY="100000">
        <dgm:presLayoutVars>
          <dgm:bulletEnabled val="1"/>
        </dgm:presLayoutVars>
      </dgm:prSet>
      <dgm:spPr/>
      <dgm:t>
        <a:bodyPr/>
        <a:lstStyle/>
        <a:p>
          <a:endParaRPr lang="en-MY"/>
        </a:p>
      </dgm:t>
    </dgm:pt>
    <dgm:pt modelId="{6DB5B327-DFCE-4C89-A1E7-E356370F62B6}" type="pres">
      <dgm:prSet presAssocID="{89FE4B4D-1531-4DE8-B2CD-CE3EC4ABF283}" presName="sp" presStyleCnt="0"/>
      <dgm:spPr/>
    </dgm:pt>
    <dgm:pt modelId="{DFE9456D-817C-4262-A355-8D824222EA21}" type="pres">
      <dgm:prSet presAssocID="{C87E6236-F136-4969-BDA7-018AC5A1274B}" presName="composite" presStyleCnt="0"/>
      <dgm:spPr/>
    </dgm:pt>
    <dgm:pt modelId="{79FDC38F-5C47-4C8F-A306-30C7F23171D7}" type="pres">
      <dgm:prSet presAssocID="{C87E6236-F136-4969-BDA7-018AC5A1274B}" presName="parentText" presStyleLbl="alignNode1" presStyleIdx="2" presStyleCnt="3">
        <dgm:presLayoutVars>
          <dgm:chMax val="1"/>
          <dgm:bulletEnabled val="1"/>
        </dgm:presLayoutVars>
      </dgm:prSet>
      <dgm:spPr/>
      <dgm:t>
        <a:bodyPr/>
        <a:lstStyle/>
        <a:p>
          <a:endParaRPr lang="en-MY"/>
        </a:p>
      </dgm:t>
    </dgm:pt>
    <dgm:pt modelId="{B74C081D-EE2F-4352-87A6-D89B996FD420}" type="pres">
      <dgm:prSet presAssocID="{C87E6236-F136-4969-BDA7-018AC5A1274B}" presName="descendantText" presStyleLbl="alignAcc1" presStyleIdx="2" presStyleCnt="3" custLinFactY="-40095" custLinFactNeighborX="228" custLinFactNeighborY="-100000">
        <dgm:presLayoutVars>
          <dgm:bulletEnabled val="1"/>
        </dgm:presLayoutVars>
      </dgm:prSet>
      <dgm:spPr/>
      <dgm:t>
        <a:bodyPr/>
        <a:lstStyle/>
        <a:p>
          <a:endParaRPr lang="en-MY"/>
        </a:p>
      </dgm:t>
    </dgm:pt>
  </dgm:ptLst>
  <dgm:cxnLst>
    <dgm:cxn modelId="{BD77033E-63C1-444F-A319-64F4207F11A1}" type="presOf" srcId="{B45EB4CA-1862-41DF-BF12-35F2FCE8B8AE}" destId="{2272232A-58C8-4982-BE55-954EBEAFC2E8}" srcOrd="0" destOrd="0" presId="urn:microsoft.com/office/officeart/2005/8/layout/chevron2"/>
    <dgm:cxn modelId="{7003187D-BE50-4A41-8972-7C98E387C6AF}" srcId="{B208BEBC-9E8F-472D-9194-F297C45C5C3B}" destId="{17331709-AE2B-4C80-AA09-12BA2A952B48}" srcOrd="0" destOrd="0" parTransId="{6FB49D01-7B1B-4A89-845E-5CFD6815A17C}" sibTransId="{B74374E8-DC1D-4F8F-9CCB-80BC6A1A523D}"/>
    <dgm:cxn modelId="{E8E1EE44-B408-467C-9F60-AE687640DFF1}" type="presOf" srcId="{B208BEBC-9E8F-472D-9194-F297C45C5C3B}" destId="{1D3CD8CE-868C-4B3C-88F2-8270EA0B8FC8}" srcOrd="0" destOrd="0" presId="urn:microsoft.com/office/officeart/2005/8/layout/chevron2"/>
    <dgm:cxn modelId="{C271478B-B8EF-407A-99A5-D7E7E5453FB0}" type="presOf" srcId="{E3CF9011-9CCF-4CE7-A8CF-C8F9A903038D}" destId="{B74C081D-EE2F-4352-87A6-D89B996FD420}" srcOrd="0" destOrd="0" presId="urn:microsoft.com/office/officeart/2005/8/layout/chevron2"/>
    <dgm:cxn modelId="{2C5FBC6D-9AC4-41EE-983C-6C788232BB56}" srcId="{17331709-AE2B-4C80-AA09-12BA2A952B48}" destId="{E92315B6-9BAA-4C88-A96F-8527873F0029}" srcOrd="0" destOrd="0" parTransId="{0E93FEE1-8F6D-4236-A203-A39AA2713E22}" sibTransId="{351B88BC-BE48-4B00-84B7-6ED80E5B6F45}"/>
    <dgm:cxn modelId="{EE7A7EE3-9D2B-4842-A4DB-94E40AC3621A}" srcId="{B208BEBC-9E8F-472D-9194-F297C45C5C3B}" destId="{B45EB4CA-1862-41DF-BF12-35F2FCE8B8AE}" srcOrd="1" destOrd="0" parTransId="{595F891A-0691-4844-A701-2548831F4169}" sibTransId="{89FE4B4D-1531-4DE8-B2CD-CE3EC4ABF283}"/>
    <dgm:cxn modelId="{ABE0C7CD-42C6-4287-8E79-F6D550C2CCC5}" type="presOf" srcId="{17331709-AE2B-4C80-AA09-12BA2A952B48}" destId="{8BA6B59C-AFCD-43ED-8092-2BA9DC37B587}" srcOrd="0" destOrd="0" presId="urn:microsoft.com/office/officeart/2005/8/layout/chevron2"/>
    <dgm:cxn modelId="{B4BCC4CD-DB1A-4E2E-BCDC-B947262E7079}" srcId="{C87E6236-F136-4969-BDA7-018AC5A1274B}" destId="{E3CF9011-9CCF-4CE7-A8CF-C8F9A903038D}" srcOrd="0" destOrd="0" parTransId="{7A386C4E-7C5B-4EB5-AD48-6B863F6DFD5C}" sibTransId="{344DDF43-AD7C-4D65-BBDF-EAB434B19C81}"/>
    <dgm:cxn modelId="{8388319D-3D89-4824-963A-14F9421184F3}" type="presOf" srcId="{C87E6236-F136-4969-BDA7-018AC5A1274B}" destId="{79FDC38F-5C47-4C8F-A306-30C7F23171D7}" srcOrd="0" destOrd="0" presId="urn:microsoft.com/office/officeart/2005/8/layout/chevron2"/>
    <dgm:cxn modelId="{A73CC590-4EF0-4206-9A57-7C21D239D2A7}" type="presOf" srcId="{948DB7E1-32EF-43F0-9444-50221BF0FCB6}" destId="{F9D343D8-DBE0-4CAB-BFAA-6BE53C930A87}" srcOrd="0" destOrd="0" presId="urn:microsoft.com/office/officeart/2005/8/layout/chevron2"/>
    <dgm:cxn modelId="{A9997BC8-FD6C-45F9-A6CE-7D15EEC53703}" srcId="{B45EB4CA-1862-41DF-BF12-35F2FCE8B8AE}" destId="{948DB7E1-32EF-43F0-9444-50221BF0FCB6}" srcOrd="0" destOrd="0" parTransId="{B390C4E6-7664-4B3D-A392-947548191A33}" sibTransId="{D0729F45-C1F7-4512-A103-359C31DC3CF2}"/>
    <dgm:cxn modelId="{A31B5644-23D9-41A7-99B4-7798515A138B}" type="presOf" srcId="{E92315B6-9BAA-4C88-A96F-8527873F0029}" destId="{10D3A367-8C1F-4824-85CB-6FBFDA1CDF6E}" srcOrd="0" destOrd="0" presId="urn:microsoft.com/office/officeart/2005/8/layout/chevron2"/>
    <dgm:cxn modelId="{B6331B61-D327-482E-A3B6-9FE2C7C25C70}" srcId="{B208BEBC-9E8F-472D-9194-F297C45C5C3B}" destId="{C87E6236-F136-4969-BDA7-018AC5A1274B}" srcOrd="2" destOrd="0" parTransId="{3DBDEC8E-4E3A-4BE7-B978-C88FEC90EECC}" sibTransId="{96B75AE3-C562-493A-9B30-7972560AE8B3}"/>
    <dgm:cxn modelId="{8744D8AF-6F40-4A83-9064-6C05E665A79B}" type="presParOf" srcId="{1D3CD8CE-868C-4B3C-88F2-8270EA0B8FC8}" destId="{46E78D81-DCA8-4B60-8F14-23928EB5A4E8}" srcOrd="0" destOrd="0" presId="urn:microsoft.com/office/officeart/2005/8/layout/chevron2"/>
    <dgm:cxn modelId="{E8B28FCE-99BF-4909-BD7D-5111DED36BC8}" type="presParOf" srcId="{46E78D81-DCA8-4B60-8F14-23928EB5A4E8}" destId="{8BA6B59C-AFCD-43ED-8092-2BA9DC37B587}" srcOrd="0" destOrd="0" presId="urn:microsoft.com/office/officeart/2005/8/layout/chevron2"/>
    <dgm:cxn modelId="{C0325AE1-9FEA-4CC1-AD82-148ED995373F}" type="presParOf" srcId="{46E78D81-DCA8-4B60-8F14-23928EB5A4E8}" destId="{10D3A367-8C1F-4824-85CB-6FBFDA1CDF6E}" srcOrd="1" destOrd="0" presId="urn:microsoft.com/office/officeart/2005/8/layout/chevron2"/>
    <dgm:cxn modelId="{432148D4-4728-4BDE-BEDB-2C65806AC360}" type="presParOf" srcId="{1D3CD8CE-868C-4B3C-88F2-8270EA0B8FC8}" destId="{F854B7B1-3E3A-45CB-B335-016375E0A819}" srcOrd="1" destOrd="0" presId="urn:microsoft.com/office/officeart/2005/8/layout/chevron2"/>
    <dgm:cxn modelId="{544187EF-3B09-4C28-9764-13457847A7A8}" type="presParOf" srcId="{1D3CD8CE-868C-4B3C-88F2-8270EA0B8FC8}" destId="{76FD6BB1-CFBA-4FA1-BE08-747A421EBE6C}" srcOrd="2" destOrd="0" presId="urn:microsoft.com/office/officeart/2005/8/layout/chevron2"/>
    <dgm:cxn modelId="{E3B4E052-809A-4A33-A12C-3786ECED509D}" type="presParOf" srcId="{76FD6BB1-CFBA-4FA1-BE08-747A421EBE6C}" destId="{2272232A-58C8-4982-BE55-954EBEAFC2E8}" srcOrd="0" destOrd="0" presId="urn:microsoft.com/office/officeart/2005/8/layout/chevron2"/>
    <dgm:cxn modelId="{D5BBCEB9-092A-404D-A33E-81081C6D1CDA}" type="presParOf" srcId="{76FD6BB1-CFBA-4FA1-BE08-747A421EBE6C}" destId="{F9D343D8-DBE0-4CAB-BFAA-6BE53C930A87}" srcOrd="1" destOrd="0" presId="urn:microsoft.com/office/officeart/2005/8/layout/chevron2"/>
    <dgm:cxn modelId="{0057B119-46B5-435B-AD14-FBF8B8F6F75B}" type="presParOf" srcId="{1D3CD8CE-868C-4B3C-88F2-8270EA0B8FC8}" destId="{6DB5B327-DFCE-4C89-A1E7-E356370F62B6}" srcOrd="3" destOrd="0" presId="urn:microsoft.com/office/officeart/2005/8/layout/chevron2"/>
    <dgm:cxn modelId="{9F9E5812-66AB-4B84-8CDE-13D460C65197}" type="presParOf" srcId="{1D3CD8CE-868C-4B3C-88F2-8270EA0B8FC8}" destId="{DFE9456D-817C-4262-A355-8D824222EA21}" srcOrd="4" destOrd="0" presId="urn:microsoft.com/office/officeart/2005/8/layout/chevron2"/>
    <dgm:cxn modelId="{A4096DEA-7F21-4CF3-A189-18FF328B0852}" type="presParOf" srcId="{DFE9456D-817C-4262-A355-8D824222EA21}" destId="{79FDC38F-5C47-4C8F-A306-30C7F23171D7}" srcOrd="0" destOrd="0" presId="urn:microsoft.com/office/officeart/2005/8/layout/chevron2"/>
    <dgm:cxn modelId="{E56FF440-6165-4992-B912-039E817A5A80}" type="presParOf" srcId="{DFE9456D-817C-4262-A355-8D824222EA21}" destId="{B74C081D-EE2F-4352-87A6-D89B996FD42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7827D6-325E-4B11-92BE-619C040EB53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ms-MY"/>
        </a:p>
      </dgm:t>
    </dgm:pt>
    <dgm:pt modelId="{F3AB5B6C-C8F5-418A-A25C-E7AB499C1404}">
      <dgm:prSet phldrT="[Text]"/>
      <dgm:spPr>
        <a:ln>
          <a:solidFill>
            <a:schemeClr val="accent1">
              <a:lumMod val="40000"/>
              <a:lumOff val="60000"/>
            </a:schemeClr>
          </a:solidFill>
        </a:ln>
      </dgm:spPr>
      <dgm:t>
        <a:bodyPr/>
        <a:lstStyle/>
        <a:p>
          <a:r>
            <a:rPr lang="en-US" dirty="0" smtClean="0">
              <a:solidFill>
                <a:schemeClr val="tx1"/>
              </a:solidFill>
              <a:latin typeface="+mj-lt"/>
            </a:rPr>
            <a:t>End of Problem Formulation</a:t>
          </a:r>
          <a:endParaRPr lang="ms-MY" dirty="0">
            <a:solidFill>
              <a:schemeClr val="tx1"/>
            </a:solidFill>
            <a:latin typeface="+mj-lt"/>
          </a:endParaRPr>
        </a:p>
      </dgm:t>
    </dgm:pt>
    <dgm:pt modelId="{0560EA61-183B-4848-BF7A-B331FCAE32BD}" type="parTrans" cxnId="{26DE0D42-E7DD-4C3D-90D9-7901D94F36DC}">
      <dgm:prSet/>
      <dgm:spPr/>
      <dgm:t>
        <a:bodyPr/>
        <a:lstStyle/>
        <a:p>
          <a:endParaRPr lang="ms-MY">
            <a:solidFill>
              <a:schemeClr val="tx1"/>
            </a:solidFill>
          </a:endParaRPr>
        </a:p>
      </dgm:t>
    </dgm:pt>
    <dgm:pt modelId="{151E97F7-0847-4EAC-BCAA-D2FA3B6950BD}" type="sibTrans" cxnId="{26DE0D42-E7DD-4C3D-90D9-7901D94F36DC}">
      <dgm:prSet/>
      <dgm:spPr/>
      <dgm:t>
        <a:bodyPr/>
        <a:lstStyle/>
        <a:p>
          <a:endParaRPr lang="ms-MY">
            <a:solidFill>
              <a:schemeClr val="tx1"/>
            </a:solidFill>
          </a:endParaRPr>
        </a:p>
      </dgm:t>
    </dgm:pt>
    <dgm:pt modelId="{E9B6A0A1-5466-432D-807D-F96AC55D8525}">
      <dgm:prSet phldrT="[Text]"/>
      <dgm:spPr>
        <a:ln>
          <a:solidFill>
            <a:schemeClr val="accent1">
              <a:lumMod val="40000"/>
              <a:lumOff val="60000"/>
            </a:schemeClr>
          </a:solidFill>
        </a:ln>
      </dgm:spPr>
      <dgm:t>
        <a:bodyPr/>
        <a:lstStyle/>
        <a:p>
          <a:r>
            <a:rPr lang="en-US" dirty="0" smtClean="0">
              <a:solidFill>
                <a:schemeClr val="tx1"/>
              </a:solidFill>
              <a:latin typeface="+mj-lt"/>
            </a:rPr>
            <a:t>Enough background information in the field of study.</a:t>
          </a:r>
          <a:endParaRPr lang="ms-MY" dirty="0">
            <a:solidFill>
              <a:schemeClr val="tx1"/>
            </a:solidFill>
            <a:latin typeface="+mj-lt"/>
          </a:endParaRPr>
        </a:p>
      </dgm:t>
    </dgm:pt>
    <dgm:pt modelId="{C9338480-D11F-4DE5-B1CE-CE91C519AAE6}" type="parTrans" cxnId="{11FFDEB9-1C0A-41AF-81C8-754921F5B909}">
      <dgm:prSet/>
      <dgm:spPr>
        <a:ln>
          <a:solidFill>
            <a:schemeClr val="accent1">
              <a:lumMod val="40000"/>
              <a:lumOff val="60000"/>
            </a:schemeClr>
          </a:solidFill>
        </a:ln>
      </dgm:spPr>
      <dgm:t>
        <a:bodyPr/>
        <a:lstStyle/>
        <a:p>
          <a:endParaRPr lang="ms-MY">
            <a:solidFill>
              <a:schemeClr val="tx1"/>
            </a:solidFill>
            <a:latin typeface="+mj-lt"/>
          </a:endParaRPr>
        </a:p>
      </dgm:t>
    </dgm:pt>
    <dgm:pt modelId="{615C2245-7A50-4CA9-B2A0-6CC4EAE46A0B}" type="sibTrans" cxnId="{11FFDEB9-1C0A-41AF-81C8-754921F5B909}">
      <dgm:prSet/>
      <dgm:spPr/>
      <dgm:t>
        <a:bodyPr/>
        <a:lstStyle/>
        <a:p>
          <a:endParaRPr lang="ms-MY">
            <a:solidFill>
              <a:schemeClr val="tx1"/>
            </a:solidFill>
          </a:endParaRPr>
        </a:p>
      </dgm:t>
    </dgm:pt>
    <dgm:pt modelId="{00895D4F-647D-41A8-96EC-5F3852FE5715}">
      <dgm:prSet phldrT="[Text]" custT="1"/>
      <dgm:spPr>
        <a:ln>
          <a:solidFill>
            <a:schemeClr val="accent1">
              <a:lumMod val="40000"/>
              <a:lumOff val="60000"/>
            </a:schemeClr>
          </a:solidFill>
        </a:ln>
      </dgm:spPr>
      <dgm:t>
        <a:bodyPr/>
        <a:lstStyle/>
        <a:p>
          <a:r>
            <a:rPr lang="en-US" sz="1800" dirty="0" smtClean="0">
              <a:solidFill>
                <a:schemeClr val="tx1"/>
              </a:solidFill>
              <a:latin typeface="+mj-lt"/>
            </a:rPr>
            <a:t>Good  literature, and giving indication of the theoretical or practical significance of the study.</a:t>
          </a:r>
          <a:endParaRPr lang="ms-MY" sz="1800" dirty="0">
            <a:solidFill>
              <a:schemeClr val="tx1"/>
            </a:solidFill>
            <a:latin typeface="+mj-lt"/>
          </a:endParaRPr>
        </a:p>
      </dgm:t>
    </dgm:pt>
    <dgm:pt modelId="{DDD1A72A-E7E5-44C1-BF54-941A1C70F1A2}" type="parTrans" cxnId="{B844A4E9-1753-46DF-B0F1-D2CB9B97CC9C}">
      <dgm:prSet/>
      <dgm:spPr>
        <a:ln>
          <a:solidFill>
            <a:schemeClr val="accent1">
              <a:lumMod val="40000"/>
              <a:lumOff val="60000"/>
            </a:schemeClr>
          </a:solidFill>
        </a:ln>
      </dgm:spPr>
      <dgm:t>
        <a:bodyPr/>
        <a:lstStyle/>
        <a:p>
          <a:endParaRPr lang="ms-MY">
            <a:solidFill>
              <a:schemeClr val="tx1"/>
            </a:solidFill>
            <a:latin typeface="+mj-lt"/>
          </a:endParaRPr>
        </a:p>
      </dgm:t>
    </dgm:pt>
    <dgm:pt modelId="{45C2D072-E680-4A99-A388-375A1AF50000}" type="sibTrans" cxnId="{B844A4E9-1753-46DF-B0F1-D2CB9B97CC9C}">
      <dgm:prSet/>
      <dgm:spPr/>
      <dgm:t>
        <a:bodyPr/>
        <a:lstStyle/>
        <a:p>
          <a:endParaRPr lang="ms-MY">
            <a:solidFill>
              <a:schemeClr val="tx1"/>
            </a:solidFill>
          </a:endParaRPr>
        </a:p>
      </dgm:t>
    </dgm:pt>
    <dgm:pt modelId="{204AD8A7-A57E-4781-9FA2-1C2E8D02E6FE}">
      <dgm:prSet phldrT="[Text]"/>
      <dgm:spPr>
        <a:ln>
          <a:solidFill>
            <a:schemeClr val="accent1">
              <a:lumMod val="40000"/>
              <a:lumOff val="60000"/>
            </a:schemeClr>
          </a:solidFill>
        </a:ln>
      </dgm:spPr>
      <dgm:t>
        <a:bodyPr/>
        <a:lstStyle/>
        <a:p>
          <a:r>
            <a:rPr lang="en-US" dirty="0" smtClean="0">
              <a:solidFill>
                <a:schemeClr val="tx1"/>
              </a:solidFill>
              <a:latin typeface="+mj-lt"/>
            </a:rPr>
            <a:t>Develop testable hypotheses that suggest require further study and experience.</a:t>
          </a:r>
          <a:endParaRPr lang="ms-MY" dirty="0">
            <a:solidFill>
              <a:schemeClr val="tx1"/>
            </a:solidFill>
            <a:latin typeface="+mj-lt"/>
          </a:endParaRPr>
        </a:p>
      </dgm:t>
    </dgm:pt>
    <dgm:pt modelId="{BF4DDC50-E730-4CCB-B4C2-0C254273281C}" type="parTrans" cxnId="{C0EFD957-4B1B-45CB-86DA-66217E332DBC}">
      <dgm:prSet/>
      <dgm:spPr>
        <a:ln>
          <a:solidFill>
            <a:schemeClr val="accent1">
              <a:lumMod val="40000"/>
              <a:lumOff val="60000"/>
            </a:schemeClr>
          </a:solidFill>
        </a:ln>
      </dgm:spPr>
      <dgm:t>
        <a:bodyPr/>
        <a:lstStyle/>
        <a:p>
          <a:endParaRPr lang="ms-MY">
            <a:solidFill>
              <a:schemeClr val="tx1"/>
            </a:solidFill>
            <a:latin typeface="+mj-lt"/>
          </a:endParaRPr>
        </a:p>
      </dgm:t>
    </dgm:pt>
    <dgm:pt modelId="{B7974BE7-078B-4BAD-876D-900A374687FA}" type="sibTrans" cxnId="{C0EFD957-4B1B-45CB-86DA-66217E332DBC}">
      <dgm:prSet/>
      <dgm:spPr/>
      <dgm:t>
        <a:bodyPr/>
        <a:lstStyle/>
        <a:p>
          <a:endParaRPr lang="ms-MY">
            <a:solidFill>
              <a:schemeClr val="tx1"/>
            </a:solidFill>
          </a:endParaRPr>
        </a:p>
      </dgm:t>
    </dgm:pt>
    <dgm:pt modelId="{649E2A14-6974-4BC9-A706-D52B9879B363}" type="pres">
      <dgm:prSet presAssocID="{047827D6-325E-4B11-92BE-619C040EB530}" presName="cycle" presStyleCnt="0">
        <dgm:presLayoutVars>
          <dgm:chMax val="1"/>
          <dgm:dir/>
          <dgm:animLvl val="ctr"/>
          <dgm:resizeHandles val="exact"/>
        </dgm:presLayoutVars>
      </dgm:prSet>
      <dgm:spPr/>
      <dgm:t>
        <a:bodyPr/>
        <a:lstStyle/>
        <a:p>
          <a:endParaRPr lang="ms-MY"/>
        </a:p>
      </dgm:t>
    </dgm:pt>
    <dgm:pt modelId="{9E1E94C6-C572-4C7F-960F-A8206B77C1C7}" type="pres">
      <dgm:prSet presAssocID="{F3AB5B6C-C8F5-418A-A25C-E7AB499C1404}" presName="centerShape" presStyleLbl="node0" presStyleIdx="0" presStyleCnt="1"/>
      <dgm:spPr/>
      <dgm:t>
        <a:bodyPr/>
        <a:lstStyle/>
        <a:p>
          <a:endParaRPr lang="ms-MY"/>
        </a:p>
      </dgm:t>
    </dgm:pt>
    <dgm:pt modelId="{CD7F56BA-7B1B-4025-A9BD-59EDE893ABA8}" type="pres">
      <dgm:prSet presAssocID="{C9338480-D11F-4DE5-B1CE-CE91C519AAE6}" presName="parTrans" presStyleLbl="bgSibTrans2D1" presStyleIdx="0" presStyleCnt="3"/>
      <dgm:spPr/>
      <dgm:t>
        <a:bodyPr/>
        <a:lstStyle/>
        <a:p>
          <a:endParaRPr lang="ms-MY"/>
        </a:p>
      </dgm:t>
    </dgm:pt>
    <dgm:pt modelId="{0FE75BD5-D5AD-46B3-82FA-C2460AEE8DB3}" type="pres">
      <dgm:prSet presAssocID="{E9B6A0A1-5466-432D-807D-F96AC55D8525}" presName="node" presStyleLbl="node1" presStyleIdx="0" presStyleCnt="3" custScaleX="109643" custScaleY="102615" custRadScaleRad="110190" custRadScaleInc="-16789">
        <dgm:presLayoutVars>
          <dgm:bulletEnabled val="1"/>
        </dgm:presLayoutVars>
      </dgm:prSet>
      <dgm:spPr/>
      <dgm:t>
        <a:bodyPr/>
        <a:lstStyle/>
        <a:p>
          <a:endParaRPr lang="ms-MY"/>
        </a:p>
      </dgm:t>
    </dgm:pt>
    <dgm:pt modelId="{E7959DEA-F94B-48BA-9B32-F0C90E1AA9A4}" type="pres">
      <dgm:prSet presAssocID="{DDD1A72A-E7E5-44C1-BF54-941A1C70F1A2}" presName="parTrans" presStyleLbl="bgSibTrans2D1" presStyleIdx="1" presStyleCnt="3"/>
      <dgm:spPr/>
      <dgm:t>
        <a:bodyPr/>
        <a:lstStyle/>
        <a:p>
          <a:endParaRPr lang="ms-MY"/>
        </a:p>
      </dgm:t>
    </dgm:pt>
    <dgm:pt modelId="{072A56BB-8DB9-4AA3-A048-DE452D93A910}" type="pres">
      <dgm:prSet presAssocID="{00895D4F-647D-41A8-96EC-5F3852FE5715}" presName="node" presStyleLbl="node1" presStyleIdx="1" presStyleCnt="3" custScaleX="140014" custScaleY="101980">
        <dgm:presLayoutVars>
          <dgm:bulletEnabled val="1"/>
        </dgm:presLayoutVars>
      </dgm:prSet>
      <dgm:spPr/>
      <dgm:t>
        <a:bodyPr/>
        <a:lstStyle/>
        <a:p>
          <a:endParaRPr lang="ms-MY"/>
        </a:p>
      </dgm:t>
    </dgm:pt>
    <dgm:pt modelId="{067718DF-A639-4E32-BDBC-F3DAC82E6279}" type="pres">
      <dgm:prSet presAssocID="{BF4DDC50-E730-4CCB-B4C2-0C254273281C}" presName="parTrans" presStyleLbl="bgSibTrans2D1" presStyleIdx="2" presStyleCnt="3"/>
      <dgm:spPr/>
      <dgm:t>
        <a:bodyPr/>
        <a:lstStyle/>
        <a:p>
          <a:endParaRPr lang="ms-MY"/>
        </a:p>
      </dgm:t>
    </dgm:pt>
    <dgm:pt modelId="{0B4CB9E9-FF57-4D3A-82AE-6833E71EB10E}" type="pres">
      <dgm:prSet presAssocID="{204AD8A7-A57E-4781-9FA2-1C2E8D02E6FE}" presName="node" presStyleLbl="node1" presStyleIdx="2" presStyleCnt="3" custScaleX="128477" custScaleY="104064" custRadScaleRad="114811" custRadScaleInc="20735">
        <dgm:presLayoutVars>
          <dgm:bulletEnabled val="1"/>
        </dgm:presLayoutVars>
      </dgm:prSet>
      <dgm:spPr/>
      <dgm:t>
        <a:bodyPr/>
        <a:lstStyle/>
        <a:p>
          <a:endParaRPr lang="ms-MY"/>
        </a:p>
      </dgm:t>
    </dgm:pt>
  </dgm:ptLst>
  <dgm:cxnLst>
    <dgm:cxn modelId="{C0EFD957-4B1B-45CB-86DA-66217E332DBC}" srcId="{F3AB5B6C-C8F5-418A-A25C-E7AB499C1404}" destId="{204AD8A7-A57E-4781-9FA2-1C2E8D02E6FE}" srcOrd="2" destOrd="0" parTransId="{BF4DDC50-E730-4CCB-B4C2-0C254273281C}" sibTransId="{B7974BE7-078B-4BAD-876D-900A374687FA}"/>
    <dgm:cxn modelId="{AD8AF914-EC04-44ED-AB4F-16F0F7B8A697}" type="presOf" srcId="{047827D6-325E-4B11-92BE-619C040EB530}" destId="{649E2A14-6974-4BC9-A706-D52B9879B363}" srcOrd="0" destOrd="0" presId="urn:microsoft.com/office/officeart/2005/8/layout/radial4"/>
    <dgm:cxn modelId="{B844A4E9-1753-46DF-B0F1-D2CB9B97CC9C}" srcId="{F3AB5B6C-C8F5-418A-A25C-E7AB499C1404}" destId="{00895D4F-647D-41A8-96EC-5F3852FE5715}" srcOrd="1" destOrd="0" parTransId="{DDD1A72A-E7E5-44C1-BF54-941A1C70F1A2}" sibTransId="{45C2D072-E680-4A99-A388-375A1AF50000}"/>
    <dgm:cxn modelId="{A6555649-86C1-40F3-9BCD-EBE74AE666C1}" type="presOf" srcId="{E9B6A0A1-5466-432D-807D-F96AC55D8525}" destId="{0FE75BD5-D5AD-46B3-82FA-C2460AEE8DB3}" srcOrd="0" destOrd="0" presId="urn:microsoft.com/office/officeart/2005/8/layout/radial4"/>
    <dgm:cxn modelId="{D0B33D7B-A985-4E62-82C0-138AB6E32B01}" type="presOf" srcId="{00895D4F-647D-41A8-96EC-5F3852FE5715}" destId="{072A56BB-8DB9-4AA3-A048-DE452D93A910}" srcOrd="0" destOrd="0" presId="urn:microsoft.com/office/officeart/2005/8/layout/radial4"/>
    <dgm:cxn modelId="{693D1C26-95FD-4020-B66F-7A2E96BDBFBD}" type="presOf" srcId="{DDD1A72A-E7E5-44C1-BF54-941A1C70F1A2}" destId="{E7959DEA-F94B-48BA-9B32-F0C90E1AA9A4}" srcOrd="0" destOrd="0" presId="urn:microsoft.com/office/officeart/2005/8/layout/radial4"/>
    <dgm:cxn modelId="{58FC251F-59ED-466E-AAEC-80BDBF881E6D}" type="presOf" srcId="{204AD8A7-A57E-4781-9FA2-1C2E8D02E6FE}" destId="{0B4CB9E9-FF57-4D3A-82AE-6833E71EB10E}" srcOrd="0" destOrd="0" presId="urn:microsoft.com/office/officeart/2005/8/layout/radial4"/>
    <dgm:cxn modelId="{26DE0D42-E7DD-4C3D-90D9-7901D94F36DC}" srcId="{047827D6-325E-4B11-92BE-619C040EB530}" destId="{F3AB5B6C-C8F5-418A-A25C-E7AB499C1404}" srcOrd="0" destOrd="0" parTransId="{0560EA61-183B-4848-BF7A-B331FCAE32BD}" sibTransId="{151E97F7-0847-4EAC-BCAA-D2FA3B6950BD}"/>
    <dgm:cxn modelId="{1FAA945E-C53F-40F8-A4C2-F74103D3D78D}" type="presOf" srcId="{C9338480-D11F-4DE5-B1CE-CE91C519AAE6}" destId="{CD7F56BA-7B1B-4025-A9BD-59EDE893ABA8}" srcOrd="0" destOrd="0" presId="urn:microsoft.com/office/officeart/2005/8/layout/radial4"/>
    <dgm:cxn modelId="{11FFDEB9-1C0A-41AF-81C8-754921F5B909}" srcId="{F3AB5B6C-C8F5-418A-A25C-E7AB499C1404}" destId="{E9B6A0A1-5466-432D-807D-F96AC55D8525}" srcOrd="0" destOrd="0" parTransId="{C9338480-D11F-4DE5-B1CE-CE91C519AAE6}" sibTransId="{615C2245-7A50-4CA9-B2A0-6CC4EAE46A0B}"/>
    <dgm:cxn modelId="{2BE3F0A9-6B94-4129-9DCD-43FCC707A4F3}" type="presOf" srcId="{BF4DDC50-E730-4CCB-B4C2-0C254273281C}" destId="{067718DF-A639-4E32-BDBC-F3DAC82E6279}" srcOrd="0" destOrd="0" presId="urn:microsoft.com/office/officeart/2005/8/layout/radial4"/>
    <dgm:cxn modelId="{E526C954-B4AC-4AF6-A7F1-CADAE454440A}" type="presOf" srcId="{F3AB5B6C-C8F5-418A-A25C-E7AB499C1404}" destId="{9E1E94C6-C572-4C7F-960F-A8206B77C1C7}" srcOrd="0" destOrd="0" presId="urn:microsoft.com/office/officeart/2005/8/layout/radial4"/>
    <dgm:cxn modelId="{DD2D0A46-2A1A-4402-BA70-68FD21B23C5D}" type="presParOf" srcId="{649E2A14-6974-4BC9-A706-D52B9879B363}" destId="{9E1E94C6-C572-4C7F-960F-A8206B77C1C7}" srcOrd="0" destOrd="0" presId="urn:microsoft.com/office/officeart/2005/8/layout/radial4"/>
    <dgm:cxn modelId="{D8A2D918-9EE7-49A7-9AC6-6D86BD12EA18}" type="presParOf" srcId="{649E2A14-6974-4BC9-A706-D52B9879B363}" destId="{CD7F56BA-7B1B-4025-A9BD-59EDE893ABA8}" srcOrd="1" destOrd="0" presId="urn:microsoft.com/office/officeart/2005/8/layout/radial4"/>
    <dgm:cxn modelId="{1498AECC-9771-4738-BDCA-165A9C29A466}" type="presParOf" srcId="{649E2A14-6974-4BC9-A706-D52B9879B363}" destId="{0FE75BD5-D5AD-46B3-82FA-C2460AEE8DB3}" srcOrd="2" destOrd="0" presId="urn:microsoft.com/office/officeart/2005/8/layout/radial4"/>
    <dgm:cxn modelId="{47C6A9C3-1ECD-4F39-81FE-3007A8060FC3}" type="presParOf" srcId="{649E2A14-6974-4BC9-A706-D52B9879B363}" destId="{E7959DEA-F94B-48BA-9B32-F0C90E1AA9A4}" srcOrd="3" destOrd="0" presId="urn:microsoft.com/office/officeart/2005/8/layout/radial4"/>
    <dgm:cxn modelId="{5F61A1DB-06A0-4BF6-80A9-09726F53195B}" type="presParOf" srcId="{649E2A14-6974-4BC9-A706-D52B9879B363}" destId="{072A56BB-8DB9-4AA3-A048-DE452D93A910}" srcOrd="4" destOrd="0" presId="urn:microsoft.com/office/officeart/2005/8/layout/radial4"/>
    <dgm:cxn modelId="{CAD89C64-ACDC-46BD-88CF-18B294254046}" type="presParOf" srcId="{649E2A14-6974-4BC9-A706-D52B9879B363}" destId="{067718DF-A639-4E32-BDBC-F3DAC82E6279}" srcOrd="5" destOrd="0" presId="urn:microsoft.com/office/officeart/2005/8/layout/radial4"/>
    <dgm:cxn modelId="{2DCFDB8B-67DD-4106-8026-3CB63E030C6C}" type="presParOf" srcId="{649E2A14-6974-4BC9-A706-D52B9879B363}" destId="{0B4CB9E9-FF57-4D3A-82AE-6833E71EB10E}"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CB097-2293-491E-AEF8-2F99707F1CE3}">
      <dsp:nvSpPr>
        <dsp:cNvPr id="0" name=""/>
        <dsp:cNvSpPr/>
      </dsp:nvSpPr>
      <dsp:spPr>
        <a:xfrm rot="10800000">
          <a:off x="0" y="0"/>
          <a:ext cx="2975428" cy="1504648"/>
        </a:xfrm>
        <a:prstGeom prst="trapezoid">
          <a:avLst>
            <a:gd name="adj" fmla="val 3295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General Background/Problem</a:t>
          </a:r>
          <a:endParaRPr lang="en-US" sz="1500" kern="1200" dirty="0"/>
        </a:p>
      </dsp:txBody>
      <dsp:txXfrm rot="-10800000">
        <a:off x="520700" y="0"/>
        <a:ext cx="1934028" cy="1504648"/>
      </dsp:txXfrm>
    </dsp:sp>
    <dsp:sp modelId="{7BE06956-D475-4E59-918F-875FFE4285DB}">
      <dsp:nvSpPr>
        <dsp:cNvPr id="0" name=""/>
        <dsp:cNvSpPr/>
      </dsp:nvSpPr>
      <dsp:spPr>
        <a:xfrm rot="10800000">
          <a:off x="495904" y="1504647"/>
          <a:ext cx="1983619" cy="1504648"/>
        </a:xfrm>
        <a:prstGeom prst="trapezoid">
          <a:avLst>
            <a:gd name="adj" fmla="val 3295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Statement of Problem / Analysis</a:t>
          </a:r>
          <a:endParaRPr lang="en-US" sz="1500" kern="1200" dirty="0"/>
        </a:p>
      </dsp:txBody>
      <dsp:txXfrm rot="-10800000">
        <a:off x="843038" y="1504647"/>
        <a:ext cx="1289352" cy="1504648"/>
      </dsp:txXfrm>
    </dsp:sp>
    <dsp:sp modelId="{42B90BAC-F9A6-42C6-BF51-A50F5AE77223}">
      <dsp:nvSpPr>
        <dsp:cNvPr id="0" name=""/>
        <dsp:cNvSpPr/>
      </dsp:nvSpPr>
      <dsp:spPr>
        <a:xfrm rot="10800000">
          <a:off x="991809" y="3009296"/>
          <a:ext cx="991809" cy="1504648"/>
        </a:xfrm>
        <a:prstGeom prst="trapezoid">
          <a:avLst>
            <a:gd name="adj"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Research Questions/</a:t>
          </a:r>
        </a:p>
        <a:p>
          <a:pPr lvl="0" algn="ctr" defTabSz="666750">
            <a:lnSpc>
              <a:spcPct val="90000"/>
            </a:lnSpc>
            <a:spcBef>
              <a:spcPct val="0"/>
            </a:spcBef>
            <a:spcAft>
              <a:spcPct val="35000"/>
            </a:spcAft>
          </a:pPr>
          <a:r>
            <a:rPr lang="en-US" sz="1500" kern="1200" dirty="0" smtClean="0"/>
            <a:t>Finding</a:t>
          </a:r>
          <a:endParaRPr lang="en-US" sz="1500" kern="1200" dirty="0"/>
        </a:p>
      </dsp:txBody>
      <dsp:txXfrm rot="-10800000">
        <a:off x="991809" y="3009296"/>
        <a:ext cx="991809" cy="150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6988D-D701-430A-9EE8-F808A45A6248}">
      <dsp:nvSpPr>
        <dsp:cNvPr id="0" name=""/>
        <dsp:cNvSpPr/>
      </dsp:nvSpPr>
      <dsp:spPr>
        <a:xfrm>
          <a:off x="1016000" y="0"/>
          <a:ext cx="4064000" cy="10160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mj-lt"/>
            </a:rPr>
            <a:t>It is start with a set of broad aims or interest</a:t>
          </a:r>
          <a:endParaRPr lang="ms-MY" sz="1600" kern="1200" dirty="0">
            <a:solidFill>
              <a:schemeClr val="tx1"/>
            </a:solidFill>
            <a:latin typeface="+mj-lt"/>
          </a:endParaRPr>
        </a:p>
      </dsp:txBody>
      <dsp:txXfrm>
        <a:off x="1045758" y="29758"/>
        <a:ext cx="4004484" cy="956484"/>
      </dsp:txXfrm>
    </dsp:sp>
    <dsp:sp modelId="{E36F9F7C-C5F6-41D5-BDCF-FB7DBE68FF52}">
      <dsp:nvSpPr>
        <dsp:cNvPr id="0" name=""/>
        <dsp:cNvSpPr/>
      </dsp:nvSpPr>
      <dsp:spPr>
        <a:xfrm rot="5400000">
          <a:off x="2857500" y="1041399"/>
          <a:ext cx="380999" cy="45720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ms-MY" sz="1300" kern="1200">
            <a:solidFill>
              <a:schemeClr val="tx1"/>
            </a:solidFill>
            <a:latin typeface="+mj-lt"/>
          </a:endParaRPr>
        </a:p>
      </dsp:txBody>
      <dsp:txXfrm rot="-5400000">
        <a:off x="2910840" y="1079499"/>
        <a:ext cx="274320" cy="266699"/>
      </dsp:txXfrm>
    </dsp:sp>
    <dsp:sp modelId="{69B63187-038D-4E66-B3E2-BBD361578C3B}">
      <dsp:nvSpPr>
        <dsp:cNvPr id="0" name=""/>
        <dsp:cNvSpPr/>
      </dsp:nvSpPr>
      <dsp:spPr>
        <a:xfrm>
          <a:off x="1016000" y="1523999"/>
          <a:ext cx="4064000" cy="10160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latin typeface="+mj-lt"/>
            </a:rPr>
            <a:t>While literature is searched  aims will </a:t>
          </a:r>
          <a:r>
            <a:rPr lang="en-US" sz="1600" u="none" kern="1200" dirty="0" smtClean="0">
              <a:solidFill>
                <a:schemeClr val="tx1"/>
              </a:solidFill>
              <a:latin typeface="+mj-lt"/>
            </a:rPr>
            <a:t>be refined, and modified</a:t>
          </a:r>
          <a:endParaRPr lang="ms-MY" sz="1600" u="none" kern="1200" dirty="0">
            <a:solidFill>
              <a:schemeClr val="tx1"/>
            </a:solidFill>
            <a:latin typeface="+mj-lt"/>
          </a:endParaRPr>
        </a:p>
      </dsp:txBody>
      <dsp:txXfrm>
        <a:off x="1045758" y="1553757"/>
        <a:ext cx="4004484" cy="956484"/>
      </dsp:txXfrm>
    </dsp:sp>
    <dsp:sp modelId="{42EF4D64-96EA-44DD-BCDD-6D9DC7030F7F}">
      <dsp:nvSpPr>
        <dsp:cNvPr id="0" name=""/>
        <dsp:cNvSpPr/>
      </dsp:nvSpPr>
      <dsp:spPr>
        <a:xfrm rot="5400000">
          <a:off x="2857500" y="2565399"/>
          <a:ext cx="381000" cy="45720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ms-MY" sz="1300" kern="1200">
            <a:solidFill>
              <a:schemeClr val="tx1"/>
            </a:solidFill>
          </a:endParaRPr>
        </a:p>
      </dsp:txBody>
      <dsp:txXfrm rot="-5400000">
        <a:off x="2910840" y="2603499"/>
        <a:ext cx="274320" cy="266700"/>
      </dsp:txXfrm>
    </dsp:sp>
    <dsp:sp modelId="{B3C3F7AE-613C-461C-A338-15AAFC7C240D}">
      <dsp:nvSpPr>
        <dsp:cNvPr id="0" name=""/>
        <dsp:cNvSpPr/>
      </dsp:nvSpPr>
      <dsp:spPr>
        <a:xfrm>
          <a:off x="1016000" y="3047999"/>
          <a:ext cx="4064000" cy="10160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hlinkClick xmlns:r="http://schemas.openxmlformats.org/officeDocument/2006/relationships" r:id=""/>
            </a:rPr>
            <a:t>The Relationship Between the Research Question, Hypotheses, Specific Aims, and Long-Term Goals of the Project</a:t>
          </a:r>
          <a:endParaRPr lang="ms-MY" sz="1600" u="none" kern="1200" dirty="0">
            <a:solidFill>
              <a:schemeClr val="tx1"/>
            </a:solidFill>
            <a:latin typeface="+mj-lt"/>
          </a:endParaRPr>
        </a:p>
      </dsp:txBody>
      <dsp:txXfrm>
        <a:off x="1045758" y="3077757"/>
        <a:ext cx="4004484" cy="956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6B59C-AFCD-43ED-8092-2BA9DC37B587}">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Objectives</a:t>
          </a:r>
          <a:endParaRPr lang="en-US" sz="1700" kern="1200" dirty="0"/>
        </a:p>
      </dsp:txBody>
      <dsp:txXfrm rot="-5400000">
        <a:off x="1" y="573596"/>
        <a:ext cx="1146297" cy="491270"/>
      </dsp:txXfrm>
    </dsp:sp>
    <dsp:sp modelId="{10D3A367-8C1F-4824-85CB-6FBFDA1CDF6E}">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err="1" smtClean="0"/>
            <a:t>Eg</a:t>
          </a:r>
          <a:r>
            <a:rPr lang="en-US" sz="3200" kern="1200" dirty="0" smtClean="0"/>
            <a:t>.: To identify…</a:t>
          </a:r>
          <a:endParaRPr lang="en-US" sz="3200" kern="1200" dirty="0"/>
        </a:p>
      </dsp:txBody>
      <dsp:txXfrm rot="-5400000">
        <a:off x="1146298" y="52408"/>
        <a:ext cx="7031341" cy="960496"/>
      </dsp:txXfrm>
    </dsp:sp>
    <dsp:sp modelId="{2272232A-58C8-4982-BE55-954EBEAFC2E8}">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Change to</a:t>
          </a:r>
          <a:endParaRPr lang="en-US" sz="1700" kern="1200" dirty="0"/>
        </a:p>
      </dsp:txBody>
      <dsp:txXfrm rot="-5400000">
        <a:off x="1" y="2017346"/>
        <a:ext cx="1146297" cy="491270"/>
      </dsp:txXfrm>
    </dsp:sp>
    <dsp:sp modelId="{F9D343D8-DBE0-4CAB-BFAA-6BE53C930A87}">
      <dsp:nvSpPr>
        <dsp:cNvPr id="0" name=""/>
        <dsp:cNvSpPr/>
      </dsp:nvSpPr>
      <dsp:spPr>
        <a:xfrm rot="5400000">
          <a:off x="4155739" y="43497"/>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Change to “question form”</a:t>
          </a:r>
          <a:endParaRPr lang="en-US" sz="3200" kern="1200" dirty="0"/>
        </a:p>
      </dsp:txBody>
      <dsp:txXfrm rot="-5400000">
        <a:off x="1146298" y="3104900"/>
        <a:ext cx="7031341" cy="960496"/>
      </dsp:txXfrm>
    </dsp:sp>
    <dsp:sp modelId="{79FDC38F-5C47-4C8F-A306-30C7F23171D7}">
      <dsp:nvSpPr>
        <dsp:cNvPr id="0" name=""/>
        <dsp:cNvSpPr/>
      </dsp:nvSpPr>
      <dsp:spPr>
        <a:xfrm rot="5400000">
          <a:off x="-245635" y="31335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Research questions</a:t>
          </a:r>
          <a:endParaRPr lang="en-US" sz="1700" kern="1200" dirty="0"/>
        </a:p>
      </dsp:txBody>
      <dsp:txXfrm rot="-5400000">
        <a:off x="1" y="3461096"/>
        <a:ext cx="1146297" cy="491270"/>
      </dsp:txXfrm>
    </dsp:sp>
    <dsp:sp modelId="{B74C081D-EE2F-4352-87A6-D89B996FD420}">
      <dsp:nvSpPr>
        <dsp:cNvPr id="0" name=""/>
        <dsp:cNvSpPr/>
      </dsp:nvSpPr>
      <dsp:spPr>
        <a:xfrm rot="5400000">
          <a:off x="4155739" y="-1612692"/>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Answers must be in the related part inside the mind-map of your LR</a:t>
          </a:r>
          <a:endParaRPr lang="en-US" sz="3200" kern="1200" dirty="0"/>
        </a:p>
      </dsp:txBody>
      <dsp:txXfrm rot="-5400000">
        <a:off x="1146298" y="1448710"/>
        <a:ext cx="7031341" cy="960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E94C6-C572-4C7F-960F-A8206B77C1C7}">
      <dsp:nvSpPr>
        <dsp:cNvPr id="0" name=""/>
        <dsp:cNvSpPr/>
      </dsp:nvSpPr>
      <dsp:spPr>
        <a:xfrm>
          <a:off x="3023796" y="2392785"/>
          <a:ext cx="2002830" cy="2002830"/>
        </a:xfrm>
        <a:prstGeom prst="ellipse">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mj-lt"/>
            </a:rPr>
            <a:t>End of Problem Formulation</a:t>
          </a:r>
          <a:endParaRPr lang="ms-MY" sz="2000" kern="1200" dirty="0">
            <a:solidFill>
              <a:schemeClr val="tx1"/>
            </a:solidFill>
            <a:latin typeface="+mj-lt"/>
          </a:endParaRPr>
        </a:p>
      </dsp:txBody>
      <dsp:txXfrm>
        <a:off x="3317104" y="2686093"/>
        <a:ext cx="1416214" cy="1416214"/>
      </dsp:txXfrm>
    </dsp:sp>
    <dsp:sp modelId="{CD7F56BA-7B1B-4025-A9BD-59EDE893ABA8}">
      <dsp:nvSpPr>
        <dsp:cNvPr id="0" name=""/>
        <dsp:cNvSpPr/>
      </dsp:nvSpPr>
      <dsp:spPr>
        <a:xfrm rot="12295596">
          <a:off x="1319731" y="2266511"/>
          <a:ext cx="1786266" cy="570806"/>
        </a:xfrm>
        <a:prstGeom prst="leftArrow">
          <a:avLst>
            <a:gd name="adj1" fmla="val 60000"/>
            <a:gd name="adj2" fmla="val 50000"/>
          </a:avLst>
        </a:prstGeom>
        <a:solidFill>
          <a:schemeClr val="accent1">
            <a:tint val="60000"/>
            <a:hueOff val="0"/>
            <a:satOff val="0"/>
            <a:lumOff val="0"/>
            <a:alphaOff val="0"/>
          </a:schemeClr>
        </a:solidFill>
        <a:ln>
          <a:solidFill>
            <a:schemeClr val="accent1">
              <a:lumMod val="40000"/>
              <a:lumOff val="60000"/>
            </a:schemeClr>
          </a:solidFill>
        </a:ln>
        <a:effectLst/>
      </dsp:spPr>
      <dsp:style>
        <a:lnRef idx="0">
          <a:scrgbClr r="0" g="0" b="0"/>
        </a:lnRef>
        <a:fillRef idx="1">
          <a:scrgbClr r="0" g="0" b="0"/>
        </a:fillRef>
        <a:effectRef idx="0">
          <a:scrgbClr r="0" g="0" b="0"/>
        </a:effectRef>
        <a:fontRef idx="minor">
          <a:schemeClr val="lt1"/>
        </a:fontRef>
      </dsp:style>
    </dsp:sp>
    <dsp:sp modelId="{0FE75BD5-D5AD-46B3-82FA-C2460AEE8DB3}">
      <dsp:nvSpPr>
        <dsp:cNvPr id="0" name=""/>
        <dsp:cNvSpPr/>
      </dsp:nvSpPr>
      <dsp:spPr>
        <a:xfrm>
          <a:off x="359845" y="1394519"/>
          <a:ext cx="2086165" cy="1561955"/>
        </a:xfrm>
        <a:prstGeom prst="roundRect">
          <a:avLst>
            <a:gd name="adj" fmla="val 10000"/>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latin typeface="+mj-lt"/>
            </a:rPr>
            <a:t>Enough background information in the field of study.</a:t>
          </a:r>
          <a:endParaRPr lang="ms-MY" sz="2100" kern="1200" dirty="0">
            <a:solidFill>
              <a:schemeClr val="tx1"/>
            </a:solidFill>
            <a:latin typeface="+mj-lt"/>
          </a:endParaRPr>
        </a:p>
      </dsp:txBody>
      <dsp:txXfrm>
        <a:off x="405593" y="1440267"/>
        <a:ext cx="1994669" cy="1470459"/>
      </dsp:txXfrm>
    </dsp:sp>
    <dsp:sp modelId="{E7959DEA-F94B-48BA-9B32-F0C90E1AA9A4}">
      <dsp:nvSpPr>
        <dsp:cNvPr id="0" name=""/>
        <dsp:cNvSpPr/>
      </dsp:nvSpPr>
      <dsp:spPr>
        <a:xfrm rot="16200000">
          <a:off x="3258429" y="1251344"/>
          <a:ext cx="1533564" cy="570806"/>
        </a:xfrm>
        <a:prstGeom prst="leftArrow">
          <a:avLst>
            <a:gd name="adj1" fmla="val 60000"/>
            <a:gd name="adj2" fmla="val 50000"/>
          </a:avLst>
        </a:prstGeom>
        <a:solidFill>
          <a:schemeClr val="accent1">
            <a:tint val="60000"/>
            <a:hueOff val="0"/>
            <a:satOff val="0"/>
            <a:lumOff val="0"/>
            <a:alphaOff val="0"/>
          </a:schemeClr>
        </a:solidFill>
        <a:ln>
          <a:solidFill>
            <a:schemeClr val="accent1">
              <a:lumMod val="40000"/>
              <a:lumOff val="60000"/>
            </a:schemeClr>
          </a:solidFill>
        </a:ln>
        <a:effectLst/>
      </dsp:spPr>
      <dsp:style>
        <a:lnRef idx="0">
          <a:scrgbClr r="0" g="0" b="0"/>
        </a:lnRef>
        <a:fillRef idx="1">
          <a:scrgbClr r="0" g="0" b="0"/>
        </a:fillRef>
        <a:effectRef idx="0">
          <a:scrgbClr r="0" g="0" b="0"/>
        </a:effectRef>
        <a:fontRef idx="minor">
          <a:schemeClr val="lt1"/>
        </a:fontRef>
      </dsp:style>
    </dsp:sp>
    <dsp:sp modelId="{072A56BB-8DB9-4AA3-A048-DE452D93A910}">
      <dsp:nvSpPr>
        <dsp:cNvPr id="0" name=""/>
        <dsp:cNvSpPr/>
      </dsp:nvSpPr>
      <dsp:spPr>
        <a:xfrm>
          <a:off x="2693196" y="-6179"/>
          <a:ext cx="2664031" cy="1552289"/>
        </a:xfrm>
        <a:prstGeom prst="roundRect">
          <a:avLst>
            <a:gd name="adj" fmla="val 10000"/>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mj-lt"/>
            </a:rPr>
            <a:t>Good  literature, and giving indication of the theoretical or practical significance of the study.</a:t>
          </a:r>
          <a:endParaRPr lang="ms-MY" sz="1800" kern="1200" dirty="0">
            <a:solidFill>
              <a:schemeClr val="tx1"/>
            </a:solidFill>
            <a:latin typeface="+mj-lt"/>
          </a:endParaRPr>
        </a:p>
      </dsp:txBody>
      <dsp:txXfrm>
        <a:off x="2738661" y="39286"/>
        <a:ext cx="2573101" cy="1461359"/>
      </dsp:txXfrm>
    </dsp:sp>
    <dsp:sp modelId="{067718DF-A639-4E32-BDBC-F3DAC82E6279}">
      <dsp:nvSpPr>
        <dsp:cNvPr id="0" name=""/>
        <dsp:cNvSpPr/>
      </dsp:nvSpPr>
      <dsp:spPr>
        <a:xfrm rot="20246460">
          <a:off x="4979448" y="2317559"/>
          <a:ext cx="1900863" cy="570806"/>
        </a:xfrm>
        <a:prstGeom prst="leftArrow">
          <a:avLst>
            <a:gd name="adj1" fmla="val 60000"/>
            <a:gd name="adj2" fmla="val 50000"/>
          </a:avLst>
        </a:prstGeom>
        <a:solidFill>
          <a:schemeClr val="accent1">
            <a:tint val="60000"/>
            <a:hueOff val="0"/>
            <a:satOff val="0"/>
            <a:lumOff val="0"/>
            <a:alphaOff val="0"/>
          </a:schemeClr>
        </a:solidFill>
        <a:ln>
          <a:solidFill>
            <a:schemeClr val="accent1">
              <a:lumMod val="40000"/>
              <a:lumOff val="60000"/>
            </a:schemeClr>
          </a:solidFill>
        </a:ln>
        <a:effectLst/>
      </dsp:spPr>
      <dsp:style>
        <a:lnRef idx="0">
          <a:scrgbClr r="0" g="0" b="0"/>
        </a:lnRef>
        <a:fillRef idx="1">
          <a:scrgbClr r="0" g="0" b="0"/>
        </a:fillRef>
        <a:effectRef idx="0">
          <a:scrgbClr r="0" g="0" b="0"/>
        </a:effectRef>
        <a:fontRef idx="minor">
          <a:schemeClr val="lt1"/>
        </a:fontRef>
      </dsp:style>
    </dsp:sp>
    <dsp:sp modelId="{0B4CB9E9-FF57-4D3A-82AE-6833E71EB10E}">
      <dsp:nvSpPr>
        <dsp:cNvPr id="0" name=""/>
        <dsp:cNvSpPr/>
      </dsp:nvSpPr>
      <dsp:spPr>
        <a:xfrm>
          <a:off x="5585330" y="1446338"/>
          <a:ext cx="2444517" cy="1584011"/>
        </a:xfrm>
        <a:prstGeom prst="roundRect">
          <a:avLst>
            <a:gd name="adj" fmla="val 10000"/>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solidFill>
                <a:schemeClr val="tx1"/>
              </a:solidFill>
              <a:latin typeface="+mj-lt"/>
            </a:rPr>
            <a:t>Develop testable hypotheses that suggest require further study and experience.</a:t>
          </a:r>
          <a:endParaRPr lang="ms-MY" sz="2100" kern="1200" dirty="0">
            <a:solidFill>
              <a:schemeClr val="tx1"/>
            </a:solidFill>
            <a:latin typeface="+mj-lt"/>
          </a:endParaRPr>
        </a:p>
      </dsp:txBody>
      <dsp:txXfrm>
        <a:off x="5631724" y="1492732"/>
        <a:ext cx="2351729" cy="1491223"/>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55299" name="Rectangle 3"/>
          <p:cNvSpPr>
            <a:spLocks noGrp="1" noChangeArrowheads="1"/>
          </p:cNvSpPr>
          <p:nvPr>
            <p:ph type="dt" sz="quarter" idx="1"/>
          </p:nvPr>
        </p:nvSpPr>
        <p:spPr bwMode="auto">
          <a:xfrm>
            <a:off x="5654781" y="0"/>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000" i="1"/>
            </a:lvl1pPr>
          </a:lstStyle>
          <a:p>
            <a:fld id="{13BE67F1-1D57-46DC-AFAB-E13FB49D92EE}" type="datetime3">
              <a:rPr lang="en-MY"/>
              <a:pPr/>
              <a:t>23 December 2017</a:t>
            </a:fld>
            <a:endParaRPr lang="en-US"/>
          </a:p>
        </p:txBody>
      </p:sp>
      <p:sp>
        <p:nvSpPr>
          <p:cNvPr id="55300" name="Rectangle 4"/>
          <p:cNvSpPr>
            <a:spLocks noGrp="1" noChangeArrowheads="1"/>
          </p:cNvSpPr>
          <p:nvPr>
            <p:ph type="ftr" sz="quarter" idx="2"/>
          </p:nvPr>
        </p:nvSpPr>
        <p:spPr bwMode="auto">
          <a:xfrm>
            <a:off x="0" y="6430782"/>
            <a:ext cx="5067474" cy="40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000" i="1">
                <a:latin typeface="Arial" charset="0"/>
                <a:ea typeface="ＭＳ Ｐゴシック" charset="0"/>
                <a:cs typeface="ＭＳ Ｐゴシック" charset="0"/>
              </a:defRPr>
            </a:lvl1pPr>
          </a:lstStyle>
          <a:p>
            <a:pPr>
              <a:defRPr/>
            </a:pPr>
            <a:r>
              <a:rPr lang="is-IS"/>
              <a:t>Bahagian Transformasi &amp; Pengurusan Risiko, UTM 2012</a:t>
            </a:r>
            <a:endParaRPr lang="en-US"/>
          </a:p>
        </p:txBody>
      </p:sp>
      <p:sp>
        <p:nvSpPr>
          <p:cNvPr id="55301" name="Rectangle 5"/>
          <p:cNvSpPr>
            <a:spLocks noGrp="1" noChangeArrowheads="1"/>
          </p:cNvSpPr>
          <p:nvPr>
            <p:ph type="sldNum" sz="quarter" idx="3"/>
          </p:nvPr>
        </p:nvSpPr>
        <p:spPr bwMode="auto">
          <a:xfrm>
            <a:off x="5654781" y="6492479"/>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000" i="1"/>
            </a:lvl1pPr>
          </a:lstStyle>
          <a:p>
            <a:fld id="{E8605597-865F-4B13-AF1B-37A9FB100293}" type="slidenum">
              <a:rPr lang="en-US"/>
              <a:pPr/>
              <a:t>‹#›</a:t>
            </a:fld>
            <a:endParaRPr lang="en-US"/>
          </a:p>
        </p:txBody>
      </p:sp>
    </p:spTree>
    <p:extLst>
      <p:ext uri="{BB962C8B-B14F-4D97-AF65-F5344CB8AC3E}">
        <p14:creationId xmlns:p14="http://schemas.microsoft.com/office/powerpoint/2010/main" val="26388922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19459" name="Rectangle 3"/>
          <p:cNvSpPr>
            <a:spLocks noGrp="1" noChangeArrowheads="1"/>
          </p:cNvSpPr>
          <p:nvPr>
            <p:ph type="dt" idx="1"/>
          </p:nvPr>
        </p:nvSpPr>
        <p:spPr bwMode="auto">
          <a:xfrm>
            <a:off x="5654781" y="0"/>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fld id="{A1524A00-DA11-4136-A20D-4BA484CF23DD}" type="datetime3">
              <a:rPr lang="en-MY"/>
              <a:pPr/>
              <a:t>23 December 2017</a:t>
            </a:fld>
            <a:endParaRPr lang="en-US"/>
          </a:p>
        </p:txBody>
      </p:sp>
      <p:sp>
        <p:nvSpPr>
          <p:cNvPr id="19460" name="Rectangle 4"/>
          <p:cNvSpPr>
            <a:spLocks noGrp="1" noRot="1" noChangeAspect="1" noChangeArrowheads="1" noTextEdit="1"/>
          </p:cNvSpPr>
          <p:nvPr>
            <p:ph type="sldImg" idx="2"/>
          </p:nvPr>
        </p:nvSpPr>
        <p:spPr bwMode="auto">
          <a:xfrm>
            <a:off x="3281363" y="512763"/>
            <a:ext cx="3416300" cy="25622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9461" name="Rectangle 5"/>
          <p:cNvSpPr>
            <a:spLocks noGrp="1" noChangeArrowheads="1"/>
          </p:cNvSpPr>
          <p:nvPr>
            <p:ph type="body" sz="quarter" idx="3"/>
          </p:nvPr>
        </p:nvSpPr>
        <p:spPr bwMode="auto">
          <a:xfrm>
            <a:off x="1330537" y="3246239"/>
            <a:ext cx="7317952" cy="307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6492479"/>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r>
              <a:rPr lang="is-IS"/>
              <a:t>Bahagian Transformasi &amp; Pengurusan Risiko, UTM 2012</a:t>
            </a:r>
            <a:endParaRPr lang="en-US"/>
          </a:p>
        </p:txBody>
      </p:sp>
      <p:sp>
        <p:nvSpPr>
          <p:cNvPr id="19463" name="Rectangle 7"/>
          <p:cNvSpPr>
            <a:spLocks noGrp="1" noChangeArrowheads="1"/>
          </p:cNvSpPr>
          <p:nvPr>
            <p:ph type="sldNum" sz="quarter" idx="5"/>
          </p:nvPr>
        </p:nvSpPr>
        <p:spPr bwMode="auto">
          <a:xfrm>
            <a:off x="5654781" y="6492479"/>
            <a:ext cx="4324244" cy="341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363D22E4-EE24-465C-A1F6-F35BA4D27567}" type="slidenum">
              <a:rPr lang="en-US"/>
              <a:pPr/>
              <a:t>‹#›</a:t>
            </a:fld>
            <a:endParaRPr lang="en-US"/>
          </a:p>
        </p:txBody>
      </p:sp>
    </p:spTree>
    <p:extLst>
      <p:ext uri="{BB962C8B-B14F-4D97-AF65-F5344CB8AC3E}">
        <p14:creationId xmlns:p14="http://schemas.microsoft.com/office/powerpoint/2010/main" val="238452546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7410" name="Notes Placeholder 2"/>
          <p:cNvSpPr>
            <a:spLocks noGrp="1"/>
          </p:cNvSpPr>
          <p:nvPr>
            <p:ph type="body" idx="1"/>
          </p:nvPr>
        </p:nvSpPr>
        <p:spPr>
          <a:noFill/>
        </p:spPr>
        <p:txBody>
          <a:bodyPr/>
          <a:lstStyle/>
          <a:p>
            <a:endParaRPr lang="en-US" smtClean="0">
              <a:latin typeface="Arial" pitchFamily="34" charset="0"/>
              <a:ea typeface="ＭＳ Ｐゴシック" pitchFamily="34" charset="-128"/>
            </a:endParaRPr>
          </a:p>
        </p:txBody>
      </p:sp>
      <p:sp>
        <p:nvSpPr>
          <p:cNvPr id="17411" name="Slide Number Placeholder 3"/>
          <p:cNvSpPr>
            <a:spLocks noGrp="1"/>
          </p:cNvSpPr>
          <p:nvPr>
            <p:ph type="sldNum" sz="quarter" idx="5"/>
          </p:nvPr>
        </p:nvSpPr>
        <p:spPr>
          <a:noFill/>
          <a:ln>
            <a:miter lim="800000"/>
            <a:headEnd/>
            <a:tailEnd/>
          </a:ln>
        </p:spPr>
        <p:txBody>
          <a:bodyPr/>
          <a:lstStyle/>
          <a:p>
            <a:fld id="{0C454990-0E05-4862-AB57-295A30EFBFDA}" type="slidenum">
              <a:rPr lang="en-US"/>
              <a:pPr/>
              <a:t>1</a:t>
            </a:fld>
            <a:endParaRPr lang="en-US"/>
          </a:p>
        </p:txBody>
      </p:sp>
      <p:sp>
        <p:nvSpPr>
          <p:cNvPr id="17412" name="Date Placeholder 4"/>
          <p:cNvSpPr>
            <a:spLocks noGrp="1"/>
          </p:cNvSpPr>
          <p:nvPr>
            <p:ph type="dt" sz="quarter" idx="1"/>
          </p:nvPr>
        </p:nvSpPr>
        <p:spPr>
          <a:noFill/>
          <a:ln>
            <a:miter lim="800000"/>
            <a:headEnd/>
            <a:tailEnd/>
          </a:ln>
        </p:spPr>
        <p:txBody>
          <a:bodyPr/>
          <a:lstStyle/>
          <a:p>
            <a:fld id="{AAAFF7BA-18CD-420B-BDEA-9860CE8E1DFB}" type="datetime3">
              <a:rPr lang="en-US"/>
              <a:pPr/>
              <a:t>23 December 2017</a:t>
            </a:fld>
            <a:endParaRPr lang="en-US"/>
          </a:p>
        </p:txBody>
      </p:sp>
      <p:sp>
        <p:nvSpPr>
          <p:cNvPr id="17413" name="Footer Placeholder 5"/>
          <p:cNvSpPr>
            <a:spLocks noGrp="1"/>
          </p:cNvSpPr>
          <p:nvPr>
            <p:ph type="ftr" sz="quarter" idx="4"/>
          </p:nvPr>
        </p:nvSpPr>
        <p:spPr>
          <a:noFill/>
          <a:ln>
            <a:miter lim="800000"/>
            <a:headEnd/>
            <a:tailEnd/>
          </a:ln>
        </p:spPr>
        <p:txBody>
          <a:bodyPr/>
          <a:lstStyle/>
          <a:p>
            <a:r>
              <a:rPr lang="en-US" smtClean="0">
                <a:latin typeface="Arial" pitchFamily="34" charset="0"/>
                <a:ea typeface="ＭＳ Ｐゴシック" pitchFamily="34" charset="-128"/>
              </a:rPr>
              <a:t>© ARS 2012; Break that Pattern! Workshop</a:t>
            </a:r>
          </a:p>
        </p:txBody>
      </p:sp>
    </p:spTree>
    <p:extLst>
      <p:ext uri="{BB962C8B-B14F-4D97-AF65-F5344CB8AC3E}">
        <p14:creationId xmlns:p14="http://schemas.microsoft.com/office/powerpoint/2010/main" val="211383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0724" name="Slide Number Placeholder 3"/>
          <p:cNvSpPr>
            <a:spLocks noGrp="1"/>
          </p:cNvSpPr>
          <p:nvPr>
            <p:ph type="sldNum" sz="quarter" idx="5"/>
          </p:nvPr>
        </p:nvSpPr>
        <p:spPr>
          <a:noFill/>
        </p:spPr>
        <p:txBody>
          <a:bodyPr/>
          <a:lstStyle/>
          <a:p>
            <a:fld id="{7282CF19-7B83-45BC-AFC3-76CD2D13F698}" type="slidenum">
              <a:rPr lang="en-US" smtClean="0">
                <a:latin typeface="Arial" pitchFamily="34" charset="0"/>
                <a:ea typeface="ＭＳ Ｐゴシック" pitchFamily="34" charset="-128"/>
              </a:rPr>
              <a:pPr/>
              <a:t>34</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8909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7892" name="Slide Number Placeholder 3"/>
          <p:cNvSpPr>
            <a:spLocks noGrp="1"/>
          </p:cNvSpPr>
          <p:nvPr>
            <p:ph type="sldNum" sz="quarter" idx="5"/>
          </p:nvPr>
        </p:nvSpPr>
        <p:spPr>
          <a:noFill/>
        </p:spPr>
        <p:txBody>
          <a:bodyPr/>
          <a:lstStyle/>
          <a:p>
            <a:fld id="{BC3C4991-5220-4988-9600-0EF02BEA8CEC}" type="slidenum">
              <a:rPr lang="en-US" smtClean="0">
                <a:latin typeface="Arial" pitchFamily="34" charset="0"/>
                <a:ea typeface="ＭＳ Ｐゴシック" pitchFamily="34" charset="-128"/>
              </a:rPr>
              <a:pPr/>
              <a:t>38</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6284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8916" name="Slide Number Placeholder 3"/>
          <p:cNvSpPr>
            <a:spLocks noGrp="1"/>
          </p:cNvSpPr>
          <p:nvPr>
            <p:ph type="sldNum" sz="quarter" idx="5"/>
          </p:nvPr>
        </p:nvSpPr>
        <p:spPr>
          <a:noFill/>
        </p:spPr>
        <p:txBody>
          <a:bodyPr/>
          <a:lstStyle/>
          <a:p>
            <a:fld id="{29F0C6FE-E145-41E7-832D-273D15368884}" type="slidenum">
              <a:rPr lang="en-US" smtClean="0">
                <a:latin typeface="Arial" pitchFamily="34" charset="0"/>
                <a:ea typeface="ＭＳ Ｐゴシック" pitchFamily="34" charset="-128"/>
              </a:rPr>
              <a:pPr/>
              <a:t>41</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06339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
        <p:nvSpPr>
          <p:cNvPr id="39940" name="Slide Number Placeholder 3"/>
          <p:cNvSpPr>
            <a:spLocks noGrp="1"/>
          </p:cNvSpPr>
          <p:nvPr>
            <p:ph type="sldNum" sz="quarter" idx="5"/>
          </p:nvPr>
        </p:nvSpPr>
        <p:spPr>
          <a:noFill/>
        </p:spPr>
        <p:txBody>
          <a:bodyPr/>
          <a:lstStyle/>
          <a:p>
            <a:fld id="{B243236B-04CD-4F16-BC5D-AD064A521180}" type="slidenum">
              <a:rPr lang="en-US" smtClean="0">
                <a:latin typeface="Arial" pitchFamily="34" charset="0"/>
                <a:ea typeface="ＭＳ Ｐゴシック" pitchFamily="34" charset="-128"/>
              </a:rPr>
              <a:pPr/>
              <a:t>42</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19514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p:cNvSpPr>
            <a:spLocks noGrp="1" noChangeArrowheads="1"/>
          </p:cNvSpPr>
          <p:nvPr>
            <p:ph type="ftr" sz="quarter" idx="4"/>
          </p:nvPr>
        </p:nvSpPr>
        <p:spPr>
          <a:noFill/>
          <a:ln>
            <a:miter lim="800000"/>
            <a:headEnd/>
            <a:tailEnd/>
          </a:ln>
        </p:spPr>
        <p:txBody>
          <a:bodyPr/>
          <a:lstStyle/>
          <a:p>
            <a:r>
              <a:rPr lang="en-US"/>
              <a:t>CHI 2007 Course Notes</a:t>
            </a:r>
          </a:p>
        </p:txBody>
      </p:sp>
      <p:sp>
        <p:nvSpPr>
          <p:cNvPr id="116739" name="Rectangle 7"/>
          <p:cNvSpPr>
            <a:spLocks noGrp="1" noChangeArrowheads="1"/>
          </p:cNvSpPr>
          <p:nvPr>
            <p:ph type="sldNum" sz="quarter" idx="5"/>
          </p:nvPr>
        </p:nvSpPr>
        <p:spPr>
          <a:noFill/>
          <a:ln>
            <a:miter lim="800000"/>
            <a:headEnd/>
            <a:tailEnd/>
          </a:ln>
        </p:spPr>
        <p:txBody>
          <a:bodyPr/>
          <a:lstStyle/>
          <a:p>
            <a:fld id="{CA30E2FE-5C79-4F20-9976-5FCE8D541082}" type="slidenum">
              <a:rPr lang="en-US"/>
              <a:pPr/>
              <a:t>54</a:t>
            </a:fld>
            <a:endParaRPr lang="en-US"/>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772620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noFill/>
          <a:ln>
            <a:miter lim="800000"/>
            <a:headEnd/>
            <a:tailEnd/>
          </a:ln>
        </p:spPr>
        <p:txBody>
          <a:bodyPr/>
          <a:lstStyle/>
          <a:p>
            <a:r>
              <a:rPr lang="en-US"/>
              <a:t>CHI 2007 Course Notes</a:t>
            </a:r>
          </a:p>
        </p:txBody>
      </p:sp>
      <p:sp>
        <p:nvSpPr>
          <p:cNvPr id="117763" name="Rectangle 7"/>
          <p:cNvSpPr>
            <a:spLocks noGrp="1" noChangeArrowheads="1"/>
          </p:cNvSpPr>
          <p:nvPr>
            <p:ph type="sldNum" sz="quarter" idx="5"/>
          </p:nvPr>
        </p:nvSpPr>
        <p:spPr>
          <a:noFill/>
          <a:ln>
            <a:miter lim="800000"/>
            <a:headEnd/>
            <a:tailEnd/>
          </a:ln>
        </p:spPr>
        <p:txBody>
          <a:bodyPr/>
          <a:lstStyle/>
          <a:p>
            <a:fld id="{B06657A5-277F-484E-8416-34FD0FCAAB4A}" type="slidenum">
              <a:rPr lang="en-US"/>
              <a:pPr/>
              <a:t>58</a:t>
            </a:fld>
            <a:endParaRPr lang="en-US"/>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664235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p:cNvSpPr>
            <a:spLocks noGrp="1" noChangeArrowheads="1"/>
          </p:cNvSpPr>
          <p:nvPr>
            <p:ph type="ftr" sz="quarter" idx="4"/>
          </p:nvPr>
        </p:nvSpPr>
        <p:spPr>
          <a:noFill/>
          <a:ln>
            <a:miter lim="800000"/>
            <a:headEnd/>
            <a:tailEnd/>
          </a:ln>
        </p:spPr>
        <p:txBody>
          <a:bodyPr/>
          <a:lstStyle/>
          <a:p>
            <a:r>
              <a:rPr lang="en-US"/>
              <a:t>CHI 2007 Course Notes</a:t>
            </a:r>
          </a:p>
        </p:txBody>
      </p:sp>
      <p:sp>
        <p:nvSpPr>
          <p:cNvPr id="118787" name="Rectangle 7"/>
          <p:cNvSpPr>
            <a:spLocks noGrp="1" noChangeArrowheads="1"/>
          </p:cNvSpPr>
          <p:nvPr>
            <p:ph type="sldNum" sz="quarter" idx="5"/>
          </p:nvPr>
        </p:nvSpPr>
        <p:spPr>
          <a:noFill/>
          <a:ln>
            <a:miter lim="800000"/>
            <a:headEnd/>
            <a:tailEnd/>
          </a:ln>
        </p:spPr>
        <p:txBody>
          <a:bodyPr/>
          <a:lstStyle/>
          <a:p>
            <a:fld id="{631DB4E6-2465-458E-A198-514B4305A7BA}" type="slidenum">
              <a:rPr lang="en-US"/>
              <a:pPr/>
              <a:t>59</a:t>
            </a:fld>
            <a:endParaRPr lang="en-US"/>
          </a:p>
        </p:txBody>
      </p:sp>
      <p:sp>
        <p:nvSpPr>
          <p:cNvPr id="118788" name="Rectangle 2"/>
          <p:cNvSpPr>
            <a:spLocks noGrp="1" noRot="1" noChangeAspect="1" noChangeArrowheads="1" noTextEdit="1"/>
          </p:cNvSpPr>
          <p:nvPr>
            <p:ph type="sldImg"/>
          </p:nvPr>
        </p:nvSpPr>
        <p:spPr>
          <a:ln/>
        </p:spPr>
      </p:sp>
      <p:sp>
        <p:nvSpPr>
          <p:cNvPr id="118789" name="Rectangle 3"/>
          <p:cNvSpPr>
            <a:spLocks noGrp="1" noChangeArrowheads="1"/>
          </p:cNvSpPr>
          <p:nvPr>
            <p:ph type="body" idx="1"/>
          </p:nvPr>
        </p:nvSpPr>
        <p:spPr>
          <a:noFill/>
        </p:spPr>
        <p:txBody>
          <a:bodyPr/>
          <a:lstStyle/>
          <a:p>
            <a:pPr eaLnBrk="1" hangingPunct="1"/>
            <a:endParaRPr lang="en-GB" smtClean="0"/>
          </a:p>
        </p:txBody>
      </p:sp>
    </p:spTree>
    <p:extLst>
      <p:ext uri="{BB962C8B-B14F-4D97-AF65-F5344CB8AC3E}">
        <p14:creationId xmlns:p14="http://schemas.microsoft.com/office/powerpoint/2010/main" val="197306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
        <p:nvSpPr>
          <p:cNvPr id="41988" name="Slide Number Placeholder 3"/>
          <p:cNvSpPr>
            <a:spLocks noGrp="1"/>
          </p:cNvSpPr>
          <p:nvPr>
            <p:ph type="sldNum" sz="quarter" idx="5"/>
          </p:nvPr>
        </p:nvSpPr>
        <p:spPr>
          <a:noFill/>
        </p:spPr>
        <p:txBody>
          <a:bodyPr/>
          <a:lstStyle/>
          <a:p>
            <a:fld id="{ECBF9E20-06B6-4592-A3F0-318E0B7A1CBC}" type="slidenum">
              <a:rPr lang="en-US" smtClean="0">
                <a:latin typeface="Arial" pitchFamily="34" charset="0"/>
                <a:ea typeface="ＭＳ Ｐゴシック" pitchFamily="34" charset="-128"/>
              </a:rPr>
              <a:pPr/>
              <a:t>60</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8303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46084" name="Slide Number Placeholder 3"/>
          <p:cNvSpPr>
            <a:spLocks noGrp="1"/>
          </p:cNvSpPr>
          <p:nvPr>
            <p:ph type="sldNum" sz="quarter" idx="5"/>
          </p:nvPr>
        </p:nvSpPr>
        <p:spPr>
          <a:noFill/>
        </p:spPr>
        <p:txBody>
          <a:bodyPr/>
          <a:lstStyle/>
          <a:p>
            <a:fld id="{5420C474-6C40-46C6-A8B8-BE9CA8DC8B2A}" type="slidenum">
              <a:rPr lang="en-US" smtClean="0">
                <a:latin typeface="Arial" pitchFamily="34" charset="0"/>
                <a:ea typeface="ＭＳ Ｐゴシック" pitchFamily="34" charset="-128"/>
              </a:rPr>
              <a:pPr/>
              <a:t>69</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03156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44036" name="Slide Number Placeholder 3"/>
          <p:cNvSpPr>
            <a:spLocks noGrp="1"/>
          </p:cNvSpPr>
          <p:nvPr>
            <p:ph type="sldNum" sz="quarter" idx="5"/>
          </p:nvPr>
        </p:nvSpPr>
        <p:spPr>
          <a:noFill/>
        </p:spPr>
        <p:txBody>
          <a:bodyPr/>
          <a:lstStyle/>
          <a:p>
            <a:fld id="{CD029288-FB4B-466D-8287-EFCABC75883E}" type="slidenum">
              <a:rPr lang="en-US" smtClean="0">
                <a:latin typeface="Arial" pitchFamily="34" charset="0"/>
                <a:ea typeface="ＭＳ Ｐゴシック" pitchFamily="34" charset="-128"/>
              </a:rPr>
              <a:pPr/>
              <a:t>70</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73063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27652" name="Slide Number Placeholder 3"/>
          <p:cNvSpPr>
            <a:spLocks noGrp="1"/>
          </p:cNvSpPr>
          <p:nvPr>
            <p:ph type="sldNum" sz="quarter" idx="5"/>
          </p:nvPr>
        </p:nvSpPr>
        <p:spPr>
          <a:noFill/>
        </p:spPr>
        <p:txBody>
          <a:bodyPr/>
          <a:lstStyle/>
          <a:p>
            <a:fld id="{2C617B2A-EBD7-47A4-AB9F-579A948C85D8}" type="slidenum">
              <a:rPr lang="en-US" smtClean="0">
                <a:latin typeface="Arial" pitchFamily="34" charset="0"/>
                <a:ea typeface="ＭＳ Ｐゴシック" pitchFamily="34" charset="-128"/>
              </a:rPr>
              <a:pPr/>
              <a:t>4</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392973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45060" name="Slide Number Placeholder 3"/>
          <p:cNvSpPr>
            <a:spLocks noGrp="1"/>
          </p:cNvSpPr>
          <p:nvPr>
            <p:ph type="sldNum" sz="quarter" idx="5"/>
          </p:nvPr>
        </p:nvSpPr>
        <p:spPr>
          <a:noFill/>
        </p:spPr>
        <p:txBody>
          <a:bodyPr/>
          <a:lstStyle/>
          <a:p>
            <a:fld id="{D5F15A63-F499-4C26-9753-CF6D8209EE02}" type="slidenum">
              <a:rPr lang="en-US" smtClean="0">
                <a:latin typeface="Arial" pitchFamily="34" charset="0"/>
                <a:ea typeface="ＭＳ Ｐゴシック" pitchFamily="34" charset="-128"/>
              </a:rPr>
              <a:pPr/>
              <a:t>71</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301140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2772" name="Slide Number Placeholder 3"/>
          <p:cNvSpPr>
            <a:spLocks noGrp="1"/>
          </p:cNvSpPr>
          <p:nvPr>
            <p:ph type="sldNum" sz="quarter" idx="5"/>
          </p:nvPr>
        </p:nvSpPr>
        <p:spPr>
          <a:noFill/>
        </p:spPr>
        <p:txBody>
          <a:bodyPr/>
          <a:lstStyle/>
          <a:p>
            <a:fld id="{02FE0055-301E-41DE-91D7-C35E926860A3}" type="slidenum">
              <a:rPr lang="en-US" smtClean="0">
                <a:latin typeface="Arial" pitchFamily="34" charset="0"/>
                <a:ea typeface="ＭＳ Ｐゴシック" pitchFamily="34" charset="-128"/>
              </a:rPr>
              <a:pPr/>
              <a:t>96</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77759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
        <p:nvSpPr>
          <p:cNvPr id="40964" name="Slide Number Placeholder 3"/>
          <p:cNvSpPr>
            <a:spLocks noGrp="1"/>
          </p:cNvSpPr>
          <p:nvPr>
            <p:ph type="sldNum" sz="quarter" idx="5"/>
          </p:nvPr>
        </p:nvSpPr>
        <p:spPr>
          <a:noFill/>
        </p:spPr>
        <p:txBody>
          <a:bodyPr/>
          <a:lstStyle/>
          <a:p>
            <a:fld id="{2421D30A-D675-41BC-BD48-F9EDDF18C051}" type="slidenum">
              <a:rPr lang="en-US" smtClean="0">
                <a:latin typeface="Arial" pitchFamily="34" charset="0"/>
                <a:ea typeface="ＭＳ Ｐゴシック" pitchFamily="34" charset="-128"/>
              </a:rPr>
              <a:pPr/>
              <a:t>97</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82284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970A94B1-3E5D-45BA-BF97-1A7999BC4AA9}" type="slidenum">
              <a:rPr lang="en-US" smtClean="0">
                <a:latin typeface="Arial" pitchFamily="34" charset="0"/>
                <a:ea typeface="ＭＳ Ｐゴシック" pitchFamily="34" charset="-128"/>
              </a:rPr>
              <a:pPr/>
              <a:t>11</a:t>
            </a:fld>
            <a:endParaRPr lang="en-US" smtClean="0">
              <a:latin typeface="Arial" pitchFamily="34" charset="0"/>
              <a:ea typeface="ＭＳ Ｐゴシック" pitchFamily="34" charset="-128"/>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917754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p>
            <a:fld id="{D2544773-5CA2-4C5E-9F00-3302E4C8A289}" type="slidenum">
              <a:rPr lang="en-US" smtClean="0">
                <a:latin typeface="Arial" pitchFamily="34" charset="0"/>
                <a:ea typeface="ＭＳ Ｐゴシック" pitchFamily="34" charset="-128"/>
              </a:rPr>
              <a:pPr/>
              <a:t>12</a:t>
            </a:fld>
            <a:endParaRPr lang="en-US" smtClean="0">
              <a:latin typeface="Arial" pitchFamily="34" charset="0"/>
              <a:ea typeface="ＭＳ Ｐゴシック" pitchFamily="34"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40931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4200525" y="333375"/>
            <a:ext cx="1260475" cy="946150"/>
          </a:xfrm>
          <a:ln/>
        </p:spPr>
      </p:sp>
      <p:sp>
        <p:nvSpPr>
          <p:cNvPr id="35843"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5844" name="Slide Number Placeholder 3"/>
          <p:cNvSpPr>
            <a:spLocks noGrp="1"/>
          </p:cNvSpPr>
          <p:nvPr>
            <p:ph type="sldNum" sz="quarter" idx="5"/>
          </p:nvPr>
        </p:nvSpPr>
        <p:spPr>
          <a:noFill/>
        </p:spPr>
        <p:txBody>
          <a:bodyPr/>
          <a:lstStyle/>
          <a:p>
            <a:fld id="{BF2BE2C1-D940-4949-8E62-77F6A771A2C8}" type="slidenum">
              <a:rPr lang="en-AU" smtClean="0">
                <a:latin typeface="Arial" pitchFamily="34" charset="0"/>
                <a:ea typeface="ＭＳ Ｐゴシック" pitchFamily="34" charset="-128"/>
              </a:rPr>
              <a:pPr/>
              <a:t>15</a:t>
            </a:fld>
            <a:endParaRPr lang="en-AU" smtClean="0">
              <a:latin typeface="Arial" pitchFamily="34" charset="0"/>
              <a:ea typeface="ＭＳ Ｐゴシック" pitchFamily="34" charset="-128"/>
            </a:endParaRPr>
          </a:p>
        </p:txBody>
      </p:sp>
    </p:spTree>
    <p:extLst>
      <p:ext uri="{BB962C8B-B14F-4D97-AF65-F5344CB8AC3E}">
        <p14:creationId xmlns:p14="http://schemas.microsoft.com/office/powerpoint/2010/main" val="1063541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6868" name="Slide Number Placeholder 3"/>
          <p:cNvSpPr>
            <a:spLocks noGrp="1"/>
          </p:cNvSpPr>
          <p:nvPr>
            <p:ph type="sldNum" sz="quarter" idx="5"/>
          </p:nvPr>
        </p:nvSpPr>
        <p:spPr>
          <a:noFill/>
        </p:spPr>
        <p:txBody>
          <a:bodyPr/>
          <a:lstStyle/>
          <a:p>
            <a:fld id="{6C267C90-AB4A-4A3C-8860-49B7281341FB}" type="slidenum">
              <a:rPr lang="en-US" smtClean="0">
                <a:latin typeface="Arial" pitchFamily="34" charset="0"/>
                <a:ea typeface="ＭＳ Ｐゴシック" pitchFamily="34" charset="-128"/>
              </a:rPr>
              <a:pPr/>
              <a:t>16</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42781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28676" name="Slide Number Placeholder 3"/>
          <p:cNvSpPr>
            <a:spLocks noGrp="1"/>
          </p:cNvSpPr>
          <p:nvPr>
            <p:ph type="sldNum" sz="quarter" idx="5"/>
          </p:nvPr>
        </p:nvSpPr>
        <p:spPr>
          <a:noFill/>
        </p:spPr>
        <p:txBody>
          <a:bodyPr/>
          <a:lstStyle/>
          <a:p>
            <a:fld id="{886BB06C-F286-4355-BE7A-74B9F1FE8DCE}" type="slidenum">
              <a:rPr lang="en-US" smtClean="0">
                <a:latin typeface="Arial" pitchFamily="34" charset="0"/>
                <a:ea typeface="ＭＳ Ｐゴシック" pitchFamily="34" charset="-128"/>
              </a:rPr>
              <a:pPr/>
              <a:t>31</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9721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29700" name="Slide Number Placeholder 3"/>
          <p:cNvSpPr>
            <a:spLocks noGrp="1"/>
          </p:cNvSpPr>
          <p:nvPr>
            <p:ph type="sldNum" sz="quarter" idx="5"/>
          </p:nvPr>
        </p:nvSpPr>
        <p:spPr>
          <a:noFill/>
        </p:spPr>
        <p:txBody>
          <a:bodyPr/>
          <a:lstStyle/>
          <a:p>
            <a:fld id="{9967C687-FC3C-4A58-9040-753B167A800B}" type="slidenum">
              <a:rPr lang="en-US" smtClean="0">
                <a:latin typeface="Arial" pitchFamily="34" charset="0"/>
                <a:ea typeface="ＭＳ Ｐゴシック" pitchFamily="34" charset="-128"/>
              </a:rPr>
              <a:pPr/>
              <a:t>32</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8868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31748" name="Slide Number Placeholder 3"/>
          <p:cNvSpPr>
            <a:spLocks noGrp="1"/>
          </p:cNvSpPr>
          <p:nvPr>
            <p:ph type="sldNum" sz="quarter" idx="5"/>
          </p:nvPr>
        </p:nvSpPr>
        <p:spPr>
          <a:noFill/>
        </p:spPr>
        <p:txBody>
          <a:bodyPr/>
          <a:lstStyle/>
          <a:p>
            <a:fld id="{A5302888-995F-4EE2-A5A4-7D83689BEEF6}" type="slidenum">
              <a:rPr lang="en-US" smtClean="0">
                <a:latin typeface="Arial" pitchFamily="34" charset="0"/>
                <a:ea typeface="ＭＳ Ｐゴシック" pitchFamily="34" charset="-128"/>
              </a:rPr>
              <a:pPr/>
              <a:t>33</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3707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DD22FC1-1E90-4505-901E-28CBEEBDA2CF}"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981200"/>
            <a:ext cx="7772400" cy="4114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9F8E881-8F70-4BE8-AF93-BE0D6F98829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D9E0B37-68F6-4F28-B028-ACAB2E2C667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a:prstGeom prst="rect">
            <a:avLst/>
          </a:prstGeom>
        </p:spPr>
        <p:txBody>
          <a:bodyPr rtlCol="0">
            <a:normAutofit/>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09AD950-16B5-4E40-B4EC-224266677AF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lvl1pPr>
              <a:defRPr b="1">
                <a:solidFill>
                  <a:srgbClr val="C00000"/>
                </a:solidFill>
              </a:defRPr>
            </a:lvl1pPr>
          </a:lstStyle>
          <a:p>
            <a:r>
              <a:rPr lang="en-US" smtClean="0"/>
              <a:t>Click to edit Master title style</a:t>
            </a:r>
            <a:endParaRPr lang="en-US"/>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D035D9D3-F203-42B0-8F2C-E0506C0EA28A}"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53B8A79-E04E-4A34-9201-C9FB9F5870C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AA726A-B36F-436B-B3AD-67C27B06E90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F1ED39DB-CB4C-4BBA-9F13-4CF50D277854}" type="slidenum">
              <a:rPr lang="en-US"/>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762ED5A-9663-4C2A-86B4-3E9EBC377622}" type="slidenum">
              <a:rPr lang="en-US"/>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ABEAF25F-B0DD-4063-946D-C94A6DE22821}"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48BCC4A-2DBD-4CDF-ABCF-422A2E51D96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ea typeface="ＭＳ Ｐゴシック" charset="0"/>
              </a:defRPr>
            </a:lvl1pPr>
          </a:lstStyle>
          <a:p>
            <a:pPr>
              <a:defRPr/>
            </a:pPr>
            <a:r>
              <a:rPr lang="en-US"/>
              <a:t>June 1-2, 2011</a:t>
            </a:r>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ea typeface="ＭＳ Ｐゴシック" charset="0"/>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5474F4AE-A491-4BE0-BE1E-B0FAD34925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0000"/>
              </a:schemeClr>
            </a:gs>
            <a:gs pos="50000">
              <a:schemeClr val="accent1">
                <a:shade val="67500"/>
                <a:satMod val="115000"/>
              </a:schemeClr>
            </a:gs>
            <a:gs pos="100000">
              <a:schemeClr val="accent1">
                <a:shade val="100000"/>
                <a:satMod val="115000"/>
              </a:schemeClr>
            </a:gs>
          </a:gsLst>
          <a:lin ang="5400000" scaled="0"/>
          <a:tileRect/>
        </a:gra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268413"/>
            <a:ext cx="82296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4"/>
          <p:cNvPicPr>
            <a:picLocks noChangeAspect="1" noChangeArrowheads="1"/>
          </p:cNvPicPr>
          <p:nvPr userDrawn="1"/>
        </p:nvPicPr>
        <p:blipFill>
          <a:blip r:embed="rId14"/>
          <a:srcRect/>
          <a:stretch>
            <a:fillRect/>
          </a:stretch>
        </p:blipFill>
        <p:spPr bwMode="auto">
          <a:xfrm>
            <a:off x="228600" y="6407150"/>
            <a:ext cx="1371600" cy="450850"/>
          </a:xfrm>
          <a:prstGeom prst="rect">
            <a:avLst/>
          </a:prstGeom>
          <a:noFill/>
          <a:ln w="9525">
            <a:noFill/>
            <a:miter lim="800000"/>
            <a:headEnd/>
            <a:tailEnd/>
          </a:ln>
        </p:spPr>
      </p:pic>
      <p:sp>
        <p:nvSpPr>
          <p:cNvPr id="9" name="Rectangle 8"/>
          <p:cNvSpPr/>
          <p:nvPr userDrawn="1"/>
        </p:nvSpPr>
        <p:spPr>
          <a:xfrm>
            <a:off x="1835150" y="6524625"/>
            <a:ext cx="2736850" cy="333375"/>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www.utm.my </a:t>
            </a:r>
            <a:endParaRPr lang="en-MY" sz="1600" dirty="0"/>
          </a:p>
        </p:txBody>
      </p:sp>
      <p:sp>
        <p:nvSpPr>
          <p:cNvPr id="10" name="Rectangle 9"/>
          <p:cNvSpPr/>
          <p:nvPr userDrawn="1"/>
        </p:nvSpPr>
        <p:spPr>
          <a:xfrm>
            <a:off x="4559300" y="6524625"/>
            <a:ext cx="4572000" cy="3333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innovative </a:t>
            </a:r>
            <a:r>
              <a:rPr lang="en-US" sz="1800" dirty="0">
                <a:solidFill>
                  <a:srgbClr val="C00000"/>
                </a:solidFill>
              </a:rPr>
              <a:t>●</a:t>
            </a:r>
            <a:r>
              <a:rPr lang="en-US" sz="1600" dirty="0">
                <a:solidFill>
                  <a:schemeClr val="tx1"/>
                </a:solidFill>
              </a:rPr>
              <a:t> entrepreneurial </a:t>
            </a:r>
            <a:r>
              <a:rPr lang="en-US" sz="1600" dirty="0">
                <a:solidFill>
                  <a:srgbClr val="C00000"/>
                </a:solidFill>
              </a:rPr>
              <a:t>● </a:t>
            </a:r>
            <a:r>
              <a:rPr lang="en-US" sz="1600" dirty="0">
                <a:solidFill>
                  <a:schemeClr val="tx1"/>
                </a:solidFill>
              </a:rPr>
              <a:t>global</a:t>
            </a:r>
            <a:endParaRPr lang="en-MY" sz="1600" dirty="0">
              <a:solidFill>
                <a:schemeClr val="tx1"/>
              </a:solidFill>
            </a:endParaRPr>
          </a:p>
        </p:txBody>
      </p:sp>
      <p:sp>
        <p:nvSpPr>
          <p:cNvPr id="11" name="Slide Number Placeholder 5"/>
          <p:cNvSpPr txBox="1">
            <a:spLocks/>
          </p:cNvSpPr>
          <p:nvPr userDrawn="1"/>
        </p:nvSpPr>
        <p:spPr>
          <a:xfrm>
            <a:off x="8532813" y="6489700"/>
            <a:ext cx="598487" cy="368300"/>
          </a:xfrm>
          <a:prstGeom prst="rect">
            <a:avLst/>
          </a:prstGeom>
        </p:spPr>
        <p:txBody>
          <a:bodyPr anchor="ctr"/>
          <a:lstStyle/>
          <a:p>
            <a:pPr algn="r" eaLnBrk="1" hangingPunct="1"/>
            <a:fld id="{7102699C-CF5D-4FAD-8D8F-2CF44A335753}" type="slidenum">
              <a:rPr lang="en-MY" sz="1200"/>
              <a:pPr algn="r" eaLnBrk="1" hangingPunct="1"/>
              <a:t>‹#›</a:t>
            </a:fld>
            <a:endParaRPr lang="en-MY" sz="1200"/>
          </a:p>
        </p:txBody>
      </p:sp>
      <p:sp>
        <p:nvSpPr>
          <p:cNvPr id="1031" name="Title Placeholder 1"/>
          <p:cNvSpPr>
            <a:spLocks noGrp="1"/>
          </p:cNvSpPr>
          <p:nvPr>
            <p:ph type="title"/>
          </p:nvPr>
        </p:nvSpPr>
        <p:spPr bwMode="auto">
          <a:xfrm>
            <a:off x="1066800" y="381000"/>
            <a:ext cx="7421563" cy="576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 name="Rectangle 12"/>
          <p:cNvSpPr/>
          <p:nvPr userDrawn="1"/>
        </p:nvSpPr>
        <p:spPr>
          <a:xfrm>
            <a:off x="0" y="404813"/>
            <a:ext cx="609600" cy="57626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cs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cs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NUL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pinterest.com/pin/204139795580269581/"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ubtitle 1"/>
          <p:cNvSpPr txBox="1">
            <a:spLocks/>
          </p:cNvSpPr>
          <p:nvPr/>
        </p:nvSpPr>
        <p:spPr bwMode="auto">
          <a:xfrm>
            <a:off x="1763688" y="692696"/>
            <a:ext cx="6264275" cy="3529013"/>
          </a:xfrm>
          <a:prstGeom prst="rect">
            <a:avLst/>
          </a:prstGeom>
          <a:noFill/>
          <a:ln w="9525">
            <a:noFill/>
            <a:miter lim="800000"/>
            <a:headEnd/>
            <a:tailEnd/>
          </a:ln>
        </p:spPr>
        <p:txBody>
          <a:bodyPr/>
          <a:lstStyle/>
          <a:p>
            <a:pPr algn="ctr" eaLnBrk="1" hangingPunct="1">
              <a:buClr>
                <a:srgbClr val="800000"/>
              </a:buClr>
              <a:buSzPct val="106000"/>
              <a:buFont typeface="Calibri" pitchFamily="34" charset="0"/>
              <a:buNone/>
            </a:pPr>
            <a:endParaRPr lang="en-US" sz="4000" b="1">
              <a:solidFill>
                <a:srgbClr val="0000FF"/>
              </a:solidFill>
              <a:cs typeface="Arial" pitchFamily="34" charset="0"/>
            </a:endParaRPr>
          </a:p>
        </p:txBody>
      </p:sp>
      <p:sp>
        <p:nvSpPr>
          <p:cNvPr id="16386" name="Title 4"/>
          <p:cNvSpPr>
            <a:spLocks noGrp="1"/>
          </p:cNvSpPr>
          <p:nvPr>
            <p:ph type="ctrTitle"/>
          </p:nvPr>
        </p:nvSpPr>
        <p:spPr>
          <a:xfrm>
            <a:off x="611560" y="404664"/>
            <a:ext cx="7086600" cy="576064"/>
          </a:xfrm>
        </p:spPr>
        <p:txBody>
          <a:bodyPr/>
          <a:lstStyle/>
          <a:p>
            <a:pPr algn="l"/>
            <a:r>
              <a:rPr lang="en-US" sz="1800" dirty="0" smtClean="0">
                <a:solidFill>
                  <a:srgbClr val="993300"/>
                </a:solidFill>
              </a:rPr>
              <a:t>UCP 0010 – Research Methodology</a:t>
            </a:r>
            <a:br>
              <a:rPr lang="en-US" sz="1800" dirty="0" smtClean="0">
                <a:solidFill>
                  <a:srgbClr val="993300"/>
                </a:solidFill>
              </a:rPr>
            </a:br>
            <a:r>
              <a:rPr lang="en-US" sz="1800" dirty="0" smtClean="0">
                <a:solidFill>
                  <a:srgbClr val="993300"/>
                </a:solidFill>
                <a:ea typeface="Batang" pitchFamily="18" charset="-127"/>
              </a:rPr>
              <a:t>12</a:t>
            </a:r>
            <a:r>
              <a:rPr lang="en-US" sz="1800" baseline="30000" dirty="0" smtClean="0">
                <a:solidFill>
                  <a:srgbClr val="993300"/>
                </a:solidFill>
                <a:ea typeface="Batang" pitchFamily="18" charset="-127"/>
              </a:rPr>
              <a:t>th</a:t>
            </a:r>
            <a:r>
              <a:rPr lang="en-US" sz="1800" dirty="0" smtClean="0">
                <a:solidFill>
                  <a:srgbClr val="993300"/>
                </a:solidFill>
                <a:ea typeface="Batang" pitchFamily="18" charset="-127"/>
              </a:rPr>
              <a:t> October 2014</a:t>
            </a:r>
          </a:p>
        </p:txBody>
      </p:sp>
      <p:sp>
        <p:nvSpPr>
          <p:cNvPr id="4" name="Text Box 5"/>
          <p:cNvSpPr txBox="1">
            <a:spLocks noChangeArrowheads="1"/>
          </p:cNvSpPr>
          <p:nvPr/>
        </p:nvSpPr>
        <p:spPr bwMode="auto">
          <a:xfrm>
            <a:off x="611560" y="2204864"/>
            <a:ext cx="7696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a:r>
              <a:rPr lang="en-US" sz="3600" b="1" dirty="0" smtClean="0">
                <a:solidFill>
                  <a:srgbClr val="0070C0"/>
                </a:solidFill>
              </a:rPr>
              <a:t>MODULE 2</a:t>
            </a:r>
          </a:p>
          <a:p>
            <a:pPr algn="ctr"/>
            <a:r>
              <a:rPr lang="en-US" sz="3600" b="1" dirty="0" smtClean="0"/>
              <a:t>PROBLEM FORMULATION</a:t>
            </a:r>
            <a:endParaRPr lang="en-MY" sz="3600" b="1" dirty="0" smtClean="0"/>
          </a:p>
          <a:p>
            <a:pPr algn="ctr">
              <a:defRPr/>
            </a:pPr>
            <a:endParaRPr lang="en-US" sz="3600" b="1" dirty="0" smtClean="0">
              <a:solidFill>
                <a:srgbClr val="CB5100"/>
              </a:solidFill>
              <a:latin typeface="Arial" charset="0"/>
              <a:ea typeface="ＭＳ Ｐゴシック" charset="0"/>
            </a:endParaRPr>
          </a:p>
          <a:p>
            <a:pPr algn="ctr">
              <a:defRPr/>
            </a:pPr>
            <a:endParaRPr lang="en-US" sz="3600" b="1" dirty="0">
              <a:solidFill>
                <a:srgbClr val="002060"/>
              </a:solidFill>
              <a:latin typeface="Arial" charset="0"/>
              <a:ea typeface="ＭＳ Ｐゴシック" charset="0"/>
            </a:endParaRPr>
          </a:p>
        </p:txBody>
      </p:sp>
      <p:sp>
        <p:nvSpPr>
          <p:cNvPr id="5" name="Title 4"/>
          <p:cNvSpPr txBox="1">
            <a:spLocks/>
          </p:cNvSpPr>
          <p:nvPr/>
        </p:nvSpPr>
        <p:spPr bwMode="auto">
          <a:xfrm>
            <a:off x="1115616" y="4437112"/>
            <a:ext cx="7086600" cy="194421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rPr>
              <a:t>Professor Dr </a:t>
            </a:r>
            <a:r>
              <a:rPr kumimoji="0" lang="en-US" sz="2000" b="1" i="0" u="none" strike="noStrike" kern="0" cap="none" spc="0" normalizeH="0" baseline="0" noProof="0" dirty="0" err="1" smtClean="0">
                <a:ln>
                  <a:noFill/>
                </a:ln>
                <a:solidFill>
                  <a:srgbClr val="993300"/>
                </a:solidFill>
                <a:effectLst/>
                <a:uLnTx/>
                <a:uFillTx/>
                <a:latin typeface="+mj-lt"/>
                <a:ea typeface="Batang" pitchFamily="18" charset="-127"/>
                <a:cs typeface="+mj-cs"/>
              </a:rPr>
              <a:t>Naomie</a:t>
            </a:r>
            <a:r>
              <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rPr>
              <a:t> </a:t>
            </a:r>
            <a:r>
              <a:rPr kumimoji="0" lang="en-US" sz="2000" b="1" i="0" u="none" strike="noStrike" kern="0" cap="none" spc="0" normalizeH="0" baseline="0" noProof="0" dirty="0" err="1" smtClean="0">
                <a:ln>
                  <a:noFill/>
                </a:ln>
                <a:solidFill>
                  <a:srgbClr val="993300"/>
                </a:solidFill>
                <a:effectLst/>
                <a:uLnTx/>
                <a:uFillTx/>
                <a:latin typeface="+mj-lt"/>
                <a:ea typeface="Batang" pitchFamily="18" charset="-127"/>
                <a:cs typeface="+mj-cs"/>
              </a:rPr>
              <a:t>Salim</a:t>
            </a:r>
            <a:endPar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2000" b="1" kern="0" dirty="0" smtClean="0">
                <a:solidFill>
                  <a:srgbClr val="993300"/>
                </a:solidFill>
                <a:latin typeface="+mj-lt"/>
                <a:ea typeface="Batang" pitchFamily="18" charset="-127"/>
                <a:cs typeface="+mj-cs"/>
              </a:rPr>
              <a:t>Department of Information Systems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rPr>
              <a:t>Faculty of Computing</a:t>
            </a:r>
            <a:endParaRPr kumimoji="0" lang="en-US" sz="2000" b="1" i="0" u="none" strike="noStrike" kern="0" cap="none" spc="0" normalizeH="0" noProof="0" dirty="0" smtClean="0">
              <a:ln>
                <a:noFill/>
              </a:ln>
              <a:solidFill>
                <a:srgbClr val="993300"/>
              </a:solidFill>
              <a:effectLst/>
              <a:uLnTx/>
              <a:uFillTx/>
              <a:latin typeface="+mj-lt"/>
              <a:ea typeface="Batang" pitchFamily="18" charset="-127"/>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2000" b="1" kern="0" baseline="0" dirty="0" err="1" smtClean="0">
                <a:solidFill>
                  <a:srgbClr val="993300"/>
                </a:solidFill>
                <a:latin typeface="+mj-lt"/>
                <a:ea typeface="Batang" pitchFamily="18" charset="-127"/>
                <a:cs typeface="+mj-cs"/>
              </a:rPr>
              <a:t>Universiti</a:t>
            </a:r>
            <a:r>
              <a:rPr lang="en-US" sz="2000" b="1" kern="0" dirty="0" smtClean="0">
                <a:solidFill>
                  <a:srgbClr val="993300"/>
                </a:solidFill>
                <a:latin typeface="+mj-lt"/>
                <a:ea typeface="Batang" pitchFamily="18" charset="-127"/>
                <a:cs typeface="+mj-cs"/>
              </a:rPr>
              <a:t> </a:t>
            </a:r>
            <a:r>
              <a:rPr lang="en-US" sz="2000" b="1" kern="0" dirty="0" err="1" smtClean="0">
                <a:solidFill>
                  <a:srgbClr val="993300"/>
                </a:solidFill>
                <a:latin typeface="+mj-lt"/>
                <a:ea typeface="Batang" pitchFamily="18" charset="-127"/>
                <a:cs typeface="+mj-cs"/>
              </a:rPr>
              <a:t>Teknologi</a:t>
            </a:r>
            <a:r>
              <a:rPr lang="en-US" sz="2000" b="1" kern="0" dirty="0" smtClean="0">
                <a:solidFill>
                  <a:srgbClr val="993300"/>
                </a:solidFill>
                <a:latin typeface="+mj-lt"/>
                <a:ea typeface="Batang" pitchFamily="18" charset="-127"/>
                <a:cs typeface="+mj-cs"/>
              </a:rPr>
              <a:t> Malaysia</a:t>
            </a:r>
            <a:endParaRPr kumimoji="0" lang="en-US" sz="2000" b="1" i="0" u="none" strike="noStrike" kern="0" cap="none" spc="0" normalizeH="0" baseline="0" noProof="0" dirty="0" smtClean="0">
              <a:ln>
                <a:noFill/>
              </a:ln>
              <a:solidFill>
                <a:srgbClr val="993300"/>
              </a:solidFill>
              <a:effectLst/>
              <a:uLnTx/>
              <a:uFillTx/>
              <a:latin typeface="+mj-lt"/>
              <a:ea typeface="Batang" pitchFamily="18" charset="-127"/>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1" smtClean="0"/>
              <a:t>But before...</a:t>
            </a:r>
            <a:endParaRPr lang="en-US" smtClean="0"/>
          </a:p>
        </p:txBody>
      </p:sp>
      <p:sp>
        <p:nvSpPr>
          <p:cNvPr id="13315" name="Content Placeholder 2"/>
          <p:cNvSpPr>
            <a:spLocks noGrp="1"/>
          </p:cNvSpPr>
          <p:nvPr>
            <p:ph idx="1"/>
          </p:nvPr>
        </p:nvSpPr>
        <p:spPr>
          <a:xfrm>
            <a:off x="539552" y="1772816"/>
            <a:ext cx="7772400" cy="4114800"/>
          </a:xfrm>
        </p:spPr>
        <p:txBody>
          <a:bodyPr/>
          <a:lstStyle/>
          <a:p>
            <a:pPr marL="0" indent="0">
              <a:buFont typeface="Arial" pitchFamily="34" charset="0"/>
              <a:buNone/>
            </a:pPr>
            <a:r>
              <a:rPr lang="en-US" sz="2000" dirty="0" smtClean="0"/>
              <a:t>... understanding Novelty and Significance you have to know the state-of-the-art of the Scientific Community.</a:t>
            </a:r>
          </a:p>
          <a:p>
            <a:pPr marL="0" indent="0">
              <a:buFont typeface="Arial" pitchFamily="34" charset="0"/>
              <a:buNone/>
            </a:pPr>
            <a:r>
              <a:rPr lang="en-US" sz="2000" dirty="0" smtClean="0"/>
              <a:t>How to be up-to-date?</a:t>
            </a:r>
          </a:p>
          <a:p>
            <a:pPr marL="400050" lvl="1" indent="0">
              <a:buFont typeface="Arial" pitchFamily="34" charset="0"/>
              <a:buNone/>
            </a:pPr>
            <a:r>
              <a:rPr lang="en-US" sz="2000" dirty="0" smtClean="0"/>
              <a:t>1. Read recent journal articles, and conference papers. Almost all of them has “History”, “Introduction” and “Future work” parts. (they correspond to “Past”, “Current” and “Possible Future” of the research.)</a:t>
            </a:r>
          </a:p>
          <a:p>
            <a:pPr marL="400050" lvl="1" indent="0">
              <a:buFont typeface="Arial" pitchFamily="34" charset="0"/>
              <a:buNone/>
            </a:pPr>
            <a:r>
              <a:rPr lang="en-US" sz="2000" dirty="0" smtClean="0"/>
              <a:t>2. Talk to colleagues and scientific advisers :) (they may suggest ideas and explain the field development, without studying).</a:t>
            </a:r>
          </a:p>
          <a:p>
            <a:pPr marL="400050" lvl="1" indent="0">
              <a:buFont typeface="Arial" pitchFamily="34" charset="0"/>
              <a:buNone/>
            </a:pPr>
            <a:r>
              <a:rPr lang="en-US" sz="2000" dirty="0" smtClean="0"/>
              <a:t> 3. See the business tendency and technology levels (news from industry).</a:t>
            </a:r>
          </a:p>
          <a:p>
            <a:pPr marL="400050" lvl="1" indent="0">
              <a:buFont typeface="Arial" pitchFamily="34" charset="0"/>
              <a:buNone/>
            </a:pPr>
            <a:r>
              <a:rPr lang="en-US" sz="2000" dirty="0" smtClean="0"/>
              <a:t>4. Read the views of the future (Sometimes knowledgeable people publish their visions of the future).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algn="just" eaLnBrk="1" hangingPunct="1"/>
            <a:r>
              <a:rPr lang="en-US" sz="2800" smtClean="0"/>
              <a:t>Personal practical experience.</a:t>
            </a:r>
          </a:p>
          <a:p>
            <a:pPr algn="just" eaLnBrk="1" hangingPunct="1"/>
            <a:r>
              <a:rPr lang="en-US" sz="2800" smtClean="0"/>
              <a:t>Previous or prior work on subject.</a:t>
            </a:r>
          </a:p>
          <a:p>
            <a:pPr algn="just" eaLnBrk="1" hangingPunct="1"/>
            <a:r>
              <a:rPr lang="en-US" sz="2800" i="1" smtClean="0"/>
              <a:t>Own curiosity or own great mind</a:t>
            </a:r>
          </a:p>
          <a:p>
            <a:pPr algn="just" eaLnBrk="1" hangingPunct="1"/>
            <a:r>
              <a:rPr lang="en-US" sz="2800" smtClean="0"/>
              <a:t>Critical Study of the literature search.</a:t>
            </a:r>
          </a:p>
          <a:p>
            <a:pPr algn="just" eaLnBrk="1" hangingPunct="1"/>
            <a:r>
              <a:rPr lang="en-US" sz="2800" smtClean="0"/>
              <a:t>New technology.</a:t>
            </a:r>
          </a:p>
          <a:p>
            <a:pPr algn="just" eaLnBrk="1" hangingPunct="1"/>
            <a:r>
              <a:rPr lang="en-US" sz="2800" smtClean="0"/>
              <a:t>Interaction with other researchers in the community eg correspondence, seminars, conferences, colloquium, etc.</a:t>
            </a:r>
            <a:endParaRPr lang="en-US" sz="2800" i="1" smtClean="0"/>
          </a:p>
        </p:txBody>
      </p:sp>
      <p:sp>
        <p:nvSpPr>
          <p:cNvPr id="10243" name="Text Box 8"/>
          <p:cNvSpPr txBox="1">
            <a:spLocks noChangeArrowheads="1"/>
          </p:cNvSpPr>
          <p:nvPr/>
        </p:nvSpPr>
        <p:spPr bwMode="auto">
          <a:xfrm>
            <a:off x="0" y="6491288"/>
            <a:ext cx="9144000" cy="366712"/>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0244" name="Rectangle 2"/>
          <p:cNvSpPr>
            <a:spLocks noGrp="1" noChangeArrowheads="1"/>
          </p:cNvSpPr>
          <p:nvPr>
            <p:ph type="title"/>
          </p:nvPr>
        </p:nvSpPr>
        <p:spPr>
          <a:xfrm>
            <a:off x="827584" y="476672"/>
            <a:ext cx="7632848" cy="381000"/>
          </a:xfrm>
        </p:spPr>
        <p:txBody>
          <a:bodyPr/>
          <a:lstStyle/>
          <a:p>
            <a:pPr algn="l" eaLnBrk="1" hangingPunct="1"/>
            <a:r>
              <a:rPr lang="en-US" sz="3600" b="1" dirty="0" smtClean="0">
                <a:solidFill>
                  <a:srgbClr val="993300"/>
                </a:solidFill>
              </a:rPr>
              <a:t>HOW TO SELECT A PROBLEM?</a:t>
            </a:r>
          </a:p>
        </p:txBody>
      </p:sp>
      <p:sp>
        <p:nvSpPr>
          <p:cNvPr id="10245"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0247"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314201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p:txBody>
          <a:bodyPr/>
          <a:lstStyle/>
          <a:p>
            <a:pPr algn="just" eaLnBrk="1" hangingPunct="1"/>
            <a:r>
              <a:rPr lang="en-US" sz="2800" smtClean="0"/>
              <a:t>Step 1: State the Problem (</a:t>
            </a:r>
            <a:r>
              <a:rPr lang="en-US" sz="2800" i="1" smtClean="0"/>
              <a:t>Problem Formulation)</a:t>
            </a:r>
          </a:p>
          <a:p>
            <a:pPr algn="just" eaLnBrk="1" hangingPunct="1"/>
            <a:r>
              <a:rPr lang="en-US" sz="2800" smtClean="0"/>
              <a:t>Step 2: Background &amp; Literature study  about the problem. </a:t>
            </a:r>
            <a:r>
              <a:rPr lang="en-US" sz="2800" i="1" smtClean="0"/>
              <a:t>(Literature Review)</a:t>
            </a:r>
          </a:p>
          <a:p>
            <a:pPr algn="just" eaLnBrk="1" hangingPunct="1"/>
            <a:r>
              <a:rPr lang="en-US" sz="2800" smtClean="0"/>
              <a:t>Step 3: Form a Hypothesis </a:t>
            </a:r>
            <a:r>
              <a:rPr lang="en-US" sz="2800" i="1" smtClean="0"/>
              <a:t>(Data Collection)</a:t>
            </a:r>
          </a:p>
          <a:p>
            <a:pPr algn="just" eaLnBrk="1" hangingPunct="1"/>
            <a:r>
              <a:rPr lang="en-US" sz="2800" smtClean="0"/>
              <a:t>Step 4: Do experiment that test the hypothesis. </a:t>
            </a:r>
            <a:r>
              <a:rPr lang="en-US" sz="2800" i="1" smtClean="0"/>
              <a:t>(Analysis &amp; Findings)</a:t>
            </a:r>
          </a:p>
          <a:p>
            <a:pPr algn="just" eaLnBrk="1" hangingPunct="1"/>
            <a:r>
              <a:rPr lang="en-US" sz="2800" smtClean="0"/>
              <a:t>Step 5: Draw a conclusion. </a:t>
            </a:r>
            <a:r>
              <a:rPr lang="en-US" sz="2800" i="1" smtClean="0"/>
              <a:t>(Derive Conclusions)</a:t>
            </a:r>
          </a:p>
        </p:txBody>
      </p:sp>
      <p:sp>
        <p:nvSpPr>
          <p:cNvPr id="9219" name="Text Box 8"/>
          <p:cNvSpPr txBox="1">
            <a:spLocks noChangeArrowheads="1"/>
          </p:cNvSpPr>
          <p:nvPr/>
        </p:nvSpPr>
        <p:spPr bwMode="auto">
          <a:xfrm>
            <a:off x="0" y="6491288"/>
            <a:ext cx="9144000" cy="366712"/>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9220" name="Rectangle 2"/>
          <p:cNvSpPr>
            <a:spLocks noGrp="1" noChangeArrowheads="1"/>
          </p:cNvSpPr>
          <p:nvPr>
            <p:ph type="title"/>
          </p:nvPr>
        </p:nvSpPr>
        <p:spPr>
          <a:xfrm>
            <a:off x="827584" y="476672"/>
            <a:ext cx="7920880" cy="381000"/>
          </a:xfrm>
        </p:spPr>
        <p:txBody>
          <a:bodyPr/>
          <a:lstStyle/>
          <a:p>
            <a:pPr algn="l" eaLnBrk="1" hangingPunct="1"/>
            <a:r>
              <a:rPr lang="en-US" sz="3200" dirty="0" smtClean="0">
                <a:solidFill>
                  <a:srgbClr val="993300"/>
                </a:solidFill>
              </a:rPr>
              <a:t>Problem Formulation in </a:t>
            </a:r>
            <a:r>
              <a:rPr lang="en-US" sz="3200" b="1" dirty="0" smtClean="0">
                <a:solidFill>
                  <a:srgbClr val="993300"/>
                </a:solidFill>
              </a:rPr>
              <a:t>Research Process: The Scientific Method</a:t>
            </a:r>
          </a:p>
        </p:txBody>
      </p:sp>
      <p:sp>
        <p:nvSpPr>
          <p:cNvPr id="9221"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9223"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a:t>
            </a:r>
            <a:br>
              <a:rPr lang="en-US" dirty="0" smtClean="0"/>
            </a:br>
            <a:r>
              <a:rPr lang="en-US" dirty="0" smtClean="0"/>
              <a:t>Problem Formulation Process</a:t>
            </a:r>
            <a:endParaRPr lang="en-MY" dirty="0"/>
          </a:p>
        </p:txBody>
      </p:sp>
      <p:sp>
        <p:nvSpPr>
          <p:cNvPr id="3" name="Content Placeholder 2"/>
          <p:cNvSpPr>
            <a:spLocks noGrp="1"/>
          </p:cNvSpPr>
          <p:nvPr>
            <p:ph idx="1"/>
          </p:nvPr>
        </p:nvSpPr>
        <p:spPr>
          <a:xfrm>
            <a:off x="467544" y="2276872"/>
            <a:ext cx="5194920" cy="3412976"/>
          </a:xfrm>
        </p:spPr>
        <p:txBody>
          <a:bodyPr/>
          <a:lstStyle/>
          <a:p>
            <a:r>
              <a:rPr lang="en-MY" sz="2400" dirty="0" smtClean="0"/>
              <a:t>Step 1: Select a topic</a:t>
            </a:r>
          </a:p>
          <a:p>
            <a:r>
              <a:rPr lang="en-MY" sz="2400" dirty="0" smtClean="0"/>
              <a:t>Step 2: Review literature</a:t>
            </a:r>
          </a:p>
          <a:p>
            <a:r>
              <a:rPr lang="en-MY" sz="2400" dirty="0" smtClean="0"/>
              <a:t>Step 3: Develop Problem Statement</a:t>
            </a:r>
          </a:p>
          <a:p>
            <a:r>
              <a:rPr lang="en-MY" sz="2400" dirty="0" smtClean="0"/>
              <a:t>Step 4: Formulate Research questions</a:t>
            </a:r>
          </a:p>
          <a:p>
            <a:r>
              <a:rPr lang="en-MY" sz="2400" dirty="0" smtClean="0"/>
              <a:t>Step 5: Formulate objectives</a:t>
            </a:r>
          </a:p>
          <a:p>
            <a:r>
              <a:rPr lang="en-MY" sz="2400" dirty="0" smtClean="0"/>
              <a:t>Step 6: Define scope</a:t>
            </a:r>
          </a:p>
          <a:p>
            <a:r>
              <a:rPr lang="en-MY" sz="2400" dirty="0" smtClean="0"/>
              <a:t>Step 7: Double check.</a:t>
            </a:r>
          </a:p>
          <a:p>
            <a:endParaRPr lang="en-MY" dirty="0"/>
          </a:p>
        </p:txBody>
      </p:sp>
      <p:pic>
        <p:nvPicPr>
          <p:cNvPr id="5121" name="Picture 1"/>
          <p:cNvPicPr>
            <a:picLocks noChangeAspect="1" noChangeArrowheads="1"/>
          </p:cNvPicPr>
          <p:nvPr/>
        </p:nvPicPr>
        <p:blipFill>
          <a:blip r:embed="rId2" cstate="print"/>
          <a:srcRect/>
          <a:stretch>
            <a:fillRect/>
          </a:stretch>
        </p:blipFill>
        <p:spPr bwMode="auto">
          <a:xfrm>
            <a:off x="6300192" y="2564904"/>
            <a:ext cx="2232248" cy="2186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 Process</a:t>
            </a:r>
            <a:endParaRPr lang="en-MY" dirty="0"/>
          </a:p>
        </p:txBody>
      </p:sp>
      <p:sp>
        <p:nvSpPr>
          <p:cNvPr id="3" name="Content Placeholder 2"/>
          <p:cNvSpPr>
            <a:spLocks noGrp="1"/>
          </p:cNvSpPr>
          <p:nvPr>
            <p:ph idx="1"/>
          </p:nvPr>
        </p:nvSpPr>
        <p:spPr/>
        <p:txBody>
          <a:bodyPr/>
          <a:lstStyle/>
          <a:p>
            <a:r>
              <a:rPr lang="en-US" sz="2400" dirty="0" smtClean="0">
                <a:solidFill>
                  <a:srgbClr val="0070C0"/>
                </a:solidFill>
              </a:rPr>
              <a:t>Identify Domain Area </a:t>
            </a:r>
            <a:r>
              <a:rPr lang="en-US" sz="2400" dirty="0" smtClean="0"/>
              <a:t>(Broad Topic)</a:t>
            </a:r>
          </a:p>
          <a:p>
            <a:pPr lvl="1"/>
            <a:r>
              <a:rPr lang="en-US" sz="2000" dirty="0" err="1" smtClean="0"/>
              <a:t>eg</a:t>
            </a:r>
            <a:r>
              <a:rPr lang="en-US" sz="2000" dirty="0" smtClean="0"/>
              <a:t>. Cryptography, Watermarking, Biometric Recognition, Image Segmentation</a:t>
            </a:r>
          </a:p>
          <a:p>
            <a:r>
              <a:rPr lang="en-US" sz="2400" dirty="0" smtClean="0">
                <a:solidFill>
                  <a:srgbClr val="0070C0"/>
                </a:solidFill>
              </a:rPr>
              <a:t>Make a conceptual map </a:t>
            </a:r>
            <a:r>
              <a:rPr lang="en-US" sz="2400" dirty="0" smtClean="0"/>
              <a:t>by identifying related topics (Narrow Topic)</a:t>
            </a:r>
          </a:p>
          <a:p>
            <a:pPr lvl="1"/>
            <a:r>
              <a:rPr lang="en-US" sz="2000" dirty="0" smtClean="0"/>
              <a:t>Divide the domain area into progressively smaller sub-area until one reaches a subject of interest</a:t>
            </a:r>
          </a:p>
          <a:p>
            <a:pPr lvl="1"/>
            <a:r>
              <a:rPr lang="en-US" sz="2000" dirty="0" smtClean="0"/>
              <a:t>Tools: </a:t>
            </a:r>
            <a:r>
              <a:rPr lang="en-US" sz="2000" dirty="0" err="1" smtClean="0"/>
              <a:t>mindmap</a:t>
            </a:r>
            <a:r>
              <a:rPr lang="en-US" sz="2000" dirty="0" smtClean="0"/>
              <a:t>, fishbone</a:t>
            </a:r>
          </a:p>
          <a:p>
            <a:r>
              <a:rPr lang="en-US" sz="2400" dirty="0" smtClean="0"/>
              <a:t>Which </a:t>
            </a:r>
            <a:r>
              <a:rPr lang="en-US" sz="2400" dirty="0" smtClean="0">
                <a:solidFill>
                  <a:srgbClr val="0070C0"/>
                </a:solidFill>
              </a:rPr>
              <a:t>topic of interests</a:t>
            </a:r>
            <a:r>
              <a:rPr lang="en-US" sz="2400" dirty="0" smtClean="0"/>
              <a:t> you/wish to explore</a:t>
            </a:r>
          </a:p>
          <a:p>
            <a:r>
              <a:rPr lang="en-US" sz="2400" dirty="0" smtClean="0"/>
              <a:t>Identify “real” problem area in the sub-area </a:t>
            </a:r>
          </a:p>
          <a:p>
            <a:pPr lvl="1"/>
            <a:r>
              <a:rPr lang="en-US" sz="2000" dirty="0" smtClean="0"/>
              <a:t>What is the most important and possible relative to scope and scale of study?</a:t>
            </a:r>
          </a:p>
          <a:p>
            <a:endParaRPr lang="en-MY" sz="2400" dirty="0"/>
          </a:p>
        </p:txBody>
      </p:sp>
      <p:pic>
        <p:nvPicPr>
          <p:cNvPr id="30721" name="Picture 1"/>
          <p:cNvPicPr>
            <a:picLocks noChangeAspect="1" noChangeArrowheads="1"/>
          </p:cNvPicPr>
          <p:nvPr/>
        </p:nvPicPr>
        <p:blipFill>
          <a:blip r:embed="rId2" cstate="print"/>
          <a:srcRect/>
          <a:stretch>
            <a:fillRect/>
          </a:stretch>
        </p:blipFill>
        <p:spPr bwMode="auto">
          <a:xfrm>
            <a:off x="7839755" y="1052736"/>
            <a:ext cx="1304245" cy="1296144"/>
          </a:xfrm>
          <a:prstGeom prst="rect">
            <a:avLst/>
          </a:prstGeom>
          <a:noFill/>
          <a:ln w="9525">
            <a:noFill/>
            <a:miter lim="800000"/>
            <a:headEnd/>
            <a:tailEnd/>
          </a:ln>
        </p:spPr>
      </p:pic>
      <p:pic>
        <p:nvPicPr>
          <p:cNvPr id="3073" name="Picture 1"/>
          <p:cNvPicPr>
            <a:picLocks noChangeAspect="1" noChangeArrowheads="1"/>
          </p:cNvPicPr>
          <p:nvPr/>
        </p:nvPicPr>
        <p:blipFill>
          <a:blip r:embed="rId2" cstate="print"/>
          <a:srcRect/>
          <a:stretch>
            <a:fillRect/>
          </a:stretch>
        </p:blipFill>
        <p:spPr bwMode="auto">
          <a:xfrm rot="5400000">
            <a:off x="7143746" y="3779164"/>
            <a:ext cx="1602811" cy="1705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27584" y="0"/>
            <a:ext cx="7772400" cy="1143000"/>
          </a:xfrm>
        </p:spPr>
        <p:txBody>
          <a:bodyPr/>
          <a:lstStyle/>
          <a:p>
            <a:pPr algn="l" eaLnBrk="1" hangingPunct="1"/>
            <a:r>
              <a:rPr lang="en-US" b="1" dirty="0" smtClean="0">
                <a:solidFill>
                  <a:srgbClr val="993300"/>
                </a:solidFill>
              </a:rPr>
              <a:t>Research Problem</a:t>
            </a:r>
          </a:p>
        </p:txBody>
      </p:sp>
      <p:sp>
        <p:nvSpPr>
          <p:cNvPr id="11267" name="Date Placeholder 3"/>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1268" name="Footer Placeholder 4"/>
          <p:cNvSpPr>
            <a:spLocks noGrp="1"/>
          </p:cNvSpPr>
          <p:nvPr>
            <p:ph type="ftr" sz="quarter" idx="11"/>
          </p:nvPr>
        </p:nvSpPr>
        <p:spPr>
          <a:noFill/>
        </p:spPr>
        <p:txBody>
          <a:bodyPr/>
          <a:lstStyle/>
          <a:p>
            <a:endParaRPr lang="en-US" smtClean="0">
              <a:latin typeface="Arial" pitchFamily="34" charset="0"/>
              <a:ea typeface="ＭＳ Ｐゴシック" pitchFamily="34" charset="-128"/>
            </a:endParaRPr>
          </a:p>
        </p:txBody>
      </p:sp>
      <p:pic>
        <p:nvPicPr>
          <p:cNvPr id="11270" name="Picture 2"/>
          <p:cNvPicPr>
            <a:picLocks noChangeAspect="1" noChangeArrowheads="1"/>
          </p:cNvPicPr>
          <p:nvPr/>
        </p:nvPicPr>
        <p:blipFill>
          <a:blip r:embed="rId3" cstate="print"/>
          <a:srcRect/>
          <a:stretch>
            <a:fillRect/>
          </a:stretch>
        </p:blipFill>
        <p:spPr bwMode="auto">
          <a:xfrm>
            <a:off x="0" y="1233488"/>
            <a:ext cx="5268913" cy="5283200"/>
          </a:xfrm>
          <a:prstGeom prst="rect">
            <a:avLst/>
          </a:prstGeom>
          <a:noFill/>
          <a:ln w="9525">
            <a:noFill/>
            <a:miter lim="800000"/>
            <a:headEnd/>
            <a:tailEnd/>
          </a:ln>
        </p:spPr>
      </p:pic>
      <p:graphicFrame>
        <p:nvGraphicFramePr>
          <p:cNvPr id="9" name="Diagram 8"/>
          <p:cNvGraphicFramePr/>
          <p:nvPr/>
        </p:nvGraphicFramePr>
        <p:xfrm>
          <a:off x="5544457" y="1538513"/>
          <a:ext cx="2975429" cy="4513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55576" y="332656"/>
            <a:ext cx="7920880" cy="381000"/>
          </a:xfrm>
        </p:spPr>
        <p:txBody>
          <a:bodyPr/>
          <a:lstStyle/>
          <a:p>
            <a:pPr eaLnBrk="1" hangingPunct="1"/>
            <a:r>
              <a:rPr lang="en-US" sz="4000" b="1" dirty="0" smtClean="0">
                <a:solidFill>
                  <a:srgbClr val="993300"/>
                </a:solidFill>
              </a:rPr>
              <a:t>Will the result be significant?</a:t>
            </a:r>
          </a:p>
        </p:txBody>
      </p:sp>
      <p:sp>
        <p:nvSpPr>
          <p:cNvPr id="12291"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2292" name="Rectangle 16"/>
          <p:cNvSpPr>
            <a:spLocks noChangeArrowheads="1"/>
          </p:cNvSpPr>
          <p:nvPr/>
        </p:nvSpPr>
        <p:spPr bwMode="auto">
          <a:xfrm>
            <a:off x="609600" y="1720850"/>
            <a:ext cx="7924800" cy="3324225"/>
          </a:xfrm>
          <a:prstGeom prst="rect">
            <a:avLst/>
          </a:prstGeom>
          <a:noFill/>
          <a:ln w="9525">
            <a:noFill/>
            <a:miter lim="800000"/>
            <a:headEnd/>
            <a:tailEnd/>
          </a:ln>
        </p:spPr>
        <p:txBody>
          <a:bodyPr>
            <a:spAutoFit/>
          </a:bodyPr>
          <a:lstStyle/>
          <a:p>
            <a:pPr>
              <a:buFont typeface="Arial" pitchFamily="34" charset="0"/>
              <a:buChar char="•"/>
            </a:pPr>
            <a:r>
              <a:rPr lang="en-US" sz="2800"/>
              <a:t> The questions include:</a:t>
            </a:r>
          </a:p>
          <a:p>
            <a:pPr>
              <a:buFont typeface="Arial" pitchFamily="34" charset="0"/>
              <a:buChar char="•"/>
            </a:pPr>
            <a:endParaRPr lang="en-US" sz="2800"/>
          </a:p>
          <a:p>
            <a:pPr>
              <a:lnSpc>
                <a:spcPct val="150000"/>
              </a:lnSpc>
              <a:buFont typeface="Wingdings" pitchFamily="2" charset="2"/>
              <a:buChar char="ü"/>
            </a:pPr>
            <a:r>
              <a:rPr lang="en-US" sz="2800"/>
              <a:t>Will the result </a:t>
            </a:r>
            <a:r>
              <a:rPr lang="en-US" sz="2800" u="sng"/>
              <a:t>advance knowledge</a:t>
            </a:r>
            <a:r>
              <a:rPr lang="en-US" sz="2800"/>
              <a:t>?</a:t>
            </a:r>
          </a:p>
          <a:p>
            <a:pPr>
              <a:lnSpc>
                <a:spcPct val="150000"/>
              </a:lnSpc>
              <a:buFont typeface="Wingdings" pitchFamily="2" charset="2"/>
              <a:buChar char="ü"/>
            </a:pPr>
            <a:r>
              <a:rPr lang="en-US" sz="2800"/>
              <a:t>Will the research </a:t>
            </a:r>
            <a:r>
              <a:rPr lang="en-US" sz="2800" u="sng"/>
              <a:t>have some value</a:t>
            </a:r>
            <a:r>
              <a:rPr lang="en-US" sz="2800"/>
              <a:t>?</a:t>
            </a:r>
          </a:p>
          <a:p>
            <a:pPr>
              <a:lnSpc>
                <a:spcPct val="150000"/>
              </a:lnSpc>
              <a:buFont typeface="Wingdings" pitchFamily="2" charset="2"/>
              <a:buChar char="ü"/>
            </a:pPr>
            <a:r>
              <a:rPr lang="en-US" sz="2800"/>
              <a:t>Will the results be of </a:t>
            </a:r>
            <a:r>
              <a:rPr lang="en-US" sz="2800" u="sng"/>
              <a:t>interest to others</a:t>
            </a:r>
            <a:r>
              <a:rPr lang="en-US" sz="2800"/>
              <a:t>?</a:t>
            </a:r>
          </a:p>
          <a:p>
            <a:pPr>
              <a:buFont typeface="Arial" pitchFamily="34" charset="0"/>
              <a:buChar char="•"/>
            </a:pPr>
            <a:endParaRPr lang="en-US" sz="2800"/>
          </a:p>
        </p:txBody>
      </p:sp>
      <p:sp>
        <p:nvSpPr>
          <p:cNvPr id="12293"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2294" name="Slide Number Placeholder 5"/>
          <p:cNvSpPr>
            <a:spLocks noGrp="1"/>
          </p:cNvSpPr>
          <p:nvPr>
            <p:ph type="sldNum" sz="quarter" idx="12"/>
          </p:nvPr>
        </p:nvSpPr>
        <p:spPr>
          <a:noFill/>
        </p:spPr>
        <p:txBody>
          <a:bodyPr/>
          <a:lstStyle/>
          <a:p>
            <a:fld id="{658A2809-458F-4318-9F61-D301B1A5DE05}" type="slidenum">
              <a:rPr lang="en-US" smtClean="0">
                <a:latin typeface="Arial" pitchFamily="34" charset="0"/>
                <a:ea typeface="ＭＳ Ｐゴシック" pitchFamily="34" charset="-128"/>
              </a:rPr>
              <a:pPr/>
              <a:t>16</a:t>
            </a:fld>
            <a:endParaRPr lang="en-US" smtClean="0">
              <a:latin typeface="Arial" pitchFamily="34" charset="0"/>
              <a:ea typeface="ＭＳ Ｐゴシック" pitchFamily="34" charset="-128"/>
            </a:endParaRPr>
          </a:p>
        </p:txBody>
      </p:sp>
      <p:sp>
        <p:nvSpPr>
          <p:cNvPr id="12295"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9512" y="2996952"/>
            <a:ext cx="8568952" cy="3312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Problem tree analysis </a:t>
            </a:r>
            <a:endParaRPr lang="en-US" dirty="0"/>
          </a:p>
        </p:txBody>
      </p:sp>
      <p:sp>
        <p:nvSpPr>
          <p:cNvPr id="3" name="Content Placeholder 2"/>
          <p:cNvSpPr>
            <a:spLocks noGrp="1"/>
          </p:cNvSpPr>
          <p:nvPr>
            <p:ph idx="1"/>
          </p:nvPr>
        </p:nvSpPr>
        <p:spPr>
          <a:xfrm>
            <a:off x="457200" y="1600201"/>
            <a:ext cx="8229600" cy="1684784"/>
          </a:xfrm>
        </p:spPr>
        <p:txBody>
          <a:bodyPr/>
          <a:lstStyle/>
          <a:p>
            <a:r>
              <a:rPr lang="en-US" sz="2000" dirty="0" smtClean="0"/>
              <a:t>Analysis of researchable issue to gain insights about its possible cause-effect relationships. </a:t>
            </a:r>
          </a:p>
          <a:p>
            <a:r>
              <a:rPr lang="en-US" sz="2000" dirty="0" smtClean="0"/>
              <a:t>Helps in identifying the critical areas where an intervention would provide a solution to the problem of concern</a:t>
            </a:r>
          </a:p>
          <a:p>
            <a:pPr>
              <a:buNone/>
            </a:pPr>
            <a:r>
              <a:rPr lang="en-US" sz="2000" dirty="0" smtClean="0">
                <a:solidFill>
                  <a:srgbClr val="C00000"/>
                </a:solidFill>
              </a:rPr>
              <a:t>Impacts</a:t>
            </a:r>
            <a:r>
              <a:rPr lang="en-US" sz="2000" dirty="0" smtClean="0"/>
              <a:t>   No Protection of IP        Questionable Integrity</a:t>
            </a:r>
          </a:p>
          <a:p>
            <a:pPr>
              <a:buNone/>
            </a:pPr>
            <a:endParaRPr lang="en-US" sz="2000" dirty="0" smtClean="0"/>
          </a:p>
          <a:p>
            <a:pPr>
              <a:buNone/>
            </a:pPr>
            <a:r>
              <a:rPr lang="en-US" sz="2000" dirty="0" smtClean="0">
                <a:solidFill>
                  <a:srgbClr val="C00000"/>
                </a:solidFill>
              </a:rPr>
              <a:t>Effect</a:t>
            </a:r>
            <a:r>
              <a:rPr lang="en-US" sz="2000" dirty="0" smtClean="0"/>
              <a:t>    	Intelligent plagiarism cannot be detected</a:t>
            </a:r>
          </a:p>
          <a:p>
            <a:pPr>
              <a:buNone/>
            </a:pPr>
            <a:endParaRPr lang="en-US" sz="2000" dirty="0" smtClean="0"/>
          </a:p>
          <a:p>
            <a:pPr>
              <a:buNone/>
            </a:pPr>
            <a:r>
              <a:rPr lang="en-US" sz="2000" dirty="0" smtClean="0">
                <a:solidFill>
                  <a:srgbClr val="C00000"/>
                </a:solidFill>
              </a:rPr>
              <a:t>Problem</a:t>
            </a:r>
            <a:r>
              <a:rPr lang="en-US" sz="2000" dirty="0" smtClean="0"/>
              <a:t>   </a:t>
            </a:r>
            <a:r>
              <a:rPr lang="en-US" sz="2000" b="1" dirty="0" smtClean="0"/>
              <a:t>No way to detect beyond cut-and paste plagiarism</a:t>
            </a:r>
          </a:p>
          <a:p>
            <a:pPr>
              <a:buNone/>
            </a:pPr>
            <a:endParaRPr lang="en-US" sz="2400" dirty="0" smtClean="0"/>
          </a:p>
          <a:p>
            <a:pPr>
              <a:buNone/>
            </a:pPr>
            <a:r>
              <a:rPr lang="en-US" sz="2000" dirty="0" smtClean="0">
                <a:solidFill>
                  <a:srgbClr val="C00000"/>
                </a:solidFill>
              </a:rPr>
              <a:t>Causes</a:t>
            </a:r>
            <a:r>
              <a:rPr lang="en-US" sz="2000" dirty="0" smtClean="0"/>
              <a:t>     Plagiarist change words    Change order of words</a:t>
            </a:r>
          </a:p>
          <a:p>
            <a:endParaRPr lang="en-US" sz="2400" dirty="0"/>
          </a:p>
        </p:txBody>
      </p:sp>
      <p:sp>
        <p:nvSpPr>
          <p:cNvPr id="7" name="Up Arrow 6"/>
          <p:cNvSpPr/>
          <p:nvPr/>
        </p:nvSpPr>
        <p:spPr>
          <a:xfrm>
            <a:off x="3995936" y="4797152"/>
            <a:ext cx="45719"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3995936" y="4077072"/>
            <a:ext cx="72008" cy="3600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3995936" y="3356992"/>
            <a:ext cx="72008" cy="4320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452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3528" y="1556792"/>
            <a:ext cx="8640960" cy="4608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3568" y="260648"/>
            <a:ext cx="7772400" cy="1143000"/>
          </a:xfrm>
        </p:spPr>
        <p:txBody>
          <a:bodyPr/>
          <a:lstStyle/>
          <a:p>
            <a:r>
              <a:rPr lang="en-US" dirty="0" smtClean="0"/>
              <a:t>Change Problem Tree to Objective Tree</a:t>
            </a:r>
            <a:endParaRPr lang="en-US" dirty="0"/>
          </a:p>
        </p:txBody>
      </p:sp>
      <p:sp>
        <p:nvSpPr>
          <p:cNvPr id="3" name="Content Placeholder 2"/>
          <p:cNvSpPr>
            <a:spLocks noGrp="1"/>
          </p:cNvSpPr>
          <p:nvPr>
            <p:ph idx="1"/>
          </p:nvPr>
        </p:nvSpPr>
        <p:spPr>
          <a:xfrm>
            <a:off x="457200" y="1600200"/>
            <a:ext cx="8686800" cy="4525963"/>
          </a:xfrm>
        </p:spPr>
        <p:txBody>
          <a:bodyPr/>
          <a:lstStyle/>
          <a:p>
            <a:pPr>
              <a:buNone/>
            </a:pPr>
            <a:r>
              <a:rPr lang="en-US" sz="2000" dirty="0" smtClean="0">
                <a:solidFill>
                  <a:srgbClr val="C00000"/>
                </a:solidFill>
              </a:rPr>
              <a:t>Impacts</a:t>
            </a:r>
            <a:r>
              <a:rPr lang="en-US" sz="2000" dirty="0" smtClean="0"/>
              <a:t>   Protection of IP        Preserve Integrity</a:t>
            </a:r>
          </a:p>
          <a:p>
            <a:pPr>
              <a:buNone/>
            </a:pPr>
            <a:endParaRPr lang="en-US" sz="2000" dirty="0" smtClean="0"/>
          </a:p>
          <a:p>
            <a:pPr>
              <a:buNone/>
            </a:pPr>
            <a:endParaRPr lang="en-US" sz="2000" dirty="0" smtClean="0"/>
          </a:p>
          <a:p>
            <a:pPr>
              <a:buNone/>
            </a:pPr>
            <a:r>
              <a:rPr lang="en-US" sz="2000" dirty="0" smtClean="0">
                <a:solidFill>
                  <a:srgbClr val="C00000"/>
                </a:solidFill>
              </a:rPr>
              <a:t>Effect</a:t>
            </a:r>
            <a:r>
              <a:rPr lang="en-US" sz="2000" dirty="0" smtClean="0"/>
              <a:t>    	Avoid Intelligent plagiarism</a:t>
            </a:r>
          </a:p>
          <a:p>
            <a:pPr>
              <a:buNone/>
            </a:pPr>
            <a:endParaRPr lang="en-US" sz="2000" dirty="0" smtClean="0"/>
          </a:p>
          <a:p>
            <a:pPr>
              <a:buNone/>
            </a:pPr>
            <a:endParaRPr lang="en-US" sz="2000" dirty="0" smtClean="0"/>
          </a:p>
          <a:p>
            <a:pPr>
              <a:buNone/>
            </a:pPr>
            <a:r>
              <a:rPr lang="en-US" sz="2000" dirty="0" smtClean="0">
                <a:solidFill>
                  <a:srgbClr val="C00000"/>
                </a:solidFill>
              </a:rPr>
              <a:t>Aims</a:t>
            </a:r>
            <a:r>
              <a:rPr lang="en-US" sz="2000" dirty="0" smtClean="0"/>
              <a:t>   </a:t>
            </a:r>
            <a:r>
              <a:rPr lang="en-US" sz="2000" b="1" dirty="0" smtClean="0"/>
              <a:t>Develop ways to detect beyond cut-and paste plagiarism</a:t>
            </a:r>
          </a:p>
          <a:p>
            <a:pPr>
              <a:buNone/>
            </a:pPr>
            <a:endParaRPr lang="en-US" sz="2000" dirty="0" smtClean="0"/>
          </a:p>
          <a:p>
            <a:pPr>
              <a:buNone/>
            </a:pPr>
            <a:endParaRPr lang="en-US" sz="2000" dirty="0" smtClean="0"/>
          </a:p>
          <a:p>
            <a:pPr>
              <a:buNone/>
            </a:pPr>
            <a:r>
              <a:rPr lang="en-US" sz="2000" dirty="0" smtClean="0">
                <a:solidFill>
                  <a:srgbClr val="C00000"/>
                </a:solidFill>
              </a:rPr>
              <a:t>Objectives</a:t>
            </a:r>
            <a:r>
              <a:rPr lang="en-US" sz="2000" dirty="0" smtClean="0"/>
              <a:t>     Semantic-based detection  Predicate-based detection</a:t>
            </a:r>
            <a:endParaRPr lang="en-US" sz="2000" dirty="0"/>
          </a:p>
        </p:txBody>
      </p:sp>
      <p:sp>
        <p:nvSpPr>
          <p:cNvPr id="5" name="Up Arrow 4"/>
          <p:cNvSpPr/>
          <p:nvPr/>
        </p:nvSpPr>
        <p:spPr>
          <a:xfrm>
            <a:off x="3995936" y="4293096"/>
            <a:ext cx="45719"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3995936" y="3212976"/>
            <a:ext cx="45719"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3995936" y="2060848"/>
            <a:ext cx="45719"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233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Logical Framework</a:t>
            </a:r>
            <a:endParaRPr lang="en-US" dirty="0"/>
          </a:p>
        </p:txBody>
      </p:sp>
      <p:sp>
        <p:nvSpPr>
          <p:cNvPr id="3" name="Content Placeholder 2"/>
          <p:cNvSpPr>
            <a:spLocks noGrp="1"/>
          </p:cNvSpPr>
          <p:nvPr>
            <p:ph idx="1"/>
          </p:nvPr>
        </p:nvSpPr>
        <p:spPr/>
        <p:txBody>
          <a:bodyPr/>
          <a:lstStyle/>
          <a:p>
            <a:endParaRPr lang="en-US"/>
          </a:p>
        </p:txBody>
      </p:sp>
      <p:pic>
        <p:nvPicPr>
          <p:cNvPr id="141314" name="Picture 2"/>
          <p:cNvPicPr>
            <a:picLocks noChangeAspect="1" noChangeArrowheads="1"/>
          </p:cNvPicPr>
          <p:nvPr/>
        </p:nvPicPr>
        <p:blipFill>
          <a:blip r:embed="rId2" cstate="print"/>
          <a:srcRect/>
          <a:stretch>
            <a:fillRect/>
          </a:stretch>
        </p:blipFill>
        <p:spPr bwMode="auto">
          <a:xfrm>
            <a:off x="225310" y="1844824"/>
            <a:ext cx="8882366" cy="3384376"/>
          </a:xfrm>
          <a:prstGeom prst="rect">
            <a:avLst/>
          </a:prstGeom>
          <a:noFill/>
          <a:ln w="9525">
            <a:noFill/>
            <a:miter lim="800000"/>
            <a:headEnd/>
            <a:tailEnd/>
          </a:ln>
        </p:spPr>
      </p:pic>
    </p:spTree>
    <p:extLst>
      <p:ext uri="{BB962C8B-B14F-4D97-AF65-F5344CB8AC3E}">
        <p14:creationId xmlns:p14="http://schemas.microsoft.com/office/powerpoint/2010/main" val="2252857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MY" dirty="0"/>
          </a:p>
        </p:txBody>
      </p:sp>
      <p:sp>
        <p:nvSpPr>
          <p:cNvPr id="3" name="Content Placeholder 2"/>
          <p:cNvSpPr>
            <a:spLocks noGrp="1"/>
          </p:cNvSpPr>
          <p:nvPr>
            <p:ph idx="1"/>
          </p:nvPr>
        </p:nvSpPr>
        <p:spPr/>
        <p:txBody>
          <a:bodyPr/>
          <a:lstStyle/>
          <a:p>
            <a:r>
              <a:rPr lang="en-US" dirty="0" smtClean="0"/>
              <a:t>What is a research problem?</a:t>
            </a:r>
          </a:p>
          <a:p>
            <a:r>
              <a:rPr lang="en-US" dirty="0" smtClean="0"/>
              <a:t>Steps in formulating a research problem</a:t>
            </a:r>
            <a:endParaRPr lang="en-MY" dirty="0" smtClean="0"/>
          </a:p>
          <a:p>
            <a:r>
              <a:rPr lang="en-US" dirty="0" smtClean="0"/>
              <a:t>Writing about research problems</a:t>
            </a:r>
          </a:p>
        </p:txBody>
      </p:sp>
    </p:spTree>
    <p:extLst>
      <p:ext uri="{BB962C8B-B14F-4D97-AF65-F5344CB8AC3E}">
        <p14:creationId xmlns:p14="http://schemas.microsoft.com/office/powerpoint/2010/main" val="1296063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2"/>
          <p:cNvSpPr>
            <a:spLocks noGrp="1"/>
          </p:cNvSpPr>
          <p:nvPr>
            <p:ph type="dt" sz="quarter" idx="4294967295"/>
          </p:nvPr>
        </p:nvSpPr>
        <p:spPr>
          <a:xfrm>
            <a:off x="457200" y="6248400"/>
            <a:ext cx="2133600" cy="457200"/>
          </a:xfrm>
          <a:prstGeom prst="rect">
            <a:avLst/>
          </a:prstGeom>
          <a:noFill/>
        </p:spPr>
        <p:txBody>
          <a:bodyPr/>
          <a:lstStyle/>
          <a:p>
            <a:fld id="{F9E0605D-C2CA-4C51-A57F-4AB645AC3E06}" type="datetime1">
              <a:rPr lang="en-US" smtClean="0"/>
              <a:pPr/>
              <a:t>12/23/2017</a:t>
            </a:fld>
            <a:endParaRPr lang="en-US" smtClean="0"/>
          </a:p>
        </p:txBody>
      </p:sp>
      <p:sp>
        <p:nvSpPr>
          <p:cNvPr id="10244" name="Slide Number Placeholder 4"/>
          <p:cNvSpPr>
            <a:spLocks noGrp="1"/>
          </p:cNvSpPr>
          <p:nvPr>
            <p:ph type="sldNum" sz="quarter" idx="12"/>
          </p:nvPr>
        </p:nvSpPr>
        <p:spPr>
          <a:noFill/>
        </p:spPr>
        <p:txBody>
          <a:bodyPr/>
          <a:lstStyle/>
          <a:p>
            <a:fld id="{2BDAEC28-AB22-4D4C-B709-77089DC7A190}" type="slidenum">
              <a:rPr lang="ar-SA" smtClean="0"/>
              <a:pPr/>
              <a:t>20</a:t>
            </a:fld>
            <a:endParaRPr lang="en-US" smtClean="0"/>
          </a:p>
        </p:txBody>
      </p:sp>
      <p:sp>
        <p:nvSpPr>
          <p:cNvPr id="10245" name="Rectangle 4"/>
          <p:cNvSpPr>
            <a:spLocks noGrp="1" noChangeArrowheads="1"/>
          </p:cNvSpPr>
          <p:nvPr>
            <p:ph type="title"/>
          </p:nvPr>
        </p:nvSpPr>
        <p:spPr>
          <a:xfrm>
            <a:off x="611560" y="0"/>
            <a:ext cx="7832477" cy="1143000"/>
          </a:xfrm>
        </p:spPr>
        <p:txBody>
          <a:bodyPr/>
          <a:lstStyle/>
          <a:p>
            <a:pPr eaLnBrk="1" hangingPunct="1"/>
            <a:r>
              <a:rPr lang="en-US" sz="4000" b="1" dirty="0" smtClean="0">
                <a:solidFill>
                  <a:srgbClr val="993300"/>
                </a:solidFill>
              </a:rPr>
              <a:t>Problem Tree – Keep asking Why?</a:t>
            </a:r>
          </a:p>
        </p:txBody>
      </p:sp>
      <p:sp>
        <p:nvSpPr>
          <p:cNvPr id="31749" name="Text Box 5"/>
          <p:cNvSpPr txBox="1">
            <a:spLocks noChangeArrowheads="1"/>
          </p:cNvSpPr>
          <p:nvPr/>
        </p:nvSpPr>
        <p:spPr bwMode="auto">
          <a:xfrm>
            <a:off x="152400" y="3800475"/>
            <a:ext cx="1574800" cy="314325"/>
          </a:xfrm>
          <a:prstGeom prst="rect">
            <a:avLst/>
          </a:prstGeom>
          <a:solidFill>
            <a:srgbClr val="CCFFCC"/>
          </a:solidFill>
          <a:ln w="9525">
            <a:solidFill>
              <a:schemeClr val="tx1"/>
            </a:solidFill>
            <a:miter lim="800000"/>
            <a:headEnd/>
            <a:tailEnd/>
          </a:ln>
        </p:spPr>
        <p:txBody>
          <a:bodyPr wrap="none">
            <a:spAutoFit/>
          </a:bodyPr>
          <a:lstStyle/>
          <a:p>
            <a:r>
              <a:rPr lang="en-US" sz="1400"/>
              <a:t>Food Insecurity</a:t>
            </a:r>
          </a:p>
        </p:txBody>
      </p:sp>
      <p:sp>
        <p:nvSpPr>
          <p:cNvPr id="31750" name="Text Box 6"/>
          <p:cNvSpPr txBox="1">
            <a:spLocks noChangeArrowheads="1"/>
          </p:cNvSpPr>
          <p:nvPr/>
        </p:nvSpPr>
        <p:spPr bwMode="auto">
          <a:xfrm>
            <a:off x="1828800" y="1905000"/>
            <a:ext cx="1249363" cy="527050"/>
          </a:xfrm>
          <a:prstGeom prst="rect">
            <a:avLst/>
          </a:prstGeom>
          <a:solidFill>
            <a:srgbClr val="FF99CC"/>
          </a:solidFill>
          <a:ln w="9525">
            <a:solidFill>
              <a:schemeClr val="tx1"/>
            </a:solidFill>
            <a:miter lim="800000"/>
            <a:headEnd/>
            <a:tailEnd/>
          </a:ln>
        </p:spPr>
        <p:txBody>
          <a:bodyPr wrap="none">
            <a:spAutoFit/>
          </a:bodyPr>
          <a:lstStyle/>
          <a:p>
            <a:r>
              <a:rPr lang="en-US" sz="1400"/>
              <a:t>Low Labor </a:t>
            </a:r>
          </a:p>
          <a:p>
            <a:r>
              <a:rPr lang="en-US" sz="1400"/>
              <a:t>Productivity</a:t>
            </a:r>
          </a:p>
        </p:txBody>
      </p:sp>
      <p:sp>
        <p:nvSpPr>
          <p:cNvPr id="31751" name="Text Box 7"/>
          <p:cNvSpPr txBox="1">
            <a:spLocks noChangeArrowheads="1"/>
          </p:cNvSpPr>
          <p:nvPr/>
        </p:nvSpPr>
        <p:spPr bwMode="auto">
          <a:xfrm>
            <a:off x="1828800" y="5257800"/>
            <a:ext cx="1249363" cy="527050"/>
          </a:xfrm>
          <a:prstGeom prst="rect">
            <a:avLst/>
          </a:prstGeom>
          <a:solidFill>
            <a:srgbClr val="CCFFCC"/>
          </a:solidFill>
          <a:ln w="9525">
            <a:solidFill>
              <a:schemeClr val="tx1"/>
            </a:solidFill>
            <a:miter lim="800000"/>
            <a:headEnd/>
            <a:tailEnd/>
          </a:ln>
        </p:spPr>
        <p:txBody>
          <a:bodyPr wrap="none">
            <a:spAutoFit/>
          </a:bodyPr>
          <a:lstStyle/>
          <a:p>
            <a:r>
              <a:rPr lang="en-US" sz="1400"/>
              <a:t>Low Land </a:t>
            </a:r>
          </a:p>
          <a:p>
            <a:r>
              <a:rPr lang="en-US" sz="1400"/>
              <a:t>Productivity</a:t>
            </a:r>
          </a:p>
        </p:txBody>
      </p:sp>
      <p:sp>
        <p:nvSpPr>
          <p:cNvPr id="31752" name="Text Box 8"/>
          <p:cNvSpPr txBox="1">
            <a:spLocks noChangeArrowheads="1"/>
          </p:cNvSpPr>
          <p:nvPr/>
        </p:nvSpPr>
        <p:spPr bwMode="auto">
          <a:xfrm>
            <a:off x="3649663" y="1595438"/>
            <a:ext cx="1560512" cy="314325"/>
          </a:xfrm>
          <a:prstGeom prst="rect">
            <a:avLst/>
          </a:prstGeom>
          <a:solidFill>
            <a:srgbClr val="FF99CC"/>
          </a:solidFill>
          <a:ln w="9525">
            <a:solidFill>
              <a:schemeClr val="tx1"/>
            </a:solidFill>
            <a:miter lim="800000"/>
            <a:headEnd/>
            <a:tailEnd/>
          </a:ln>
        </p:spPr>
        <p:txBody>
          <a:bodyPr wrap="none">
            <a:spAutoFit/>
          </a:bodyPr>
          <a:lstStyle/>
          <a:p>
            <a:r>
              <a:rPr lang="en-US" sz="1400"/>
              <a:t>Unskilled Labor</a:t>
            </a:r>
          </a:p>
        </p:txBody>
      </p:sp>
      <p:sp>
        <p:nvSpPr>
          <p:cNvPr id="31753" name="Text Box 9"/>
          <p:cNvSpPr txBox="1">
            <a:spLocks noChangeArrowheads="1"/>
          </p:cNvSpPr>
          <p:nvPr/>
        </p:nvSpPr>
        <p:spPr bwMode="auto">
          <a:xfrm>
            <a:off x="3611563" y="3429000"/>
            <a:ext cx="1503362" cy="314325"/>
          </a:xfrm>
          <a:prstGeom prst="rect">
            <a:avLst/>
          </a:prstGeom>
          <a:solidFill>
            <a:srgbClr val="CCFFCC"/>
          </a:solidFill>
          <a:ln w="9525">
            <a:solidFill>
              <a:schemeClr val="tx1"/>
            </a:solidFill>
            <a:miter lim="800000"/>
            <a:headEnd/>
            <a:tailEnd/>
          </a:ln>
        </p:spPr>
        <p:txBody>
          <a:bodyPr wrap="none">
            <a:spAutoFit/>
          </a:bodyPr>
          <a:lstStyle/>
          <a:p>
            <a:r>
              <a:rPr lang="en-US" sz="1400"/>
              <a:t>Water Scarcity</a:t>
            </a:r>
          </a:p>
        </p:txBody>
      </p:sp>
      <p:sp>
        <p:nvSpPr>
          <p:cNvPr id="31754" name="Text Box 10"/>
          <p:cNvSpPr txBox="1">
            <a:spLocks noChangeArrowheads="1"/>
          </p:cNvSpPr>
          <p:nvPr/>
        </p:nvSpPr>
        <p:spPr bwMode="auto">
          <a:xfrm>
            <a:off x="3617913" y="4351338"/>
            <a:ext cx="1706562" cy="314325"/>
          </a:xfrm>
          <a:prstGeom prst="rect">
            <a:avLst/>
          </a:prstGeom>
          <a:solidFill>
            <a:srgbClr val="CCFFCC"/>
          </a:solidFill>
          <a:ln w="9525">
            <a:solidFill>
              <a:schemeClr val="tx1"/>
            </a:solidFill>
            <a:miter lim="800000"/>
            <a:headEnd/>
            <a:tailEnd/>
          </a:ln>
        </p:spPr>
        <p:txBody>
          <a:bodyPr wrap="none">
            <a:spAutoFit/>
          </a:bodyPr>
          <a:lstStyle/>
          <a:p>
            <a:r>
              <a:rPr lang="en-US" sz="1400"/>
              <a:t>Unsuitable Crops</a:t>
            </a:r>
          </a:p>
        </p:txBody>
      </p:sp>
      <p:sp>
        <p:nvSpPr>
          <p:cNvPr id="31756" name="Text Box 12"/>
          <p:cNvSpPr txBox="1">
            <a:spLocks noChangeArrowheads="1"/>
          </p:cNvSpPr>
          <p:nvPr/>
        </p:nvSpPr>
        <p:spPr bwMode="auto">
          <a:xfrm>
            <a:off x="3635896" y="6021288"/>
            <a:ext cx="984250" cy="314325"/>
          </a:xfrm>
          <a:prstGeom prst="rect">
            <a:avLst/>
          </a:prstGeom>
          <a:solidFill>
            <a:srgbClr val="CCFFCC"/>
          </a:solidFill>
          <a:ln w="9525">
            <a:solidFill>
              <a:schemeClr val="tx1"/>
            </a:solidFill>
            <a:miter lim="800000"/>
            <a:headEnd/>
            <a:tailEnd/>
          </a:ln>
        </p:spPr>
        <p:txBody>
          <a:bodyPr wrap="none">
            <a:spAutoFit/>
          </a:bodyPr>
          <a:lstStyle/>
          <a:p>
            <a:r>
              <a:rPr lang="en-US" sz="1400"/>
              <a:t>Poor Soil</a:t>
            </a:r>
          </a:p>
        </p:txBody>
      </p:sp>
      <p:sp>
        <p:nvSpPr>
          <p:cNvPr id="31757" name="Text Box 13"/>
          <p:cNvSpPr txBox="1">
            <a:spLocks noChangeArrowheads="1"/>
          </p:cNvSpPr>
          <p:nvPr/>
        </p:nvSpPr>
        <p:spPr bwMode="auto">
          <a:xfrm>
            <a:off x="6415088" y="1585913"/>
            <a:ext cx="1985962" cy="314325"/>
          </a:xfrm>
          <a:prstGeom prst="rect">
            <a:avLst/>
          </a:prstGeom>
          <a:solidFill>
            <a:srgbClr val="FFFF00"/>
          </a:solidFill>
          <a:ln w="9525">
            <a:solidFill>
              <a:schemeClr val="tx1"/>
            </a:solidFill>
            <a:miter lim="800000"/>
            <a:headEnd/>
            <a:tailEnd/>
          </a:ln>
        </p:spPr>
        <p:txBody>
          <a:bodyPr wrap="none">
            <a:spAutoFit/>
          </a:bodyPr>
          <a:lstStyle/>
          <a:p>
            <a:r>
              <a:rPr lang="en-US" sz="1400"/>
              <a:t>Inefficient Irrigation</a:t>
            </a:r>
          </a:p>
        </p:txBody>
      </p:sp>
      <p:sp>
        <p:nvSpPr>
          <p:cNvPr id="31758" name="Text Box 14"/>
          <p:cNvSpPr txBox="1">
            <a:spLocks noChangeArrowheads="1"/>
          </p:cNvSpPr>
          <p:nvPr/>
        </p:nvSpPr>
        <p:spPr bwMode="auto">
          <a:xfrm>
            <a:off x="6419850" y="3451225"/>
            <a:ext cx="2160588" cy="527050"/>
          </a:xfrm>
          <a:prstGeom prst="rect">
            <a:avLst/>
          </a:prstGeom>
          <a:solidFill>
            <a:srgbClr val="FFFF00"/>
          </a:solidFill>
          <a:ln w="9525">
            <a:solidFill>
              <a:schemeClr val="tx1"/>
            </a:solidFill>
            <a:miter lim="800000"/>
            <a:headEnd/>
            <a:tailEnd/>
          </a:ln>
        </p:spPr>
        <p:txBody>
          <a:bodyPr wrap="none">
            <a:spAutoFit/>
          </a:bodyPr>
          <a:lstStyle/>
          <a:p>
            <a:r>
              <a:rPr lang="en-US" sz="1400"/>
              <a:t>Lack of crop varieties </a:t>
            </a:r>
          </a:p>
          <a:p>
            <a:r>
              <a:rPr lang="en-US" sz="1400"/>
              <a:t>adapted to climate</a:t>
            </a:r>
          </a:p>
        </p:txBody>
      </p:sp>
      <p:sp>
        <p:nvSpPr>
          <p:cNvPr id="31759" name="Text Box 15"/>
          <p:cNvSpPr txBox="1">
            <a:spLocks noChangeArrowheads="1"/>
          </p:cNvSpPr>
          <p:nvPr/>
        </p:nvSpPr>
        <p:spPr bwMode="auto">
          <a:xfrm>
            <a:off x="6430963" y="2546350"/>
            <a:ext cx="2461517" cy="307777"/>
          </a:xfrm>
          <a:prstGeom prst="rect">
            <a:avLst/>
          </a:prstGeom>
          <a:solidFill>
            <a:srgbClr val="FFFF00"/>
          </a:solidFill>
          <a:ln w="9525">
            <a:solidFill>
              <a:schemeClr val="tx1"/>
            </a:solidFill>
            <a:miter lim="800000"/>
            <a:headEnd/>
            <a:tailEnd/>
          </a:ln>
        </p:spPr>
        <p:txBody>
          <a:bodyPr wrap="square">
            <a:spAutoFit/>
          </a:bodyPr>
          <a:lstStyle/>
          <a:p>
            <a:r>
              <a:rPr lang="en-US" sz="1400"/>
              <a:t>Inefficient Water harvesting</a:t>
            </a:r>
          </a:p>
        </p:txBody>
      </p:sp>
      <p:sp>
        <p:nvSpPr>
          <p:cNvPr id="31760" name="Text Box 16"/>
          <p:cNvSpPr txBox="1">
            <a:spLocks noChangeArrowheads="1"/>
          </p:cNvSpPr>
          <p:nvPr/>
        </p:nvSpPr>
        <p:spPr bwMode="auto">
          <a:xfrm>
            <a:off x="3635375" y="2506663"/>
            <a:ext cx="1873250" cy="314325"/>
          </a:xfrm>
          <a:prstGeom prst="rect">
            <a:avLst/>
          </a:prstGeom>
          <a:solidFill>
            <a:srgbClr val="FF99CC"/>
          </a:solidFill>
          <a:ln w="9525">
            <a:solidFill>
              <a:schemeClr val="tx1"/>
            </a:solidFill>
            <a:miter lim="800000"/>
            <a:headEnd/>
            <a:tailEnd/>
          </a:ln>
        </p:spPr>
        <p:txBody>
          <a:bodyPr wrap="none">
            <a:spAutoFit/>
          </a:bodyPr>
          <a:lstStyle/>
          <a:p>
            <a:r>
              <a:rPr lang="en-US" sz="1400"/>
              <a:t>Unsuitable Climate</a:t>
            </a:r>
          </a:p>
        </p:txBody>
      </p:sp>
      <p:sp>
        <p:nvSpPr>
          <p:cNvPr id="31761" name="Text Box 17"/>
          <p:cNvSpPr txBox="1">
            <a:spLocks noChangeArrowheads="1"/>
          </p:cNvSpPr>
          <p:nvPr/>
        </p:nvSpPr>
        <p:spPr bwMode="auto">
          <a:xfrm>
            <a:off x="6415089" y="4351338"/>
            <a:ext cx="2261368" cy="527050"/>
          </a:xfrm>
          <a:prstGeom prst="rect">
            <a:avLst/>
          </a:prstGeom>
          <a:solidFill>
            <a:srgbClr val="FFFF00"/>
          </a:solidFill>
          <a:ln w="9525">
            <a:solidFill>
              <a:schemeClr val="tx1"/>
            </a:solidFill>
            <a:miter lim="800000"/>
            <a:headEnd/>
            <a:tailEnd/>
          </a:ln>
        </p:spPr>
        <p:txBody>
          <a:bodyPr wrap="square">
            <a:spAutoFit/>
          </a:bodyPr>
          <a:lstStyle/>
          <a:p>
            <a:r>
              <a:rPr lang="en-US" sz="1400" dirty="0"/>
              <a:t>Farming Patterns do not </a:t>
            </a:r>
          </a:p>
          <a:p>
            <a:r>
              <a:rPr lang="en-US" sz="1400" dirty="0"/>
              <a:t>Return nutrients</a:t>
            </a:r>
          </a:p>
        </p:txBody>
      </p:sp>
      <p:sp>
        <p:nvSpPr>
          <p:cNvPr id="31762" name="Text Box 18"/>
          <p:cNvSpPr txBox="1">
            <a:spLocks noChangeArrowheads="1"/>
          </p:cNvSpPr>
          <p:nvPr/>
        </p:nvSpPr>
        <p:spPr bwMode="auto">
          <a:xfrm>
            <a:off x="6415088" y="5272088"/>
            <a:ext cx="2549400" cy="317152"/>
          </a:xfrm>
          <a:prstGeom prst="rect">
            <a:avLst/>
          </a:prstGeom>
          <a:solidFill>
            <a:srgbClr val="FF99CC"/>
          </a:solidFill>
          <a:ln w="9525">
            <a:solidFill>
              <a:schemeClr val="tx1"/>
            </a:solidFill>
            <a:miter lim="800000"/>
            <a:headEnd/>
            <a:tailEnd/>
          </a:ln>
        </p:spPr>
        <p:txBody>
          <a:bodyPr wrap="square">
            <a:spAutoFit/>
          </a:bodyPr>
          <a:lstStyle/>
          <a:p>
            <a:r>
              <a:rPr lang="en-US" sz="1400"/>
              <a:t>Farmers can’t afford fertilizers</a:t>
            </a:r>
          </a:p>
        </p:txBody>
      </p:sp>
      <p:sp>
        <p:nvSpPr>
          <p:cNvPr id="31763" name="Text Box 19"/>
          <p:cNvSpPr txBox="1">
            <a:spLocks noChangeArrowheads="1"/>
          </p:cNvSpPr>
          <p:nvPr/>
        </p:nvSpPr>
        <p:spPr bwMode="auto">
          <a:xfrm>
            <a:off x="6372200" y="5877272"/>
            <a:ext cx="2047875" cy="527050"/>
          </a:xfrm>
          <a:prstGeom prst="rect">
            <a:avLst/>
          </a:prstGeom>
          <a:solidFill>
            <a:srgbClr val="FFFF00"/>
          </a:solidFill>
          <a:ln w="9525">
            <a:solidFill>
              <a:schemeClr val="tx1"/>
            </a:solidFill>
            <a:miter lim="800000"/>
            <a:headEnd/>
            <a:tailEnd/>
          </a:ln>
        </p:spPr>
        <p:txBody>
          <a:bodyPr wrap="none">
            <a:spAutoFit/>
          </a:bodyPr>
          <a:lstStyle/>
          <a:p>
            <a:r>
              <a:rPr lang="en-US" sz="1400" dirty="0"/>
              <a:t>Farmers unaware of </a:t>
            </a:r>
          </a:p>
          <a:p>
            <a:r>
              <a:rPr lang="en-US" sz="1400" dirty="0"/>
              <a:t>best practices</a:t>
            </a:r>
          </a:p>
        </p:txBody>
      </p:sp>
      <p:sp>
        <p:nvSpPr>
          <p:cNvPr id="31764" name="Line 20"/>
          <p:cNvSpPr>
            <a:spLocks noChangeShapeType="1"/>
          </p:cNvSpPr>
          <p:nvPr/>
        </p:nvSpPr>
        <p:spPr bwMode="auto">
          <a:xfrm flipV="1">
            <a:off x="1730375" y="2430463"/>
            <a:ext cx="384175" cy="1498600"/>
          </a:xfrm>
          <a:prstGeom prst="line">
            <a:avLst/>
          </a:prstGeom>
          <a:noFill/>
          <a:ln w="19050">
            <a:solidFill>
              <a:schemeClr val="tx1"/>
            </a:solidFill>
            <a:round/>
            <a:headEnd/>
            <a:tailEnd type="triangle" w="med" len="med"/>
          </a:ln>
        </p:spPr>
        <p:txBody>
          <a:bodyPr/>
          <a:lstStyle/>
          <a:p>
            <a:endParaRPr lang="en-MY"/>
          </a:p>
        </p:txBody>
      </p:sp>
      <p:sp>
        <p:nvSpPr>
          <p:cNvPr id="31765" name="Line 21"/>
          <p:cNvSpPr>
            <a:spLocks noChangeShapeType="1"/>
          </p:cNvSpPr>
          <p:nvPr/>
        </p:nvSpPr>
        <p:spPr bwMode="auto">
          <a:xfrm>
            <a:off x="1730375" y="3967163"/>
            <a:ext cx="422275" cy="1266825"/>
          </a:xfrm>
          <a:prstGeom prst="line">
            <a:avLst/>
          </a:prstGeom>
          <a:noFill/>
          <a:ln w="19050">
            <a:solidFill>
              <a:schemeClr val="tx1"/>
            </a:solidFill>
            <a:round/>
            <a:headEnd/>
            <a:tailEnd type="triangle" w="med" len="med"/>
          </a:ln>
        </p:spPr>
        <p:txBody>
          <a:bodyPr/>
          <a:lstStyle/>
          <a:p>
            <a:endParaRPr lang="en-MY"/>
          </a:p>
        </p:txBody>
      </p:sp>
      <p:sp>
        <p:nvSpPr>
          <p:cNvPr id="31766" name="Line 22"/>
          <p:cNvSpPr>
            <a:spLocks noChangeShapeType="1"/>
          </p:cNvSpPr>
          <p:nvPr/>
        </p:nvSpPr>
        <p:spPr bwMode="auto">
          <a:xfrm flipV="1">
            <a:off x="3073400" y="1778000"/>
            <a:ext cx="576263" cy="422275"/>
          </a:xfrm>
          <a:prstGeom prst="line">
            <a:avLst/>
          </a:prstGeom>
          <a:noFill/>
          <a:ln w="19050">
            <a:solidFill>
              <a:schemeClr val="tx1"/>
            </a:solidFill>
            <a:round/>
            <a:headEnd/>
            <a:tailEnd type="triangle" w="med" len="med"/>
          </a:ln>
        </p:spPr>
        <p:txBody>
          <a:bodyPr/>
          <a:lstStyle/>
          <a:p>
            <a:endParaRPr lang="en-MY"/>
          </a:p>
        </p:txBody>
      </p:sp>
      <p:sp>
        <p:nvSpPr>
          <p:cNvPr id="31767" name="Line 23"/>
          <p:cNvSpPr>
            <a:spLocks noChangeShapeType="1"/>
          </p:cNvSpPr>
          <p:nvPr/>
        </p:nvSpPr>
        <p:spPr bwMode="auto">
          <a:xfrm flipV="1">
            <a:off x="3073400" y="2738438"/>
            <a:ext cx="538163" cy="2763837"/>
          </a:xfrm>
          <a:prstGeom prst="line">
            <a:avLst/>
          </a:prstGeom>
          <a:noFill/>
          <a:ln w="19050">
            <a:solidFill>
              <a:schemeClr val="tx1"/>
            </a:solidFill>
            <a:round/>
            <a:headEnd/>
            <a:tailEnd type="triangle" w="med" len="med"/>
          </a:ln>
        </p:spPr>
        <p:txBody>
          <a:bodyPr/>
          <a:lstStyle/>
          <a:p>
            <a:endParaRPr lang="en-MY"/>
          </a:p>
        </p:txBody>
      </p:sp>
      <p:sp>
        <p:nvSpPr>
          <p:cNvPr id="31768" name="Line 24"/>
          <p:cNvSpPr>
            <a:spLocks noChangeShapeType="1"/>
          </p:cNvSpPr>
          <p:nvPr/>
        </p:nvSpPr>
        <p:spPr bwMode="auto">
          <a:xfrm flipV="1">
            <a:off x="3073400" y="3621088"/>
            <a:ext cx="538163" cy="1881187"/>
          </a:xfrm>
          <a:prstGeom prst="line">
            <a:avLst/>
          </a:prstGeom>
          <a:noFill/>
          <a:ln w="19050">
            <a:solidFill>
              <a:schemeClr val="tx1"/>
            </a:solidFill>
            <a:round/>
            <a:headEnd/>
            <a:tailEnd type="triangle" w="med" len="med"/>
          </a:ln>
        </p:spPr>
        <p:txBody>
          <a:bodyPr/>
          <a:lstStyle/>
          <a:p>
            <a:endParaRPr lang="en-MY"/>
          </a:p>
        </p:txBody>
      </p:sp>
      <p:sp>
        <p:nvSpPr>
          <p:cNvPr id="31769" name="Line 25"/>
          <p:cNvSpPr>
            <a:spLocks noChangeShapeType="1"/>
          </p:cNvSpPr>
          <p:nvPr/>
        </p:nvSpPr>
        <p:spPr bwMode="auto">
          <a:xfrm flipV="1">
            <a:off x="3073400" y="4543425"/>
            <a:ext cx="538163" cy="958850"/>
          </a:xfrm>
          <a:prstGeom prst="line">
            <a:avLst/>
          </a:prstGeom>
          <a:noFill/>
          <a:ln w="19050">
            <a:solidFill>
              <a:schemeClr val="tx1"/>
            </a:solidFill>
            <a:round/>
            <a:headEnd/>
            <a:tailEnd type="triangle" w="med" len="med"/>
          </a:ln>
        </p:spPr>
        <p:txBody>
          <a:bodyPr/>
          <a:lstStyle/>
          <a:p>
            <a:endParaRPr lang="en-MY"/>
          </a:p>
        </p:txBody>
      </p:sp>
      <p:sp>
        <p:nvSpPr>
          <p:cNvPr id="31771" name="Line 27"/>
          <p:cNvSpPr>
            <a:spLocks noChangeShapeType="1"/>
          </p:cNvSpPr>
          <p:nvPr/>
        </p:nvSpPr>
        <p:spPr bwMode="auto">
          <a:xfrm>
            <a:off x="3073401" y="5502275"/>
            <a:ext cx="562496" cy="735037"/>
          </a:xfrm>
          <a:prstGeom prst="line">
            <a:avLst/>
          </a:prstGeom>
          <a:noFill/>
          <a:ln w="19050">
            <a:solidFill>
              <a:schemeClr val="tx1"/>
            </a:solidFill>
            <a:round/>
            <a:headEnd/>
            <a:tailEnd type="triangle" w="med" len="med"/>
          </a:ln>
        </p:spPr>
        <p:txBody>
          <a:bodyPr/>
          <a:lstStyle/>
          <a:p>
            <a:endParaRPr lang="en-MY"/>
          </a:p>
        </p:txBody>
      </p:sp>
      <p:sp>
        <p:nvSpPr>
          <p:cNvPr id="31772" name="Line 28"/>
          <p:cNvSpPr>
            <a:spLocks noChangeShapeType="1"/>
          </p:cNvSpPr>
          <p:nvPr/>
        </p:nvSpPr>
        <p:spPr bwMode="auto">
          <a:xfrm flipV="1">
            <a:off x="5110163" y="1778000"/>
            <a:ext cx="1304925" cy="1804988"/>
          </a:xfrm>
          <a:prstGeom prst="line">
            <a:avLst/>
          </a:prstGeom>
          <a:noFill/>
          <a:ln w="19050">
            <a:solidFill>
              <a:schemeClr val="tx1"/>
            </a:solidFill>
            <a:round/>
            <a:headEnd/>
            <a:tailEnd type="triangle" w="med" len="med"/>
          </a:ln>
        </p:spPr>
        <p:txBody>
          <a:bodyPr/>
          <a:lstStyle/>
          <a:p>
            <a:endParaRPr lang="en-MY"/>
          </a:p>
        </p:txBody>
      </p:sp>
      <p:sp>
        <p:nvSpPr>
          <p:cNvPr id="31773" name="Line 29"/>
          <p:cNvSpPr>
            <a:spLocks noChangeShapeType="1"/>
          </p:cNvSpPr>
          <p:nvPr/>
        </p:nvSpPr>
        <p:spPr bwMode="auto">
          <a:xfrm flipV="1">
            <a:off x="5148263" y="2660650"/>
            <a:ext cx="1304925" cy="922338"/>
          </a:xfrm>
          <a:prstGeom prst="line">
            <a:avLst/>
          </a:prstGeom>
          <a:noFill/>
          <a:ln w="19050">
            <a:solidFill>
              <a:schemeClr val="tx1"/>
            </a:solidFill>
            <a:round/>
            <a:headEnd/>
            <a:tailEnd type="triangle" w="med" len="med"/>
          </a:ln>
        </p:spPr>
        <p:txBody>
          <a:bodyPr/>
          <a:lstStyle/>
          <a:p>
            <a:endParaRPr lang="en-MY"/>
          </a:p>
        </p:txBody>
      </p:sp>
      <p:sp>
        <p:nvSpPr>
          <p:cNvPr id="31774" name="Line 30"/>
          <p:cNvSpPr>
            <a:spLocks noChangeShapeType="1"/>
          </p:cNvSpPr>
          <p:nvPr/>
        </p:nvSpPr>
        <p:spPr bwMode="auto">
          <a:xfrm flipV="1">
            <a:off x="5340350" y="3851275"/>
            <a:ext cx="1074738" cy="652463"/>
          </a:xfrm>
          <a:prstGeom prst="line">
            <a:avLst/>
          </a:prstGeom>
          <a:noFill/>
          <a:ln w="19050">
            <a:solidFill>
              <a:schemeClr val="tx1"/>
            </a:solidFill>
            <a:round/>
            <a:headEnd/>
            <a:tailEnd type="triangle" w="med" len="med"/>
          </a:ln>
        </p:spPr>
        <p:txBody>
          <a:bodyPr/>
          <a:lstStyle/>
          <a:p>
            <a:endParaRPr lang="en-MY"/>
          </a:p>
        </p:txBody>
      </p:sp>
      <p:sp>
        <p:nvSpPr>
          <p:cNvPr id="31775" name="Line 31"/>
          <p:cNvSpPr>
            <a:spLocks noChangeShapeType="1"/>
          </p:cNvSpPr>
          <p:nvPr/>
        </p:nvSpPr>
        <p:spPr bwMode="auto">
          <a:xfrm flipV="1">
            <a:off x="4644008" y="4849813"/>
            <a:ext cx="1771080" cy="1315491"/>
          </a:xfrm>
          <a:prstGeom prst="line">
            <a:avLst/>
          </a:prstGeom>
          <a:noFill/>
          <a:ln w="19050">
            <a:solidFill>
              <a:schemeClr val="tx1"/>
            </a:solidFill>
            <a:round/>
            <a:headEnd/>
            <a:tailEnd type="triangle" w="med" len="med"/>
          </a:ln>
        </p:spPr>
        <p:txBody>
          <a:bodyPr/>
          <a:lstStyle/>
          <a:p>
            <a:endParaRPr lang="en-MY"/>
          </a:p>
        </p:txBody>
      </p:sp>
      <p:sp>
        <p:nvSpPr>
          <p:cNvPr id="31776" name="Line 32"/>
          <p:cNvSpPr>
            <a:spLocks noChangeShapeType="1"/>
          </p:cNvSpPr>
          <p:nvPr/>
        </p:nvSpPr>
        <p:spPr bwMode="auto">
          <a:xfrm flipV="1">
            <a:off x="4644008" y="5575300"/>
            <a:ext cx="1771080" cy="590004"/>
          </a:xfrm>
          <a:prstGeom prst="line">
            <a:avLst/>
          </a:prstGeom>
          <a:noFill/>
          <a:ln w="19050">
            <a:solidFill>
              <a:schemeClr val="tx1"/>
            </a:solidFill>
            <a:round/>
            <a:headEnd/>
            <a:tailEnd type="triangle" w="med" len="med"/>
          </a:ln>
        </p:spPr>
        <p:txBody>
          <a:bodyPr/>
          <a:lstStyle/>
          <a:p>
            <a:endParaRPr lang="en-MY"/>
          </a:p>
        </p:txBody>
      </p:sp>
      <p:sp>
        <p:nvSpPr>
          <p:cNvPr id="31777" name="Line 33"/>
          <p:cNvSpPr>
            <a:spLocks noChangeShapeType="1"/>
          </p:cNvSpPr>
          <p:nvPr/>
        </p:nvSpPr>
        <p:spPr bwMode="auto">
          <a:xfrm>
            <a:off x="4644008" y="6237313"/>
            <a:ext cx="1728192" cy="0"/>
          </a:xfrm>
          <a:prstGeom prst="line">
            <a:avLst/>
          </a:prstGeom>
          <a:noFill/>
          <a:ln w="19050">
            <a:solidFill>
              <a:schemeClr val="tx1"/>
            </a:solidFill>
            <a:round/>
            <a:headEnd/>
            <a:tailEnd type="triangle" w="med" len="med"/>
          </a:ln>
        </p:spPr>
        <p:txBody>
          <a:bodyPr/>
          <a:lstStyle/>
          <a:p>
            <a:endParaRPr lang="en-MY"/>
          </a:p>
        </p:txBody>
      </p:sp>
      <p:sp>
        <p:nvSpPr>
          <p:cNvPr id="33" name="TextBox 32"/>
          <p:cNvSpPr txBox="1"/>
          <p:nvPr/>
        </p:nvSpPr>
        <p:spPr>
          <a:xfrm>
            <a:off x="647056" y="980728"/>
            <a:ext cx="8496944" cy="830997"/>
          </a:xfrm>
          <a:prstGeom prst="rect">
            <a:avLst/>
          </a:prstGeom>
          <a:noFill/>
        </p:spPr>
        <p:txBody>
          <a:bodyPr wrap="square" rtlCol="0">
            <a:spAutoFit/>
          </a:bodyPr>
          <a:lstStyle/>
          <a:p>
            <a:pPr eaLnBrk="1" hangingPunct="1"/>
            <a:r>
              <a:rPr lang="en-US" dirty="0" smtClean="0"/>
              <a:t>(SA </a:t>
            </a:r>
            <a:r>
              <a:rPr lang="en-US" dirty="0" err="1" smtClean="0"/>
              <a:t>Prathapar</a:t>
            </a:r>
            <a:r>
              <a:rPr lang="en-US" dirty="0" smtClean="0"/>
              <a:t>, Research Methodology Slide, 2012)</a:t>
            </a:r>
          </a:p>
          <a:p>
            <a:endParaRPr lang="en-MY"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0-#ppt_w/2"/>
                                          </p:val>
                                        </p:tav>
                                        <p:tav tm="100000">
                                          <p:val>
                                            <p:strVal val="#ppt_x"/>
                                          </p:val>
                                        </p:tav>
                                      </p:tavLst>
                                    </p:anim>
                                    <p:anim calcmode="lin" valueType="num">
                                      <p:cBhvr additive="base">
                                        <p:cTn id="8"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50"/>
                                        </p:tgtEl>
                                        <p:attrNameLst>
                                          <p:attrName>style.visibility</p:attrName>
                                        </p:attrNameLst>
                                      </p:cBhvr>
                                      <p:to>
                                        <p:strVal val="visible"/>
                                      </p:to>
                                    </p:set>
                                    <p:anim calcmode="lin" valueType="num">
                                      <p:cBhvr additive="base">
                                        <p:cTn id="13" dur="500" fill="hold"/>
                                        <p:tgtEl>
                                          <p:spTgt spid="31750"/>
                                        </p:tgtEl>
                                        <p:attrNameLst>
                                          <p:attrName>ppt_x</p:attrName>
                                        </p:attrNameLst>
                                      </p:cBhvr>
                                      <p:tavLst>
                                        <p:tav tm="0">
                                          <p:val>
                                            <p:strVal val="0-#ppt_w/2"/>
                                          </p:val>
                                        </p:tav>
                                        <p:tav tm="100000">
                                          <p:val>
                                            <p:strVal val="#ppt_x"/>
                                          </p:val>
                                        </p:tav>
                                      </p:tavLst>
                                    </p:anim>
                                    <p:anim calcmode="lin" valueType="num">
                                      <p:cBhvr additive="base">
                                        <p:cTn id="14" dur="500" fill="hold"/>
                                        <p:tgtEl>
                                          <p:spTgt spid="31750"/>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1751"/>
                                        </p:tgtEl>
                                        <p:attrNameLst>
                                          <p:attrName>style.visibility</p:attrName>
                                        </p:attrNameLst>
                                      </p:cBhvr>
                                      <p:to>
                                        <p:strVal val="visible"/>
                                      </p:to>
                                    </p:set>
                                    <p:anim calcmode="lin" valueType="num">
                                      <p:cBhvr additive="base">
                                        <p:cTn id="17" dur="500" fill="hold"/>
                                        <p:tgtEl>
                                          <p:spTgt spid="31751"/>
                                        </p:tgtEl>
                                        <p:attrNameLst>
                                          <p:attrName>ppt_x</p:attrName>
                                        </p:attrNameLst>
                                      </p:cBhvr>
                                      <p:tavLst>
                                        <p:tav tm="0">
                                          <p:val>
                                            <p:strVal val="0-#ppt_w/2"/>
                                          </p:val>
                                        </p:tav>
                                        <p:tav tm="100000">
                                          <p:val>
                                            <p:strVal val="#ppt_x"/>
                                          </p:val>
                                        </p:tav>
                                      </p:tavLst>
                                    </p:anim>
                                    <p:anim calcmode="lin" valueType="num">
                                      <p:cBhvr additive="base">
                                        <p:cTn id="18" dur="500" fill="hold"/>
                                        <p:tgtEl>
                                          <p:spTgt spid="3175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764"/>
                                        </p:tgtEl>
                                        <p:attrNameLst>
                                          <p:attrName>style.visibility</p:attrName>
                                        </p:attrNameLst>
                                      </p:cBhvr>
                                      <p:to>
                                        <p:strVal val="visible"/>
                                      </p:to>
                                    </p:set>
                                    <p:anim calcmode="lin" valueType="num">
                                      <p:cBhvr additive="base">
                                        <p:cTn id="21" dur="500" fill="hold"/>
                                        <p:tgtEl>
                                          <p:spTgt spid="31764"/>
                                        </p:tgtEl>
                                        <p:attrNameLst>
                                          <p:attrName>ppt_x</p:attrName>
                                        </p:attrNameLst>
                                      </p:cBhvr>
                                      <p:tavLst>
                                        <p:tav tm="0">
                                          <p:val>
                                            <p:strVal val="0-#ppt_w/2"/>
                                          </p:val>
                                        </p:tav>
                                        <p:tav tm="100000">
                                          <p:val>
                                            <p:strVal val="#ppt_x"/>
                                          </p:val>
                                        </p:tav>
                                      </p:tavLst>
                                    </p:anim>
                                    <p:anim calcmode="lin" valueType="num">
                                      <p:cBhvr additive="base">
                                        <p:cTn id="22" dur="500" fill="hold"/>
                                        <p:tgtEl>
                                          <p:spTgt spid="3176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1765"/>
                                        </p:tgtEl>
                                        <p:attrNameLst>
                                          <p:attrName>style.visibility</p:attrName>
                                        </p:attrNameLst>
                                      </p:cBhvr>
                                      <p:to>
                                        <p:strVal val="visible"/>
                                      </p:to>
                                    </p:set>
                                    <p:anim calcmode="lin" valueType="num">
                                      <p:cBhvr additive="base">
                                        <p:cTn id="25" dur="500" fill="hold"/>
                                        <p:tgtEl>
                                          <p:spTgt spid="31765"/>
                                        </p:tgtEl>
                                        <p:attrNameLst>
                                          <p:attrName>ppt_x</p:attrName>
                                        </p:attrNameLst>
                                      </p:cBhvr>
                                      <p:tavLst>
                                        <p:tav tm="0">
                                          <p:val>
                                            <p:strVal val="0-#ppt_w/2"/>
                                          </p:val>
                                        </p:tav>
                                        <p:tav tm="100000">
                                          <p:val>
                                            <p:strVal val="#ppt_x"/>
                                          </p:val>
                                        </p:tav>
                                      </p:tavLst>
                                    </p:anim>
                                    <p:anim calcmode="lin" valueType="num">
                                      <p:cBhvr additive="base">
                                        <p:cTn id="26"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52"/>
                                        </p:tgtEl>
                                        <p:attrNameLst>
                                          <p:attrName>style.visibility</p:attrName>
                                        </p:attrNameLst>
                                      </p:cBhvr>
                                      <p:to>
                                        <p:strVal val="visible"/>
                                      </p:to>
                                    </p:set>
                                    <p:anim calcmode="lin" valueType="num">
                                      <p:cBhvr additive="base">
                                        <p:cTn id="31" dur="500" fill="hold"/>
                                        <p:tgtEl>
                                          <p:spTgt spid="31752"/>
                                        </p:tgtEl>
                                        <p:attrNameLst>
                                          <p:attrName>ppt_x</p:attrName>
                                        </p:attrNameLst>
                                      </p:cBhvr>
                                      <p:tavLst>
                                        <p:tav tm="0">
                                          <p:val>
                                            <p:strVal val="0-#ppt_w/2"/>
                                          </p:val>
                                        </p:tav>
                                        <p:tav tm="100000">
                                          <p:val>
                                            <p:strVal val="#ppt_x"/>
                                          </p:val>
                                        </p:tav>
                                      </p:tavLst>
                                    </p:anim>
                                    <p:anim calcmode="lin" valueType="num">
                                      <p:cBhvr additive="base">
                                        <p:cTn id="32" dur="500" fill="hold"/>
                                        <p:tgtEl>
                                          <p:spTgt spid="3175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1760"/>
                                        </p:tgtEl>
                                        <p:attrNameLst>
                                          <p:attrName>style.visibility</p:attrName>
                                        </p:attrNameLst>
                                      </p:cBhvr>
                                      <p:to>
                                        <p:strVal val="visible"/>
                                      </p:to>
                                    </p:set>
                                    <p:anim calcmode="lin" valueType="num">
                                      <p:cBhvr additive="base">
                                        <p:cTn id="35" dur="500" fill="hold"/>
                                        <p:tgtEl>
                                          <p:spTgt spid="31760"/>
                                        </p:tgtEl>
                                        <p:attrNameLst>
                                          <p:attrName>ppt_x</p:attrName>
                                        </p:attrNameLst>
                                      </p:cBhvr>
                                      <p:tavLst>
                                        <p:tav tm="0">
                                          <p:val>
                                            <p:strVal val="0-#ppt_w/2"/>
                                          </p:val>
                                        </p:tav>
                                        <p:tav tm="100000">
                                          <p:val>
                                            <p:strVal val="#ppt_x"/>
                                          </p:val>
                                        </p:tav>
                                      </p:tavLst>
                                    </p:anim>
                                    <p:anim calcmode="lin" valueType="num">
                                      <p:cBhvr additive="base">
                                        <p:cTn id="36" dur="500" fill="hold"/>
                                        <p:tgtEl>
                                          <p:spTgt spid="3176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1753"/>
                                        </p:tgtEl>
                                        <p:attrNameLst>
                                          <p:attrName>style.visibility</p:attrName>
                                        </p:attrNameLst>
                                      </p:cBhvr>
                                      <p:to>
                                        <p:strVal val="visible"/>
                                      </p:to>
                                    </p:set>
                                    <p:anim calcmode="lin" valueType="num">
                                      <p:cBhvr additive="base">
                                        <p:cTn id="39" dur="500" fill="hold"/>
                                        <p:tgtEl>
                                          <p:spTgt spid="31753"/>
                                        </p:tgtEl>
                                        <p:attrNameLst>
                                          <p:attrName>ppt_x</p:attrName>
                                        </p:attrNameLst>
                                      </p:cBhvr>
                                      <p:tavLst>
                                        <p:tav tm="0">
                                          <p:val>
                                            <p:strVal val="0-#ppt_w/2"/>
                                          </p:val>
                                        </p:tav>
                                        <p:tav tm="100000">
                                          <p:val>
                                            <p:strVal val="#ppt_x"/>
                                          </p:val>
                                        </p:tav>
                                      </p:tavLst>
                                    </p:anim>
                                    <p:anim calcmode="lin" valueType="num">
                                      <p:cBhvr additive="base">
                                        <p:cTn id="40" dur="500" fill="hold"/>
                                        <p:tgtEl>
                                          <p:spTgt spid="3175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1754"/>
                                        </p:tgtEl>
                                        <p:attrNameLst>
                                          <p:attrName>style.visibility</p:attrName>
                                        </p:attrNameLst>
                                      </p:cBhvr>
                                      <p:to>
                                        <p:strVal val="visible"/>
                                      </p:to>
                                    </p:set>
                                    <p:anim calcmode="lin" valueType="num">
                                      <p:cBhvr additive="base">
                                        <p:cTn id="43" dur="500" fill="hold"/>
                                        <p:tgtEl>
                                          <p:spTgt spid="31754"/>
                                        </p:tgtEl>
                                        <p:attrNameLst>
                                          <p:attrName>ppt_x</p:attrName>
                                        </p:attrNameLst>
                                      </p:cBhvr>
                                      <p:tavLst>
                                        <p:tav tm="0">
                                          <p:val>
                                            <p:strVal val="0-#ppt_w/2"/>
                                          </p:val>
                                        </p:tav>
                                        <p:tav tm="100000">
                                          <p:val>
                                            <p:strVal val="#ppt_x"/>
                                          </p:val>
                                        </p:tav>
                                      </p:tavLst>
                                    </p:anim>
                                    <p:anim calcmode="lin" valueType="num">
                                      <p:cBhvr additive="base">
                                        <p:cTn id="44" dur="500" fill="hold"/>
                                        <p:tgtEl>
                                          <p:spTgt spid="3175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1756"/>
                                        </p:tgtEl>
                                        <p:attrNameLst>
                                          <p:attrName>style.visibility</p:attrName>
                                        </p:attrNameLst>
                                      </p:cBhvr>
                                      <p:to>
                                        <p:strVal val="visible"/>
                                      </p:to>
                                    </p:set>
                                    <p:anim calcmode="lin" valueType="num">
                                      <p:cBhvr additive="base">
                                        <p:cTn id="47" dur="500" fill="hold"/>
                                        <p:tgtEl>
                                          <p:spTgt spid="31756"/>
                                        </p:tgtEl>
                                        <p:attrNameLst>
                                          <p:attrName>ppt_x</p:attrName>
                                        </p:attrNameLst>
                                      </p:cBhvr>
                                      <p:tavLst>
                                        <p:tav tm="0">
                                          <p:val>
                                            <p:strVal val="0-#ppt_w/2"/>
                                          </p:val>
                                        </p:tav>
                                        <p:tav tm="100000">
                                          <p:val>
                                            <p:strVal val="#ppt_x"/>
                                          </p:val>
                                        </p:tav>
                                      </p:tavLst>
                                    </p:anim>
                                    <p:anim calcmode="lin" valueType="num">
                                      <p:cBhvr additive="base">
                                        <p:cTn id="48" dur="500" fill="hold"/>
                                        <p:tgtEl>
                                          <p:spTgt spid="3175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1771"/>
                                        </p:tgtEl>
                                        <p:attrNameLst>
                                          <p:attrName>style.visibility</p:attrName>
                                        </p:attrNameLst>
                                      </p:cBhvr>
                                      <p:to>
                                        <p:strVal val="visible"/>
                                      </p:to>
                                    </p:set>
                                    <p:anim calcmode="lin" valueType="num">
                                      <p:cBhvr additive="base">
                                        <p:cTn id="51" dur="500" fill="hold"/>
                                        <p:tgtEl>
                                          <p:spTgt spid="31771"/>
                                        </p:tgtEl>
                                        <p:attrNameLst>
                                          <p:attrName>ppt_x</p:attrName>
                                        </p:attrNameLst>
                                      </p:cBhvr>
                                      <p:tavLst>
                                        <p:tav tm="0">
                                          <p:val>
                                            <p:strVal val="0-#ppt_w/2"/>
                                          </p:val>
                                        </p:tav>
                                        <p:tav tm="100000">
                                          <p:val>
                                            <p:strVal val="#ppt_x"/>
                                          </p:val>
                                        </p:tav>
                                      </p:tavLst>
                                    </p:anim>
                                    <p:anim calcmode="lin" valueType="num">
                                      <p:cBhvr additive="base">
                                        <p:cTn id="52" dur="500" fill="hold"/>
                                        <p:tgtEl>
                                          <p:spTgt spid="3177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1769"/>
                                        </p:tgtEl>
                                        <p:attrNameLst>
                                          <p:attrName>style.visibility</p:attrName>
                                        </p:attrNameLst>
                                      </p:cBhvr>
                                      <p:to>
                                        <p:strVal val="visible"/>
                                      </p:to>
                                    </p:set>
                                    <p:anim calcmode="lin" valueType="num">
                                      <p:cBhvr additive="base">
                                        <p:cTn id="55" dur="500" fill="hold"/>
                                        <p:tgtEl>
                                          <p:spTgt spid="31769"/>
                                        </p:tgtEl>
                                        <p:attrNameLst>
                                          <p:attrName>ppt_x</p:attrName>
                                        </p:attrNameLst>
                                      </p:cBhvr>
                                      <p:tavLst>
                                        <p:tav tm="0">
                                          <p:val>
                                            <p:strVal val="0-#ppt_w/2"/>
                                          </p:val>
                                        </p:tav>
                                        <p:tav tm="100000">
                                          <p:val>
                                            <p:strVal val="#ppt_x"/>
                                          </p:val>
                                        </p:tav>
                                      </p:tavLst>
                                    </p:anim>
                                    <p:anim calcmode="lin" valueType="num">
                                      <p:cBhvr additive="base">
                                        <p:cTn id="56" dur="500" fill="hold"/>
                                        <p:tgtEl>
                                          <p:spTgt spid="3176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1767"/>
                                        </p:tgtEl>
                                        <p:attrNameLst>
                                          <p:attrName>style.visibility</p:attrName>
                                        </p:attrNameLst>
                                      </p:cBhvr>
                                      <p:to>
                                        <p:strVal val="visible"/>
                                      </p:to>
                                    </p:set>
                                    <p:anim calcmode="lin" valueType="num">
                                      <p:cBhvr additive="base">
                                        <p:cTn id="59" dur="500" fill="hold"/>
                                        <p:tgtEl>
                                          <p:spTgt spid="31767"/>
                                        </p:tgtEl>
                                        <p:attrNameLst>
                                          <p:attrName>ppt_x</p:attrName>
                                        </p:attrNameLst>
                                      </p:cBhvr>
                                      <p:tavLst>
                                        <p:tav tm="0">
                                          <p:val>
                                            <p:strVal val="0-#ppt_w/2"/>
                                          </p:val>
                                        </p:tav>
                                        <p:tav tm="100000">
                                          <p:val>
                                            <p:strVal val="#ppt_x"/>
                                          </p:val>
                                        </p:tav>
                                      </p:tavLst>
                                    </p:anim>
                                    <p:anim calcmode="lin" valueType="num">
                                      <p:cBhvr additive="base">
                                        <p:cTn id="60" dur="500" fill="hold"/>
                                        <p:tgtEl>
                                          <p:spTgt spid="3176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1768"/>
                                        </p:tgtEl>
                                        <p:attrNameLst>
                                          <p:attrName>style.visibility</p:attrName>
                                        </p:attrNameLst>
                                      </p:cBhvr>
                                      <p:to>
                                        <p:strVal val="visible"/>
                                      </p:to>
                                    </p:set>
                                    <p:anim calcmode="lin" valueType="num">
                                      <p:cBhvr additive="base">
                                        <p:cTn id="63" dur="500" fill="hold"/>
                                        <p:tgtEl>
                                          <p:spTgt spid="31768"/>
                                        </p:tgtEl>
                                        <p:attrNameLst>
                                          <p:attrName>ppt_x</p:attrName>
                                        </p:attrNameLst>
                                      </p:cBhvr>
                                      <p:tavLst>
                                        <p:tav tm="0">
                                          <p:val>
                                            <p:strVal val="0-#ppt_w/2"/>
                                          </p:val>
                                        </p:tav>
                                        <p:tav tm="100000">
                                          <p:val>
                                            <p:strVal val="#ppt_x"/>
                                          </p:val>
                                        </p:tav>
                                      </p:tavLst>
                                    </p:anim>
                                    <p:anim calcmode="lin" valueType="num">
                                      <p:cBhvr additive="base">
                                        <p:cTn id="64" dur="500" fill="hold"/>
                                        <p:tgtEl>
                                          <p:spTgt spid="3176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1766"/>
                                        </p:tgtEl>
                                        <p:attrNameLst>
                                          <p:attrName>style.visibility</p:attrName>
                                        </p:attrNameLst>
                                      </p:cBhvr>
                                      <p:to>
                                        <p:strVal val="visible"/>
                                      </p:to>
                                    </p:set>
                                    <p:anim calcmode="lin" valueType="num">
                                      <p:cBhvr additive="base">
                                        <p:cTn id="69" dur="500" fill="hold"/>
                                        <p:tgtEl>
                                          <p:spTgt spid="31766"/>
                                        </p:tgtEl>
                                        <p:attrNameLst>
                                          <p:attrName>ppt_x</p:attrName>
                                        </p:attrNameLst>
                                      </p:cBhvr>
                                      <p:tavLst>
                                        <p:tav tm="0">
                                          <p:val>
                                            <p:strVal val="0-#ppt_w/2"/>
                                          </p:val>
                                        </p:tav>
                                        <p:tav tm="100000">
                                          <p:val>
                                            <p:strVal val="#ppt_x"/>
                                          </p:val>
                                        </p:tav>
                                      </p:tavLst>
                                    </p:anim>
                                    <p:anim calcmode="lin" valueType="num">
                                      <p:cBhvr additive="base">
                                        <p:cTn id="70" dur="500" fill="hold"/>
                                        <p:tgtEl>
                                          <p:spTgt spid="31766"/>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31757"/>
                                        </p:tgtEl>
                                        <p:attrNameLst>
                                          <p:attrName>style.visibility</p:attrName>
                                        </p:attrNameLst>
                                      </p:cBhvr>
                                      <p:to>
                                        <p:strVal val="visible"/>
                                      </p:to>
                                    </p:set>
                                    <p:anim calcmode="lin" valueType="num">
                                      <p:cBhvr additive="base">
                                        <p:cTn id="75" dur="500" fill="hold"/>
                                        <p:tgtEl>
                                          <p:spTgt spid="31757"/>
                                        </p:tgtEl>
                                        <p:attrNameLst>
                                          <p:attrName>ppt_x</p:attrName>
                                        </p:attrNameLst>
                                      </p:cBhvr>
                                      <p:tavLst>
                                        <p:tav tm="0">
                                          <p:val>
                                            <p:strVal val="0-#ppt_w/2"/>
                                          </p:val>
                                        </p:tav>
                                        <p:tav tm="100000">
                                          <p:val>
                                            <p:strVal val="#ppt_x"/>
                                          </p:val>
                                        </p:tav>
                                      </p:tavLst>
                                    </p:anim>
                                    <p:anim calcmode="lin" valueType="num">
                                      <p:cBhvr additive="base">
                                        <p:cTn id="76" dur="500" fill="hold"/>
                                        <p:tgtEl>
                                          <p:spTgt spid="3175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1759"/>
                                        </p:tgtEl>
                                        <p:attrNameLst>
                                          <p:attrName>style.visibility</p:attrName>
                                        </p:attrNameLst>
                                      </p:cBhvr>
                                      <p:to>
                                        <p:strVal val="visible"/>
                                      </p:to>
                                    </p:set>
                                    <p:anim calcmode="lin" valueType="num">
                                      <p:cBhvr additive="base">
                                        <p:cTn id="79" dur="500" fill="hold"/>
                                        <p:tgtEl>
                                          <p:spTgt spid="31759"/>
                                        </p:tgtEl>
                                        <p:attrNameLst>
                                          <p:attrName>ppt_x</p:attrName>
                                        </p:attrNameLst>
                                      </p:cBhvr>
                                      <p:tavLst>
                                        <p:tav tm="0">
                                          <p:val>
                                            <p:strVal val="0-#ppt_w/2"/>
                                          </p:val>
                                        </p:tav>
                                        <p:tav tm="100000">
                                          <p:val>
                                            <p:strVal val="#ppt_x"/>
                                          </p:val>
                                        </p:tav>
                                      </p:tavLst>
                                    </p:anim>
                                    <p:anim calcmode="lin" valueType="num">
                                      <p:cBhvr additive="base">
                                        <p:cTn id="80" dur="500" fill="hold"/>
                                        <p:tgtEl>
                                          <p:spTgt spid="3175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1758"/>
                                        </p:tgtEl>
                                        <p:attrNameLst>
                                          <p:attrName>style.visibility</p:attrName>
                                        </p:attrNameLst>
                                      </p:cBhvr>
                                      <p:to>
                                        <p:strVal val="visible"/>
                                      </p:to>
                                    </p:set>
                                    <p:anim calcmode="lin" valueType="num">
                                      <p:cBhvr additive="base">
                                        <p:cTn id="83" dur="500" fill="hold"/>
                                        <p:tgtEl>
                                          <p:spTgt spid="31758"/>
                                        </p:tgtEl>
                                        <p:attrNameLst>
                                          <p:attrName>ppt_x</p:attrName>
                                        </p:attrNameLst>
                                      </p:cBhvr>
                                      <p:tavLst>
                                        <p:tav tm="0">
                                          <p:val>
                                            <p:strVal val="0-#ppt_w/2"/>
                                          </p:val>
                                        </p:tav>
                                        <p:tav tm="100000">
                                          <p:val>
                                            <p:strVal val="#ppt_x"/>
                                          </p:val>
                                        </p:tav>
                                      </p:tavLst>
                                    </p:anim>
                                    <p:anim calcmode="lin" valueType="num">
                                      <p:cBhvr additive="base">
                                        <p:cTn id="84" dur="500" fill="hold"/>
                                        <p:tgtEl>
                                          <p:spTgt spid="31758"/>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1761"/>
                                        </p:tgtEl>
                                        <p:attrNameLst>
                                          <p:attrName>style.visibility</p:attrName>
                                        </p:attrNameLst>
                                      </p:cBhvr>
                                      <p:to>
                                        <p:strVal val="visible"/>
                                      </p:to>
                                    </p:set>
                                    <p:anim calcmode="lin" valueType="num">
                                      <p:cBhvr additive="base">
                                        <p:cTn id="87" dur="500" fill="hold"/>
                                        <p:tgtEl>
                                          <p:spTgt spid="31761"/>
                                        </p:tgtEl>
                                        <p:attrNameLst>
                                          <p:attrName>ppt_x</p:attrName>
                                        </p:attrNameLst>
                                      </p:cBhvr>
                                      <p:tavLst>
                                        <p:tav tm="0">
                                          <p:val>
                                            <p:strVal val="0-#ppt_w/2"/>
                                          </p:val>
                                        </p:tav>
                                        <p:tav tm="100000">
                                          <p:val>
                                            <p:strVal val="#ppt_x"/>
                                          </p:val>
                                        </p:tav>
                                      </p:tavLst>
                                    </p:anim>
                                    <p:anim calcmode="lin" valueType="num">
                                      <p:cBhvr additive="base">
                                        <p:cTn id="88" dur="500" fill="hold"/>
                                        <p:tgtEl>
                                          <p:spTgt spid="3176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1762"/>
                                        </p:tgtEl>
                                        <p:attrNameLst>
                                          <p:attrName>style.visibility</p:attrName>
                                        </p:attrNameLst>
                                      </p:cBhvr>
                                      <p:to>
                                        <p:strVal val="visible"/>
                                      </p:to>
                                    </p:set>
                                    <p:anim calcmode="lin" valueType="num">
                                      <p:cBhvr additive="base">
                                        <p:cTn id="91" dur="500" fill="hold"/>
                                        <p:tgtEl>
                                          <p:spTgt spid="31762"/>
                                        </p:tgtEl>
                                        <p:attrNameLst>
                                          <p:attrName>ppt_x</p:attrName>
                                        </p:attrNameLst>
                                      </p:cBhvr>
                                      <p:tavLst>
                                        <p:tav tm="0">
                                          <p:val>
                                            <p:strVal val="0-#ppt_w/2"/>
                                          </p:val>
                                        </p:tav>
                                        <p:tav tm="100000">
                                          <p:val>
                                            <p:strVal val="#ppt_x"/>
                                          </p:val>
                                        </p:tav>
                                      </p:tavLst>
                                    </p:anim>
                                    <p:anim calcmode="lin" valueType="num">
                                      <p:cBhvr additive="base">
                                        <p:cTn id="92" dur="500" fill="hold"/>
                                        <p:tgtEl>
                                          <p:spTgt spid="31762"/>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1763"/>
                                        </p:tgtEl>
                                        <p:attrNameLst>
                                          <p:attrName>style.visibility</p:attrName>
                                        </p:attrNameLst>
                                      </p:cBhvr>
                                      <p:to>
                                        <p:strVal val="visible"/>
                                      </p:to>
                                    </p:set>
                                    <p:anim calcmode="lin" valueType="num">
                                      <p:cBhvr additive="base">
                                        <p:cTn id="95" dur="500" fill="hold"/>
                                        <p:tgtEl>
                                          <p:spTgt spid="31763"/>
                                        </p:tgtEl>
                                        <p:attrNameLst>
                                          <p:attrName>ppt_x</p:attrName>
                                        </p:attrNameLst>
                                      </p:cBhvr>
                                      <p:tavLst>
                                        <p:tav tm="0">
                                          <p:val>
                                            <p:strVal val="0-#ppt_w/2"/>
                                          </p:val>
                                        </p:tav>
                                        <p:tav tm="100000">
                                          <p:val>
                                            <p:strVal val="#ppt_x"/>
                                          </p:val>
                                        </p:tav>
                                      </p:tavLst>
                                    </p:anim>
                                    <p:anim calcmode="lin" valueType="num">
                                      <p:cBhvr additive="base">
                                        <p:cTn id="96" dur="500" fill="hold"/>
                                        <p:tgtEl>
                                          <p:spTgt spid="31763"/>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31772"/>
                                        </p:tgtEl>
                                        <p:attrNameLst>
                                          <p:attrName>style.visibility</p:attrName>
                                        </p:attrNameLst>
                                      </p:cBhvr>
                                      <p:to>
                                        <p:strVal val="visible"/>
                                      </p:to>
                                    </p:set>
                                    <p:anim calcmode="lin" valueType="num">
                                      <p:cBhvr additive="base">
                                        <p:cTn id="101" dur="500" fill="hold"/>
                                        <p:tgtEl>
                                          <p:spTgt spid="31772"/>
                                        </p:tgtEl>
                                        <p:attrNameLst>
                                          <p:attrName>ppt_x</p:attrName>
                                        </p:attrNameLst>
                                      </p:cBhvr>
                                      <p:tavLst>
                                        <p:tav tm="0">
                                          <p:val>
                                            <p:strVal val="0-#ppt_w/2"/>
                                          </p:val>
                                        </p:tav>
                                        <p:tav tm="100000">
                                          <p:val>
                                            <p:strVal val="#ppt_x"/>
                                          </p:val>
                                        </p:tav>
                                      </p:tavLst>
                                    </p:anim>
                                    <p:anim calcmode="lin" valueType="num">
                                      <p:cBhvr additive="base">
                                        <p:cTn id="102" dur="500" fill="hold"/>
                                        <p:tgtEl>
                                          <p:spTgt spid="31772"/>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31773"/>
                                        </p:tgtEl>
                                        <p:attrNameLst>
                                          <p:attrName>style.visibility</p:attrName>
                                        </p:attrNameLst>
                                      </p:cBhvr>
                                      <p:to>
                                        <p:strVal val="visible"/>
                                      </p:to>
                                    </p:set>
                                    <p:anim calcmode="lin" valueType="num">
                                      <p:cBhvr additive="base">
                                        <p:cTn id="105" dur="500" fill="hold"/>
                                        <p:tgtEl>
                                          <p:spTgt spid="31773"/>
                                        </p:tgtEl>
                                        <p:attrNameLst>
                                          <p:attrName>ppt_x</p:attrName>
                                        </p:attrNameLst>
                                      </p:cBhvr>
                                      <p:tavLst>
                                        <p:tav tm="0">
                                          <p:val>
                                            <p:strVal val="0-#ppt_w/2"/>
                                          </p:val>
                                        </p:tav>
                                        <p:tav tm="100000">
                                          <p:val>
                                            <p:strVal val="#ppt_x"/>
                                          </p:val>
                                        </p:tav>
                                      </p:tavLst>
                                    </p:anim>
                                    <p:anim calcmode="lin" valueType="num">
                                      <p:cBhvr additive="base">
                                        <p:cTn id="106" dur="500" fill="hold"/>
                                        <p:tgtEl>
                                          <p:spTgt spid="31773"/>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31774"/>
                                        </p:tgtEl>
                                        <p:attrNameLst>
                                          <p:attrName>style.visibility</p:attrName>
                                        </p:attrNameLst>
                                      </p:cBhvr>
                                      <p:to>
                                        <p:strVal val="visible"/>
                                      </p:to>
                                    </p:set>
                                    <p:anim calcmode="lin" valueType="num">
                                      <p:cBhvr additive="base">
                                        <p:cTn id="111" dur="500" fill="hold"/>
                                        <p:tgtEl>
                                          <p:spTgt spid="31774"/>
                                        </p:tgtEl>
                                        <p:attrNameLst>
                                          <p:attrName>ppt_x</p:attrName>
                                        </p:attrNameLst>
                                      </p:cBhvr>
                                      <p:tavLst>
                                        <p:tav tm="0">
                                          <p:val>
                                            <p:strVal val="0-#ppt_w/2"/>
                                          </p:val>
                                        </p:tav>
                                        <p:tav tm="100000">
                                          <p:val>
                                            <p:strVal val="#ppt_x"/>
                                          </p:val>
                                        </p:tav>
                                      </p:tavLst>
                                    </p:anim>
                                    <p:anim calcmode="lin" valueType="num">
                                      <p:cBhvr additive="base">
                                        <p:cTn id="112" dur="500" fill="hold"/>
                                        <p:tgtEl>
                                          <p:spTgt spid="31774"/>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31775"/>
                                        </p:tgtEl>
                                        <p:attrNameLst>
                                          <p:attrName>style.visibility</p:attrName>
                                        </p:attrNameLst>
                                      </p:cBhvr>
                                      <p:to>
                                        <p:strVal val="visible"/>
                                      </p:to>
                                    </p:set>
                                    <p:anim calcmode="lin" valueType="num">
                                      <p:cBhvr additive="base">
                                        <p:cTn id="117" dur="500" fill="hold"/>
                                        <p:tgtEl>
                                          <p:spTgt spid="31775"/>
                                        </p:tgtEl>
                                        <p:attrNameLst>
                                          <p:attrName>ppt_x</p:attrName>
                                        </p:attrNameLst>
                                      </p:cBhvr>
                                      <p:tavLst>
                                        <p:tav tm="0">
                                          <p:val>
                                            <p:strVal val="0-#ppt_w/2"/>
                                          </p:val>
                                        </p:tav>
                                        <p:tav tm="100000">
                                          <p:val>
                                            <p:strVal val="#ppt_x"/>
                                          </p:val>
                                        </p:tav>
                                      </p:tavLst>
                                    </p:anim>
                                    <p:anim calcmode="lin" valueType="num">
                                      <p:cBhvr additive="base">
                                        <p:cTn id="118" dur="500" fill="hold"/>
                                        <p:tgtEl>
                                          <p:spTgt spid="31775"/>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31776"/>
                                        </p:tgtEl>
                                        <p:attrNameLst>
                                          <p:attrName>style.visibility</p:attrName>
                                        </p:attrNameLst>
                                      </p:cBhvr>
                                      <p:to>
                                        <p:strVal val="visible"/>
                                      </p:to>
                                    </p:set>
                                    <p:anim calcmode="lin" valueType="num">
                                      <p:cBhvr additive="base">
                                        <p:cTn id="121" dur="500" fill="hold"/>
                                        <p:tgtEl>
                                          <p:spTgt spid="31776"/>
                                        </p:tgtEl>
                                        <p:attrNameLst>
                                          <p:attrName>ppt_x</p:attrName>
                                        </p:attrNameLst>
                                      </p:cBhvr>
                                      <p:tavLst>
                                        <p:tav tm="0">
                                          <p:val>
                                            <p:strVal val="0-#ppt_w/2"/>
                                          </p:val>
                                        </p:tav>
                                        <p:tav tm="100000">
                                          <p:val>
                                            <p:strVal val="#ppt_x"/>
                                          </p:val>
                                        </p:tav>
                                      </p:tavLst>
                                    </p:anim>
                                    <p:anim calcmode="lin" valueType="num">
                                      <p:cBhvr additive="base">
                                        <p:cTn id="122" dur="500" fill="hold"/>
                                        <p:tgtEl>
                                          <p:spTgt spid="31776"/>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31777"/>
                                        </p:tgtEl>
                                        <p:attrNameLst>
                                          <p:attrName>style.visibility</p:attrName>
                                        </p:attrNameLst>
                                      </p:cBhvr>
                                      <p:to>
                                        <p:strVal val="visible"/>
                                      </p:to>
                                    </p:set>
                                    <p:anim calcmode="lin" valueType="num">
                                      <p:cBhvr additive="base">
                                        <p:cTn id="125" dur="500" fill="hold"/>
                                        <p:tgtEl>
                                          <p:spTgt spid="31777"/>
                                        </p:tgtEl>
                                        <p:attrNameLst>
                                          <p:attrName>ppt_x</p:attrName>
                                        </p:attrNameLst>
                                      </p:cBhvr>
                                      <p:tavLst>
                                        <p:tav tm="0">
                                          <p:val>
                                            <p:strVal val="0-#ppt_w/2"/>
                                          </p:val>
                                        </p:tav>
                                        <p:tav tm="100000">
                                          <p:val>
                                            <p:strVal val="#ppt_x"/>
                                          </p:val>
                                        </p:tav>
                                      </p:tavLst>
                                    </p:anim>
                                    <p:anim calcmode="lin" valueType="num">
                                      <p:cBhvr additive="base">
                                        <p:cTn id="126" dur="500" fill="hold"/>
                                        <p:tgtEl>
                                          <p:spTgt spid="317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1" grpId="0" animBg="1"/>
      <p:bldP spid="31752" grpId="0" animBg="1"/>
      <p:bldP spid="31753" grpId="0" animBg="1"/>
      <p:bldP spid="31754" grpId="0" animBg="1"/>
      <p:bldP spid="31756" grpId="0" animBg="1"/>
      <p:bldP spid="31757" grpId="0" animBg="1"/>
      <p:bldP spid="31758" grpId="0" animBg="1"/>
      <p:bldP spid="31759" grpId="0" animBg="1"/>
      <p:bldP spid="31760" grpId="0" animBg="1"/>
      <p:bldP spid="31761" grpId="0" animBg="1"/>
      <p:bldP spid="31762" grpId="0" animBg="1"/>
      <p:bldP spid="31763" grpId="0" animBg="1"/>
      <p:bldP spid="31764" grpId="0" animBg="1"/>
      <p:bldP spid="31765" grpId="0" animBg="1"/>
      <p:bldP spid="31766" grpId="0" animBg="1"/>
      <p:bldP spid="31767" grpId="0" animBg="1"/>
      <p:bldP spid="31768" grpId="0" animBg="1"/>
      <p:bldP spid="31769" grpId="0" animBg="1"/>
      <p:bldP spid="31771" grpId="0" animBg="1"/>
      <p:bldP spid="31772" grpId="0" animBg="1"/>
      <p:bldP spid="31773" grpId="0" animBg="1"/>
      <p:bldP spid="31774" grpId="0" animBg="1"/>
      <p:bldP spid="31775" grpId="0" animBg="1"/>
      <p:bldP spid="31776" grpId="0" animBg="1"/>
      <p:bldP spid="317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022" y="348571"/>
            <a:ext cx="7772400" cy="1143000"/>
          </a:xfrm>
        </p:spPr>
        <p:txBody>
          <a:bodyPr/>
          <a:lstStyle/>
          <a:p>
            <a:r>
              <a:rPr lang="en-US" dirty="0" smtClean="0"/>
              <a:t>Example - Identifying Gaps in Information Retrieval Research</a:t>
            </a:r>
            <a:endParaRPr lang="en-MY" dirty="0"/>
          </a:p>
        </p:txBody>
      </p:sp>
      <p:sp>
        <p:nvSpPr>
          <p:cNvPr id="3" name="Content Placeholder 2"/>
          <p:cNvSpPr>
            <a:spLocks noGrp="1"/>
          </p:cNvSpPr>
          <p:nvPr>
            <p:ph idx="1"/>
          </p:nvPr>
        </p:nvSpPr>
        <p:spPr>
          <a:xfrm>
            <a:off x="714348" y="1928802"/>
            <a:ext cx="7772400" cy="4114800"/>
          </a:xfrm>
        </p:spPr>
        <p:txBody>
          <a:bodyPr/>
          <a:lstStyle/>
          <a:p>
            <a:r>
              <a:rPr lang="en-US" sz="2400" dirty="0"/>
              <a:t>Other </a:t>
            </a:r>
            <a:r>
              <a:rPr lang="en-US" sz="2400" dirty="0" smtClean="0"/>
              <a:t>data that can be used to enhance? </a:t>
            </a:r>
          </a:p>
          <a:p>
            <a:pPr lvl="1"/>
            <a:r>
              <a:rPr lang="en-US" sz="2000" dirty="0" err="1" smtClean="0"/>
              <a:t>Eg</a:t>
            </a:r>
            <a:r>
              <a:rPr lang="en-US" sz="2000" dirty="0" smtClean="0"/>
              <a:t>. Explicit </a:t>
            </a:r>
            <a:r>
              <a:rPr lang="en-US" sz="2000" dirty="0" err="1" smtClean="0"/>
              <a:t>vs</a:t>
            </a:r>
            <a:r>
              <a:rPr lang="en-US" sz="2000" dirty="0" smtClean="0"/>
              <a:t> implicit, multimedia</a:t>
            </a:r>
          </a:p>
          <a:p>
            <a:r>
              <a:rPr lang="en-US" sz="2400" dirty="0" smtClean="0"/>
              <a:t>Other ways </a:t>
            </a:r>
            <a:r>
              <a:rPr lang="en-US" sz="2400" dirty="0"/>
              <a:t>to represent data</a:t>
            </a:r>
            <a:r>
              <a:rPr lang="en-US" sz="2400" dirty="0" smtClean="0"/>
              <a:t>?</a:t>
            </a:r>
          </a:p>
          <a:p>
            <a:pPr lvl="1"/>
            <a:r>
              <a:rPr lang="en-US" sz="2000" dirty="0" err="1" smtClean="0"/>
              <a:t>Eg</a:t>
            </a:r>
            <a:r>
              <a:rPr lang="en-US" sz="2000" dirty="0" smtClean="0"/>
              <a:t>. Graph?  Passages? </a:t>
            </a:r>
          </a:p>
          <a:p>
            <a:r>
              <a:rPr lang="en-US" sz="2400" dirty="0" smtClean="0"/>
              <a:t>Challenge </a:t>
            </a:r>
            <a:r>
              <a:rPr lang="en-US" sz="2400" dirty="0"/>
              <a:t>assumptions and rules.  </a:t>
            </a:r>
            <a:endParaRPr lang="en-US" sz="2400" dirty="0" smtClean="0"/>
          </a:p>
          <a:p>
            <a:pPr lvl="1"/>
            <a:r>
              <a:rPr lang="en-US" sz="2000" dirty="0" err="1" smtClean="0"/>
              <a:t>Eg</a:t>
            </a:r>
            <a:r>
              <a:rPr lang="en-US" sz="2000" dirty="0"/>
              <a:t>.: crisp </a:t>
            </a:r>
            <a:r>
              <a:rPr lang="en-US" sz="2000" dirty="0" err="1"/>
              <a:t>vs</a:t>
            </a:r>
            <a:r>
              <a:rPr lang="en-US" sz="2000" dirty="0"/>
              <a:t> fuzzy? Deterministic </a:t>
            </a:r>
            <a:r>
              <a:rPr lang="en-US" sz="2000" dirty="0" err="1"/>
              <a:t>vs</a:t>
            </a:r>
            <a:r>
              <a:rPr lang="en-US" sz="2000" dirty="0"/>
              <a:t> </a:t>
            </a:r>
            <a:r>
              <a:rPr lang="en-US" sz="2000" dirty="0" err="1"/>
              <a:t>probabilistics</a:t>
            </a:r>
            <a:r>
              <a:rPr lang="en-US" sz="2000" dirty="0" smtClean="0"/>
              <a:t>?</a:t>
            </a:r>
          </a:p>
          <a:p>
            <a:r>
              <a:rPr lang="en-US" sz="2400" dirty="0" smtClean="0"/>
              <a:t>Other external knowledge bases or sources to enhance?</a:t>
            </a:r>
          </a:p>
          <a:p>
            <a:r>
              <a:rPr lang="en-US" sz="2400" dirty="0"/>
              <a:t>Combination?  Optimization?  Weightage? </a:t>
            </a:r>
            <a:endParaRPr lang="en-US" sz="2400" dirty="0" smtClean="0"/>
          </a:p>
          <a:p>
            <a:r>
              <a:rPr lang="en-US" sz="2400" dirty="0" smtClean="0"/>
              <a:t>Adapting ideas form other fields? </a:t>
            </a:r>
            <a:r>
              <a:rPr lang="en-US" sz="2400" dirty="0" err="1" smtClean="0"/>
              <a:t>Eg</a:t>
            </a:r>
            <a:r>
              <a:rPr lang="en-US" sz="2400" dirty="0" smtClean="0"/>
              <a:t>. Diversity analysis, Cross-structural theory, Game theory, etc.</a:t>
            </a:r>
            <a:endParaRPr lang="en-US" sz="2400" dirty="0"/>
          </a:p>
          <a:p>
            <a:endParaRPr lang="en-US" sz="2400" dirty="0"/>
          </a:p>
          <a:p>
            <a:endParaRPr lang="en-MY" sz="2400" dirty="0"/>
          </a:p>
        </p:txBody>
      </p:sp>
    </p:spTree>
    <p:extLst>
      <p:ext uri="{BB962C8B-B14F-4D97-AF65-F5344CB8AC3E}">
        <p14:creationId xmlns:p14="http://schemas.microsoft.com/office/powerpoint/2010/main" val="133498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smtClean="0">
                <a:solidFill>
                  <a:srgbClr val="FF0000"/>
                </a:solidFill>
              </a:rPr>
              <a:t>Horizontal Analysis</a:t>
            </a:r>
            <a:endParaRPr lang="en-US">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Output: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Decisions?</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Impact?</a:t>
            </a:r>
            <a:endParaRPr kumimoji="0" lang="en-US" sz="24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734042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smtClean="0">
                <a:solidFill>
                  <a:srgbClr val="FF0000"/>
                </a:solidFill>
              </a:rPr>
              <a:t>Horizontal Analysis</a:t>
            </a:r>
            <a:endParaRPr lang="en-US">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Output: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Decisions?</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Impact?</a:t>
            </a:r>
            <a:endParaRPr kumimoji="0" lang="en-US" sz="24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
        <p:nvSpPr>
          <p:cNvPr id="4" name="Rectangle 3"/>
          <p:cNvSpPr/>
          <p:nvPr/>
        </p:nvSpPr>
        <p:spPr bwMode="auto">
          <a:xfrm>
            <a:off x="395536"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Input: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Data?</a:t>
            </a:r>
          </a:p>
        </p:txBody>
      </p:sp>
    </p:spTree>
    <p:extLst>
      <p:ext uri="{BB962C8B-B14F-4D97-AF65-F5344CB8AC3E}">
        <p14:creationId xmlns:p14="http://schemas.microsoft.com/office/powerpoint/2010/main" val="554514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smtClean="0">
                <a:solidFill>
                  <a:srgbClr val="FF0000"/>
                </a:solidFill>
              </a:rPr>
              <a:t>Horizontal Analysis</a:t>
            </a:r>
            <a:endParaRPr lang="en-US">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Output: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Decisions?</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Impact?</a:t>
            </a:r>
            <a:endParaRPr kumimoji="0" lang="en-US" sz="24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
        <p:nvSpPr>
          <p:cNvPr id="4" name="Rectangle 3"/>
          <p:cNvSpPr/>
          <p:nvPr/>
        </p:nvSpPr>
        <p:spPr bwMode="auto">
          <a:xfrm>
            <a:off x="395536"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Input: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ysClr val="windowText" lastClr="000000"/>
                </a:solidFill>
                <a:effectLst/>
                <a:latin typeface="Arial" charset="0"/>
                <a:ea typeface="ＭＳ Ｐゴシック" charset="0"/>
                <a:cs typeface="ＭＳ Ｐゴシック" charset="0"/>
              </a:rPr>
              <a:t>Data?</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5" name="Rectangle 4"/>
          <p:cNvSpPr/>
          <p:nvPr/>
        </p:nvSpPr>
        <p:spPr bwMode="auto">
          <a:xfrm>
            <a:off x="2656476" y="1916832"/>
            <a:ext cx="4147771"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Processes?</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7" name="Rectangle 6"/>
          <p:cNvSpPr/>
          <p:nvPr/>
        </p:nvSpPr>
        <p:spPr bwMode="auto">
          <a:xfrm>
            <a:off x="2801516"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Rectangle 7"/>
          <p:cNvSpPr/>
          <p:nvPr/>
        </p:nvSpPr>
        <p:spPr bwMode="auto">
          <a:xfrm>
            <a:off x="2801516" y="3568824"/>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10" name="Straight Connector 9"/>
          <p:cNvCxnSpPr/>
          <p:nvPr/>
        </p:nvCxnSpPr>
        <p:spPr bwMode="auto">
          <a:xfrm>
            <a:off x="3521596" y="3030860"/>
            <a:ext cx="0" cy="451098"/>
          </a:xfrm>
          <a:prstGeom prst="line">
            <a:avLst/>
          </a:prstGeom>
          <a:solidFill>
            <a:schemeClr val="accent1"/>
          </a:solidFill>
          <a:ln w="2857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Right Arrow 11"/>
          <p:cNvSpPr/>
          <p:nvPr/>
        </p:nvSpPr>
        <p:spPr bwMode="auto">
          <a:xfrm>
            <a:off x="2123728" y="3030860"/>
            <a:ext cx="715285" cy="611622"/>
          </a:xfrm>
          <a:prstGeom prst="rightArrow">
            <a:avLst/>
          </a:prstGeom>
          <a:solidFill>
            <a:srgbClr val="6600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13" name="Picture 12"/>
          <p:cNvPicPr>
            <a:picLocks noChangeAspect="1"/>
          </p:cNvPicPr>
          <p:nvPr/>
        </p:nvPicPr>
        <p:blipFill>
          <a:blip r:embed="rId2"/>
          <a:stretch>
            <a:fillRect/>
          </a:stretch>
        </p:blipFill>
        <p:spPr>
          <a:xfrm>
            <a:off x="6583659" y="3077084"/>
            <a:ext cx="804664" cy="692905"/>
          </a:xfrm>
          <a:prstGeom prst="rect">
            <a:avLst/>
          </a:prstGeom>
        </p:spPr>
      </p:pic>
    </p:spTree>
    <p:extLst>
      <p:ext uri="{BB962C8B-B14F-4D97-AF65-F5344CB8AC3E}">
        <p14:creationId xmlns:p14="http://schemas.microsoft.com/office/powerpoint/2010/main" val="1785673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smtClean="0">
                <a:solidFill>
                  <a:srgbClr val="FF0000"/>
                </a:solidFill>
              </a:rPr>
              <a:t>Horizontal Analysis</a:t>
            </a:r>
            <a:endParaRPr lang="en-US">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Output: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Decisions?</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Impact?</a:t>
            </a:r>
            <a:endParaRPr kumimoji="0" lang="en-US" sz="24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
        <p:nvSpPr>
          <p:cNvPr id="4" name="Rectangle 3"/>
          <p:cNvSpPr/>
          <p:nvPr/>
        </p:nvSpPr>
        <p:spPr bwMode="auto">
          <a:xfrm>
            <a:off x="395536"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Input: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ysClr val="windowText" lastClr="000000"/>
                </a:solidFill>
                <a:effectLst/>
                <a:latin typeface="Arial" charset="0"/>
                <a:ea typeface="ＭＳ Ｐゴシック" charset="0"/>
                <a:cs typeface="ＭＳ Ｐゴシック" charset="0"/>
              </a:rPr>
              <a:t>Data?</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5" name="Rectangle 4"/>
          <p:cNvSpPr/>
          <p:nvPr/>
        </p:nvSpPr>
        <p:spPr bwMode="auto">
          <a:xfrm>
            <a:off x="2656476" y="1916832"/>
            <a:ext cx="4147771"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Processes?</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7" name="Rectangle 6"/>
          <p:cNvSpPr/>
          <p:nvPr/>
        </p:nvSpPr>
        <p:spPr bwMode="auto">
          <a:xfrm>
            <a:off x="2801516"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Rectangle 7"/>
          <p:cNvSpPr/>
          <p:nvPr/>
        </p:nvSpPr>
        <p:spPr bwMode="auto">
          <a:xfrm>
            <a:off x="5143499"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10" name="Straight Connector 9"/>
          <p:cNvCxnSpPr/>
          <p:nvPr/>
        </p:nvCxnSpPr>
        <p:spPr bwMode="auto">
          <a:xfrm>
            <a:off x="4241676" y="2763788"/>
            <a:ext cx="901823" cy="0"/>
          </a:xfrm>
          <a:prstGeom prst="line">
            <a:avLst/>
          </a:prstGeom>
          <a:solidFill>
            <a:schemeClr val="accent1"/>
          </a:solidFill>
          <a:ln w="2857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Right Arrow 10"/>
          <p:cNvSpPr/>
          <p:nvPr/>
        </p:nvSpPr>
        <p:spPr bwMode="auto">
          <a:xfrm>
            <a:off x="2123728" y="3030860"/>
            <a:ext cx="715285" cy="611622"/>
          </a:xfrm>
          <a:prstGeom prst="rightArrow">
            <a:avLst/>
          </a:prstGeom>
          <a:solidFill>
            <a:srgbClr val="6600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14" name="Picture 13"/>
          <p:cNvPicPr>
            <a:picLocks noChangeAspect="1"/>
          </p:cNvPicPr>
          <p:nvPr/>
        </p:nvPicPr>
        <p:blipFill>
          <a:blip r:embed="rId2"/>
          <a:stretch>
            <a:fillRect/>
          </a:stretch>
        </p:blipFill>
        <p:spPr>
          <a:xfrm>
            <a:off x="6583659" y="3077084"/>
            <a:ext cx="804664" cy="692905"/>
          </a:xfrm>
          <a:prstGeom prst="rect">
            <a:avLst/>
          </a:prstGeom>
        </p:spPr>
      </p:pic>
    </p:spTree>
    <p:extLst>
      <p:ext uri="{BB962C8B-B14F-4D97-AF65-F5344CB8AC3E}">
        <p14:creationId xmlns:p14="http://schemas.microsoft.com/office/powerpoint/2010/main" val="736295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dirty="0" smtClean="0">
                <a:solidFill>
                  <a:srgbClr val="FF0000"/>
                </a:solidFill>
              </a:rPr>
              <a:t>Example of Horizontal Analysis</a:t>
            </a:r>
            <a:endParaRPr lang="en-US" dirty="0">
              <a:solidFill>
                <a:srgbClr val="FF0000"/>
              </a:solidFill>
            </a:endParaRPr>
          </a:p>
        </p:txBody>
      </p:sp>
      <p:sp>
        <p:nvSpPr>
          <p:cNvPr id="3" name="Rectangle 2"/>
          <p:cNvSpPr/>
          <p:nvPr/>
        </p:nvSpPr>
        <p:spPr bwMode="auto">
          <a:xfrm>
            <a:off x="7020272" y="1916832"/>
            <a:ext cx="1872208"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solidFill>
                  <a:sysClr val="windowText" lastClr="000000"/>
                </a:solidFill>
                <a:latin typeface="Arial" charset="0"/>
                <a:ea typeface="ＭＳ Ｐゴシック" charset="0"/>
                <a:cs typeface="ＭＳ Ｐゴシック" charset="0"/>
              </a:rPr>
              <a:t>Crude Palm Oil Stock Market Prediction:</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Turning Points?</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solidFill>
                  <a:sysClr val="windowText" lastClr="000000"/>
                </a:solidFill>
                <a:latin typeface="Arial" charset="0"/>
                <a:ea typeface="ＭＳ Ｐゴシック" charset="0"/>
                <a:cs typeface="ＭＳ Ｐゴシック" charset="0"/>
              </a:rPr>
              <a:t>Values?</a:t>
            </a:r>
            <a:endParaRPr kumimoji="0" lang="en-US" sz="2000" b="0" i="0" u="none" strike="noStrike" cap="none" normalizeH="0" baseline="0" dirty="0">
              <a:ln>
                <a:noFill/>
              </a:ln>
              <a:solidFill>
                <a:sysClr val="windowText" lastClr="000000"/>
              </a:solidFill>
              <a:effectLst/>
              <a:latin typeface="Arial" charset="0"/>
              <a:ea typeface="ＭＳ Ｐゴシック" charset="0"/>
              <a:cs typeface="ＭＳ Ｐゴシック" charset="0"/>
            </a:endParaRPr>
          </a:p>
        </p:txBody>
      </p:sp>
      <p:sp>
        <p:nvSpPr>
          <p:cNvPr id="4" name="Rectangle 3"/>
          <p:cNvSpPr/>
          <p:nvPr/>
        </p:nvSpPr>
        <p:spPr bwMode="auto">
          <a:xfrm>
            <a:off x="179512" y="1916832"/>
            <a:ext cx="2256376"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solidFill>
                  <a:sysClr val="windowText" lastClr="000000"/>
                </a:solidFill>
                <a:latin typeface="Arial" charset="0"/>
                <a:ea typeface="ＭＳ Ｐゴシック" charset="0"/>
                <a:cs typeface="ＭＳ Ｐゴシック" charset="0"/>
              </a:rPr>
              <a:t>Input:</a:t>
            </a:r>
          </a:p>
          <a:p>
            <a:pPr marL="342900" marR="0" indent="-342900" algn="l" defTabSz="914400" rtl="0" eaLnBrk="0" fontAlgn="base" latinLnBrk="0" hangingPunct="0">
              <a:lnSpc>
                <a:spcPct val="100000"/>
              </a:lnSpc>
              <a:spcBef>
                <a:spcPct val="0"/>
              </a:spcBef>
              <a:spcAft>
                <a:spcPct val="0"/>
              </a:spcAft>
              <a:buClrTx/>
              <a:buSzTx/>
              <a:buFont typeface="Arial" charset="0"/>
              <a:buChar char="•"/>
              <a:tabLst/>
            </a:pPr>
            <a:r>
              <a:rPr kumimoji="0" lang="en-US" sz="20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rPr>
              <a:t>Historical</a:t>
            </a:r>
            <a:r>
              <a:rPr kumimoji="0" lang="en-US" sz="2000" b="0" i="0" u="none" strike="noStrike" cap="none" normalizeH="0" dirty="0" smtClean="0">
                <a:ln>
                  <a:noFill/>
                </a:ln>
                <a:solidFill>
                  <a:sysClr val="windowText" lastClr="000000"/>
                </a:solidFill>
                <a:effectLst/>
                <a:latin typeface="Arial" charset="0"/>
                <a:ea typeface="ＭＳ Ｐゴシック" charset="0"/>
                <a:cs typeface="ＭＳ Ｐゴシック" charset="0"/>
              </a:rPr>
              <a:t> Stock Values</a:t>
            </a:r>
          </a:p>
          <a:p>
            <a:pPr marL="342900" marR="0" indent="-342900" algn="l" defTabSz="914400" rtl="0" eaLnBrk="0" fontAlgn="base" latinLnBrk="0" hangingPunct="0">
              <a:lnSpc>
                <a:spcPct val="100000"/>
              </a:lnSpc>
              <a:spcBef>
                <a:spcPct val="0"/>
              </a:spcBef>
              <a:spcAft>
                <a:spcPct val="0"/>
              </a:spcAft>
              <a:buClrTx/>
              <a:buSzTx/>
              <a:buFont typeface="Arial" charset="0"/>
              <a:buChar char="•"/>
              <a:tabLst/>
            </a:pPr>
            <a:r>
              <a:rPr lang="en-US" sz="2000" baseline="0" dirty="0" smtClean="0">
                <a:solidFill>
                  <a:sysClr val="windowText" lastClr="000000"/>
                </a:solidFill>
                <a:latin typeface="Arial" charset="0"/>
                <a:ea typeface="ＭＳ Ｐゴシック" charset="0"/>
                <a:cs typeface="ＭＳ Ｐゴシック" charset="0"/>
              </a:rPr>
              <a:t>Other Commodities</a:t>
            </a:r>
          </a:p>
          <a:p>
            <a:pPr marL="342900" marR="0" indent="-342900" algn="l" defTabSz="914400" rtl="0" eaLnBrk="0" fontAlgn="base" latinLnBrk="0" hangingPunct="0">
              <a:lnSpc>
                <a:spcPct val="100000"/>
              </a:lnSpc>
              <a:spcBef>
                <a:spcPct val="0"/>
              </a:spcBef>
              <a:spcAft>
                <a:spcPct val="0"/>
              </a:spcAft>
              <a:buClrTx/>
              <a:buSzTx/>
              <a:buFont typeface="Arial" charset="0"/>
              <a:buChar char="•"/>
              <a:tabLst/>
            </a:pPr>
            <a:r>
              <a:rPr kumimoji="0" lang="en-US" sz="2000" b="0" i="0" u="none" strike="noStrike" cap="none" normalizeH="0" dirty="0" smtClean="0">
                <a:ln>
                  <a:noFill/>
                </a:ln>
                <a:solidFill>
                  <a:sysClr val="windowText" lastClr="000000"/>
                </a:solidFill>
                <a:effectLst/>
                <a:latin typeface="Arial" charset="0"/>
                <a:ea typeface="ＭＳ Ｐゴシック" charset="0"/>
                <a:cs typeface="ＭＳ Ｐゴシック" charset="0"/>
              </a:rPr>
              <a:t>Weather</a:t>
            </a:r>
          </a:p>
          <a:p>
            <a:pPr marL="342900" marR="0" indent="-342900" algn="l" defTabSz="914400" rtl="0" eaLnBrk="0" fontAlgn="base" latinLnBrk="0" hangingPunct="0">
              <a:lnSpc>
                <a:spcPct val="100000"/>
              </a:lnSpc>
              <a:spcBef>
                <a:spcPct val="0"/>
              </a:spcBef>
              <a:spcAft>
                <a:spcPct val="0"/>
              </a:spcAft>
              <a:buClrTx/>
              <a:buSzTx/>
              <a:buFont typeface="Arial" charset="0"/>
              <a:buChar char="•"/>
              <a:tabLst/>
            </a:pPr>
            <a:r>
              <a:rPr lang="en-US" sz="2000" baseline="0" dirty="0" smtClean="0">
                <a:solidFill>
                  <a:sysClr val="windowText" lastClr="000000"/>
                </a:solidFill>
                <a:latin typeface="Arial" charset="0"/>
                <a:ea typeface="ＭＳ Ｐゴシック" charset="0"/>
                <a:cs typeface="ＭＳ Ｐゴシック" charset="0"/>
              </a:rPr>
              <a:t>News</a:t>
            </a:r>
            <a:endParaRPr kumimoji="0" lang="en-US" sz="20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5" name="Rectangle 4"/>
          <p:cNvSpPr/>
          <p:nvPr/>
        </p:nvSpPr>
        <p:spPr bwMode="auto">
          <a:xfrm>
            <a:off x="2656476" y="1916832"/>
            <a:ext cx="4147771" cy="25922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ysClr val="windowText" lastClr="000000"/>
                </a:solidFill>
                <a:latin typeface="Arial" charset="0"/>
                <a:ea typeface="ＭＳ Ｐゴシック" charset="0"/>
                <a:cs typeface="ＭＳ Ｐゴシック" charset="0"/>
              </a:rPr>
              <a:t>Processes?</a:t>
            </a:r>
            <a:endParaRPr kumimoji="0" lang="en-US" sz="2400" b="0" i="0" u="none" strike="noStrike" cap="none" normalizeH="0" baseline="0" dirty="0" smtClean="0">
              <a:ln>
                <a:noFill/>
              </a:ln>
              <a:solidFill>
                <a:sysClr val="windowText" lastClr="000000"/>
              </a:solidFill>
              <a:effectLst/>
              <a:latin typeface="Arial" charset="0"/>
              <a:ea typeface="ＭＳ Ｐゴシック" charset="0"/>
              <a:cs typeface="ＭＳ Ｐゴシック" charset="0"/>
            </a:endParaRPr>
          </a:p>
        </p:txBody>
      </p:sp>
      <p:sp>
        <p:nvSpPr>
          <p:cNvPr id="7" name="Rectangle 6"/>
          <p:cNvSpPr/>
          <p:nvPr/>
        </p:nvSpPr>
        <p:spPr bwMode="auto">
          <a:xfrm>
            <a:off x="2801516"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Rectangle 7"/>
          <p:cNvSpPr/>
          <p:nvPr/>
        </p:nvSpPr>
        <p:spPr bwMode="auto">
          <a:xfrm>
            <a:off x="5143499" y="2454796"/>
            <a:ext cx="1440160" cy="576064"/>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10" name="Straight Connector 9"/>
          <p:cNvCxnSpPr/>
          <p:nvPr/>
        </p:nvCxnSpPr>
        <p:spPr bwMode="auto">
          <a:xfrm>
            <a:off x="4241676" y="2763788"/>
            <a:ext cx="901823" cy="0"/>
          </a:xfrm>
          <a:prstGeom prst="line">
            <a:avLst/>
          </a:prstGeom>
          <a:solidFill>
            <a:schemeClr val="accent1"/>
          </a:solidFill>
          <a:ln w="2857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Right Arrow 10"/>
          <p:cNvSpPr/>
          <p:nvPr/>
        </p:nvSpPr>
        <p:spPr bwMode="auto">
          <a:xfrm>
            <a:off x="2123728" y="3030860"/>
            <a:ext cx="715285" cy="611622"/>
          </a:xfrm>
          <a:prstGeom prst="rightArrow">
            <a:avLst/>
          </a:prstGeom>
          <a:solidFill>
            <a:srgbClr val="6600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14" name="Picture 13"/>
          <p:cNvPicPr>
            <a:picLocks noChangeAspect="1"/>
          </p:cNvPicPr>
          <p:nvPr/>
        </p:nvPicPr>
        <p:blipFill>
          <a:blip r:embed="rId2"/>
          <a:stretch>
            <a:fillRect/>
          </a:stretch>
        </p:blipFill>
        <p:spPr>
          <a:xfrm>
            <a:off x="6583659" y="3077084"/>
            <a:ext cx="804664" cy="692905"/>
          </a:xfrm>
          <a:prstGeom prst="rect">
            <a:avLst/>
          </a:prstGeom>
        </p:spPr>
      </p:pic>
    </p:spTree>
    <p:extLst>
      <p:ext uri="{BB962C8B-B14F-4D97-AF65-F5344CB8AC3E}">
        <p14:creationId xmlns:p14="http://schemas.microsoft.com/office/powerpoint/2010/main" val="1120534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ways to identify problems</a:t>
            </a:r>
            <a:endParaRPr lang="en-US" dirty="0"/>
          </a:p>
        </p:txBody>
      </p:sp>
      <p:sp>
        <p:nvSpPr>
          <p:cNvPr id="4" name="Content Placeholder 3"/>
          <p:cNvSpPr>
            <a:spLocks noGrp="1"/>
          </p:cNvSpPr>
          <p:nvPr>
            <p:ph idx="1"/>
          </p:nvPr>
        </p:nvSpPr>
        <p:spPr/>
        <p:txBody>
          <a:bodyPr/>
          <a:lstStyle/>
          <a:p>
            <a:r>
              <a:rPr lang="en-US" dirty="0" smtClean="0"/>
              <a:t>Root cause analysis</a:t>
            </a:r>
          </a:p>
          <a:p>
            <a:r>
              <a:rPr lang="en-US" dirty="0" smtClean="0"/>
              <a:t>Breaking rules and assumptions</a:t>
            </a:r>
          </a:p>
          <a:p>
            <a:r>
              <a:rPr lang="en-US" dirty="0" smtClean="0"/>
              <a:t>Proxy benchmarking</a:t>
            </a:r>
          </a:p>
          <a:p>
            <a:r>
              <a:rPr lang="en-US" dirty="0" smtClean="0"/>
              <a:t>Technology analysis</a:t>
            </a:r>
          </a:p>
          <a:p>
            <a:r>
              <a:rPr lang="en-US" dirty="0" smtClean="0"/>
              <a:t>Outcome analysis</a:t>
            </a:r>
          </a:p>
          <a:p>
            <a:r>
              <a:rPr lang="en-US" dirty="0" smtClean="0"/>
              <a:t>Cost and duration analysis</a:t>
            </a:r>
          </a:p>
          <a:p>
            <a:r>
              <a:rPr lang="en-US" dirty="0" smtClean="0"/>
              <a:t>Inversion</a:t>
            </a:r>
          </a:p>
          <a:p>
            <a:endParaRPr lang="en-US" dirty="0" smtClean="0"/>
          </a:p>
          <a:p>
            <a:endParaRPr lang="en-US" dirty="0"/>
          </a:p>
        </p:txBody>
      </p:sp>
    </p:spTree>
    <p:extLst>
      <p:ext uri="{BB962C8B-B14F-4D97-AF65-F5344CB8AC3E}">
        <p14:creationId xmlns:p14="http://schemas.microsoft.com/office/powerpoint/2010/main" val="828774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Other ways to find a legitimate Problem</a:t>
            </a:r>
          </a:p>
        </p:txBody>
      </p:sp>
      <p:sp>
        <p:nvSpPr>
          <p:cNvPr id="10243" name="Content Placeholder 2"/>
          <p:cNvSpPr>
            <a:spLocks noGrp="1"/>
          </p:cNvSpPr>
          <p:nvPr>
            <p:ph idx="1"/>
          </p:nvPr>
        </p:nvSpPr>
        <p:spPr/>
        <p:txBody>
          <a:bodyPr/>
          <a:lstStyle/>
          <a:p>
            <a:r>
              <a:rPr lang="en-US" dirty="0" smtClean="0"/>
              <a:t>Supervisor suggestions</a:t>
            </a:r>
          </a:p>
          <a:p>
            <a:r>
              <a:rPr lang="en-US" dirty="0" smtClean="0"/>
              <a:t>Suggestions of others</a:t>
            </a:r>
          </a:p>
          <a:p>
            <a:r>
              <a:rPr lang="en-US" dirty="0" smtClean="0"/>
              <a:t>Replicate Research with modifications</a:t>
            </a:r>
          </a:p>
          <a:p>
            <a:r>
              <a:rPr lang="en-US" dirty="0" smtClean="0"/>
              <a:t>Apply an existing technique to new domain</a:t>
            </a:r>
          </a:p>
          <a:p>
            <a:r>
              <a:rPr lang="en-US" smtClean="0"/>
              <a:t>Address Contradiction and Ambiguity</a:t>
            </a:r>
          </a:p>
          <a:p>
            <a:r>
              <a:rPr lang="en-US" dirty="0" smtClean="0"/>
              <a:t>Challenge Findings</a:t>
            </a:r>
          </a:p>
        </p:txBody>
      </p:sp>
    </p:spTree>
    <p:extLst>
      <p:ext uri="{BB962C8B-B14F-4D97-AF65-F5344CB8AC3E}">
        <p14:creationId xmlns:p14="http://schemas.microsoft.com/office/powerpoint/2010/main" val="1582336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772400" cy="1143000"/>
          </a:xfrm>
        </p:spPr>
        <p:txBody>
          <a:bodyPr/>
          <a:lstStyle/>
          <a:p>
            <a:r>
              <a:rPr lang="en-US" dirty="0" smtClean="0"/>
              <a:t>Requirement for Problem Identification</a:t>
            </a:r>
            <a:endParaRPr lang="en-MY" dirty="0"/>
          </a:p>
        </p:txBody>
      </p:sp>
      <p:sp>
        <p:nvSpPr>
          <p:cNvPr id="3" name="Content Placeholder 2"/>
          <p:cNvSpPr>
            <a:spLocks noGrp="1"/>
          </p:cNvSpPr>
          <p:nvPr>
            <p:ph idx="1"/>
          </p:nvPr>
        </p:nvSpPr>
        <p:spPr>
          <a:xfrm>
            <a:off x="755576" y="1628800"/>
            <a:ext cx="7772400" cy="4114800"/>
          </a:xfrm>
        </p:spPr>
        <p:txBody>
          <a:bodyPr/>
          <a:lstStyle/>
          <a:p>
            <a:r>
              <a:rPr lang="en-US" sz="2800" dirty="0" smtClean="0"/>
              <a:t>Inquisitive and imaginative mind</a:t>
            </a:r>
          </a:p>
          <a:p>
            <a:r>
              <a:rPr lang="en-US" sz="2800" dirty="0" smtClean="0"/>
              <a:t>Questioning attitude</a:t>
            </a:r>
          </a:p>
          <a:p>
            <a:pPr lvl="1"/>
            <a:r>
              <a:rPr lang="en-US" sz="2400" dirty="0" smtClean="0"/>
              <a:t>Is the problem/topic significant enough?</a:t>
            </a:r>
          </a:p>
          <a:p>
            <a:pPr lvl="1"/>
            <a:r>
              <a:rPr lang="en-US" sz="2400" dirty="0" smtClean="0"/>
              <a:t>Is it feasible (practical/possible for me to do it)?</a:t>
            </a:r>
          </a:p>
          <a:p>
            <a:pPr lvl="1"/>
            <a:r>
              <a:rPr lang="en-US" sz="2400" dirty="0" smtClean="0"/>
              <a:t>Is it clear (unambiguous)?</a:t>
            </a:r>
          </a:p>
          <a:p>
            <a:endParaRPr lang="en-MY" sz="2800" dirty="0"/>
          </a:p>
        </p:txBody>
      </p:sp>
      <p:pic>
        <p:nvPicPr>
          <p:cNvPr id="4" name="Picture 5" descr="bulb"/>
          <p:cNvPicPr>
            <a:picLocks noChangeAspect="1" noChangeArrowheads="1"/>
          </p:cNvPicPr>
          <p:nvPr/>
        </p:nvPicPr>
        <p:blipFill>
          <a:blip r:embed="rId3" cstate="print"/>
          <a:srcRect/>
          <a:stretch>
            <a:fillRect/>
          </a:stretch>
        </p:blipFill>
        <p:spPr bwMode="auto">
          <a:xfrm>
            <a:off x="1979712" y="4365104"/>
            <a:ext cx="1749425" cy="1738313"/>
          </a:xfrm>
          <a:prstGeom prst="rect">
            <a:avLst/>
          </a:prstGeom>
          <a:noFill/>
        </p:spPr>
      </p:pic>
      <p:graphicFrame>
        <p:nvGraphicFramePr>
          <p:cNvPr id="1026" name="Object 4"/>
          <p:cNvGraphicFramePr>
            <a:graphicFrameLocks noChangeAspect="1"/>
          </p:cNvGraphicFramePr>
          <p:nvPr/>
        </p:nvGraphicFramePr>
        <p:xfrm>
          <a:off x="7020272" y="3660970"/>
          <a:ext cx="1805001" cy="2747470"/>
        </p:xfrm>
        <a:graphic>
          <a:graphicData uri="http://schemas.openxmlformats.org/presentationml/2006/ole">
            <mc:AlternateContent xmlns:mc="http://schemas.openxmlformats.org/markup-compatibility/2006">
              <mc:Choice xmlns:v="urn:schemas-microsoft-com:vml" Requires="v">
                <p:oleObj spid="_x0000_s1045" name="Microsoft ClipArt Gallery" r:id="rId4" imgW="3848100" imgH="5478463" progId="">
                  <p:embed/>
                </p:oleObj>
              </mc:Choice>
              <mc:Fallback>
                <p:oleObj name="Microsoft ClipArt Gallery" r:id="rId4" imgW="3848100" imgH="5478463" progId="">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3660970"/>
                        <a:ext cx="1805001" cy="2747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a Problem</a:t>
            </a:r>
            <a:endParaRPr lang="en-MY" dirty="0"/>
          </a:p>
        </p:txBody>
      </p:sp>
      <p:sp>
        <p:nvSpPr>
          <p:cNvPr id="3" name="Content Placeholder 2"/>
          <p:cNvSpPr>
            <a:spLocks noGrp="1"/>
          </p:cNvSpPr>
          <p:nvPr>
            <p:ph idx="1"/>
          </p:nvPr>
        </p:nvSpPr>
        <p:spPr>
          <a:xfrm>
            <a:off x="683568" y="1700808"/>
            <a:ext cx="7772400" cy="4114800"/>
          </a:xfrm>
        </p:spPr>
        <p:txBody>
          <a:bodyPr/>
          <a:lstStyle/>
          <a:p>
            <a:r>
              <a:rPr lang="en-US" dirty="0" smtClean="0"/>
              <a:t>A </a:t>
            </a:r>
            <a:r>
              <a:rPr lang="en-US" dirty="0" smtClean="0">
                <a:solidFill>
                  <a:srgbClr val="0070C0"/>
                </a:solidFill>
              </a:rPr>
              <a:t>problem</a:t>
            </a:r>
            <a:r>
              <a:rPr lang="en-US" dirty="0" smtClean="0"/>
              <a:t> is defined as a situation where two conditions exist:</a:t>
            </a:r>
          </a:p>
          <a:p>
            <a:pPr lvl="1"/>
            <a:r>
              <a:rPr lang="en-US" dirty="0" smtClean="0"/>
              <a:t>There is a </a:t>
            </a:r>
            <a:r>
              <a:rPr lang="en-US" dirty="0" smtClean="0">
                <a:solidFill>
                  <a:srgbClr val="0070C0"/>
                </a:solidFill>
              </a:rPr>
              <a:t>gap</a:t>
            </a:r>
            <a:r>
              <a:rPr lang="en-US" dirty="0" smtClean="0"/>
              <a:t> between an </a:t>
            </a:r>
            <a:r>
              <a:rPr lang="en-US" dirty="0" smtClean="0">
                <a:solidFill>
                  <a:srgbClr val="0070C0"/>
                </a:solidFill>
              </a:rPr>
              <a:t>existing state </a:t>
            </a:r>
            <a:r>
              <a:rPr lang="en-US" dirty="0" smtClean="0"/>
              <a:t>and a </a:t>
            </a:r>
            <a:r>
              <a:rPr lang="en-US" dirty="0" smtClean="0">
                <a:solidFill>
                  <a:srgbClr val="0070C0"/>
                </a:solidFill>
              </a:rPr>
              <a:t>desired state</a:t>
            </a:r>
          </a:p>
          <a:p>
            <a:pPr lvl="1"/>
            <a:r>
              <a:rPr lang="en-US" dirty="0" smtClean="0"/>
              <a:t>The </a:t>
            </a:r>
            <a:r>
              <a:rPr lang="en-US" dirty="0" smtClean="0">
                <a:solidFill>
                  <a:srgbClr val="0070C0"/>
                </a:solidFill>
              </a:rPr>
              <a:t>solution</a:t>
            </a:r>
            <a:r>
              <a:rPr lang="en-US" dirty="0" smtClean="0"/>
              <a:t> for closing the gap has </a:t>
            </a:r>
            <a:r>
              <a:rPr lang="en-US" dirty="0" smtClean="0">
                <a:solidFill>
                  <a:srgbClr val="0070C0"/>
                </a:solidFill>
              </a:rPr>
              <a:t>not been determined</a:t>
            </a:r>
          </a:p>
          <a:p>
            <a:r>
              <a:rPr lang="en-US" dirty="0" smtClean="0"/>
              <a:t>Therefore we need to know as much as possible about the topic before we can formulate a researchable problem</a:t>
            </a:r>
            <a:endParaRPr lang="en-MY"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dirty="0" smtClean="0"/>
              <a:t>Selecting and Defining a Problem</a:t>
            </a:r>
            <a:endParaRPr lang="en-MY" dirty="0"/>
          </a:p>
        </p:txBody>
      </p:sp>
      <p:sp>
        <p:nvSpPr>
          <p:cNvPr id="3" name="Content Placeholder 2"/>
          <p:cNvSpPr>
            <a:spLocks noGrp="1"/>
          </p:cNvSpPr>
          <p:nvPr>
            <p:ph idx="1"/>
          </p:nvPr>
        </p:nvSpPr>
        <p:spPr>
          <a:xfrm>
            <a:off x="467544" y="1484784"/>
            <a:ext cx="8229600" cy="4525963"/>
          </a:xfrm>
        </p:spPr>
        <p:txBody>
          <a:bodyPr/>
          <a:lstStyle/>
          <a:p>
            <a:r>
              <a:rPr lang="en-US" dirty="0" smtClean="0"/>
              <a:t>Identify and state the problem  in specific form</a:t>
            </a:r>
          </a:p>
          <a:p>
            <a:r>
              <a:rPr lang="en-US" dirty="0" smtClean="0"/>
              <a:t>Identify the </a:t>
            </a:r>
            <a:r>
              <a:rPr lang="en-US" dirty="0" smtClean="0">
                <a:solidFill>
                  <a:srgbClr val="0070C0"/>
                </a:solidFill>
              </a:rPr>
              <a:t>variables</a:t>
            </a:r>
            <a:r>
              <a:rPr lang="en-US" dirty="0" smtClean="0"/>
              <a:t> in the problem situation and define them adequately</a:t>
            </a:r>
          </a:p>
          <a:p>
            <a:r>
              <a:rPr lang="en-US" dirty="0" smtClean="0">
                <a:solidFill>
                  <a:srgbClr val="0070C0"/>
                </a:solidFill>
              </a:rPr>
              <a:t>Generate tentative guesses </a:t>
            </a:r>
            <a:r>
              <a:rPr lang="en-US" dirty="0" smtClean="0"/>
              <a:t>(hypothesis) about the relation of the variables or </a:t>
            </a:r>
            <a:r>
              <a:rPr lang="en-US" dirty="0" smtClean="0">
                <a:solidFill>
                  <a:srgbClr val="0070C0"/>
                </a:solidFill>
              </a:rPr>
              <a:t>write explicitly the questions</a:t>
            </a:r>
            <a:r>
              <a:rPr lang="en-US" dirty="0" smtClean="0"/>
              <a:t> for which answers are sought</a:t>
            </a:r>
          </a:p>
          <a:p>
            <a:r>
              <a:rPr lang="en-US" dirty="0" smtClean="0"/>
              <a:t>Evaluate the problem for its </a:t>
            </a:r>
            <a:r>
              <a:rPr lang="en-US" dirty="0" err="1" smtClean="0"/>
              <a:t>researchability</a:t>
            </a:r>
            <a:endParaRPr lang="en-MY"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99592" y="332656"/>
            <a:ext cx="7344816" cy="381000"/>
          </a:xfrm>
        </p:spPr>
        <p:txBody>
          <a:bodyPr/>
          <a:lstStyle/>
          <a:p>
            <a:pPr eaLnBrk="1" hangingPunct="1"/>
            <a:r>
              <a:rPr lang="en-US" sz="3200" b="1" dirty="0" smtClean="0">
                <a:solidFill>
                  <a:srgbClr val="993300"/>
                </a:solidFill>
              </a:rPr>
              <a:t>Criteria for Selecting A Problem</a:t>
            </a:r>
          </a:p>
        </p:txBody>
      </p:sp>
      <p:sp>
        <p:nvSpPr>
          <p:cNvPr id="4099"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4100" name="Rectangle 16"/>
          <p:cNvSpPr>
            <a:spLocks noChangeArrowheads="1"/>
          </p:cNvSpPr>
          <p:nvPr/>
        </p:nvSpPr>
        <p:spPr bwMode="auto">
          <a:xfrm>
            <a:off x="609600" y="1720850"/>
            <a:ext cx="7924800" cy="4524375"/>
          </a:xfrm>
          <a:prstGeom prst="rect">
            <a:avLst/>
          </a:prstGeom>
          <a:noFill/>
          <a:ln w="9525">
            <a:noFill/>
            <a:miter lim="800000"/>
            <a:headEnd/>
            <a:tailEnd/>
          </a:ln>
        </p:spPr>
        <p:txBody>
          <a:bodyPr>
            <a:spAutoFit/>
          </a:bodyPr>
          <a:lstStyle/>
          <a:p>
            <a:r>
              <a:rPr lang="en-US" dirty="0"/>
              <a:t>1. Interest:   Commit yourself to a research.</a:t>
            </a:r>
          </a:p>
          <a:p>
            <a:pPr>
              <a:buFontTx/>
              <a:buChar char="•"/>
            </a:pPr>
            <a:endParaRPr lang="en-US" dirty="0"/>
          </a:p>
          <a:p>
            <a:r>
              <a:rPr lang="en-US" dirty="0"/>
              <a:t>2. Size:   Manageable &amp; doable.</a:t>
            </a:r>
          </a:p>
          <a:p>
            <a:pPr>
              <a:buFontTx/>
              <a:buChar char="•"/>
            </a:pPr>
            <a:endParaRPr lang="en-US" dirty="0"/>
          </a:p>
          <a:p>
            <a:r>
              <a:rPr lang="en-US" dirty="0"/>
              <a:t>3. Economical:    Time and money.</a:t>
            </a:r>
          </a:p>
          <a:p>
            <a:endParaRPr lang="en-US" dirty="0"/>
          </a:p>
          <a:p>
            <a:r>
              <a:rPr lang="en-US" dirty="0"/>
              <a:t>4. Researcher’s Capabilities &amp; Limitations.</a:t>
            </a:r>
          </a:p>
          <a:p>
            <a:endParaRPr lang="en-US" dirty="0"/>
          </a:p>
          <a:p>
            <a:pPr algn="just"/>
            <a:r>
              <a:rPr lang="en-US" dirty="0"/>
              <a:t>5. Uniqueness: </a:t>
            </a:r>
            <a:r>
              <a:rPr lang="en-US" dirty="0" smtClean="0"/>
              <a:t>Do </a:t>
            </a:r>
            <a:r>
              <a:rPr lang="en-US" dirty="0"/>
              <a:t>not duplicate; similar but differentiated by method, design or sample or perform different statistical analyses.</a:t>
            </a:r>
          </a:p>
          <a:p>
            <a:pPr algn="just"/>
            <a:endParaRPr lang="en-US" dirty="0"/>
          </a:p>
        </p:txBody>
      </p:sp>
      <p:sp>
        <p:nvSpPr>
          <p:cNvPr id="4101"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4103"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27584" y="476672"/>
            <a:ext cx="7704856" cy="381000"/>
          </a:xfrm>
        </p:spPr>
        <p:txBody>
          <a:bodyPr/>
          <a:lstStyle/>
          <a:p>
            <a:pPr eaLnBrk="1" hangingPunct="1"/>
            <a:r>
              <a:rPr lang="en-US" sz="3200" b="1" dirty="0" smtClean="0">
                <a:solidFill>
                  <a:srgbClr val="993300"/>
                </a:solidFill>
              </a:rPr>
              <a:t>Criteria for Selecting A Problem</a:t>
            </a:r>
          </a:p>
        </p:txBody>
      </p:sp>
      <p:sp>
        <p:nvSpPr>
          <p:cNvPr id="5123"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4100" name="Rectangle 16"/>
          <p:cNvSpPr>
            <a:spLocks noChangeArrowheads="1"/>
          </p:cNvSpPr>
          <p:nvPr/>
        </p:nvSpPr>
        <p:spPr bwMode="auto">
          <a:xfrm>
            <a:off x="609600" y="1720850"/>
            <a:ext cx="7924800" cy="4524375"/>
          </a:xfrm>
          <a:prstGeom prst="rect">
            <a:avLst/>
          </a:prstGeom>
          <a:noFill/>
          <a:ln w="9525">
            <a:noFill/>
            <a:miter lim="800000"/>
            <a:headEnd/>
            <a:tailEnd/>
          </a:ln>
        </p:spPr>
        <p:txBody>
          <a:bodyPr>
            <a:spAutoFit/>
          </a:bodyPr>
          <a:lstStyle/>
          <a:p>
            <a:pPr eaLnBrk="1" hangingPunct="1">
              <a:defRPr/>
            </a:pPr>
            <a:r>
              <a:rPr lang="en-US" dirty="0">
                <a:latin typeface="Arial" charset="0"/>
              </a:rPr>
              <a:t>6. </a:t>
            </a:r>
            <a:r>
              <a:rPr lang="en-US" b="1" dirty="0">
                <a:latin typeface="Arial" charset="0"/>
              </a:rPr>
              <a:t>Start with theories/set of ideas </a:t>
            </a:r>
            <a:r>
              <a:rPr lang="en-US" dirty="0">
                <a:latin typeface="Arial" charset="0"/>
              </a:rPr>
              <a:t>:- easier to start. The outcome might be a critique to the theory, suggestions how it can be modified or extended</a:t>
            </a:r>
            <a:endParaRPr lang="en-US" b="1" dirty="0">
              <a:latin typeface="Arial" charset="0"/>
            </a:endParaRPr>
          </a:p>
          <a:p>
            <a:pPr marL="231775" indent="-231775" eaLnBrk="1" hangingPunct="1">
              <a:defRPr/>
            </a:pPr>
            <a:r>
              <a:rPr lang="en-US" b="1" dirty="0">
                <a:latin typeface="Arial" charset="0"/>
              </a:rPr>
              <a:t>7. Potential &amp; sufficient outcomes</a:t>
            </a:r>
            <a:r>
              <a:rPr lang="en-US" dirty="0">
                <a:latin typeface="Arial" charset="0"/>
              </a:rPr>
              <a:t>:- valuable results. Even if you plan to develop something in the end which might not be achievable the knowledge developed in the process still has contribution within the indicated period (3++ years?)</a:t>
            </a:r>
          </a:p>
          <a:p>
            <a:pPr marL="231775" indent="-231775" eaLnBrk="1" hangingPunct="1">
              <a:defRPr/>
            </a:pPr>
            <a:r>
              <a:rPr lang="en-US" b="1" dirty="0">
                <a:latin typeface="Arial" charset="0"/>
              </a:rPr>
              <a:t>8. Not bias, safe &amp; ethical</a:t>
            </a:r>
            <a:r>
              <a:rPr lang="en-US" dirty="0">
                <a:latin typeface="Arial" charset="0"/>
              </a:rPr>
              <a:t>:- be objective as much as possible, not causing discomfort &amp; harm to anyone/anything (social, emotional, physical).</a:t>
            </a:r>
            <a:r>
              <a:rPr lang="en-US" b="1" dirty="0">
                <a:latin typeface="Arial" charset="0"/>
              </a:rPr>
              <a:t> </a:t>
            </a:r>
          </a:p>
          <a:p>
            <a:pPr algn="just">
              <a:defRPr/>
            </a:pPr>
            <a:endParaRPr lang="en-US" dirty="0">
              <a:latin typeface="Arial" charset="0"/>
            </a:endParaRPr>
          </a:p>
        </p:txBody>
      </p:sp>
      <p:sp>
        <p:nvSpPr>
          <p:cNvPr id="5125"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5127"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9592" y="548680"/>
            <a:ext cx="6172200" cy="381000"/>
          </a:xfrm>
        </p:spPr>
        <p:txBody>
          <a:bodyPr/>
          <a:lstStyle/>
          <a:p>
            <a:pPr eaLnBrk="1" hangingPunct="1"/>
            <a:r>
              <a:rPr lang="en-US" sz="4000" b="1" dirty="0" smtClean="0">
                <a:solidFill>
                  <a:srgbClr val="993300"/>
                </a:solidFill>
              </a:rPr>
              <a:t>A research aims to :</a:t>
            </a:r>
          </a:p>
        </p:txBody>
      </p:sp>
      <p:sp>
        <p:nvSpPr>
          <p:cNvPr id="7171"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7172" name="Rectangle 16"/>
          <p:cNvSpPr>
            <a:spLocks noChangeArrowheads="1"/>
          </p:cNvSpPr>
          <p:nvPr/>
        </p:nvSpPr>
        <p:spPr bwMode="auto">
          <a:xfrm>
            <a:off x="609600" y="1752600"/>
            <a:ext cx="7924800" cy="4524375"/>
          </a:xfrm>
          <a:prstGeom prst="rect">
            <a:avLst/>
          </a:prstGeom>
          <a:noFill/>
          <a:ln w="9525">
            <a:noFill/>
            <a:miter lim="800000"/>
            <a:headEnd/>
            <a:tailEnd/>
          </a:ln>
        </p:spPr>
        <p:txBody>
          <a:bodyPr>
            <a:spAutoFit/>
          </a:bodyPr>
          <a:lstStyle/>
          <a:p>
            <a:pPr marL="514350" indent="-514350">
              <a:buFontTx/>
              <a:buAutoNum type="romanLcPeriod"/>
            </a:pPr>
            <a:r>
              <a:rPr lang="en-US"/>
              <a:t>To clarify an existing theory</a:t>
            </a:r>
          </a:p>
          <a:p>
            <a:pPr marL="514350" indent="-514350">
              <a:buFontTx/>
              <a:buAutoNum type="romanLcPeriod"/>
            </a:pPr>
            <a:endParaRPr lang="en-US"/>
          </a:p>
          <a:p>
            <a:pPr marL="514350" indent="-514350">
              <a:buFontTx/>
              <a:buAutoNum type="romanLcPeriod"/>
            </a:pPr>
            <a:r>
              <a:rPr lang="en-US"/>
              <a:t>To clarify contradictory findings</a:t>
            </a:r>
          </a:p>
          <a:p>
            <a:pPr marL="514350" indent="-514350">
              <a:buFontTx/>
              <a:buAutoNum type="romanLcPeriod"/>
            </a:pPr>
            <a:endParaRPr lang="en-US"/>
          </a:p>
          <a:p>
            <a:pPr marL="514350" indent="-514350">
              <a:buFontTx/>
              <a:buAutoNum type="romanLcPeriod"/>
            </a:pPr>
            <a:r>
              <a:rPr lang="en-US"/>
              <a:t>To correct a faulty methodology</a:t>
            </a:r>
          </a:p>
          <a:p>
            <a:pPr marL="514350" indent="-514350">
              <a:buFontTx/>
              <a:buAutoNum type="romanLcPeriod"/>
            </a:pPr>
            <a:endParaRPr lang="en-US"/>
          </a:p>
          <a:p>
            <a:pPr marL="514350" indent="-514350">
              <a:buFontTx/>
              <a:buAutoNum type="romanLcPeriod"/>
            </a:pPr>
            <a:r>
              <a:rPr lang="en-US"/>
              <a:t>To correct the inadequate or unsuitable use of statistical techniques</a:t>
            </a:r>
          </a:p>
          <a:p>
            <a:pPr marL="514350" indent="-514350">
              <a:buFontTx/>
              <a:buAutoNum type="romanLcPeriod"/>
            </a:pPr>
            <a:endParaRPr lang="en-US"/>
          </a:p>
          <a:p>
            <a:pPr marL="514350" indent="-514350">
              <a:buFontTx/>
              <a:buAutoNum type="romanLcPeriod"/>
            </a:pPr>
            <a:r>
              <a:rPr lang="en-US"/>
              <a:t>To reconcile conflicting opinions</a:t>
            </a:r>
          </a:p>
          <a:p>
            <a:pPr marL="514350" indent="-514350">
              <a:buFontTx/>
              <a:buAutoNum type="romanLcPeriod"/>
            </a:pPr>
            <a:endParaRPr lang="en-US"/>
          </a:p>
          <a:p>
            <a:pPr marL="514350" indent="-514350">
              <a:buFontTx/>
              <a:buAutoNum type="romanLcPeriod"/>
            </a:pPr>
            <a:r>
              <a:rPr lang="en-US"/>
              <a:t>To solve existing practical problems.</a:t>
            </a:r>
          </a:p>
        </p:txBody>
      </p:sp>
      <p:sp>
        <p:nvSpPr>
          <p:cNvPr id="7173"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7175"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27584" y="476672"/>
            <a:ext cx="6172200" cy="381000"/>
          </a:xfrm>
        </p:spPr>
        <p:txBody>
          <a:bodyPr/>
          <a:lstStyle/>
          <a:p>
            <a:pPr eaLnBrk="1" hangingPunct="1"/>
            <a:r>
              <a:rPr lang="en-US" sz="3200" b="1" dirty="0" smtClean="0">
                <a:solidFill>
                  <a:srgbClr val="993300"/>
                </a:solidFill>
              </a:rPr>
              <a:t>Is the problem researchable?</a:t>
            </a:r>
          </a:p>
        </p:txBody>
      </p:sp>
      <p:sp>
        <p:nvSpPr>
          <p:cNvPr id="6147"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6148" name="Rectangle 16"/>
          <p:cNvSpPr>
            <a:spLocks noChangeArrowheads="1"/>
          </p:cNvSpPr>
          <p:nvPr/>
        </p:nvSpPr>
        <p:spPr bwMode="auto">
          <a:xfrm>
            <a:off x="609600" y="2057400"/>
            <a:ext cx="7924800" cy="3970338"/>
          </a:xfrm>
          <a:prstGeom prst="rect">
            <a:avLst/>
          </a:prstGeom>
          <a:noFill/>
          <a:ln w="9525">
            <a:noFill/>
            <a:miter lim="800000"/>
            <a:headEnd/>
            <a:tailEnd/>
          </a:ln>
        </p:spPr>
        <p:txBody>
          <a:bodyPr>
            <a:spAutoFit/>
          </a:bodyPr>
          <a:lstStyle/>
          <a:p>
            <a:r>
              <a:rPr lang="en-US"/>
              <a:t>The questions include:</a:t>
            </a:r>
          </a:p>
          <a:p>
            <a:pPr>
              <a:lnSpc>
                <a:spcPct val="150000"/>
              </a:lnSpc>
              <a:buFont typeface="Wingdings" pitchFamily="2" charset="2"/>
              <a:buChar char="ü"/>
            </a:pPr>
            <a:r>
              <a:rPr lang="en-US"/>
              <a:t>Has the problem been specified?</a:t>
            </a:r>
          </a:p>
          <a:p>
            <a:pPr>
              <a:lnSpc>
                <a:spcPct val="150000"/>
              </a:lnSpc>
              <a:buFont typeface="Wingdings" pitchFamily="2" charset="2"/>
              <a:buChar char="ü"/>
            </a:pPr>
            <a:r>
              <a:rPr lang="en-US"/>
              <a:t>Is the problem amenable to research?</a:t>
            </a:r>
          </a:p>
          <a:p>
            <a:pPr>
              <a:lnSpc>
                <a:spcPct val="150000"/>
              </a:lnSpc>
              <a:buFont typeface="Wingdings" pitchFamily="2" charset="2"/>
              <a:buChar char="ü"/>
            </a:pPr>
            <a:r>
              <a:rPr lang="en-US"/>
              <a:t>Is the problem too large?</a:t>
            </a:r>
          </a:p>
          <a:p>
            <a:pPr>
              <a:lnSpc>
                <a:spcPct val="150000"/>
              </a:lnSpc>
              <a:buFont typeface="Wingdings" pitchFamily="2" charset="2"/>
              <a:buChar char="ü"/>
            </a:pPr>
            <a:r>
              <a:rPr lang="en-US"/>
              <a:t>How is the availability of the data?</a:t>
            </a:r>
          </a:p>
          <a:p>
            <a:pPr>
              <a:lnSpc>
                <a:spcPct val="150000"/>
              </a:lnSpc>
              <a:buFont typeface="Wingdings" pitchFamily="2" charset="2"/>
              <a:buChar char="ü"/>
            </a:pPr>
            <a:r>
              <a:rPr lang="en-US"/>
              <a:t>Am I capable of solving the problem?</a:t>
            </a:r>
          </a:p>
          <a:p>
            <a:endParaRPr lang="en-US"/>
          </a:p>
          <a:p>
            <a:endParaRPr lang="en-US"/>
          </a:p>
        </p:txBody>
      </p:sp>
      <p:sp>
        <p:nvSpPr>
          <p:cNvPr id="6149"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6151" name="Footer Placeholder 6"/>
          <p:cNvSpPr>
            <a:spLocks noGrp="1"/>
          </p:cNvSpPr>
          <p:nvPr>
            <p:ph type="ftr" sz="quarter" idx="11"/>
          </p:nvPr>
        </p:nvSpPr>
        <p:spPr>
          <a:xfrm>
            <a:off x="3124200" y="6248400"/>
            <a:ext cx="35052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Good Research Problem</a:t>
            </a:r>
            <a:endParaRPr lang="en-MY" dirty="0"/>
          </a:p>
        </p:txBody>
      </p:sp>
      <p:sp>
        <p:nvSpPr>
          <p:cNvPr id="3" name="Content Placeholder 2"/>
          <p:cNvSpPr>
            <a:spLocks noGrp="1"/>
          </p:cNvSpPr>
          <p:nvPr>
            <p:ph idx="1"/>
          </p:nvPr>
        </p:nvSpPr>
        <p:spPr/>
        <p:txBody>
          <a:bodyPr/>
          <a:lstStyle/>
          <a:p>
            <a:r>
              <a:rPr lang="en-US" sz="2000" dirty="0" smtClean="0">
                <a:solidFill>
                  <a:srgbClr val="0070C0"/>
                </a:solidFill>
              </a:rPr>
              <a:t>Interesting</a:t>
            </a:r>
            <a:r>
              <a:rPr lang="en-US" sz="2000" dirty="0" smtClean="0"/>
              <a:t> : keeps the researcher interested in it through the research process</a:t>
            </a:r>
          </a:p>
          <a:p>
            <a:r>
              <a:rPr lang="en-US" sz="2000" dirty="0" smtClean="0">
                <a:solidFill>
                  <a:srgbClr val="0070C0"/>
                </a:solidFill>
              </a:rPr>
              <a:t>Researchable</a:t>
            </a:r>
            <a:r>
              <a:rPr lang="en-US" sz="2000" dirty="0" smtClean="0"/>
              <a:t> :can be investigated </a:t>
            </a:r>
          </a:p>
          <a:p>
            <a:r>
              <a:rPr lang="en-US" sz="2000" dirty="0" smtClean="0">
                <a:solidFill>
                  <a:srgbClr val="0070C0"/>
                </a:solidFill>
              </a:rPr>
              <a:t>Significant</a:t>
            </a:r>
            <a:r>
              <a:rPr lang="en-US" sz="2000" dirty="0" smtClean="0"/>
              <a:t> : contributes to the improvement and understanding of computer science theory and practice</a:t>
            </a:r>
          </a:p>
          <a:p>
            <a:r>
              <a:rPr lang="en-US" sz="2000" dirty="0" smtClean="0">
                <a:solidFill>
                  <a:srgbClr val="0070C0"/>
                </a:solidFill>
              </a:rPr>
              <a:t>Manageable </a:t>
            </a:r>
            <a:r>
              <a:rPr lang="en-US" sz="2000" dirty="0" smtClean="0"/>
              <a:t>: fits the level of researcher’s level of research skill, needed resources (</a:t>
            </a:r>
            <a:r>
              <a:rPr lang="en-US" sz="2000" dirty="0" err="1" smtClean="0"/>
              <a:t>eg</a:t>
            </a:r>
            <a:r>
              <a:rPr lang="en-US" sz="2000" dirty="0" smtClean="0"/>
              <a:t>. availability of data) and time restrictions</a:t>
            </a:r>
          </a:p>
          <a:p>
            <a:r>
              <a:rPr lang="en-US" sz="2000" dirty="0" smtClean="0">
                <a:solidFill>
                  <a:srgbClr val="0070C0"/>
                </a:solidFill>
              </a:rPr>
              <a:t>Ethical</a:t>
            </a:r>
            <a:r>
              <a:rPr lang="en-US" sz="2000" dirty="0" smtClean="0"/>
              <a:t> : does not embarrass/harm society/participants</a:t>
            </a:r>
          </a:p>
          <a:p>
            <a:r>
              <a:rPr lang="en-MY" sz="2000" dirty="0" smtClean="0">
                <a:solidFill>
                  <a:srgbClr val="0070C0"/>
                </a:solidFill>
              </a:rPr>
              <a:t>Level of expertise</a:t>
            </a:r>
            <a:r>
              <a:rPr lang="en-MY" sz="2000" dirty="0" smtClean="0"/>
              <a:t>: Make sure that you have adequate level of expertise for the task you are proposing since you need to do the work yourself.</a:t>
            </a:r>
          </a:p>
          <a:p>
            <a:endParaRPr lang="en-MY"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of Thesis</a:t>
            </a:r>
            <a:endParaRPr lang="en-MY" dirty="0"/>
          </a:p>
        </p:txBody>
      </p:sp>
      <p:sp>
        <p:nvSpPr>
          <p:cNvPr id="3" name="Content Placeholder 2"/>
          <p:cNvSpPr>
            <a:spLocks noGrp="1"/>
          </p:cNvSpPr>
          <p:nvPr>
            <p:ph idx="1"/>
          </p:nvPr>
        </p:nvSpPr>
        <p:spPr/>
        <p:txBody>
          <a:bodyPr/>
          <a:lstStyle/>
          <a:p>
            <a:pPr>
              <a:spcBef>
                <a:spcPts val="0"/>
              </a:spcBef>
            </a:pPr>
            <a:r>
              <a:rPr lang="en-US" sz="2400" dirty="0" smtClean="0"/>
              <a:t>General Overview/Introduction</a:t>
            </a:r>
          </a:p>
          <a:p>
            <a:pPr>
              <a:spcBef>
                <a:spcPts val="0"/>
              </a:spcBef>
            </a:pPr>
            <a:r>
              <a:rPr lang="en-US" sz="2400" dirty="0" smtClean="0"/>
              <a:t>Background of the Problem/Research Background</a:t>
            </a:r>
          </a:p>
          <a:p>
            <a:pPr lvl="1">
              <a:spcBef>
                <a:spcPts val="0"/>
              </a:spcBef>
            </a:pPr>
            <a:r>
              <a:rPr lang="en-US" sz="2000" dirty="0" smtClean="0"/>
              <a:t>To give scholarly background &amp; rationale for the investigation</a:t>
            </a:r>
          </a:p>
          <a:p>
            <a:pPr lvl="1">
              <a:spcBef>
                <a:spcPts val="0"/>
              </a:spcBef>
            </a:pPr>
            <a:r>
              <a:rPr lang="en-US" sz="2000" dirty="0" smtClean="0"/>
              <a:t>What is the specific problem and how has people solved it</a:t>
            </a:r>
          </a:p>
          <a:p>
            <a:pPr>
              <a:spcBef>
                <a:spcPts val="0"/>
              </a:spcBef>
            </a:pPr>
            <a:r>
              <a:rPr lang="en-US" sz="2400" dirty="0" smtClean="0"/>
              <a:t>Problem Statement</a:t>
            </a:r>
          </a:p>
          <a:p>
            <a:pPr lvl="1">
              <a:spcBef>
                <a:spcPts val="0"/>
              </a:spcBef>
            </a:pPr>
            <a:r>
              <a:rPr lang="en-US" sz="2000" dirty="0" smtClean="0"/>
              <a:t>To state in general &amp; specific way</a:t>
            </a:r>
          </a:p>
          <a:p>
            <a:pPr>
              <a:spcBef>
                <a:spcPts val="0"/>
              </a:spcBef>
            </a:pPr>
            <a:r>
              <a:rPr lang="en-US" sz="2400" dirty="0" smtClean="0"/>
              <a:t>Research Questions</a:t>
            </a:r>
          </a:p>
          <a:p>
            <a:pPr>
              <a:spcBef>
                <a:spcPts val="0"/>
              </a:spcBef>
            </a:pPr>
            <a:r>
              <a:rPr lang="en-US" sz="2400" dirty="0" smtClean="0"/>
              <a:t>Aim and Objectives (should be measurable)</a:t>
            </a:r>
          </a:p>
          <a:p>
            <a:pPr>
              <a:spcBef>
                <a:spcPts val="0"/>
              </a:spcBef>
            </a:pPr>
            <a:r>
              <a:rPr lang="en-US" sz="2400" dirty="0" smtClean="0"/>
              <a:t>Scope (what is covered?)</a:t>
            </a:r>
          </a:p>
          <a:p>
            <a:pPr>
              <a:spcBef>
                <a:spcPts val="0"/>
              </a:spcBef>
            </a:pPr>
            <a:r>
              <a:rPr lang="en-US" sz="2400" dirty="0" smtClean="0"/>
              <a:t>Importance/Significance of Research</a:t>
            </a:r>
          </a:p>
          <a:p>
            <a:pPr lvl="1">
              <a:spcBef>
                <a:spcPts val="0"/>
              </a:spcBef>
            </a:pPr>
            <a:r>
              <a:rPr lang="en-US" sz="2000" dirty="0" smtClean="0"/>
              <a:t>Refers to the rationale for the study &amp; its relationship to theory, knowledge or practice</a:t>
            </a:r>
          </a:p>
          <a:p>
            <a:pPr>
              <a:spcBef>
                <a:spcPts val="0"/>
              </a:spcBef>
            </a:pPr>
            <a:r>
              <a:rPr lang="en-US" sz="2400" dirty="0" smtClean="0"/>
              <a:t>Thesis Organization</a:t>
            </a:r>
            <a:endParaRPr lang="en-MY" sz="2400" dirty="0"/>
          </a:p>
        </p:txBody>
      </p:sp>
      <p:pic>
        <p:nvPicPr>
          <p:cNvPr id="4099" name="Picture 3"/>
          <p:cNvPicPr>
            <a:picLocks noChangeAspect="1" noChangeArrowheads="1"/>
          </p:cNvPicPr>
          <p:nvPr/>
        </p:nvPicPr>
        <p:blipFill>
          <a:blip r:embed="rId2" cstate="print"/>
          <a:srcRect/>
          <a:stretch>
            <a:fillRect/>
          </a:stretch>
        </p:blipFill>
        <p:spPr bwMode="auto">
          <a:xfrm rot="5400000">
            <a:off x="7719422" y="3970682"/>
            <a:ext cx="1066668" cy="7033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143000"/>
          </a:xfrm>
        </p:spPr>
        <p:txBody>
          <a:bodyPr/>
          <a:lstStyle/>
          <a:p>
            <a:r>
              <a:rPr lang="en-US" sz="4000" dirty="0" smtClean="0"/>
              <a:t>Problem Formulation Process </a:t>
            </a:r>
            <a:r>
              <a:rPr lang="en-US" sz="4000" dirty="0" err="1" smtClean="0"/>
              <a:t>vs</a:t>
            </a:r>
            <a:r>
              <a:rPr lang="en-US" sz="4000" dirty="0" smtClean="0"/>
              <a:t> Thesis Content (Chapter 1)</a:t>
            </a:r>
            <a:endParaRPr lang="en-MY" sz="4000" dirty="0"/>
          </a:p>
        </p:txBody>
      </p:sp>
      <p:graphicFrame>
        <p:nvGraphicFramePr>
          <p:cNvPr id="4" name="Content Placeholder 3"/>
          <p:cNvGraphicFramePr>
            <a:graphicFrameLocks noGrp="1"/>
          </p:cNvGraphicFramePr>
          <p:nvPr>
            <p:ph idx="1"/>
          </p:nvPr>
        </p:nvGraphicFramePr>
        <p:xfrm>
          <a:off x="457200" y="1600200"/>
          <a:ext cx="8229600" cy="4851400"/>
        </p:xfrm>
        <a:graphic>
          <a:graphicData uri="http://schemas.openxmlformats.org/drawingml/2006/table">
            <a:tbl>
              <a:tblPr firstRow="1" bandRow="1">
                <a:tableStyleId>{00A15C55-8517-42AA-B614-E9B94910E393}</a:tableStyleId>
              </a:tblPr>
              <a:tblGrid>
                <a:gridCol w="3610744"/>
                <a:gridCol w="4618856"/>
              </a:tblGrid>
              <a:tr h="370840">
                <a:tc>
                  <a:txBody>
                    <a:bodyPr/>
                    <a:lstStyle/>
                    <a:p>
                      <a:r>
                        <a:rPr lang="en-US" dirty="0" smtClean="0"/>
                        <a:t>Problem Formulation Process</a:t>
                      </a:r>
                      <a:endParaRPr lang="en-MY" dirty="0"/>
                    </a:p>
                  </a:txBody>
                  <a:tcPr/>
                </a:tc>
                <a:tc>
                  <a:txBody>
                    <a:bodyPr/>
                    <a:lstStyle/>
                    <a:p>
                      <a:r>
                        <a:rPr lang="en-US" dirty="0" smtClean="0"/>
                        <a:t>Chapter 1 Thesis Content</a:t>
                      </a:r>
                      <a:endParaRPr lang="en-MY" dirty="0"/>
                    </a:p>
                  </a:txBody>
                  <a:tcPr/>
                </a:tc>
              </a:tr>
              <a:tr h="370840">
                <a:tc>
                  <a:txBody>
                    <a:bodyPr/>
                    <a:lstStyle/>
                    <a:p>
                      <a:r>
                        <a:rPr lang="en-MY" dirty="0" smtClean="0"/>
                        <a:t>Exploring the topic</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1.0  General Overview</a:t>
                      </a:r>
                    </a:p>
                    <a:p>
                      <a:endParaRPr lang="en-MY" dirty="0"/>
                    </a:p>
                  </a:txBody>
                  <a:tcPr/>
                </a:tc>
              </a:tr>
              <a:tr h="370840">
                <a:tc>
                  <a:txBody>
                    <a:bodyPr/>
                    <a:lstStyle/>
                    <a:p>
                      <a:r>
                        <a:rPr lang="en-MY" dirty="0" smtClean="0"/>
                        <a:t>Reviewing the literature</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1.1  Background of the Problem/Research Background</a:t>
                      </a:r>
                    </a:p>
                  </a:txBody>
                  <a:tcPr/>
                </a:tc>
              </a:tr>
              <a:tr h="370840">
                <a:tc>
                  <a:txBody>
                    <a:bodyPr/>
                    <a:lstStyle/>
                    <a:p>
                      <a:r>
                        <a:rPr lang="en-MY" dirty="0" smtClean="0"/>
                        <a:t>Developing a problem statement</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1.2  Problem Statement</a:t>
                      </a:r>
                    </a:p>
                  </a:txBody>
                  <a:tcPr/>
                </a:tc>
              </a:tr>
              <a:tr h="370840">
                <a:tc>
                  <a:txBody>
                    <a:bodyPr/>
                    <a:lstStyle/>
                    <a:p>
                      <a:r>
                        <a:rPr lang="en-MY" dirty="0" smtClean="0"/>
                        <a:t>Formulate research question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        Research Questions</a:t>
                      </a:r>
                    </a:p>
                    <a:p>
                      <a:endParaRPr lang="en-MY" dirty="0"/>
                    </a:p>
                  </a:txBody>
                  <a:tcPr/>
                </a:tc>
              </a:tr>
              <a:tr h="370840">
                <a:tc>
                  <a:txBody>
                    <a:bodyPr/>
                    <a:lstStyle/>
                    <a:p>
                      <a:r>
                        <a:rPr lang="en-MY" dirty="0" smtClean="0"/>
                        <a:t>Formulate research objective</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1.3  Aim and Objective</a:t>
                      </a:r>
                    </a:p>
                    <a:p>
                      <a:endParaRPr lang="en-MY"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smtClean="0"/>
                        <a:t>Define research scope</a:t>
                      </a: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  Scope</a:t>
                      </a:r>
                    </a:p>
                  </a:txBody>
                  <a:tcPr/>
                </a:tc>
              </a:tr>
              <a:tr h="370840">
                <a:tc>
                  <a:txBody>
                    <a:bodyPr/>
                    <a:lstStyle/>
                    <a:p>
                      <a:endParaRPr lang="en-MY" dirty="0"/>
                    </a:p>
                  </a:txBody>
                  <a:tcPr/>
                </a:tc>
                <a:tc>
                  <a:txBody>
                    <a:bodyPr/>
                    <a:lstStyle/>
                    <a:p>
                      <a:r>
                        <a:rPr lang="en-US" sz="1800" dirty="0" smtClean="0"/>
                        <a:t>1.5  Importance/Significance of Research</a:t>
                      </a:r>
                    </a:p>
                    <a:p>
                      <a:r>
                        <a:rPr lang="en-US" sz="1800" dirty="0" smtClean="0"/>
                        <a:t>1.6 Thesis Organization</a:t>
                      </a:r>
                      <a:endParaRPr lang="en-MY" sz="1800" dirty="0" smtClean="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55576" y="404664"/>
            <a:ext cx="6172200" cy="381000"/>
          </a:xfrm>
        </p:spPr>
        <p:txBody>
          <a:bodyPr/>
          <a:lstStyle/>
          <a:p>
            <a:pPr eaLnBrk="1" hangingPunct="1"/>
            <a:r>
              <a:rPr lang="en-US" b="1" dirty="0" smtClean="0">
                <a:solidFill>
                  <a:srgbClr val="993300"/>
                </a:solidFill>
              </a:rPr>
              <a:t>To State the Problem</a:t>
            </a:r>
          </a:p>
        </p:txBody>
      </p:sp>
      <p:sp>
        <p:nvSpPr>
          <p:cNvPr id="13315"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3316" name="Rectangle 16"/>
          <p:cNvSpPr>
            <a:spLocks noChangeArrowheads="1"/>
          </p:cNvSpPr>
          <p:nvPr/>
        </p:nvSpPr>
        <p:spPr bwMode="auto">
          <a:xfrm>
            <a:off x="609600" y="1720850"/>
            <a:ext cx="7924800" cy="4524375"/>
          </a:xfrm>
          <a:prstGeom prst="rect">
            <a:avLst/>
          </a:prstGeom>
          <a:noFill/>
          <a:ln w="9525">
            <a:noFill/>
            <a:miter lim="800000"/>
            <a:headEnd/>
            <a:tailEnd/>
          </a:ln>
        </p:spPr>
        <p:txBody>
          <a:bodyPr>
            <a:spAutoFit/>
          </a:bodyPr>
          <a:lstStyle/>
          <a:p>
            <a:pPr>
              <a:buFont typeface="Arial" pitchFamily="34" charset="0"/>
              <a:buChar char="•"/>
            </a:pPr>
            <a:r>
              <a:rPr lang="en-US" sz="2800"/>
              <a:t> It takes two forms:</a:t>
            </a:r>
          </a:p>
          <a:p>
            <a:pPr>
              <a:lnSpc>
                <a:spcPct val="150000"/>
              </a:lnSpc>
              <a:buFont typeface="Wingdings" pitchFamily="2" charset="2"/>
              <a:buChar char="ü"/>
            </a:pPr>
            <a:r>
              <a:rPr lang="en-US" sz="2800"/>
              <a:t>Problem Statement</a:t>
            </a:r>
          </a:p>
          <a:p>
            <a:r>
              <a:rPr lang="en-US"/>
              <a:t>eg. This study is designed to measure the effect of the introduction of information security awareness course has on the computer science students.</a:t>
            </a:r>
          </a:p>
          <a:p>
            <a:pPr>
              <a:lnSpc>
                <a:spcPct val="150000"/>
              </a:lnSpc>
              <a:buFont typeface="Wingdings" pitchFamily="2" charset="2"/>
              <a:buChar char="ü"/>
            </a:pPr>
            <a:r>
              <a:rPr lang="en-US" sz="2800"/>
              <a:t>Research Question</a:t>
            </a:r>
          </a:p>
          <a:p>
            <a:r>
              <a:rPr lang="en-US"/>
              <a:t>eg. What effect has the introduction of information security awareness course had on the perception of the computer science students?</a:t>
            </a:r>
          </a:p>
          <a:p>
            <a:pPr>
              <a:buFont typeface="Arial" pitchFamily="34" charset="0"/>
              <a:buChar char="•"/>
            </a:pPr>
            <a:endParaRPr lang="en-US" sz="2800"/>
          </a:p>
        </p:txBody>
      </p:sp>
      <p:sp>
        <p:nvSpPr>
          <p:cNvPr id="13317" name="Date Placeholder 4"/>
          <p:cNvSpPr>
            <a:spLocks noGrp="1"/>
          </p:cNvSpPr>
          <p:nvPr>
            <p:ph type="dt" sz="quarter" idx="10"/>
          </p:nvPr>
        </p:nvSpPr>
        <p:spPr>
          <a:noFill/>
        </p:spPr>
        <p:txBody>
          <a:bodyPr/>
          <a:lstStyle/>
          <a:p>
            <a:r>
              <a:rPr lang="en-US" smtClean="0">
                <a:latin typeface="Arial" pitchFamily="34" charset="0"/>
                <a:ea typeface="ＭＳ Ｐゴシック" pitchFamily="34" charset="-128"/>
              </a:rPr>
              <a:t>April 2009</a:t>
            </a:r>
          </a:p>
        </p:txBody>
      </p:sp>
      <p:sp>
        <p:nvSpPr>
          <p:cNvPr id="13318" name="Slide Number Placeholder 5"/>
          <p:cNvSpPr>
            <a:spLocks noGrp="1"/>
          </p:cNvSpPr>
          <p:nvPr>
            <p:ph type="sldNum" sz="quarter" idx="12"/>
          </p:nvPr>
        </p:nvSpPr>
        <p:spPr>
          <a:noFill/>
        </p:spPr>
        <p:txBody>
          <a:bodyPr/>
          <a:lstStyle/>
          <a:p>
            <a:fld id="{45DB407B-3DB5-44A4-AF11-26C7C66F4DC0}" type="slidenum">
              <a:rPr lang="en-US" smtClean="0">
                <a:latin typeface="Arial" pitchFamily="34" charset="0"/>
                <a:ea typeface="ＭＳ Ｐゴシック" pitchFamily="34" charset="-128"/>
              </a:rPr>
              <a:pPr/>
              <a:t>38</a:t>
            </a:fld>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Developing Problem Statement</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27584" y="476672"/>
            <a:ext cx="7200800" cy="381000"/>
          </a:xfrm>
        </p:spPr>
        <p:txBody>
          <a:bodyPr/>
          <a:lstStyle/>
          <a:p>
            <a:pPr eaLnBrk="1" hangingPunct="1"/>
            <a:r>
              <a:rPr lang="en-US" sz="3600" b="1" dirty="0" smtClean="0">
                <a:solidFill>
                  <a:srgbClr val="993300"/>
                </a:solidFill>
              </a:rPr>
              <a:t>What is a Research Problem?</a:t>
            </a:r>
          </a:p>
        </p:txBody>
      </p:sp>
      <p:sp>
        <p:nvSpPr>
          <p:cNvPr id="3075"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3076" name="Rectangle 16"/>
          <p:cNvSpPr>
            <a:spLocks noChangeArrowheads="1"/>
          </p:cNvSpPr>
          <p:nvPr/>
        </p:nvSpPr>
        <p:spPr bwMode="auto">
          <a:xfrm>
            <a:off x="609600" y="1720850"/>
            <a:ext cx="7924800" cy="4524375"/>
          </a:xfrm>
          <a:prstGeom prst="rect">
            <a:avLst/>
          </a:prstGeom>
          <a:noFill/>
          <a:ln w="9525">
            <a:noFill/>
            <a:miter lim="800000"/>
            <a:headEnd/>
            <a:tailEnd/>
          </a:ln>
        </p:spPr>
        <p:txBody>
          <a:bodyPr>
            <a:spAutoFit/>
          </a:bodyPr>
          <a:lstStyle/>
          <a:p>
            <a:pPr>
              <a:defRPr/>
            </a:pPr>
            <a:r>
              <a:rPr lang="en-US" dirty="0">
                <a:latin typeface="Arial" charset="0"/>
                <a:ea typeface="ＭＳ Ｐゴシック" pitchFamily="96" charset="-128"/>
              </a:rPr>
              <a:t>A  research problem is basically a  “gap” between “what is “ and “what ought to be”.</a:t>
            </a:r>
          </a:p>
          <a:p>
            <a:pPr>
              <a:defRPr/>
            </a:pPr>
            <a:r>
              <a:rPr lang="en-US" dirty="0">
                <a:latin typeface="Arial" charset="0"/>
                <a:ea typeface="ＭＳ Ｐゴシック" pitchFamily="96" charset="-128"/>
              </a:rPr>
              <a:t>Tips :</a:t>
            </a:r>
          </a:p>
          <a:p>
            <a:pPr marL="514350" indent="-514350">
              <a:buFontTx/>
              <a:buAutoNum type="romanLcPeriod"/>
              <a:defRPr/>
            </a:pPr>
            <a:r>
              <a:rPr lang="en-US" dirty="0">
                <a:latin typeface="Arial" charset="0"/>
                <a:ea typeface="ＭＳ Ｐゴシック" pitchFamily="96" charset="-128"/>
              </a:rPr>
              <a:t>Find out why the  information is being sought</a:t>
            </a:r>
          </a:p>
          <a:p>
            <a:pPr marL="514350" indent="-514350">
              <a:buFontTx/>
              <a:buAutoNum type="romanLcPeriod"/>
              <a:defRPr/>
            </a:pPr>
            <a:r>
              <a:rPr lang="en-US" dirty="0">
                <a:latin typeface="Arial" charset="0"/>
                <a:ea typeface="ＭＳ Ｐゴシック" pitchFamily="96" charset="-128"/>
              </a:rPr>
              <a:t>Determine whether the information already exist</a:t>
            </a:r>
          </a:p>
          <a:p>
            <a:pPr marL="514350" indent="-514350">
              <a:buFontTx/>
              <a:buAutoNum type="romanLcPeriod"/>
              <a:defRPr/>
            </a:pPr>
            <a:r>
              <a:rPr lang="en-US" dirty="0">
                <a:latin typeface="Arial" charset="0"/>
                <a:ea typeface="ＭＳ Ｐゴシック" pitchFamily="96" charset="-128"/>
              </a:rPr>
              <a:t>Determine whether the question really can/should be answered</a:t>
            </a:r>
          </a:p>
          <a:p>
            <a:pPr marL="514350" indent="-514350">
              <a:buFontTx/>
              <a:buAutoNum type="romanLcPeriod"/>
              <a:defRPr/>
            </a:pPr>
            <a:r>
              <a:rPr lang="en-US" dirty="0">
                <a:latin typeface="Arial" charset="0"/>
                <a:ea typeface="ＭＳ Ｐゴシック" pitchFamily="96" charset="-128"/>
              </a:rPr>
              <a:t>Use exploratory research to define background of the problem</a:t>
            </a:r>
          </a:p>
          <a:p>
            <a:pPr marL="514350" indent="-514350">
              <a:buFontTx/>
              <a:buAutoNum type="romanLcPeriod"/>
              <a:defRPr/>
            </a:pPr>
            <a:r>
              <a:rPr lang="en-US" dirty="0">
                <a:latin typeface="Arial" charset="0"/>
                <a:ea typeface="ＭＳ Ｐゴシック" pitchFamily="96" charset="-128"/>
              </a:rPr>
              <a:t>Situation analysis</a:t>
            </a:r>
          </a:p>
          <a:p>
            <a:pPr marL="514350" indent="-514350">
              <a:buFontTx/>
              <a:buAutoNum type="romanLcPeriod"/>
              <a:defRPr/>
            </a:pPr>
            <a:r>
              <a:rPr lang="en-US" dirty="0">
                <a:latin typeface="Arial" charset="0"/>
                <a:ea typeface="ＭＳ Ｐゴシック" pitchFamily="96" charset="-128"/>
              </a:rPr>
              <a:t>The iceberg principle</a:t>
            </a:r>
          </a:p>
          <a:p>
            <a:pPr marL="514350" indent="-514350">
              <a:buFontTx/>
              <a:buAutoNum type="romanLcPeriod"/>
              <a:defRPr/>
            </a:pPr>
            <a:r>
              <a:rPr lang="en-US" dirty="0">
                <a:latin typeface="Arial" charset="0"/>
                <a:ea typeface="ＭＳ Ｐゴシック" pitchFamily="96" charset="-128"/>
              </a:rPr>
              <a:t>Determine relevant variables.</a:t>
            </a:r>
          </a:p>
        </p:txBody>
      </p:sp>
      <p:sp>
        <p:nvSpPr>
          <p:cNvPr id="3077"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3078" name="Slide Number Placeholder 5"/>
          <p:cNvSpPr>
            <a:spLocks noGrp="1"/>
          </p:cNvSpPr>
          <p:nvPr>
            <p:ph type="sldNum" sz="quarter" idx="12"/>
          </p:nvPr>
        </p:nvSpPr>
        <p:spPr>
          <a:noFill/>
        </p:spPr>
        <p:txBody>
          <a:bodyPr/>
          <a:lstStyle/>
          <a:p>
            <a:fld id="{DA73DBFF-DE01-4A6C-89AB-18767C363EAB}" type="slidenum">
              <a:rPr lang="en-US" smtClean="0">
                <a:latin typeface="Arial" pitchFamily="34" charset="0"/>
                <a:ea typeface="ＭＳ Ｐゴシック" pitchFamily="34" charset="-128"/>
              </a:rPr>
              <a:pPr/>
              <a:t>4</a:t>
            </a:fld>
            <a:endParaRPr lang="en-US" smtClean="0">
              <a:latin typeface="Arial" pitchFamily="34" charset="0"/>
              <a:ea typeface="ＭＳ Ｐゴシック" pitchFamily="34" charset="-128"/>
            </a:endParaRPr>
          </a:p>
        </p:txBody>
      </p:sp>
      <p:sp>
        <p:nvSpPr>
          <p:cNvPr id="3079" name="Footer Placeholder 6"/>
          <p:cNvSpPr>
            <a:spLocks noGrp="1"/>
          </p:cNvSpPr>
          <p:nvPr>
            <p:ph type="ftr" sz="quarter" idx="11"/>
          </p:nvPr>
        </p:nvSpPr>
        <p:spPr>
          <a:xfrm>
            <a:off x="3124200" y="6248400"/>
            <a:ext cx="34290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MY" dirty="0"/>
          </a:p>
        </p:txBody>
      </p:sp>
      <p:sp>
        <p:nvSpPr>
          <p:cNvPr id="3" name="Content Placeholder 2"/>
          <p:cNvSpPr>
            <a:spLocks noGrp="1"/>
          </p:cNvSpPr>
          <p:nvPr>
            <p:ph idx="1"/>
          </p:nvPr>
        </p:nvSpPr>
        <p:spPr/>
        <p:txBody>
          <a:bodyPr/>
          <a:lstStyle/>
          <a:p>
            <a:pPr eaLnBrk="1" hangingPunct="1">
              <a:lnSpc>
                <a:spcPct val="120000"/>
              </a:lnSpc>
              <a:buClr>
                <a:srgbClr val="00B050"/>
              </a:buClr>
              <a:defRPr/>
            </a:pPr>
            <a:r>
              <a:rPr lang="en-US" sz="2400" dirty="0" smtClean="0">
                <a:latin typeface="Times New Roman" pitchFamily="18" charset="0"/>
                <a:cs typeface="Times New Roman" pitchFamily="18" charset="0"/>
              </a:rPr>
              <a:t>When a problem has been formulated, it can be represented as statement of the problem</a:t>
            </a:r>
          </a:p>
          <a:p>
            <a:pPr eaLnBrk="1" hangingPunct="1">
              <a:lnSpc>
                <a:spcPct val="120000"/>
              </a:lnSpc>
              <a:buClr>
                <a:srgbClr val="00B050"/>
              </a:buClr>
              <a:defRPr/>
            </a:pPr>
            <a:r>
              <a:rPr lang="en-US" sz="2400" dirty="0" smtClean="0">
                <a:latin typeface="Times New Roman" pitchFamily="18" charset="0"/>
                <a:cs typeface="Times New Roman" pitchFamily="18" charset="0"/>
              </a:rPr>
              <a:t>Problem statement can be written in one sentence or can be few paragraphs long extending to more than a page</a:t>
            </a:r>
          </a:p>
          <a:p>
            <a:pPr eaLnBrk="1" hangingPunct="1">
              <a:lnSpc>
                <a:spcPct val="120000"/>
              </a:lnSpc>
              <a:buClr>
                <a:srgbClr val="00B050"/>
              </a:buClr>
              <a:defRPr/>
            </a:pPr>
            <a:r>
              <a:rPr lang="en-US" sz="2400" dirty="0" smtClean="0">
                <a:latin typeface="Times New Roman" pitchFamily="18" charset="0"/>
                <a:cs typeface="Times New Roman" pitchFamily="18" charset="0"/>
              </a:rPr>
              <a:t>It is a specific declaration that summarizes the point of view of your research.</a:t>
            </a:r>
          </a:p>
          <a:p>
            <a:pPr eaLnBrk="1" hangingPunct="1">
              <a:lnSpc>
                <a:spcPct val="120000"/>
              </a:lnSpc>
              <a:buClr>
                <a:srgbClr val="00B050"/>
              </a:buClr>
              <a:defRPr/>
            </a:pPr>
            <a:r>
              <a:rPr lang="en-US" sz="2400" dirty="0" smtClean="0">
                <a:latin typeface="Times New Roman" pitchFamily="18" charset="0"/>
                <a:cs typeface="Times New Roman" pitchFamily="18" charset="0"/>
              </a:rPr>
              <a:t>It should also justify the problem</a:t>
            </a:r>
            <a:endParaRPr lang="en-MY" sz="2400" dirty="0"/>
          </a:p>
        </p:txBody>
      </p:sp>
      <p:pic>
        <p:nvPicPr>
          <p:cNvPr id="25602" name="Picture 2"/>
          <p:cNvPicPr>
            <a:picLocks noChangeAspect="1" noChangeArrowheads="1"/>
          </p:cNvPicPr>
          <p:nvPr/>
        </p:nvPicPr>
        <p:blipFill>
          <a:blip r:embed="rId2" cstate="print"/>
          <a:srcRect/>
          <a:stretch>
            <a:fillRect/>
          </a:stretch>
        </p:blipFill>
        <p:spPr bwMode="auto">
          <a:xfrm rot="5400000">
            <a:off x="6996112" y="4710113"/>
            <a:ext cx="236220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43608" y="332656"/>
            <a:ext cx="7416824" cy="381000"/>
          </a:xfrm>
        </p:spPr>
        <p:txBody>
          <a:bodyPr/>
          <a:lstStyle/>
          <a:p>
            <a:pPr eaLnBrk="1" hangingPunct="1"/>
            <a:r>
              <a:rPr lang="en-US" sz="4000" dirty="0" smtClean="0">
                <a:solidFill>
                  <a:srgbClr val="993300"/>
                </a:solidFill>
              </a:rPr>
              <a:t>Guidelines on Problem Presentation</a:t>
            </a:r>
          </a:p>
        </p:txBody>
      </p:sp>
      <p:sp>
        <p:nvSpPr>
          <p:cNvPr id="14339"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4340" name="Rectangle 16"/>
          <p:cNvSpPr>
            <a:spLocks noChangeArrowheads="1"/>
          </p:cNvSpPr>
          <p:nvPr/>
        </p:nvSpPr>
        <p:spPr bwMode="auto">
          <a:xfrm>
            <a:off x="609600" y="1981200"/>
            <a:ext cx="7924800" cy="3786188"/>
          </a:xfrm>
          <a:prstGeom prst="rect">
            <a:avLst/>
          </a:prstGeom>
          <a:noFill/>
          <a:ln w="9525">
            <a:noFill/>
            <a:miter lim="800000"/>
            <a:headEnd/>
            <a:tailEnd/>
          </a:ln>
        </p:spPr>
        <p:txBody>
          <a:bodyPr>
            <a:spAutoFit/>
          </a:bodyPr>
          <a:lstStyle/>
          <a:p>
            <a:pPr marL="719138" indent="-719138" algn="just">
              <a:buFont typeface="Arial" pitchFamily="34" charset="0"/>
              <a:buChar char="•"/>
            </a:pPr>
            <a:r>
              <a:rPr lang="en-US" dirty="0"/>
              <a:t>Write opening sentence that stimulates interest as well as conveys an issue to which a broad readership can relate.</a:t>
            </a:r>
          </a:p>
          <a:p>
            <a:pPr marL="719138" indent="-719138" algn="just">
              <a:buFont typeface="Arial" pitchFamily="34" charset="0"/>
              <a:buChar char="•"/>
            </a:pPr>
            <a:r>
              <a:rPr lang="en-US" dirty="0"/>
              <a:t>Specify the problem or issue leading to the study.</a:t>
            </a:r>
          </a:p>
          <a:p>
            <a:pPr marL="719138" indent="-719138" algn="just">
              <a:buFont typeface="Arial" pitchFamily="34" charset="0"/>
              <a:buChar char="•"/>
            </a:pPr>
            <a:r>
              <a:rPr lang="en-US" dirty="0"/>
              <a:t>Indicate why the problem is important.</a:t>
            </a:r>
          </a:p>
          <a:p>
            <a:pPr marL="719138" indent="-719138" algn="just">
              <a:buFont typeface="Arial" pitchFamily="34" charset="0"/>
              <a:buChar char="•"/>
            </a:pPr>
            <a:r>
              <a:rPr lang="en-US" dirty="0"/>
              <a:t>Focus the problem statement on the key concept being tested or explored.</a:t>
            </a:r>
          </a:p>
          <a:p>
            <a:pPr marL="719138" indent="-719138" algn="just">
              <a:buFont typeface="Arial" pitchFamily="34" charset="0"/>
              <a:buChar char="•"/>
            </a:pPr>
            <a:r>
              <a:rPr lang="en-US" dirty="0"/>
              <a:t>Refrain from using quotes in the lead sentence.</a:t>
            </a:r>
          </a:p>
          <a:p>
            <a:pPr marL="719138" indent="-719138" algn="just">
              <a:buFont typeface="Arial" pitchFamily="34" charset="0"/>
              <a:buChar char="•"/>
            </a:pPr>
            <a:r>
              <a:rPr lang="en-US" dirty="0"/>
              <a:t>Consider numeric information for impact.</a:t>
            </a:r>
          </a:p>
          <a:p>
            <a:pPr marL="719138" indent="-719138" algn="just">
              <a:buFont typeface="Arial" pitchFamily="34" charset="0"/>
              <a:buChar char="•"/>
            </a:pPr>
            <a:r>
              <a:rPr lang="en-US" dirty="0"/>
              <a:t>Consider short sentences for impact.</a:t>
            </a:r>
          </a:p>
        </p:txBody>
      </p:sp>
      <p:sp>
        <p:nvSpPr>
          <p:cNvPr id="14341"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4343" name="Footer Placeholder 6"/>
          <p:cNvSpPr>
            <a:spLocks noGrp="1"/>
          </p:cNvSpPr>
          <p:nvPr>
            <p:ph type="ftr" sz="quarter" idx="11"/>
          </p:nvPr>
        </p:nvSpPr>
        <p:spPr>
          <a:xfrm>
            <a:off x="3124200" y="6248400"/>
            <a:ext cx="3352800" cy="457200"/>
          </a:xfrm>
          <a:noFill/>
        </p:spPr>
        <p:txBody>
          <a:bodyPr/>
          <a:lstStyle/>
          <a:p>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27584" y="188640"/>
            <a:ext cx="7772400" cy="1143000"/>
          </a:xfrm>
        </p:spPr>
        <p:txBody>
          <a:bodyPr/>
          <a:lstStyle/>
          <a:p>
            <a:pPr algn="l" eaLnBrk="1" hangingPunct="1"/>
            <a:r>
              <a:rPr lang="en-US" altLang="ja-JP" sz="3600" b="1" dirty="0" smtClean="0">
                <a:solidFill>
                  <a:srgbClr val="993300"/>
                </a:solidFill>
              </a:rPr>
              <a:t>Problem Statement</a:t>
            </a:r>
          </a:p>
        </p:txBody>
      </p:sp>
      <p:sp>
        <p:nvSpPr>
          <p:cNvPr id="15363" name="Content Placeholder 2"/>
          <p:cNvSpPr>
            <a:spLocks noGrp="1"/>
          </p:cNvSpPr>
          <p:nvPr>
            <p:ph idx="1"/>
          </p:nvPr>
        </p:nvSpPr>
        <p:spPr>
          <a:xfrm>
            <a:off x="0" y="1676400"/>
            <a:ext cx="8991600" cy="4114800"/>
          </a:xfrm>
        </p:spPr>
        <p:txBody>
          <a:bodyPr/>
          <a:lstStyle/>
          <a:p>
            <a:pPr eaLnBrk="1" hangingPunct="1"/>
            <a:r>
              <a:rPr lang="en-US" altLang="ja-JP" sz="2400" b="1" dirty="0" smtClean="0">
                <a:latin typeface="Calibri" pitchFamily="34" charset="0"/>
              </a:rPr>
              <a:t>Common Mistakes :-</a:t>
            </a:r>
          </a:p>
          <a:p>
            <a:pPr lvl="1" eaLnBrk="1" hangingPunct="1"/>
            <a:r>
              <a:rPr lang="en-US" altLang="ja-JP" sz="2400" dirty="0" smtClean="0">
                <a:latin typeface="Calibri" pitchFamily="34" charset="0"/>
              </a:rPr>
              <a:t>the problem to investigate is not stated clearly enough </a:t>
            </a:r>
          </a:p>
          <a:p>
            <a:pPr lvl="1" eaLnBrk="1" hangingPunct="1"/>
            <a:r>
              <a:rPr lang="en-US" altLang="ja-JP" sz="2400" dirty="0" smtClean="0">
                <a:latin typeface="Calibri" pitchFamily="34" charset="0"/>
              </a:rPr>
              <a:t>the scope is too big</a:t>
            </a:r>
          </a:p>
          <a:p>
            <a:pPr eaLnBrk="1" hangingPunct="1"/>
            <a:r>
              <a:rPr lang="en-US" altLang="ja-JP" sz="2400" b="1" dirty="0" smtClean="0">
                <a:latin typeface="Calibri" pitchFamily="34" charset="0"/>
              </a:rPr>
              <a:t>For example:- </a:t>
            </a:r>
          </a:p>
          <a:p>
            <a:pPr lvl="1" eaLnBrk="1" hangingPunct="1"/>
            <a:r>
              <a:rPr lang="en-US" altLang="ja-JP" sz="2400" dirty="0" smtClean="0">
                <a:latin typeface="Calibri" pitchFamily="34" charset="0"/>
              </a:rPr>
              <a:t>Finding risk assessment methodology for cloud computing, but there are smaller steps (small research) to achieve the goal.</a:t>
            </a:r>
          </a:p>
          <a:p>
            <a:pPr eaLnBrk="1" hangingPunct="1"/>
            <a:r>
              <a:rPr lang="en-US" altLang="ja-JP" sz="2400" dirty="0" smtClean="0">
                <a:latin typeface="Calibri" pitchFamily="34" charset="0"/>
              </a:rPr>
              <a:t>Before can proceed to the research question, the researcher should conduct literature review to extend the knowledge.</a:t>
            </a:r>
          </a:p>
          <a:p>
            <a:pPr eaLnBrk="1" hangingPunct="1">
              <a:buFontTx/>
              <a:buNone/>
            </a:pPr>
            <a:endParaRPr lang="en-US" altLang="ja-JP" sz="2400" dirty="0" smtClean="0">
              <a:latin typeface="Calibri" pitchFamily="34" charset="0"/>
            </a:endParaRPr>
          </a:p>
        </p:txBody>
      </p:sp>
      <p:sp>
        <p:nvSpPr>
          <p:cNvPr id="15364" name="Slide Number Placeholder 3"/>
          <p:cNvSpPr>
            <a:spLocks noGrp="1"/>
          </p:cNvSpPr>
          <p:nvPr>
            <p:ph type="sldNum" sz="quarter" idx="12"/>
          </p:nvPr>
        </p:nvSpPr>
        <p:spPr>
          <a:noFill/>
        </p:spPr>
        <p:txBody>
          <a:bodyPr/>
          <a:lstStyle/>
          <a:p>
            <a:fld id="{1AAFB1A3-CA28-4A17-9409-E9BE0EF007BC}" type="slidenum">
              <a:rPr lang="en-US" smtClean="0">
                <a:latin typeface="Arial" pitchFamily="34" charset="0"/>
                <a:ea typeface="ＭＳ Ｐゴシック" pitchFamily="34" charset="-128"/>
              </a:rPr>
              <a:pPr/>
              <a:t>42</a:t>
            </a:fld>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Problem Statement</a:t>
            </a:r>
            <a:endParaRPr lang="en-MY" dirty="0"/>
          </a:p>
        </p:txBody>
      </p:sp>
      <p:sp>
        <p:nvSpPr>
          <p:cNvPr id="3" name="Content Placeholder 2"/>
          <p:cNvSpPr>
            <a:spLocks noGrp="1"/>
          </p:cNvSpPr>
          <p:nvPr>
            <p:ph idx="1"/>
          </p:nvPr>
        </p:nvSpPr>
        <p:spPr>
          <a:xfrm>
            <a:off x="611560" y="1484784"/>
            <a:ext cx="7772400" cy="4114800"/>
          </a:xfrm>
        </p:spPr>
        <p:txBody>
          <a:bodyPr/>
          <a:lstStyle/>
          <a:p>
            <a:r>
              <a:rPr lang="en-MY" sz="1800" dirty="0" smtClean="0"/>
              <a:t>The on-line recognition of control chart patterns (CCPs) may encounter a continuum of situations between stable processes (random patterns) to fully unstable processes. Generally, the actual onset of any process deterioration is unknown</a:t>
            </a:r>
            <a:r>
              <a:rPr lang="en-MY" sz="1800" dirty="0" smtClean="0">
                <a:solidFill>
                  <a:srgbClr val="0070C0"/>
                </a:solidFill>
              </a:rPr>
              <a:t>. Attempting to recognise at too early a stage could result in unnecessary recognition of stable processes</a:t>
            </a:r>
            <a:r>
              <a:rPr lang="en-MY" sz="1800" dirty="0" smtClean="0"/>
              <a:t>, </a:t>
            </a:r>
            <a:r>
              <a:rPr lang="en-MY" sz="1800" dirty="0" smtClean="0">
                <a:solidFill>
                  <a:srgbClr val="0070C0"/>
                </a:solidFill>
              </a:rPr>
              <a:t>high false alarms and wrong classification</a:t>
            </a:r>
            <a:r>
              <a:rPr lang="en-MY" sz="1800" dirty="0" smtClean="0"/>
              <a:t>. On the other hand, </a:t>
            </a:r>
            <a:r>
              <a:rPr lang="en-MY" sz="1800" dirty="0" smtClean="0">
                <a:solidFill>
                  <a:srgbClr val="0070C0"/>
                </a:solidFill>
              </a:rPr>
              <a:t>delayed recognition would be undesirable for preventive action and could be too risky for potentially catastrophic processes</a:t>
            </a:r>
            <a:r>
              <a:rPr lang="en-MY" sz="1800" dirty="0" smtClean="0"/>
              <a:t>. </a:t>
            </a:r>
            <a:r>
              <a:rPr lang="en-MY" sz="1800" dirty="0" smtClean="0">
                <a:solidFill>
                  <a:srgbClr val="0070C0"/>
                </a:solidFill>
              </a:rPr>
              <a:t>The existing works have not adequately addressed the recognition of such CCPs</a:t>
            </a:r>
            <a:r>
              <a:rPr lang="en-MY" sz="1800" dirty="0" smtClean="0"/>
              <a:t>, that is, while they are developing. They deal mainly with automated recognition of fully developed patterns. The limited few online CCPR schemes either unnecessarily recognised stable processes, had poor performance or are too sketchily described. It is desirable to achieve timely and accurate recognition for unstable CCPs. Besides, stable processes should be left running as long as possible and maintain minimum false alarm rates. Therefore, this study addresses the need for such timely on-line recognition of developing control chart patterns.</a:t>
            </a:r>
            <a:endParaRPr lang="en-MY"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Example: Statement</a:t>
            </a:r>
            <a:endParaRPr lang="en-MY" dirty="0"/>
          </a:p>
        </p:txBody>
      </p:sp>
      <p:sp>
        <p:nvSpPr>
          <p:cNvPr id="3" name="Content Placeholder 2"/>
          <p:cNvSpPr>
            <a:spLocks noGrp="1"/>
          </p:cNvSpPr>
          <p:nvPr>
            <p:ph idx="1"/>
          </p:nvPr>
        </p:nvSpPr>
        <p:spPr/>
        <p:txBody>
          <a:bodyPr/>
          <a:lstStyle/>
          <a:p>
            <a:pPr>
              <a:buNone/>
            </a:pPr>
            <a:r>
              <a:rPr kumimoji="1" lang="en-GB" b="1" dirty="0" smtClean="0">
                <a:solidFill>
                  <a:srgbClr val="FFFFFF"/>
                </a:solidFill>
                <a:effectLst>
                  <a:outerShdw blurRad="38100" dist="38100" dir="2700000" algn="tl">
                    <a:srgbClr val="000000"/>
                  </a:outerShdw>
                </a:effectLst>
                <a:latin typeface="Tahoma" pitchFamily="34" charset="0"/>
                <a:cs typeface="Times New Roman" pitchFamily="18" charset="0"/>
              </a:rPr>
              <a:t>	</a:t>
            </a:r>
            <a:r>
              <a:rPr kumimoji="1" lang="en-GB" b="1" dirty="0" smtClean="0">
                <a:solidFill>
                  <a:srgbClr val="0070C0"/>
                </a:solidFill>
                <a:effectLst>
                  <a:outerShdw blurRad="38100" dist="38100" dir="2700000" algn="tl">
                    <a:srgbClr val="000000"/>
                  </a:outerShdw>
                </a:effectLst>
                <a:latin typeface="Tahoma" pitchFamily="34" charset="0"/>
                <a:cs typeface="Times New Roman" pitchFamily="18" charset="0"/>
              </a:rPr>
              <a:t>It is crucial that control chart patterns be recognised as they are developing in a timely and accurate manner, as waiting for process deterioration to develop fully could be too late for preventive purposes or may even be catastrophic. </a:t>
            </a:r>
          </a:p>
          <a:p>
            <a:endParaRPr lang="en-MY"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8313" y="188913"/>
            <a:ext cx="8229600" cy="1143000"/>
          </a:xfrm>
        </p:spPr>
        <p:txBody>
          <a:bodyPr/>
          <a:lstStyle/>
          <a:p>
            <a:r>
              <a:rPr lang="en-US" smtClean="0"/>
              <a:t>Evaluating the problem statement</a:t>
            </a:r>
          </a:p>
        </p:txBody>
      </p:sp>
      <p:sp>
        <p:nvSpPr>
          <p:cNvPr id="3" name="Content Placeholder 2"/>
          <p:cNvSpPr>
            <a:spLocks noGrp="1"/>
          </p:cNvSpPr>
          <p:nvPr>
            <p:ph idx="1"/>
          </p:nvPr>
        </p:nvSpPr>
        <p:spPr>
          <a:xfrm>
            <a:off x="683568" y="1700808"/>
            <a:ext cx="7772400" cy="4114800"/>
          </a:xfrm>
        </p:spPr>
        <p:txBody>
          <a:bodyPr/>
          <a:lstStyle/>
          <a:p>
            <a:pPr marL="0" indent="0">
              <a:buFont typeface="Arial" charset="0"/>
              <a:buNone/>
              <a:defRPr/>
            </a:pPr>
            <a:r>
              <a:rPr lang="en-US" sz="2400" dirty="0" smtClean="0"/>
              <a:t>There </a:t>
            </a:r>
            <a:r>
              <a:rPr lang="en-US" sz="2400" dirty="0"/>
              <a:t>is an associated checklist for creating a problem statement.</a:t>
            </a:r>
            <a:endParaRPr lang="en-US" sz="2400" dirty="0" smtClean="0"/>
          </a:p>
          <a:p>
            <a:pPr marL="719138" indent="-719138">
              <a:defRPr/>
            </a:pPr>
            <a:r>
              <a:rPr lang="en-US" sz="2000" dirty="0" smtClean="0"/>
              <a:t>Research </a:t>
            </a:r>
            <a:r>
              <a:rPr lang="en-US" sz="2000" dirty="0"/>
              <a:t>statement written clearly.</a:t>
            </a:r>
          </a:p>
          <a:p>
            <a:pPr marL="719138" indent="-719138">
              <a:defRPr/>
            </a:pPr>
            <a:r>
              <a:rPr lang="en-US" sz="2000" dirty="0" smtClean="0"/>
              <a:t> </a:t>
            </a:r>
            <a:r>
              <a:rPr lang="en-US" sz="2000" dirty="0"/>
              <a:t>Problem stated in grammatically complete sentences.</a:t>
            </a:r>
          </a:p>
          <a:p>
            <a:pPr marL="719138" indent="-719138">
              <a:defRPr/>
            </a:pPr>
            <a:r>
              <a:rPr lang="en-US" sz="2000" dirty="0" smtClean="0"/>
              <a:t> </a:t>
            </a:r>
            <a:r>
              <a:rPr lang="en-US" sz="2000" dirty="0"/>
              <a:t>Problem has clearly stated limitations.</a:t>
            </a:r>
          </a:p>
          <a:p>
            <a:pPr marL="719138" indent="-719138">
              <a:defRPr/>
            </a:pPr>
            <a:r>
              <a:rPr lang="en-US" sz="2000" dirty="0" smtClean="0"/>
              <a:t> </a:t>
            </a:r>
            <a:r>
              <a:rPr lang="en-US" sz="2000" dirty="0"/>
              <a:t>Statement has potential for leading to important results.</a:t>
            </a:r>
          </a:p>
          <a:p>
            <a:pPr marL="719138" indent="-719138">
              <a:defRPr/>
            </a:pPr>
            <a:r>
              <a:rPr lang="en-US" sz="2000" dirty="0" smtClean="0"/>
              <a:t> </a:t>
            </a:r>
            <a:r>
              <a:rPr lang="en-US" sz="2000" dirty="0"/>
              <a:t>The statement will lead to the analysis of data.</a:t>
            </a:r>
          </a:p>
          <a:p>
            <a:pPr marL="719138" indent="-719138">
              <a:defRPr/>
            </a:pPr>
            <a:r>
              <a:rPr lang="en-US" sz="2000" dirty="0" smtClean="0"/>
              <a:t> </a:t>
            </a:r>
            <a:r>
              <a:rPr lang="en-US" sz="2000" dirty="0"/>
              <a:t>The problem is focused enough to lead to an answer with reasonable effort.</a:t>
            </a:r>
          </a:p>
          <a:p>
            <a:pPr marL="719138" indent="-719138">
              <a:defRPr/>
            </a:pPr>
            <a:r>
              <a:rPr lang="en-US" sz="2000" dirty="0" smtClean="0"/>
              <a:t> </a:t>
            </a:r>
            <a:r>
              <a:rPr lang="en-US" sz="2000" dirty="0"/>
              <a:t>Problem has been reviewed by someone else who provided feedback.</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Formulating Research Questions</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614487" y="1485900"/>
            <a:ext cx="5915025"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smtClean="0"/>
              <a:t>Research Question</a:t>
            </a:r>
            <a:endParaRPr lang="en-MY" dirty="0" smtClean="0"/>
          </a:p>
        </p:txBody>
      </p:sp>
      <p:sp>
        <p:nvSpPr>
          <p:cNvPr id="3075" name="Content Placeholder 2"/>
          <p:cNvSpPr>
            <a:spLocks noGrp="1"/>
          </p:cNvSpPr>
          <p:nvPr>
            <p:ph idx="1"/>
          </p:nvPr>
        </p:nvSpPr>
        <p:spPr>
          <a:xfrm>
            <a:off x="683568" y="1700808"/>
            <a:ext cx="7772400" cy="4114800"/>
          </a:xfrm>
        </p:spPr>
        <p:txBody>
          <a:bodyPr/>
          <a:lstStyle/>
          <a:p>
            <a:pPr eaLnBrk="1" hangingPunct="1"/>
            <a:r>
              <a:rPr lang="en-MY" dirty="0" smtClean="0"/>
              <a:t>A Research Question is a statement that identifies the phenomenon to be studied</a:t>
            </a:r>
          </a:p>
          <a:p>
            <a:pPr eaLnBrk="1" hangingPunct="1"/>
            <a:r>
              <a:rPr lang="en-MY" dirty="0" smtClean="0"/>
              <a:t>It is a fuel that drives the scientific process, guides the research and is the foundation of any research process. </a:t>
            </a:r>
          </a:p>
          <a:p>
            <a:pPr eaLnBrk="1" hangingPunct="1"/>
            <a:r>
              <a:rPr lang="en-MY" dirty="0" smtClean="0"/>
              <a:t>A research question is a clear, focused, concise, complex and arguable question around which any research is </a:t>
            </a:r>
            <a:r>
              <a:rPr lang="en-MY" dirty="0" err="1" smtClean="0"/>
              <a:t>centered</a:t>
            </a:r>
            <a:r>
              <a:rPr lang="en-MY"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
          <p:cNvSpPr txBox="1"/>
          <p:nvPr/>
        </p:nvSpPr>
        <p:spPr>
          <a:xfrm>
            <a:off x="1612900" y="520700"/>
            <a:ext cx="6307817"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The Research Question</a:t>
            </a:r>
          </a:p>
          <a:p>
            <a:pPr>
              <a:lnSpc>
                <a:spcPts val="5060"/>
              </a:lnSpc>
              <a:defRPr/>
            </a:pPr>
            <a:endParaRPr lang="en-CA" sz="4406" dirty="0">
              <a:solidFill>
                <a:srgbClr val="000000"/>
              </a:solidFill>
            </a:endParaRPr>
          </a:p>
        </p:txBody>
      </p:sp>
      <p:sp>
        <p:nvSpPr>
          <p:cNvPr id="4" name="TextBox 4"/>
          <p:cNvSpPr txBox="1"/>
          <p:nvPr/>
        </p:nvSpPr>
        <p:spPr>
          <a:xfrm>
            <a:off x="546100" y="2082800"/>
            <a:ext cx="8597900" cy="457200"/>
          </a:xfrm>
          <a:prstGeom prst="rect">
            <a:avLst/>
          </a:prstGeom>
          <a:noFill/>
        </p:spPr>
        <p:txBody>
          <a:bodyPr wrap="none" lIns="0" tIns="0" rIns="0" bIns="0">
            <a:spAutoFit/>
          </a:bodyPr>
          <a:lstStyle/>
          <a:p>
            <a:pPr>
              <a:lnSpc>
                <a:spcPts val="2760"/>
              </a:lnSpc>
              <a:defRPr/>
            </a:pPr>
            <a:r>
              <a:rPr lang="en-CA" sz="2402" dirty="0">
                <a:solidFill>
                  <a:srgbClr val="000000"/>
                </a:solidFill>
                <a:latin typeface="Arial"/>
                <a:cs typeface="Arial"/>
              </a:rPr>
              <a:t>• Characteristics</a:t>
            </a:r>
          </a:p>
          <a:p>
            <a:pPr>
              <a:lnSpc>
                <a:spcPts val="2760"/>
              </a:lnSpc>
              <a:defRPr/>
            </a:pPr>
            <a:endParaRPr lang="en-CA" sz="2402" dirty="0">
              <a:solidFill>
                <a:srgbClr val="000000"/>
              </a:solidFill>
            </a:endParaRPr>
          </a:p>
        </p:txBody>
      </p:sp>
      <p:sp>
        <p:nvSpPr>
          <p:cNvPr id="5" name="TextBox 5"/>
          <p:cNvSpPr txBox="1"/>
          <p:nvPr/>
        </p:nvSpPr>
        <p:spPr>
          <a:xfrm>
            <a:off x="1003300" y="25146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State the main concepts</a:t>
            </a:r>
          </a:p>
          <a:p>
            <a:pPr>
              <a:lnSpc>
                <a:spcPts val="2300"/>
              </a:lnSpc>
              <a:defRPr/>
            </a:pPr>
            <a:endParaRPr lang="en-CA" sz="2004">
              <a:solidFill>
                <a:srgbClr val="000000"/>
              </a:solidFill>
            </a:endParaRPr>
          </a:p>
        </p:txBody>
      </p:sp>
      <p:sp>
        <p:nvSpPr>
          <p:cNvPr id="6" name="TextBox 6"/>
          <p:cNvSpPr txBox="1"/>
          <p:nvPr/>
        </p:nvSpPr>
        <p:spPr>
          <a:xfrm>
            <a:off x="1003300" y="28829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Is neutral (debateable)</a:t>
            </a:r>
          </a:p>
          <a:p>
            <a:pPr>
              <a:lnSpc>
                <a:spcPts val="2300"/>
              </a:lnSpc>
              <a:defRPr/>
            </a:pPr>
            <a:endParaRPr lang="en-CA" sz="2004">
              <a:solidFill>
                <a:srgbClr val="000000"/>
              </a:solidFill>
            </a:endParaRPr>
          </a:p>
        </p:txBody>
      </p:sp>
      <p:sp>
        <p:nvSpPr>
          <p:cNvPr id="7" name="TextBox 7"/>
          <p:cNvSpPr txBox="1"/>
          <p:nvPr/>
        </p:nvSpPr>
        <p:spPr>
          <a:xfrm>
            <a:off x="1003300" y="32385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Clear and specific</a:t>
            </a:r>
          </a:p>
          <a:p>
            <a:pPr>
              <a:lnSpc>
                <a:spcPts val="2300"/>
              </a:lnSpc>
              <a:defRPr/>
            </a:pPr>
            <a:endParaRPr lang="en-CA" sz="2004">
              <a:solidFill>
                <a:srgbClr val="000000"/>
              </a:solidFill>
            </a:endParaRPr>
          </a:p>
        </p:txBody>
      </p:sp>
      <p:sp>
        <p:nvSpPr>
          <p:cNvPr id="8" name="TextBox 8"/>
          <p:cNvSpPr txBox="1"/>
          <p:nvPr/>
        </p:nvSpPr>
        <p:spPr>
          <a:xfrm>
            <a:off x="546100" y="3619500"/>
            <a:ext cx="85979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 The question should</a:t>
            </a:r>
          </a:p>
          <a:p>
            <a:pPr>
              <a:lnSpc>
                <a:spcPts val="2760"/>
              </a:lnSpc>
              <a:defRPr/>
            </a:pPr>
            <a:endParaRPr lang="en-CA" sz="2402">
              <a:solidFill>
                <a:srgbClr val="000000"/>
              </a:solidFill>
            </a:endParaRPr>
          </a:p>
        </p:txBody>
      </p:sp>
      <p:sp>
        <p:nvSpPr>
          <p:cNvPr id="9" name="TextBox 9"/>
          <p:cNvSpPr txBox="1"/>
          <p:nvPr/>
        </p:nvSpPr>
        <p:spPr>
          <a:xfrm>
            <a:off x="1003300" y="40513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Define the research</a:t>
            </a:r>
          </a:p>
          <a:p>
            <a:pPr>
              <a:lnSpc>
                <a:spcPts val="2300"/>
              </a:lnSpc>
              <a:defRPr/>
            </a:pPr>
            <a:endParaRPr lang="en-CA" sz="2004">
              <a:solidFill>
                <a:srgbClr val="000000"/>
              </a:solidFill>
            </a:endParaRPr>
          </a:p>
        </p:txBody>
      </p:sp>
      <p:sp>
        <p:nvSpPr>
          <p:cNvPr id="10" name="TextBox 10"/>
          <p:cNvSpPr txBox="1"/>
          <p:nvPr/>
        </p:nvSpPr>
        <p:spPr>
          <a:xfrm>
            <a:off x="1003300" y="44196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Guide your inquiries</a:t>
            </a:r>
          </a:p>
          <a:p>
            <a:pPr>
              <a:lnSpc>
                <a:spcPts val="2300"/>
              </a:lnSpc>
              <a:defRPr/>
            </a:pPr>
            <a:endParaRPr lang="en-CA" sz="2004">
              <a:solidFill>
                <a:srgbClr val="000000"/>
              </a:solidFill>
            </a:endParaRPr>
          </a:p>
        </p:txBody>
      </p:sp>
      <p:sp>
        <p:nvSpPr>
          <p:cNvPr id="11" name="TextBox 11"/>
          <p:cNvSpPr txBox="1"/>
          <p:nvPr/>
        </p:nvSpPr>
        <p:spPr>
          <a:xfrm>
            <a:off x="1003300" y="47752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Frame your arguments</a:t>
            </a:r>
          </a:p>
          <a:p>
            <a:pPr>
              <a:lnSpc>
                <a:spcPts val="2300"/>
              </a:lnSpc>
              <a:defRPr/>
            </a:pPr>
            <a:endParaRPr lang="en-CA" sz="2004">
              <a:solidFill>
                <a:srgbClr val="000000"/>
              </a:solidFill>
            </a:endParaRPr>
          </a:p>
        </p:txBody>
      </p:sp>
      <p:sp>
        <p:nvSpPr>
          <p:cNvPr id="12" name="TextBox 12"/>
          <p:cNvSpPr txBox="1"/>
          <p:nvPr/>
        </p:nvSpPr>
        <p:spPr>
          <a:xfrm>
            <a:off x="1003300" y="5143500"/>
            <a:ext cx="81407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Be likely to produce your “contributions”</a:t>
            </a:r>
          </a:p>
          <a:p>
            <a:pPr>
              <a:lnSpc>
                <a:spcPts val="2300"/>
              </a:lnSpc>
              <a:defRPr/>
            </a:pPr>
            <a:endParaRPr lang="en-CA" sz="2004">
              <a:solidFill>
                <a:srgbClr val="000000"/>
              </a:solidFill>
            </a:endParaRPr>
          </a:p>
        </p:txBody>
      </p:sp>
    </p:spTree>
    <p:extLst>
      <p:ext uri="{BB962C8B-B14F-4D97-AF65-F5344CB8AC3E}">
        <p14:creationId xmlns:p14="http://schemas.microsoft.com/office/powerpoint/2010/main" val="26099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MY" dirty="0"/>
          </a:p>
        </p:txBody>
      </p:sp>
      <p:sp>
        <p:nvSpPr>
          <p:cNvPr id="3" name="Content Placeholder 2"/>
          <p:cNvSpPr>
            <a:spLocks noGrp="1"/>
          </p:cNvSpPr>
          <p:nvPr>
            <p:ph idx="1"/>
          </p:nvPr>
        </p:nvSpPr>
        <p:spPr>
          <a:xfrm>
            <a:off x="611560" y="1484784"/>
            <a:ext cx="7772400" cy="4114800"/>
          </a:xfrm>
        </p:spPr>
        <p:txBody>
          <a:bodyPr/>
          <a:lstStyle/>
          <a:p>
            <a:r>
              <a:rPr lang="en-US" sz="2400" dirty="0" smtClean="0"/>
              <a:t>Problem solving has two phases:</a:t>
            </a:r>
          </a:p>
          <a:p>
            <a:pPr lvl="1"/>
            <a:r>
              <a:rPr lang="en-US" sz="2400" dirty="0" smtClean="0">
                <a:solidFill>
                  <a:srgbClr val="0070C0"/>
                </a:solidFill>
              </a:rPr>
              <a:t>What is the problem </a:t>
            </a:r>
            <a:r>
              <a:rPr lang="en-US" sz="2400" dirty="0" smtClean="0"/>
              <a:t>that you want to solve</a:t>
            </a:r>
          </a:p>
          <a:p>
            <a:pPr lvl="2"/>
            <a:r>
              <a:rPr lang="en-US" dirty="0" smtClean="0"/>
              <a:t>Defining a problem</a:t>
            </a:r>
          </a:p>
          <a:p>
            <a:pPr lvl="1"/>
            <a:r>
              <a:rPr lang="en-US" sz="2400" dirty="0" smtClean="0">
                <a:solidFill>
                  <a:srgbClr val="0070C0"/>
                </a:solidFill>
              </a:rPr>
              <a:t>How</a:t>
            </a:r>
            <a:r>
              <a:rPr lang="en-US" sz="2400" dirty="0" smtClean="0"/>
              <a:t> can the problem be </a:t>
            </a:r>
            <a:r>
              <a:rPr lang="en-US" sz="2400" dirty="0" smtClean="0">
                <a:solidFill>
                  <a:srgbClr val="0070C0"/>
                </a:solidFill>
              </a:rPr>
              <a:t>solved</a:t>
            </a:r>
          </a:p>
          <a:p>
            <a:pPr lvl="2"/>
            <a:r>
              <a:rPr lang="en-US" dirty="0" smtClean="0"/>
              <a:t>Discover a solution to a problem (Develop a plan to solve a problem)</a:t>
            </a:r>
          </a:p>
          <a:p>
            <a:r>
              <a:rPr lang="en-US" sz="2400" b="1" dirty="0" smtClean="0">
                <a:latin typeface="Times New Roman" pitchFamily="18" charset="0"/>
                <a:cs typeface="Times New Roman" pitchFamily="18" charset="0"/>
              </a:rPr>
              <a:t>Formulation </a:t>
            </a:r>
            <a:r>
              <a:rPr lang="en-US" sz="2400" dirty="0" smtClean="0">
                <a:solidFill>
                  <a:srgbClr val="0070C0"/>
                </a:solidFill>
                <a:latin typeface="Times New Roman" pitchFamily="18" charset="0"/>
                <a:cs typeface="Times New Roman" pitchFamily="18" charset="0"/>
              </a:rPr>
              <a:t>means translating and transforming the selected research problem</a:t>
            </a:r>
            <a:r>
              <a:rPr lang="en-US" sz="2400" dirty="0" smtClean="0">
                <a:latin typeface="Times New Roman" pitchFamily="18" charset="0"/>
                <a:cs typeface="Times New Roman" pitchFamily="18" charset="0"/>
              </a:rPr>
              <a:t> into a </a:t>
            </a:r>
            <a:r>
              <a:rPr lang="en-US" sz="2400" dirty="0" smtClean="0">
                <a:solidFill>
                  <a:srgbClr val="0070C0"/>
                </a:solidFill>
                <a:latin typeface="Times New Roman" pitchFamily="18" charset="0"/>
                <a:cs typeface="Times New Roman" pitchFamily="18" charset="0"/>
              </a:rPr>
              <a:t>scientifically answerable research question</a:t>
            </a:r>
            <a:endParaRPr lang="en-MY" sz="2400" dirty="0" smtClean="0">
              <a:solidFill>
                <a:srgbClr val="0070C0"/>
              </a:solidFill>
            </a:endParaRPr>
          </a:p>
          <a:p>
            <a:r>
              <a:rPr lang="en-MY" sz="2400" dirty="0" smtClean="0"/>
              <a:t>The </a:t>
            </a:r>
            <a:r>
              <a:rPr lang="en-MY" sz="2400" b="1" i="1" dirty="0" smtClean="0"/>
              <a:t>problem formulation should provide a clear </a:t>
            </a:r>
            <a:r>
              <a:rPr lang="en-MY" sz="2400" dirty="0" smtClean="0"/>
              <a:t>statement of the purpose and scope of study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MY" dirty="0"/>
          </a:p>
        </p:txBody>
      </p:sp>
      <p:sp>
        <p:nvSpPr>
          <p:cNvPr id="3" name="Content Placeholder 2"/>
          <p:cNvSpPr>
            <a:spLocks noGrp="1"/>
          </p:cNvSpPr>
          <p:nvPr>
            <p:ph idx="1"/>
          </p:nvPr>
        </p:nvSpPr>
        <p:spPr/>
        <p:txBody>
          <a:bodyPr/>
          <a:lstStyle/>
          <a:p>
            <a:endParaRPr lang="en-US" dirty="0" smtClean="0"/>
          </a:p>
          <a:p>
            <a:r>
              <a:rPr lang="en-US" dirty="0" smtClean="0"/>
              <a:t>A research question must identify</a:t>
            </a:r>
          </a:p>
          <a:p>
            <a:pPr lvl="1"/>
            <a:r>
              <a:rPr lang="en-US" dirty="0" smtClean="0"/>
              <a:t>The variables under study</a:t>
            </a:r>
          </a:p>
          <a:p>
            <a:pPr lvl="1"/>
            <a:r>
              <a:rPr lang="en-US" dirty="0" smtClean="0"/>
              <a:t>The population being studied</a:t>
            </a:r>
          </a:p>
          <a:p>
            <a:pPr lvl="1"/>
            <a:r>
              <a:rPr lang="en-US" dirty="0" smtClean="0"/>
              <a:t>The testability of the question</a:t>
            </a:r>
            <a:endParaRPr lang="en-MY"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p:cNvSpPr txBox="1"/>
          <p:nvPr/>
        </p:nvSpPr>
        <p:spPr>
          <a:xfrm>
            <a:off x="1130300" y="520700"/>
            <a:ext cx="7556556"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Thinking about the question</a:t>
            </a:r>
          </a:p>
          <a:p>
            <a:pPr>
              <a:lnSpc>
                <a:spcPts val="5060"/>
              </a:lnSpc>
              <a:defRPr/>
            </a:pPr>
            <a:endParaRPr lang="en-CA" sz="4406" b="1" dirty="0">
              <a:solidFill>
                <a:srgbClr val="C00000"/>
              </a:solidFill>
            </a:endParaRPr>
          </a:p>
        </p:txBody>
      </p:sp>
      <p:sp>
        <p:nvSpPr>
          <p:cNvPr id="3" name="TextBox 3"/>
          <p:cNvSpPr txBox="1"/>
          <p:nvPr/>
        </p:nvSpPr>
        <p:spPr>
          <a:xfrm>
            <a:off x="546100" y="1651000"/>
            <a:ext cx="85979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What is the problem you are attempting to</a:t>
            </a:r>
          </a:p>
          <a:p>
            <a:pPr>
              <a:lnSpc>
                <a:spcPts val="3220"/>
              </a:lnSpc>
              <a:defRPr/>
            </a:pPr>
            <a:endParaRPr lang="en-CA" sz="2795">
              <a:solidFill>
                <a:srgbClr val="000000"/>
              </a:solidFill>
            </a:endParaRPr>
          </a:p>
        </p:txBody>
      </p:sp>
      <p:sp>
        <p:nvSpPr>
          <p:cNvPr id="4" name="TextBox 4"/>
          <p:cNvSpPr txBox="1"/>
          <p:nvPr/>
        </p:nvSpPr>
        <p:spPr>
          <a:xfrm>
            <a:off x="889000" y="2070100"/>
            <a:ext cx="8255000" cy="508000"/>
          </a:xfrm>
          <a:prstGeom prst="rect">
            <a:avLst/>
          </a:prstGeom>
          <a:noFill/>
        </p:spPr>
        <p:txBody>
          <a:bodyPr wrap="none" lIns="0" tIns="0" rIns="0" bIns="0">
            <a:spAutoFit/>
          </a:bodyPr>
          <a:lstStyle/>
          <a:p>
            <a:pPr>
              <a:lnSpc>
                <a:spcPts val="3220"/>
              </a:lnSpc>
              <a:defRPr/>
            </a:pPr>
            <a:r>
              <a:rPr lang="en-CA" sz="2798">
                <a:solidFill>
                  <a:srgbClr val="000000"/>
                </a:solidFill>
                <a:latin typeface="Arial"/>
                <a:cs typeface="Arial"/>
              </a:rPr>
              <a:t>address?</a:t>
            </a:r>
          </a:p>
          <a:p>
            <a:pPr>
              <a:lnSpc>
                <a:spcPts val="3220"/>
              </a:lnSpc>
              <a:defRPr/>
            </a:pPr>
            <a:endParaRPr lang="en-CA" sz="2798">
              <a:solidFill>
                <a:srgbClr val="000000"/>
              </a:solidFill>
            </a:endParaRPr>
          </a:p>
        </p:txBody>
      </p:sp>
      <p:sp>
        <p:nvSpPr>
          <p:cNvPr id="5" name="TextBox 5"/>
          <p:cNvSpPr txBox="1"/>
          <p:nvPr/>
        </p:nvSpPr>
        <p:spPr>
          <a:xfrm>
            <a:off x="546100" y="2565400"/>
            <a:ext cx="8597900" cy="990600"/>
          </a:xfrm>
          <a:prstGeom prst="rect">
            <a:avLst/>
          </a:prstGeom>
          <a:noFill/>
        </p:spPr>
        <p:txBody>
          <a:bodyPr wrap="none" lIns="0" tIns="0" rIns="0" bIns="0">
            <a:spAutoFit/>
          </a:bodyPr>
          <a:lstStyle/>
          <a:p>
            <a:pPr>
              <a:lnSpc>
                <a:spcPts val="3400"/>
              </a:lnSpc>
              <a:defRPr/>
            </a:pPr>
            <a:r>
              <a:rPr lang="en-CA" sz="2795">
                <a:solidFill>
                  <a:srgbClr val="000000"/>
                </a:solidFill>
                <a:latin typeface="Arial"/>
                <a:cs typeface="Arial"/>
              </a:rPr>
              <a:t>• What is the unsolved problem that your research</a:t>
            </a:r>
            <a:r>
              <a:rPr lang="en-CA" sz="2795">
                <a:solidFill>
                  <a:srgbClr val="000000"/>
                </a:solidFill>
                <a:latin typeface="Times New Roman"/>
              </a:rPr>
              <a:t/>
            </a:r>
            <a:br>
              <a:rPr lang="en-CA" sz="2795">
                <a:solidFill>
                  <a:srgbClr val="000000"/>
                </a:solidFill>
                <a:latin typeface="Times New Roman"/>
              </a:rPr>
            </a:br>
            <a:r>
              <a:rPr lang="en-CA" sz="2795">
                <a:solidFill>
                  <a:srgbClr val="000000"/>
                </a:solidFill>
                <a:latin typeface="Arial"/>
                <a:cs typeface="Arial"/>
              </a:rPr>
              <a:t>will attempt to resolve?</a:t>
            </a:r>
          </a:p>
          <a:p>
            <a:pPr>
              <a:lnSpc>
                <a:spcPts val="3400"/>
              </a:lnSpc>
              <a:defRPr/>
            </a:pPr>
            <a:endParaRPr lang="en-CA" sz="2795">
              <a:solidFill>
                <a:srgbClr val="000000"/>
              </a:solidFill>
            </a:endParaRPr>
          </a:p>
        </p:txBody>
      </p:sp>
      <p:sp>
        <p:nvSpPr>
          <p:cNvPr id="6" name="TextBox 6"/>
          <p:cNvSpPr txBox="1"/>
          <p:nvPr/>
        </p:nvSpPr>
        <p:spPr>
          <a:xfrm>
            <a:off x="1003300" y="3517900"/>
            <a:ext cx="81407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 What?</a:t>
            </a:r>
          </a:p>
          <a:p>
            <a:pPr>
              <a:lnSpc>
                <a:spcPts val="2760"/>
              </a:lnSpc>
              <a:defRPr/>
            </a:pPr>
            <a:endParaRPr lang="en-CA" sz="2402">
              <a:solidFill>
                <a:srgbClr val="000000"/>
              </a:solidFill>
            </a:endParaRPr>
          </a:p>
        </p:txBody>
      </p:sp>
      <p:sp>
        <p:nvSpPr>
          <p:cNvPr id="16391" name="TextBox 7"/>
          <p:cNvSpPr txBox="1">
            <a:spLocks noChangeArrowheads="1"/>
          </p:cNvSpPr>
          <p:nvPr/>
        </p:nvSpPr>
        <p:spPr bwMode="auto">
          <a:xfrm>
            <a:off x="1003300" y="39497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Why?</a:t>
            </a:r>
          </a:p>
          <a:p>
            <a:pPr eaLnBrk="1" hangingPunct="1">
              <a:lnSpc>
                <a:spcPts val="2763"/>
              </a:lnSpc>
            </a:pPr>
            <a:endParaRPr lang="en-CA" altLang="en-US" sz="2400">
              <a:solidFill>
                <a:srgbClr val="000000"/>
              </a:solidFill>
            </a:endParaRPr>
          </a:p>
        </p:txBody>
      </p:sp>
      <p:sp>
        <p:nvSpPr>
          <p:cNvPr id="16392" name="TextBox 8"/>
          <p:cNvSpPr txBox="1">
            <a:spLocks noChangeArrowheads="1"/>
          </p:cNvSpPr>
          <p:nvPr/>
        </p:nvSpPr>
        <p:spPr bwMode="auto">
          <a:xfrm>
            <a:off x="1003300" y="43942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Where?</a:t>
            </a:r>
          </a:p>
          <a:p>
            <a:pPr eaLnBrk="1" hangingPunct="1">
              <a:lnSpc>
                <a:spcPts val="2763"/>
              </a:lnSpc>
            </a:pPr>
            <a:endParaRPr lang="en-CA" altLang="en-US" sz="2400">
              <a:solidFill>
                <a:srgbClr val="000000"/>
              </a:solidFill>
            </a:endParaRPr>
          </a:p>
        </p:txBody>
      </p:sp>
      <p:sp>
        <p:nvSpPr>
          <p:cNvPr id="16393" name="TextBox 9"/>
          <p:cNvSpPr txBox="1">
            <a:spLocks noChangeArrowheads="1"/>
          </p:cNvSpPr>
          <p:nvPr/>
        </p:nvSpPr>
        <p:spPr bwMode="auto">
          <a:xfrm>
            <a:off x="1003300" y="48260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When?</a:t>
            </a:r>
          </a:p>
          <a:p>
            <a:pPr eaLnBrk="1" hangingPunct="1">
              <a:lnSpc>
                <a:spcPts val="2763"/>
              </a:lnSpc>
            </a:pPr>
            <a:endParaRPr lang="en-CA" altLang="en-US" sz="2400">
              <a:solidFill>
                <a:srgbClr val="000000"/>
              </a:solidFill>
            </a:endParaRPr>
          </a:p>
        </p:txBody>
      </p:sp>
      <p:sp>
        <p:nvSpPr>
          <p:cNvPr id="16394" name="TextBox 10"/>
          <p:cNvSpPr txBox="1">
            <a:spLocks noChangeArrowheads="1"/>
          </p:cNvSpPr>
          <p:nvPr/>
        </p:nvSpPr>
        <p:spPr bwMode="auto">
          <a:xfrm>
            <a:off x="1003300" y="52705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Who?</a:t>
            </a:r>
          </a:p>
          <a:p>
            <a:pPr eaLnBrk="1" hangingPunct="1">
              <a:lnSpc>
                <a:spcPts val="2763"/>
              </a:lnSpc>
            </a:pPr>
            <a:endParaRPr lang="en-CA" altLang="en-US" sz="2400">
              <a:solidFill>
                <a:srgbClr val="000000"/>
              </a:solidFill>
            </a:endParaRPr>
          </a:p>
        </p:txBody>
      </p:sp>
      <p:sp>
        <p:nvSpPr>
          <p:cNvPr id="16395" name="TextBox 11"/>
          <p:cNvSpPr txBox="1">
            <a:spLocks noChangeArrowheads="1"/>
          </p:cNvSpPr>
          <p:nvPr/>
        </p:nvSpPr>
        <p:spPr bwMode="auto">
          <a:xfrm>
            <a:off x="1003300" y="57023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How?</a:t>
            </a:r>
          </a:p>
          <a:p>
            <a:pPr eaLnBrk="1" hangingPunct="1">
              <a:lnSpc>
                <a:spcPts val="2763"/>
              </a:lnSpc>
            </a:pPr>
            <a:endParaRPr lang="en-CA" altLang="en-US" sz="2400">
              <a:solidFill>
                <a:srgbClr val="000000"/>
              </a:solidFill>
            </a:endParaRPr>
          </a:p>
        </p:txBody>
      </p:sp>
    </p:spTree>
    <p:extLst>
      <p:ext uri="{BB962C8B-B14F-4D97-AF65-F5344CB8AC3E}">
        <p14:creationId xmlns:p14="http://schemas.microsoft.com/office/powerpoint/2010/main" val="13544666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p:nvPr/>
        </p:nvSpPr>
        <p:spPr>
          <a:xfrm>
            <a:off x="1384300" y="520700"/>
            <a:ext cx="6900928"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Example Proto-Questions</a:t>
            </a:r>
          </a:p>
          <a:p>
            <a:pPr>
              <a:lnSpc>
                <a:spcPts val="5060"/>
              </a:lnSpc>
              <a:defRPr/>
            </a:pPr>
            <a:endParaRPr lang="en-CA" sz="4406" b="1" dirty="0">
              <a:solidFill>
                <a:srgbClr val="C00000"/>
              </a:solidFill>
            </a:endParaRPr>
          </a:p>
        </p:txBody>
      </p:sp>
      <p:sp>
        <p:nvSpPr>
          <p:cNvPr id="3" name="TextBox 3"/>
          <p:cNvSpPr txBox="1"/>
          <p:nvPr/>
        </p:nvSpPr>
        <p:spPr>
          <a:xfrm>
            <a:off x="482600" y="1536700"/>
            <a:ext cx="86614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 Is there an algorithm that can solve X?</a:t>
            </a:r>
          </a:p>
          <a:p>
            <a:pPr>
              <a:lnSpc>
                <a:spcPts val="2760"/>
              </a:lnSpc>
              <a:defRPr/>
            </a:pPr>
            <a:endParaRPr lang="en-CA" sz="2402">
              <a:solidFill>
                <a:srgbClr val="000000"/>
              </a:solidFill>
            </a:endParaRPr>
          </a:p>
        </p:txBody>
      </p:sp>
      <p:sp>
        <p:nvSpPr>
          <p:cNvPr id="4" name="TextBox 4"/>
          <p:cNvSpPr txBox="1"/>
          <p:nvPr/>
        </p:nvSpPr>
        <p:spPr>
          <a:xfrm>
            <a:off x="939800" y="19558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Can something be done at all?</a:t>
            </a:r>
          </a:p>
          <a:p>
            <a:pPr>
              <a:lnSpc>
                <a:spcPts val="2300"/>
              </a:lnSpc>
              <a:defRPr/>
            </a:pPr>
            <a:endParaRPr lang="en-CA" sz="2004">
              <a:solidFill>
                <a:srgbClr val="000000"/>
              </a:solidFill>
            </a:endParaRPr>
          </a:p>
        </p:txBody>
      </p:sp>
      <p:sp>
        <p:nvSpPr>
          <p:cNvPr id="18437" name="TextBox 5"/>
          <p:cNvSpPr txBox="1">
            <a:spLocks noChangeArrowheads="1"/>
          </p:cNvSpPr>
          <p:nvPr/>
        </p:nvSpPr>
        <p:spPr bwMode="auto">
          <a:xfrm>
            <a:off x="482600" y="2336800"/>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How can this X be improved…?</a:t>
            </a:r>
          </a:p>
          <a:p>
            <a:pPr eaLnBrk="1" hangingPunct="1">
              <a:lnSpc>
                <a:spcPts val="2763"/>
              </a:lnSpc>
            </a:pPr>
            <a:endParaRPr lang="en-CA" altLang="en-US" sz="2400">
              <a:solidFill>
                <a:srgbClr val="000000"/>
              </a:solidFill>
            </a:endParaRPr>
          </a:p>
        </p:txBody>
      </p:sp>
      <p:sp>
        <p:nvSpPr>
          <p:cNvPr id="6" name="TextBox 6"/>
          <p:cNvSpPr txBox="1"/>
          <p:nvPr/>
        </p:nvSpPr>
        <p:spPr>
          <a:xfrm>
            <a:off x="939800" y="27559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Can something be made better?</a:t>
            </a:r>
          </a:p>
          <a:p>
            <a:pPr>
              <a:lnSpc>
                <a:spcPts val="2300"/>
              </a:lnSpc>
              <a:defRPr/>
            </a:pPr>
            <a:endParaRPr lang="en-CA" sz="2004">
              <a:solidFill>
                <a:srgbClr val="000000"/>
              </a:solidFill>
            </a:endParaRPr>
          </a:p>
        </p:txBody>
      </p:sp>
      <p:sp>
        <p:nvSpPr>
          <p:cNvPr id="7" name="TextBox 7"/>
          <p:cNvSpPr txBox="1"/>
          <p:nvPr/>
        </p:nvSpPr>
        <p:spPr>
          <a:xfrm>
            <a:off x="482600" y="3136900"/>
            <a:ext cx="86614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 Why does X work?</a:t>
            </a:r>
          </a:p>
          <a:p>
            <a:pPr>
              <a:lnSpc>
                <a:spcPts val="2760"/>
              </a:lnSpc>
              <a:defRPr/>
            </a:pPr>
            <a:endParaRPr lang="en-CA" sz="2402">
              <a:solidFill>
                <a:srgbClr val="000000"/>
              </a:solidFill>
            </a:endParaRPr>
          </a:p>
        </p:txBody>
      </p:sp>
      <p:sp>
        <p:nvSpPr>
          <p:cNvPr id="8" name="TextBox 8"/>
          <p:cNvSpPr txBox="1"/>
          <p:nvPr/>
        </p:nvSpPr>
        <p:spPr>
          <a:xfrm>
            <a:off x="939800" y="35687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Why does this give the right answer?</a:t>
            </a:r>
          </a:p>
          <a:p>
            <a:pPr>
              <a:lnSpc>
                <a:spcPts val="2300"/>
              </a:lnSpc>
              <a:defRPr/>
            </a:pPr>
            <a:endParaRPr lang="en-CA" sz="2004">
              <a:solidFill>
                <a:srgbClr val="000000"/>
              </a:solidFill>
            </a:endParaRPr>
          </a:p>
        </p:txBody>
      </p:sp>
      <p:sp>
        <p:nvSpPr>
          <p:cNvPr id="18441" name="TextBox 9"/>
          <p:cNvSpPr txBox="1">
            <a:spLocks noChangeArrowheads="1"/>
          </p:cNvSpPr>
          <p:nvPr/>
        </p:nvSpPr>
        <p:spPr bwMode="auto">
          <a:xfrm>
            <a:off x="482600" y="3949700"/>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What is the explanation for the phenomenon</a:t>
            </a:r>
          </a:p>
          <a:p>
            <a:pPr eaLnBrk="1" hangingPunct="1">
              <a:lnSpc>
                <a:spcPts val="2763"/>
              </a:lnSpc>
            </a:pPr>
            <a:endParaRPr lang="en-CA" altLang="en-US" sz="2400">
              <a:solidFill>
                <a:srgbClr val="000000"/>
              </a:solidFill>
            </a:endParaRPr>
          </a:p>
        </p:txBody>
      </p:sp>
      <p:sp>
        <p:nvSpPr>
          <p:cNvPr id="10" name="TextBox 10"/>
          <p:cNvSpPr txBox="1"/>
          <p:nvPr/>
        </p:nvSpPr>
        <p:spPr>
          <a:xfrm>
            <a:off x="825500" y="4318000"/>
            <a:ext cx="8318500" cy="457200"/>
          </a:xfrm>
          <a:prstGeom prst="rect">
            <a:avLst/>
          </a:prstGeom>
          <a:noFill/>
        </p:spPr>
        <p:txBody>
          <a:bodyPr wrap="none" lIns="0" tIns="0" rIns="0" bIns="0">
            <a:spAutoFit/>
          </a:bodyPr>
          <a:lstStyle/>
          <a:p>
            <a:pPr>
              <a:lnSpc>
                <a:spcPts val="2760"/>
              </a:lnSpc>
              <a:defRPr/>
            </a:pPr>
            <a:r>
              <a:rPr lang="en-CA" sz="2402">
                <a:solidFill>
                  <a:srgbClr val="000000"/>
                </a:solidFill>
                <a:latin typeface="Arial"/>
                <a:cs typeface="Arial"/>
              </a:rPr>
              <a:t>demonstrated by X?</a:t>
            </a:r>
          </a:p>
          <a:p>
            <a:pPr>
              <a:lnSpc>
                <a:spcPts val="2760"/>
              </a:lnSpc>
              <a:defRPr/>
            </a:pPr>
            <a:endParaRPr lang="en-CA" sz="2402">
              <a:solidFill>
                <a:srgbClr val="000000"/>
              </a:solidFill>
            </a:endParaRPr>
          </a:p>
        </p:txBody>
      </p:sp>
      <p:sp>
        <p:nvSpPr>
          <p:cNvPr id="11" name="TextBox 11"/>
          <p:cNvSpPr txBox="1"/>
          <p:nvPr/>
        </p:nvSpPr>
        <p:spPr>
          <a:xfrm>
            <a:off x="939800" y="47371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What are the theoretical underpinnings of this</a:t>
            </a:r>
          </a:p>
          <a:p>
            <a:pPr>
              <a:lnSpc>
                <a:spcPts val="2300"/>
              </a:lnSpc>
              <a:defRPr/>
            </a:pPr>
            <a:endParaRPr lang="en-CA" sz="2004">
              <a:solidFill>
                <a:srgbClr val="000000"/>
              </a:solidFill>
            </a:endParaRPr>
          </a:p>
        </p:txBody>
      </p:sp>
      <p:sp>
        <p:nvSpPr>
          <p:cNvPr id="18444" name="TextBox 12"/>
          <p:cNvSpPr txBox="1">
            <a:spLocks noChangeArrowheads="1"/>
          </p:cNvSpPr>
          <p:nvPr/>
        </p:nvSpPr>
        <p:spPr bwMode="auto">
          <a:xfrm>
            <a:off x="482600" y="5118100"/>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Can we apply the technique of Y to X to get Z?</a:t>
            </a:r>
          </a:p>
          <a:p>
            <a:pPr eaLnBrk="1" hangingPunct="1">
              <a:lnSpc>
                <a:spcPts val="2763"/>
              </a:lnSpc>
            </a:pPr>
            <a:endParaRPr lang="en-CA" altLang="en-US" sz="2400">
              <a:solidFill>
                <a:srgbClr val="000000"/>
              </a:solidFill>
            </a:endParaRPr>
          </a:p>
        </p:txBody>
      </p:sp>
      <p:sp>
        <p:nvSpPr>
          <p:cNvPr id="13" name="TextBox 13"/>
          <p:cNvSpPr txBox="1"/>
          <p:nvPr/>
        </p:nvSpPr>
        <p:spPr>
          <a:xfrm>
            <a:off x="939800" y="5537200"/>
            <a:ext cx="8204200" cy="381000"/>
          </a:xfrm>
          <a:prstGeom prst="rect">
            <a:avLst/>
          </a:prstGeom>
          <a:noFill/>
        </p:spPr>
        <p:txBody>
          <a:bodyPr wrap="none" lIns="0" tIns="0" rIns="0" bIns="0">
            <a:spAutoFit/>
          </a:bodyPr>
          <a:lstStyle/>
          <a:p>
            <a:pPr>
              <a:lnSpc>
                <a:spcPts val="2300"/>
              </a:lnSpc>
              <a:defRPr/>
            </a:pPr>
            <a:r>
              <a:rPr lang="en-CA" sz="2004">
                <a:solidFill>
                  <a:srgbClr val="000000"/>
                </a:solidFill>
                <a:latin typeface="Arial"/>
                <a:cs typeface="Arial"/>
              </a:rPr>
              <a:t>- Can we nail a number of things together and get something</a:t>
            </a:r>
          </a:p>
          <a:p>
            <a:pPr>
              <a:lnSpc>
                <a:spcPts val="2300"/>
              </a:lnSpc>
              <a:defRPr/>
            </a:pPr>
            <a:endParaRPr lang="en-CA" sz="2004">
              <a:solidFill>
                <a:srgbClr val="000000"/>
              </a:solidFill>
            </a:endParaRPr>
          </a:p>
        </p:txBody>
      </p:sp>
      <p:sp>
        <p:nvSpPr>
          <p:cNvPr id="14" name="TextBox 14"/>
          <p:cNvSpPr txBox="1"/>
          <p:nvPr/>
        </p:nvSpPr>
        <p:spPr>
          <a:xfrm>
            <a:off x="1219200" y="5842000"/>
            <a:ext cx="7924800" cy="381000"/>
          </a:xfrm>
          <a:prstGeom prst="rect">
            <a:avLst/>
          </a:prstGeom>
          <a:noFill/>
        </p:spPr>
        <p:txBody>
          <a:bodyPr wrap="none" lIns="0" tIns="0" rIns="0" bIns="0">
            <a:spAutoFit/>
          </a:bodyPr>
          <a:lstStyle/>
          <a:p>
            <a:pPr>
              <a:lnSpc>
                <a:spcPts val="2300"/>
              </a:lnSpc>
              <a:defRPr/>
            </a:pPr>
            <a:r>
              <a:rPr lang="en-CA" sz="2006" dirty="0">
                <a:solidFill>
                  <a:srgbClr val="000000"/>
                </a:solidFill>
                <a:latin typeface="Arial"/>
                <a:cs typeface="Arial"/>
              </a:rPr>
              <a:t>new?</a:t>
            </a:r>
          </a:p>
          <a:p>
            <a:pPr>
              <a:lnSpc>
                <a:spcPts val="2300"/>
              </a:lnSpc>
              <a:defRPr/>
            </a:pPr>
            <a:endParaRPr lang="en-CA" sz="2006" dirty="0">
              <a:solidFill>
                <a:srgbClr val="000000"/>
              </a:solidFill>
            </a:endParaRPr>
          </a:p>
        </p:txBody>
      </p:sp>
    </p:spTree>
    <p:extLst>
      <p:ext uri="{BB962C8B-B14F-4D97-AF65-F5344CB8AC3E}">
        <p14:creationId xmlns:p14="http://schemas.microsoft.com/office/powerpoint/2010/main" val="209974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2"/>
          <p:cNvSpPr txBox="1"/>
          <p:nvPr/>
        </p:nvSpPr>
        <p:spPr>
          <a:xfrm>
            <a:off x="965200" y="520700"/>
            <a:ext cx="7750520"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Is the Question Reasonable?</a:t>
            </a:r>
          </a:p>
          <a:p>
            <a:pPr>
              <a:lnSpc>
                <a:spcPts val="5060"/>
              </a:lnSpc>
              <a:defRPr/>
            </a:pPr>
            <a:endParaRPr lang="en-CA" sz="4406" b="1" dirty="0">
              <a:solidFill>
                <a:srgbClr val="C00000"/>
              </a:solidFill>
            </a:endParaRPr>
          </a:p>
        </p:txBody>
      </p:sp>
      <p:sp>
        <p:nvSpPr>
          <p:cNvPr id="3" name="TextBox 3"/>
          <p:cNvSpPr txBox="1"/>
          <p:nvPr/>
        </p:nvSpPr>
        <p:spPr>
          <a:xfrm>
            <a:off x="622300" y="1752600"/>
            <a:ext cx="8521700" cy="508000"/>
          </a:xfrm>
          <a:prstGeom prst="rect">
            <a:avLst/>
          </a:prstGeom>
          <a:noFill/>
        </p:spPr>
        <p:txBody>
          <a:bodyPr wrap="none" lIns="0" tIns="0" rIns="0" bIns="0">
            <a:spAutoFit/>
          </a:bodyPr>
          <a:lstStyle/>
          <a:p>
            <a:pPr>
              <a:lnSpc>
                <a:spcPts val="3220"/>
              </a:lnSpc>
              <a:defRPr/>
            </a:pPr>
            <a:r>
              <a:rPr lang="en-CA" sz="2798">
                <a:solidFill>
                  <a:srgbClr val="000000"/>
                </a:solidFill>
                <a:latin typeface="Arial"/>
                <a:cs typeface="Arial"/>
              </a:rPr>
              <a:t>• What is the context of the question?</a:t>
            </a:r>
          </a:p>
          <a:p>
            <a:pPr>
              <a:lnSpc>
                <a:spcPts val="3220"/>
              </a:lnSpc>
              <a:defRPr/>
            </a:pPr>
            <a:endParaRPr lang="en-CA" sz="2798">
              <a:solidFill>
                <a:srgbClr val="000000"/>
              </a:solidFill>
            </a:endParaRPr>
          </a:p>
        </p:txBody>
      </p:sp>
      <p:sp>
        <p:nvSpPr>
          <p:cNvPr id="4" name="TextBox 4"/>
          <p:cNvSpPr txBox="1"/>
          <p:nvPr/>
        </p:nvSpPr>
        <p:spPr>
          <a:xfrm>
            <a:off x="622300" y="2260600"/>
            <a:ext cx="85217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Is the question significant?</a:t>
            </a:r>
          </a:p>
          <a:p>
            <a:pPr>
              <a:lnSpc>
                <a:spcPts val="3220"/>
              </a:lnSpc>
              <a:defRPr/>
            </a:pPr>
            <a:endParaRPr lang="en-CA" sz="2795">
              <a:solidFill>
                <a:srgbClr val="000000"/>
              </a:solidFill>
            </a:endParaRPr>
          </a:p>
        </p:txBody>
      </p:sp>
      <p:sp>
        <p:nvSpPr>
          <p:cNvPr id="5" name="TextBox 5"/>
          <p:cNvSpPr txBox="1"/>
          <p:nvPr/>
        </p:nvSpPr>
        <p:spPr>
          <a:xfrm>
            <a:off x="622300" y="2768600"/>
            <a:ext cx="85217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What is everyone else doing?</a:t>
            </a:r>
          </a:p>
          <a:p>
            <a:pPr>
              <a:lnSpc>
                <a:spcPts val="3220"/>
              </a:lnSpc>
              <a:defRPr/>
            </a:pPr>
            <a:endParaRPr lang="en-CA" sz="2795">
              <a:solidFill>
                <a:srgbClr val="000000"/>
              </a:solidFill>
            </a:endParaRPr>
          </a:p>
        </p:txBody>
      </p:sp>
      <p:sp>
        <p:nvSpPr>
          <p:cNvPr id="6" name="TextBox 6"/>
          <p:cNvSpPr txBox="1"/>
          <p:nvPr/>
        </p:nvSpPr>
        <p:spPr>
          <a:xfrm>
            <a:off x="622300" y="3289300"/>
            <a:ext cx="8521700" cy="508000"/>
          </a:xfrm>
          <a:prstGeom prst="rect">
            <a:avLst/>
          </a:prstGeom>
          <a:noFill/>
        </p:spPr>
        <p:txBody>
          <a:bodyPr wrap="none" lIns="0" tIns="0" rIns="0" bIns="0">
            <a:spAutoFit/>
          </a:bodyPr>
          <a:lstStyle/>
          <a:p>
            <a:pPr>
              <a:lnSpc>
                <a:spcPts val="3220"/>
              </a:lnSpc>
              <a:defRPr/>
            </a:pPr>
            <a:r>
              <a:rPr lang="en-CA" sz="2798">
                <a:solidFill>
                  <a:srgbClr val="000000"/>
                </a:solidFill>
                <a:latin typeface="Arial"/>
                <a:cs typeface="Arial"/>
              </a:rPr>
              <a:t>• Is there a point of attack on the problem?</a:t>
            </a:r>
          </a:p>
          <a:p>
            <a:pPr>
              <a:lnSpc>
                <a:spcPts val="3220"/>
              </a:lnSpc>
              <a:defRPr/>
            </a:pPr>
            <a:endParaRPr lang="en-CA" sz="2798">
              <a:solidFill>
                <a:srgbClr val="000000"/>
              </a:solidFill>
            </a:endParaRPr>
          </a:p>
        </p:txBody>
      </p:sp>
      <p:sp>
        <p:nvSpPr>
          <p:cNvPr id="7" name="TextBox 7"/>
          <p:cNvSpPr txBox="1"/>
          <p:nvPr/>
        </p:nvSpPr>
        <p:spPr>
          <a:xfrm>
            <a:off x="622300" y="3797300"/>
            <a:ext cx="85217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Do I like the question?</a:t>
            </a:r>
          </a:p>
          <a:p>
            <a:pPr>
              <a:lnSpc>
                <a:spcPts val="3220"/>
              </a:lnSpc>
              <a:defRPr/>
            </a:pPr>
            <a:endParaRPr lang="en-CA" sz="2795">
              <a:solidFill>
                <a:srgbClr val="000000"/>
              </a:solidFill>
            </a:endParaRPr>
          </a:p>
        </p:txBody>
      </p:sp>
      <p:sp>
        <p:nvSpPr>
          <p:cNvPr id="17416" name="TextBox 8"/>
          <p:cNvSpPr txBox="1">
            <a:spLocks noChangeArrowheads="1"/>
          </p:cNvSpPr>
          <p:nvPr/>
        </p:nvSpPr>
        <p:spPr bwMode="auto">
          <a:xfrm>
            <a:off x="1079500" y="4292600"/>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Am I curious about it enough to pursue it?</a:t>
            </a:r>
          </a:p>
          <a:p>
            <a:pPr eaLnBrk="1" hangingPunct="1">
              <a:lnSpc>
                <a:spcPts val="2763"/>
              </a:lnSpc>
            </a:pPr>
            <a:endParaRPr lang="en-CA" altLang="en-US" sz="2400">
              <a:solidFill>
                <a:srgbClr val="000000"/>
              </a:solidFill>
            </a:endParaRPr>
          </a:p>
        </p:txBody>
      </p:sp>
      <p:sp>
        <p:nvSpPr>
          <p:cNvPr id="9" name="TextBox 9"/>
          <p:cNvSpPr txBox="1"/>
          <p:nvPr/>
        </p:nvSpPr>
        <p:spPr>
          <a:xfrm>
            <a:off x="622300" y="4762500"/>
            <a:ext cx="8521700" cy="609600"/>
          </a:xfrm>
          <a:prstGeom prst="rect">
            <a:avLst/>
          </a:prstGeom>
          <a:noFill/>
        </p:spPr>
        <p:txBody>
          <a:bodyPr wrap="none" lIns="0" tIns="0" rIns="0" bIns="0">
            <a:spAutoFit/>
          </a:bodyPr>
          <a:lstStyle/>
          <a:p>
            <a:pPr>
              <a:lnSpc>
                <a:spcPts val="3680"/>
              </a:lnSpc>
              <a:defRPr/>
            </a:pPr>
            <a:r>
              <a:rPr lang="en-CA" sz="3206">
                <a:solidFill>
                  <a:srgbClr val="000000"/>
                </a:solidFill>
                <a:latin typeface="Arial"/>
                <a:cs typeface="Arial"/>
              </a:rPr>
              <a:t>• Can it be done in the length of time I am</a:t>
            </a:r>
          </a:p>
          <a:p>
            <a:pPr>
              <a:lnSpc>
                <a:spcPts val="3680"/>
              </a:lnSpc>
              <a:defRPr/>
            </a:pPr>
            <a:endParaRPr lang="en-CA" sz="3206">
              <a:solidFill>
                <a:srgbClr val="000000"/>
              </a:solidFill>
            </a:endParaRPr>
          </a:p>
        </p:txBody>
      </p:sp>
      <p:sp>
        <p:nvSpPr>
          <p:cNvPr id="10" name="TextBox 10"/>
          <p:cNvSpPr txBox="1"/>
          <p:nvPr/>
        </p:nvSpPr>
        <p:spPr>
          <a:xfrm>
            <a:off x="965200" y="5245100"/>
            <a:ext cx="8178800" cy="609600"/>
          </a:xfrm>
          <a:prstGeom prst="rect">
            <a:avLst/>
          </a:prstGeom>
          <a:noFill/>
        </p:spPr>
        <p:txBody>
          <a:bodyPr wrap="none" lIns="0" tIns="0" rIns="0" bIns="0">
            <a:spAutoFit/>
          </a:bodyPr>
          <a:lstStyle/>
          <a:p>
            <a:pPr>
              <a:lnSpc>
                <a:spcPts val="3680"/>
              </a:lnSpc>
              <a:defRPr/>
            </a:pPr>
            <a:r>
              <a:rPr lang="en-CA" sz="3204">
                <a:solidFill>
                  <a:srgbClr val="000000"/>
                </a:solidFill>
                <a:latin typeface="Arial"/>
                <a:cs typeface="Arial"/>
              </a:rPr>
              <a:t>willing to spend on it?</a:t>
            </a:r>
          </a:p>
          <a:p>
            <a:pPr>
              <a:lnSpc>
                <a:spcPts val="3680"/>
              </a:lnSpc>
              <a:defRPr/>
            </a:pPr>
            <a:endParaRPr lang="en-CA" sz="3204">
              <a:solidFill>
                <a:srgbClr val="000000"/>
              </a:solidFill>
            </a:endParaRPr>
          </a:p>
        </p:txBody>
      </p:sp>
    </p:spTree>
    <p:extLst>
      <p:ext uri="{BB962C8B-B14F-4D97-AF65-F5344CB8AC3E}">
        <p14:creationId xmlns:p14="http://schemas.microsoft.com/office/powerpoint/2010/main" val="11939249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Research Questions</a:t>
            </a:r>
          </a:p>
        </p:txBody>
      </p:sp>
      <p:sp>
        <p:nvSpPr>
          <p:cNvPr id="18435" name="Rectangle 3"/>
          <p:cNvSpPr>
            <a:spLocks noGrp="1" noChangeArrowheads="1"/>
          </p:cNvSpPr>
          <p:nvPr>
            <p:ph type="body" idx="1"/>
          </p:nvPr>
        </p:nvSpPr>
        <p:spPr/>
        <p:txBody>
          <a:bodyPr/>
          <a:lstStyle/>
          <a:p>
            <a:pPr eaLnBrk="1" hangingPunct="1"/>
            <a:r>
              <a:rPr lang="en-US" sz="2800" dirty="0" smtClean="0"/>
              <a:t>Consider the following questions about a new or existing design or technique :</a:t>
            </a:r>
          </a:p>
          <a:p>
            <a:pPr lvl="1" eaLnBrk="1" hangingPunct="1"/>
            <a:r>
              <a:rPr lang="en-US" sz="2400" dirty="0" smtClean="0"/>
              <a:t>Is it viable?  </a:t>
            </a:r>
          </a:p>
          <a:p>
            <a:pPr lvl="1" eaLnBrk="1" hangingPunct="1"/>
            <a:r>
              <a:rPr lang="en-US" sz="2400" dirty="0" smtClean="0"/>
              <a:t>Is it as good as or better than current practice?</a:t>
            </a:r>
          </a:p>
          <a:p>
            <a:pPr lvl="1" eaLnBrk="1" hangingPunct="1"/>
            <a:r>
              <a:rPr lang="en-US" sz="2400" dirty="0" smtClean="0"/>
              <a:t>Which of several design alternatives is best?</a:t>
            </a:r>
          </a:p>
          <a:p>
            <a:pPr lvl="1" eaLnBrk="1" hangingPunct="1"/>
            <a:r>
              <a:rPr lang="en-US" sz="2400" dirty="0" smtClean="0"/>
              <a:t>What are its performance limits and capabilities?</a:t>
            </a:r>
          </a:p>
          <a:p>
            <a:pPr lvl="1" eaLnBrk="1" hangingPunct="1"/>
            <a:r>
              <a:rPr lang="en-US" sz="2400" dirty="0" smtClean="0"/>
              <a:t>What are its strengths and weaknesses?</a:t>
            </a:r>
          </a:p>
          <a:p>
            <a:pPr lvl="1" eaLnBrk="1" hangingPunct="1"/>
            <a:r>
              <a:rPr lang="en-US" sz="2400" dirty="0" smtClean="0"/>
              <a:t>Does it work well for novices, for experts?</a:t>
            </a:r>
          </a:p>
          <a:p>
            <a:pPr lvl="1" eaLnBrk="1" hangingPunct="1"/>
            <a:r>
              <a:rPr lang="en-US" sz="2400" dirty="0" smtClean="0"/>
              <a:t>How much practice is required to become proficient?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Getting the Questions Right at the Start</a:t>
            </a:r>
            <a:endParaRPr lang="en-MY" dirty="0"/>
          </a:p>
        </p:txBody>
      </p:sp>
      <p:sp>
        <p:nvSpPr>
          <p:cNvPr id="3" name="Content Placeholder 2"/>
          <p:cNvSpPr>
            <a:spLocks noGrp="1"/>
          </p:cNvSpPr>
          <p:nvPr>
            <p:ph idx="1"/>
          </p:nvPr>
        </p:nvSpPr>
        <p:spPr>
          <a:xfrm>
            <a:off x="685800" y="1981200"/>
            <a:ext cx="8062664" cy="4114800"/>
          </a:xfrm>
        </p:spPr>
        <p:txBody>
          <a:bodyPr/>
          <a:lstStyle/>
          <a:p>
            <a:pPr eaLnBrk="1" hangingPunct="1">
              <a:lnSpc>
                <a:spcPct val="115000"/>
              </a:lnSpc>
              <a:buClr>
                <a:srgbClr val="00B050"/>
              </a:buClr>
            </a:pPr>
            <a:r>
              <a:rPr lang="en-US" dirty="0" smtClean="0">
                <a:latin typeface="Times New Roman" pitchFamily="18" charset="0"/>
                <a:cs typeface="Times New Roman" pitchFamily="18" charset="0"/>
              </a:rPr>
              <a:t>Improves clarity of the problem</a:t>
            </a:r>
          </a:p>
          <a:p>
            <a:pPr eaLnBrk="1" hangingPunct="1">
              <a:lnSpc>
                <a:spcPct val="115000"/>
              </a:lnSpc>
              <a:buClr>
                <a:srgbClr val="00B050"/>
              </a:buClr>
            </a:pPr>
            <a:r>
              <a:rPr lang="en-US" dirty="0" smtClean="0">
                <a:latin typeface="Times New Roman" pitchFamily="18" charset="0"/>
                <a:cs typeface="Times New Roman" pitchFamily="18" charset="0"/>
              </a:rPr>
              <a:t>Facilitates subsequent steps of the research process</a:t>
            </a:r>
          </a:p>
          <a:p>
            <a:pPr eaLnBrk="1" hangingPunct="1">
              <a:lnSpc>
                <a:spcPct val="115000"/>
              </a:lnSpc>
              <a:buClr>
                <a:srgbClr val="00B050"/>
              </a:buClr>
            </a:pPr>
            <a:r>
              <a:rPr lang="en-US" dirty="0" smtClean="0">
                <a:latin typeface="Times New Roman" pitchFamily="18" charset="0"/>
                <a:cs typeface="Times New Roman" pitchFamily="18" charset="0"/>
              </a:rPr>
              <a:t>Helps select appropriate literature for review</a:t>
            </a:r>
          </a:p>
          <a:p>
            <a:pPr eaLnBrk="1" hangingPunct="1">
              <a:lnSpc>
                <a:spcPct val="115000"/>
              </a:lnSpc>
              <a:buClr>
                <a:srgbClr val="00B050"/>
              </a:buClr>
            </a:pPr>
            <a:r>
              <a:rPr lang="en-US" dirty="0" smtClean="0">
                <a:latin typeface="Times New Roman" pitchFamily="18" charset="0"/>
                <a:cs typeface="Times New Roman" pitchFamily="18" charset="0"/>
              </a:rPr>
              <a:t>Anticipates issues, resource needs</a:t>
            </a:r>
          </a:p>
          <a:p>
            <a:pPr eaLnBrk="1" hangingPunct="1">
              <a:lnSpc>
                <a:spcPct val="115000"/>
              </a:lnSpc>
              <a:buClr>
                <a:srgbClr val="00B050"/>
              </a:buClr>
            </a:pPr>
            <a:r>
              <a:rPr lang="en-US" dirty="0" smtClean="0">
                <a:latin typeface="Times New Roman" pitchFamily="18" charset="0"/>
                <a:cs typeface="Times New Roman" pitchFamily="18" charset="0"/>
              </a:rPr>
              <a:t>Improves efficiency, minimizes wasted efforts</a:t>
            </a:r>
          </a:p>
          <a:p>
            <a:endParaRPr lang="en-MY"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Research Questions(1/2)</a:t>
            </a:r>
            <a:endParaRPr lang="en-MY" dirty="0"/>
          </a:p>
        </p:txBody>
      </p:sp>
      <p:sp>
        <p:nvSpPr>
          <p:cNvPr id="3" name="Content Placeholder 2"/>
          <p:cNvSpPr>
            <a:spLocks noGrp="1"/>
          </p:cNvSpPr>
          <p:nvPr>
            <p:ph idx="1"/>
          </p:nvPr>
        </p:nvSpPr>
        <p:spPr>
          <a:xfrm>
            <a:off x="683568" y="1628800"/>
            <a:ext cx="7772400" cy="4114800"/>
          </a:xfrm>
        </p:spPr>
        <p:txBody>
          <a:bodyPr/>
          <a:lstStyle/>
          <a:p>
            <a:r>
              <a:rPr lang="en-MY" sz="1800" b="1" dirty="0" smtClean="0"/>
              <a:t>Existence: </a:t>
            </a:r>
          </a:p>
          <a:p>
            <a:pPr lvl="1"/>
            <a:r>
              <a:rPr lang="en-MY" sz="1400" dirty="0" smtClean="0"/>
              <a:t>designed to systematically rule out rival explanations. </a:t>
            </a:r>
          </a:p>
          <a:p>
            <a:pPr lvl="1"/>
            <a:r>
              <a:rPr lang="en-MY" sz="1400" dirty="0" smtClean="0"/>
              <a:t>For example, can neonates perceive colour? </a:t>
            </a:r>
          </a:p>
          <a:p>
            <a:pPr lvl="1"/>
            <a:r>
              <a:rPr lang="en-MY" sz="1400" dirty="0" smtClean="0"/>
              <a:t>Do older adults suffer from general slowing?</a:t>
            </a:r>
          </a:p>
          <a:p>
            <a:r>
              <a:rPr lang="en-MY" sz="1800" b="1" dirty="0" smtClean="0"/>
              <a:t>Description and classification: </a:t>
            </a:r>
          </a:p>
          <a:p>
            <a:pPr lvl="1"/>
            <a:r>
              <a:rPr lang="en-MY" sz="1400" dirty="0" smtClean="0"/>
              <a:t>Usually call for more than simple description. Answers tend to require statements of the uniqueness of the description to sub class. </a:t>
            </a:r>
          </a:p>
          <a:p>
            <a:pPr lvl="1"/>
            <a:r>
              <a:rPr lang="en-MY" sz="1400" dirty="0" smtClean="0"/>
              <a:t>What are the characteristics of depression?</a:t>
            </a:r>
          </a:p>
          <a:p>
            <a:pPr lvl="1"/>
            <a:r>
              <a:rPr lang="en-MY" sz="1400" dirty="0" smtClean="0"/>
              <a:t> Is it variable or invariable?</a:t>
            </a:r>
          </a:p>
          <a:p>
            <a:r>
              <a:rPr lang="en-MY" sz="1800" b="1" dirty="0" smtClean="0"/>
              <a:t>Composition:</a:t>
            </a:r>
            <a:r>
              <a:rPr lang="en-MY" sz="1800" dirty="0" smtClean="0"/>
              <a:t> </a:t>
            </a:r>
          </a:p>
          <a:p>
            <a:pPr lvl="1"/>
            <a:r>
              <a:rPr lang="en-MY" sz="1400" dirty="0" smtClean="0"/>
              <a:t>Call for analysis or breakdown of whole into its component parts. </a:t>
            </a:r>
          </a:p>
          <a:p>
            <a:pPr lvl="1"/>
            <a:r>
              <a:rPr lang="en-MY" sz="1400" dirty="0" smtClean="0"/>
              <a:t>What are the principle parts of memory? What are the stages of sleep?</a:t>
            </a:r>
          </a:p>
          <a:p>
            <a:r>
              <a:rPr lang="en-MY" sz="1800" b="1" dirty="0" smtClean="0"/>
              <a:t>Relationship: </a:t>
            </a:r>
          </a:p>
          <a:p>
            <a:pPr lvl="1"/>
            <a:r>
              <a:rPr lang="en-MY" sz="1400" dirty="0" smtClean="0"/>
              <a:t>Complex questions about relationships among several variables.</a:t>
            </a:r>
          </a:p>
          <a:p>
            <a:pPr lvl="1"/>
            <a:r>
              <a:rPr lang="en-MY" sz="1400" dirty="0" smtClean="0"/>
              <a:t> Is there any association between memory and Intelligent Quotient (IQ)?</a:t>
            </a:r>
            <a:br>
              <a:rPr lang="en-MY" sz="1400" dirty="0" smtClean="0"/>
            </a:br>
            <a:r>
              <a:rPr lang="en-MY" sz="1400" dirty="0" smtClean="0"/>
              <a:t/>
            </a:r>
            <a:br>
              <a:rPr lang="en-MY" sz="1400" dirty="0" smtClean="0"/>
            </a:br>
            <a:r>
              <a:rPr lang="en-MY" sz="1400" dirty="0" smtClean="0"/>
              <a:t>• and does not under other conditions?</a:t>
            </a:r>
            <a:endParaRPr lang="en-MY" sz="1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Research Questions (2/2)</a:t>
            </a:r>
            <a:endParaRPr lang="en-MY" dirty="0"/>
          </a:p>
        </p:txBody>
      </p:sp>
      <p:sp>
        <p:nvSpPr>
          <p:cNvPr id="3" name="Content Placeholder 2"/>
          <p:cNvSpPr>
            <a:spLocks noGrp="1"/>
          </p:cNvSpPr>
          <p:nvPr>
            <p:ph idx="1"/>
          </p:nvPr>
        </p:nvSpPr>
        <p:spPr/>
        <p:txBody>
          <a:bodyPr/>
          <a:lstStyle/>
          <a:p>
            <a:r>
              <a:rPr lang="en-MY" sz="1800" b="1" dirty="0" smtClean="0"/>
              <a:t>Descriptive-Comparative:</a:t>
            </a:r>
            <a:r>
              <a:rPr lang="en-MY" sz="1800" dirty="0" smtClean="0"/>
              <a:t> </a:t>
            </a:r>
          </a:p>
          <a:p>
            <a:pPr lvl="1"/>
            <a:r>
              <a:rPr lang="en-MY" sz="1400" dirty="0" smtClean="0"/>
              <a:t>Expected that researcher will ensure that all is same between groups except issue in question</a:t>
            </a:r>
          </a:p>
          <a:p>
            <a:pPr lvl="1"/>
            <a:r>
              <a:rPr lang="en-MY" sz="1400" dirty="0" smtClean="0"/>
              <a:t>. e.g., are women more aggressive than men?</a:t>
            </a:r>
          </a:p>
          <a:p>
            <a:r>
              <a:rPr lang="en-MY" sz="1800" dirty="0" smtClean="0"/>
              <a:t> </a:t>
            </a:r>
            <a:r>
              <a:rPr lang="en-MY" sz="1800" b="1" dirty="0" smtClean="0"/>
              <a:t>Causality:</a:t>
            </a:r>
            <a:r>
              <a:rPr lang="en-MY" sz="1800" dirty="0" smtClean="0"/>
              <a:t> </a:t>
            </a:r>
          </a:p>
          <a:p>
            <a:pPr lvl="1"/>
            <a:r>
              <a:rPr lang="en-MY" sz="1400" dirty="0" smtClean="0"/>
              <a:t>Does X cause, lead to or prevent changes in Y? Usually this can’t be done in exploratory research. Such question also indicates which type of research methods we have to use.</a:t>
            </a:r>
          </a:p>
          <a:p>
            <a:pPr lvl="1"/>
            <a:r>
              <a:rPr lang="en-MY" sz="1400" dirty="0" smtClean="0"/>
              <a:t> Does Alcohol intoxication lead to liver failure?</a:t>
            </a:r>
          </a:p>
          <a:p>
            <a:r>
              <a:rPr lang="en-MY" sz="1800" b="1" dirty="0" smtClean="0"/>
              <a:t>Causality-Comparative:</a:t>
            </a:r>
            <a:r>
              <a:rPr lang="en-MY" sz="1800" dirty="0" smtClean="0"/>
              <a:t> </a:t>
            </a:r>
          </a:p>
          <a:p>
            <a:pPr lvl="1"/>
            <a:r>
              <a:rPr lang="en-MY" sz="1400" dirty="0" smtClean="0"/>
              <a:t>Effects of X are compared with a rival treatment Z and not simply absence of treatment.</a:t>
            </a:r>
          </a:p>
          <a:p>
            <a:pPr lvl="1"/>
            <a:r>
              <a:rPr lang="en-MY" sz="1400" dirty="0" smtClean="0"/>
              <a:t> For example, Are aerobic exercises better than problem solving exercises in improving the cognitive performance of children?</a:t>
            </a:r>
          </a:p>
          <a:p>
            <a:r>
              <a:rPr lang="en-MY" sz="1800" b="1" dirty="0" smtClean="0"/>
              <a:t>Causality-Comparative Interaction</a:t>
            </a:r>
            <a:r>
              <a:rPr lang="en-MY" sz="1800" dirty="0" smtClean="0"/>
              <a:t>: </a:t>
            </a:r>
          </a:p>
          <a:p>
            <a:pPr lvl="1"/>
            <a:r>
              <a:rPr lang="en-MY" sz="1400" dirty="0" smtClean="0"/>
              <a:t>Does X cause more changes in Y than Z under certain conditions and does not under other conditions?</a:t>
            </a:r>
            <a:endParaRPr lang="en-MY" sz="1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Testable Research Questions(1/2)</a:t>
            </a:r>
          </a:p>
        </p:txBody>
      </p:sp>
      <p:sp>
        <p:nvSpPr>
          <p:cNvPr id="19459" name="Rectangle 3"/>
          <p:cNvSpPr>
            <a:spLocks noGrp="1" noChangeArrowheads="1"/>
          </p:cNvSpPr>
          <p:nvPr>
            <p:ph type="body" idx="1"/>
          </p:nvPr>
        </p:nvSpPr>
        <p:spPr>
          <a:xfrm>
            <a:off x="827088" y="1700213"/>
            <a:ext cx="7631112" cy="4537075"/>
          </a:xfrm>
        </p:spPr>
        <p:txBody>
          <a:bodyPr/>
          <a:lstStyle/>
          <a:p>
            <a:pPr eaLnBrk="1" hangingPunct="1"/>
            <a:r>
              <a:rPr lang="en-US" sz="2400" dirty="0" smtClean="0"/>
              <a:t>Preceding questions, while unquestionably relevant, are not testable</a:t>
            </a:r>
          </a:p>
          <a:p>
            <a:pPr eaLnBrk="1" hangingPunct="1"/>
            <a:r>
              <a:rPr lang="en-US" sz="2400" dirty="0" smtClean="0"/>
              <a:t>Try to re-cast as testable questions (…even though the new question may appear less important)</a:t>
            </a:r>
          </a:p>
          <a:p>
            <a:pPr eaLnBrk="1" hangingPunct="1"/>
            <a:r>
              <a:rPr lang="en-US" sz="2400" dirty="0" smtClean="0"/>
              <a:t>Scenario…</a:t>
            </a:r>
          </a:p>
          <a:p>
            <a:pPr lvl="1" eaLnBrk="1" hangingPunct="1"/>
            <a:r>
              <a:rPr lang="en-US" sz="2000" dirty="0" smtClean="0"/>
              <a:t>You have an idea for a new [technique for entering text on a mobile phone] and you think it’s pretty good.  In fact, you think it is better than [the commonly used multi-tap technique]. You decide to undertake a program of empirical enquiry to evaluate your idea. What are your research questions?</a:t>
            </a:r>
          </a:p>
          <a:p>
            <a:pPr lvl="1" eaLnBrk="1" hangingPunct="1"/>
            <a:r>
              <a:rPr lang="en-US" sz="2000" dirty="0" smtClean="0"/>
              <a:t>Replace […] as appropriate for other research topics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Testable Research Questions (2/2)</a:t>
            </a:r>
          </a:p>
        </p:txBody>
      </p:sp>
      <p:sp>
        <p:nvSpPr>
          <p:cNvPr id="20483" name="Rectangle 3"/>
          <p:cNvSpPr>
            <a:spLocks noGrp="1" noChangeArrowheads="1"/>
          </p:cNvSpPr>
          <p:nvPr>
            <p:ph type="body" idx="1"/>
          </p:nvPr>
        </p:nvSpPr>
        <p:spPr/>
        <p:txBody>
          <a:bodyPr/>
          <a:lstStyle/>
          <a:p>
            <a:pPr eaLnBrk="1" hangingPunct="1">
              <a:lnSpc>
                <a:spcPct val="90000"/>
              </a:lnSpc>
            </a:pPr>
            <a:r>
              <a:rPr lang="en-US" sz="2400" smtClean="0"/>
              <a:t>Very weak (in an empirical sense)</a:t>
            </a:r>
          </a:p>
          <a:p>
            <a:pPr lvl="1" eaLnBrk="1" hangingPunct="1">
              <a:lnSpc>
                <a:spcPct val="90000"/>
              </a:lnSpc>
            </a:pPr>
            <a:r>
              <a:rPr lang="en-US" sz="2000" i="1" smtClean="0"/>
              <a:t>Is the new technique any good?</a:t>
            </a:r>
          </a:p>
          <a:p>
            <a:pPr eaLnBrk="1" hangingPunct="1">
              <a:lnSpc>
                <a:spcPct val="90000"/>
              </a:lnSpc>
            </a:pPr>
            <a:r>
              <a:rPr lang="en-US" sz="2400" smtClean="0"/>
              <a:t>Weak </a:t>
            </a:r>
          </a:p>
          <a:p>
            <a:pPr lvl="1" eaLnBrk="1" hangingPunct="1">
              <a:lnSpc>
                <a:spcPct val="90000"/>
              </a:lnSpc>
            </a:pPr>
            <a:r>
              <a:rPr lang="en-US" sz="2000" i="1" smtClean="0"/>
              <a:t>Is the new technique better than multi-tap? </a:t>
            </a:r>
          </a:p>
          <a:p>
            <a:pPr eaLnBrk="1" hangingPunct="1">
              <a:lnSpc>
                <a:spcPct val="90000"/>
              </a:lnSpc>
            </a:pPr>
            <a:r>
              <a:rPr lang="en-US" sz="2400" smtClean="0"/>
              <a:t>Better</a:t>
            </a:r>
          </a:p>
          <a:p>
            <a:pPr lvl="1" eaLnBrk="1" hangingPunct="1">
              <a:lnSpc>
                <a:spcPct val="90000"/>
              </a:lnSpc>
            </a:pPr>
            <a:r>
              <a:rPr lang="en-US" sz="2000" i="1" smtClean="0"/>
              <a:t>Is the new technique faster than multi-tap?</a:t>
            </a:r>
          </a:p>
          <a:p>
            <a:pPr eaLnBrk="1" hangingPunct="1">
              <a:lnSpc>
                <a:spcPct val="90000"/>
              </a:lnSpc>
            </a:pPr>
            <a:r>
              <a:rPr lang="en-US" sz="2400" smtClean="0"/>
              <a:t>Better still</a:t>
            </a:r>
          </a:p>
          <a:p>
            <a:pPr lvl="1" eaLnBrk="1" hangingPunct="1">
              <a:lnSpc>
                <a:spcPct val="90000"/>
              </a:lnSpc>
            </a:pPr>
            <a:r>
              <a:rPr lang="en-US" sz="2000" i="1" smtClean="0"/>
              <a:t>Is the new technique faster than multi-tap within one hour of use?</a:t>
            </a:r>
          </a:p>
          <a:p>
            <a:pPr eaLnBrk="1" hangingPunct="1">
              <a:lnSpc>
                <a:spcPct val="90000"/>
              </a:lnSpc>
            </a:pPr>
            <a:r>
              <a:rPr lang="en-US" sz="2400" smtClean="0"/>
              <a:t>Even better</a:t>
            </a:r>
          </a:p>
          <a:p>
            <a:pPr lvl="1" eaLnBrk="1" hangingPunct="1">
              <a:lnSpc>
                <a:spcPct val="90000"/>
              </a:lnSpc>
            </a:pPr>
            <a:r>
              <a:rPr lang="en-US" sz="2000" i="1" smtClean="0"/>
              <a:t>If error rates are kept under 2%, is the new technique faster than multi-tap within one hour of use?</a:t>
            </a:r>
            <a:endParaRPr lang="en-US"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72400" cy="1143000"/>
          </a:xfrm>
        </p:spPr>
        <p:txBody>
          <a:bodyPr/>
          <a:lstStyle/>
          <a:p>
            <a:r>
              <a:rPr lang="en-US" dirty="0" smtClean="0"/>
              <a:t>Problem Formulation</a:t>
            </a:r>
            <a:endParaRPr lang="en-MY" dirty="0"/>
          </a:p>
        </p:txBody>
      </p:sp>
      <p:sp>
        <p:nvSpPr>
          <p:cNvPr id="4" name="TextBox 3"/>
          <p:cNvSpPr txBox="1"/>
          <p:nvPr/>
        </p:nvSpPr>
        <p:spPr>
          <a:xfrm>
            <a:off x="683568" y="3284984"/>
            <a:ext cx="2304256" cy="830997"/>
          </a:xfrm>
          <a:prstGeom prst="rect">
            <a:avLst/>
          </a:prstGeom>
          <a:solidFill>
            <a:schemeClr val="accent2">
              <a:lumMod val="60000"/>
              <a:lumOff val="40000"/>
            </a:schemeClr>
          </a:solidFill>
        </p:spPr>
        <p:txBody>
          <a:bodyPr wrap="square" rtlCol="0">
            <a:spAutoFit/>
          </a:bodyPr>
          <a:lstStyle/>
          <a:p>
            <a:r>
              <a:rPr lang="en-US" sz="2400" dirty="0" smtClean="0"/>
              <a:t>Problem Formulation</a:t>
            </a:r>
            <a:endParaRPr lang="en-MY" sz="2400" dirty="0"/>
          </a:p>
        </p:txBody>
      </p:sp>
      <p:sp>
        <p:nvSpPr>
          <p:cNvPr id="5" name="TextBox 4"/>
          <p:cNvSpPr txBox="1"/>
          <p:nvPr/>
        </p:nvSpPr>
        <p:spPr>
          <a:xfrm>
            <a:off x="3419872" y="1556792"/>
            <a:ext cx="2376264" cy="1631216"/>
          </a:xfrm>
          <a:prstGeom prst="rect">
            <a:avLst/>
          </a:prstGeom>
          <a:solidFill>
            <a:schemeClr val="tx1">
              <a:lumMod val="50000"/>
              <a:lumOff val="50000"/>
            </a:schemeClr>
          </a:solidFill>
        </p:spPr>
        <p:txBody>
          <a:bodyPr wrap="square" rtlCol="0">
            <a:spAutoFit/>
          </a:bodyPr>
          <a:lstStyle/>
          <a:p>
            <a:r>
              <a:rPr lang="en-US" sz="2000" dirty="0" smtClean="0">
                <a:solidFill>
                  <a:schemeClr val="bg1"/>
                </a:solidFill>
              </a:rPr>
              <a:t>A situation, person or things that needs attention and needs to be dealt with or solved</a:t>
            </a:r>
            <a:endParaRPr lang="en-MY" sz="2000" dirty="0">
              <a:solidFill>
                <a:schemeClr val="bg1"/>
              </a:solidFill>
            </a:endParaRPr>
          </a:p>
        </p:txBody>
      </p:sp>
      <p:sp>
        <p:nvSpPr>
          <p:cNvPr id="6" name="TextBox 5"/>
          <p:cNvSpPr txBox="1"/>
          <p:nvPr/>
        </p:nvSpPr>
        <p:spPr>
          <a:xfrm>
            <a:off x="3419872" y="4365104"/>
            <a:ext cx="2376264" cy="1015663"/>
          </a:xfrm>
          <a:prstGeom prst="rect">
            <a:avLst/>
          </a:prstGeom>
          <a:solidFill>
            <a:schemeClr val="tx1">
              <a:lumMod val="50000"/>
              <a:lumOff val="50000"/>
            </a:schemeClr>
          </a:solidFill>
        </p:spPr>
        <p:txBody>
          <a:bodyPr wrap="square" rtlCol="0">
            <a:spAutoFit/>
          </a:bodyPr>
          <a:lstStyle/>
          <a:p>
            <a:r>
              <a:rPr lang="en-US" sz="2000" dirty="0" smtClean="0">
                <a:solidFill>
                  <a:schemeClr val="bg1"/>
                </a:solidFill>
              </a:rPr>
              <a:t>To develop all the details of a plan for solving problem</a:t>
            </a:r>
            <a:endParaRPr lang="en-MY" sz="2000" dirty="0">
              <a:solidFill>
                <a:schemeClr val="bg1"/>
              </a:solidFill>
            </a:endParaRPr>
          </a:p>
        </p:txBody>
      </p:sp>
      <p:sp>
        <p:nvSpPr>
          <p:cNvPr id="7" name="TextBox 6"/>
          <p:cNvSpPr txBox="1"/>
          <p:nvPr/>
        </p:nvSpPr>
        <p:spPr>
          <a:xfrm>
            <a:off x="6660232" y="2141240"/>
            <a:ext cx="1728192" cy="461665"/>
          </a:xfrm>
          <a:prstGeom prst="rect">
            <a:avLst/>
          </a:prstGeom>
          <a:solidFill>
            <a:schemeClr val="bg2">
              <a:lumMod val="90000"/>
            </a:schemeClr>
          </a:solidFill>
        </p:spPr>
        <p:txBody>
          <a:bodyPr wrap="square" rtlCol="0">
            <a:spAutoFit/>
          </a:bodyPr>
          <a:lstStyle/>
          <a:p>
            <a:pPr algn="ctr"/>
            <a:r>
              <a:rPr lang="en-US" sz="2400" dirty="0" smtClean="0"/>
              <a:t>Problem</a:t>
            </a:r>
            <a:endParaRPr lang="en-MY" sz="2400" dirty="0"/>
          </a:p>
        </p:txBody>
      </p:sp>
      <p:sp>
        <p:nvSpPr>
          <p:cNvPr id="8" name="TextBox 7"/>
          <p:cNvSpPr txBox="1"/>
          <p:nvPr/>
        </p:nvSpPr>
        <p:spPr>
          <a:xfrm>
            <a:off x="6732240" y="4631040"/>
            <a:ext cx="2160240" cy="461665"/>
          </a:xfrm>
          <a:prstGeom prst="rect">
            <a:avLst/>
          </a:prstGeom>
          <a:solidFill>
            <a:schemeClr val="accent4">
              <a:lumMod val="60000"/>
              <a:lumOff val="40000"/>
            </a:schemeClr>
          </a:solidFill>
        </p:spPr>
        <p:txBody>
          <a:bodyPr wrap="square" rtlCol="0">
            <a:spAutoFit/>
          </a:bodyPr>
          <a:lstStyle/>
          <a:p>
            <a:pPr algn="ctr"/>
            <a:r>
              <a:rPr lang="en-US" sz="2400" dirty="0" smtClean="0"/>
              <a:t>Formulation</a:t>
            </a:r>
            <a:endParaRPr lang="en-MY" sz="2400" dirty="0"/>
          </a:p>
        </p:txBody>
      </p:sp>
      <p:cxnSp>
        <p:nvCxnSpPr>
          <p:cNvPr id="10" name="Straight Arrow Connector 9"/>
          <p:cNvCxnSpPr>
            <a:stCxn id="5" idx="1"/>
            <a:endCxn id="4" idx="0"/>
          </p:cNvCxnSpPr>
          <p:nvPr/>
        </p:nvCxnSpPr>
        <p:spPr>
          <a:xfrm flipH="1">
            <a:off x="1835696" y="2372400"/>
            <a:ext cx="1584176" cy="912584"/>
          </a:xfrm>
          <a:prstGeom prst="straightConnector1">
            <a:avLst/>
          </a:prstGeom>
          <a:ln w="38100" cmpd="sng">
            <a:solidFill>
              <a:srgbClr val="9933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a:endCxn id="5" idx="3"/>
          </p:cNvCxnSpPr>
          <p:nvPr/>
        </p:nvCxnSpPr>
        <p:spPr>
          <a:xfrm flipH="1">
            <a:off x="5796136" y="2372073"/>
            <a:ext cx="864096" cy="327"/>
          </a:xfrm>
          <a:prstGeom prst="straightConnector1">
            <a:avLst/>
          </a:prstGeom>
          <a:ln w="38100" cmpd="sng">
            <a:solidFill>
              <a:srgbClr val="99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796136" y="4869160"/>
            <a:ext cx="936104" cy="9292"/>
          </a:xfrm>
          <a:prstGeom prst="straightConnector1">
            <a:avLst/>
          </a:prstGeom>
          <a:ln w="38100" cmpd="sng">
            <a:solidFill>
              <a:srgbClr val="99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a:endCxn id="4" idx="2"/>
          </p:cNvCxnSpPr>
          <p:nvPr/>
        </p:nvCxnSpPr>
        <p:spPr>
          <a:xfrm flipH="1" flipV="1">
            <a:off x="1835696" y="4115981"/>
            <a:ext cx="1584176" cy="756955"/>
          </a:xfrm>
          <a:prstGeom prst="straightConnector1">
            <a:avLst/>
          </a:prstGeom>
          <a:ln w="38100" cmpd="sng">
            <a:solidFill>
              <a:srgbClr val="9933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Don't give up">
            <a:hlinkClick r:id="rId2"/>
          </p:cNvPr>
          <p:cNvPicPr/>
          <p:nvPr/>
        </p:nvPicPr>
        <p:blipFill>
          <a:blip r:embed="rId3" cstate="print"/>
          <a:srcRect/>
          <a:stretch>
            <a:fillRect/>
          </a:stretch>
        </p:blipFill>
        <p:spPr bwMode="auto">
          <a:xfrm>
            <a:off x="6983760" y="5157192"/>
            <a:ext cx="2160240"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27584" y="260648"/>
            <a:ext cx="7772400" cy="1143000"/>
          </a:xfrm>
        </p:spPr>
        <p:txBody>
          <a:bodyPr/>
          <a:lstStyle/>
          <a:p>
            <a:pPr eaLnBrk="1" hangingPunct="1"/>
            <a:r>
              <a:rPr lang="en-US" sz="4000" b="1" dirty="0" smtClean="0">
                <a:solidFill>
                  <a:srgbClr val="993300"/>
                </a:solidFill>
              </a:rPr>
              <a:t>Formulating Research Question</a:t>
            </a:r>
          </a:p>
        </p:txBody>
      </p:sp>
      <p:sp>
        <p:nvSpPr>
          <p:cNvPr id="6147" name="Content Placeholder 2"/>
          <p:cNvSpPr>
            <a:spLocks noGrp="1"/>
          </p:cNvSpPr>
          <p:nvPr>
            <p:ph idx="1"/>
          </p:nvPr>
        </p:nvSpPr>
        <p:spPr>
          <a:xfrm>
            <a:off x="76200" y="1447800"/>
            <a:ext cx="7772400" cy="4114800"/>
          </a:xfrm>
        </p:spPr>
        <p:txBody>
          <a:bodyPr>
            <a:normAutofit/>
          </a:bodyPr>
          <a:lstStyle/>
          <a:p>
            <a:pPr marL="719138" indent="-719138" eaLnBrk="1" fontAlgn="auto" hangingPunct="1">
              <a:spcAft>
                <a:spcPts val="0"/>
              </a:spcAft>
              <a:buClr>
                <a:schemeClr val="accent3"/>
              </a:buClr>
              <a:buFont typeface="Wingdings 2"/>
              <a:buChar char=""/>
              <a:defRPr/>
            </a:pPr>
            <a:r>
              <a:rPr lang="en-US" dirty="0" smtClean="0">
                <a:latin typeface="+mj-lt"/>
              </a:rPr>
              <a:t>Research question is an iterative (repeated) process.</a:t>
            </a:r>
          </a:p>
          <a:p>
            <a:pPr marL="274320" indent="-274320" eaLnBrk="1" fontAlgn="auto" hangingPunct="1">
              <a:spcAft>
                <a:spcPts val="0"/>
              </a:spcAft>
              <a:buClr>
                <a:schemeClr val="accent3"/>
              </a:buClr>
              <a:buFont typeface="Wingdings 2"/>
              <a:buChar char=""/>
              <a:defRPr/>
            </a:pPr>
            <a:endParaRPr lang="en-US" dirty="0" smtClean="0">
              <a:latin typeface="+mj-lt"/>
            </a:endParaRPr>
          </a:p>
          <a:p>
            <a:pPr marL="274320" indent="-274320" eaLnBrk="1" fontAlgn="auto" hangingPunct="1">
              <a:spcAft>
                <a:spcPts val="0"/>
              </a:spcAft>
              <a:buClr>
                <a:schemeClr val="accent3"/>
              </a:buClr>
              <a:buFont typeface="Wingdings 2"/>
              <a:buChar char=""/>
              <a:defRPr/>
            </a:pPr>
            <a:endParaRPr lang="en-US" dirty="0" smtClean="0">
              <a:latin typeface="+mj-lt"/>
            </a:endParaRPr>
          </a:p>
        </p:txBody>
      </p:sp>
      <p:graphicFrame>
        <p:nvGraphicFramePr>
          <p:cNvPr id="4" name="Diagram 3"/>
          <p:cNvGraphicFramePr/>
          <p:nvPr/>
        </p:nvGraphicFramePr>
        <p:xfrm>
          <a:off x="1905000" y="2590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413" name="Slide Number Placeholder 4"/>
          <p:cNvSpPr>
            <a:spLocks noGrp="1"/>
          </p:cNvSpPr>
          <p:nvPr>
            <p:ph type="sldNum" sz="quarter" idx="12"/>
          </p:nvPr>
        </p:nvSpPr>
        <p:spPr>
          <a:noFill/>
        </p:spPr>
        <p:txBody>
          <a:bodyPr/>
          <a:lstStyle/>
          <a:p>
            <a:fld id="{DA61D25E-F80F-47B9-963E-44D502A1DC03}" type="slidenum">
              <a:rPr lang="en-US" smtClean="0">
                <a:latin typeface="Arial" pitchFamily="34" charset="0"/>
                <a:ea typeface="ＭＳ Ｐゴシック" pitchFamily="34" charset="-128"/>
              </a:rPr>
              <a:pPr/>
              <a:t>60</a:t>
            </a:fld>
            <a:endParaRPr lang="en-US" smtClean="0">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50" y="332656"/>
            <a:ext cx="8642350" cy="1143000"/>
          </a:xfrm>
        </p:spPr>
        <p:txBody>
          <a:bodyPr/>
          <a:lstStyle/>
          <a:p>
            <a:pPr>
              <a:defRPr/>
            </a:pPr>
            <a:r>
              <a:rPr lang="en-MY" sz="3600" dirty="0" smtClean="0"/>
              <a:t>Develop Specific Research Objectives by Refining Your Research Questions</a:t>
            </a:r>
            <a:r>
              <a:rPr lang="en-US" sz="3600" dirty="0" smtClean="0"/>
              <a:t/>
            </a:r>
            <a:br>
              <a:rPr lang="en-US" sz="3600" dirty="0" smtClean="0"/>
            </a:br>
            <a:endParaRPr lang="en-US" sz="3600" dirty="0"/>
          </a:p>
        </p:txBody>
      </p:sp>
      <p:sp>
        <p:nvSpPr>
          <p:cNvPr id="90115" name="Content Placeholder 2"/>
          <p:cNvSpPr>
            <a:spLocks noGrp="1"/>
          </p:cNvSpPr>
          <p:nvPr>
            <p:ph idx="1"/>
          </p:nvPr>
        </p:nvSpPr>
        <p:spPr>
          <a:xfrm>
            <a:off x="323528" y="1340768"/>
            <a:ext cx="8424936" cy="4525963"/>
          </a:xfrm>
        </p:spPr>
        <p:txBody>
          <a:bodyPr/>
          <a:lstStyle/>
          <a:p>
            <a:r>
              <a:rPr lang="en-MY" sz="1900" dirty="0" smtClean="0"/>
              <a:t>Start:</a:t>
            </a:r>
          </a:p>
          <a:p>
            <a:pPr lvl="1"/>
            <a:r>
              <a:rPr lang="en-MY" sz="1900" dirty="0" smtClean="0"/>
              <a:t>"Are older people less likely to use the Internet than younger people?“</a:t>
            </a:r>
          </a:p>
          <a:p>
            <a:r>
              <a:rPr lang="en-MY" sz="1900" dirty="0" smtClean="0"/>
              <a:t>There are lots of things that need refining with the question. </a:t>
            </a:r>
          </a:p>
          <a:p>
            <a:pPr lvl="1"/>
            <a:r>
              <a:rPr lang="en-MY" sz="1900" dirty="0" smtClean="0"/>
              <a:t>What is an older person? To a teenager, I will probably seem very old. To me, An older person might be least 65 or 70 years old. So we need to define the groups under investigation.</a:t>
            </a:r>
            <a:endParaRPr lang="en-US" sz="1900" dirty="0" smtClean="0"/>
          </a:p>
          <a:p>
            <a:pPr lvl="1"/>
            <a:r>
              <a:rPr lang="en-MY" sz="1900" dirty="0" smtClean="0"/>
              <a:t>What about factors which may conflict with the variable under investigation (age) - gender, ethnicity, first language, education level, experience with technology, access to technology, etc.</a:t>
            </a:r>
            <a:endParaRPr lang="en-US" sz="1900" dirty="0" smtClean="0"/>
          </a:p>
          <a:p>
            <a:r>
              <a:rPr lang="en-MY" sz="1900" dirty="0" smtClean="0"/>
              <a:t>Next, check that we can measure the effect, </a:t>
            </a:r>
            <a:r>
              <a:rPr lang="en-MY" sz="1900" dirty="0" err="1" smtClean="0"/>
              <a:t>ie</a:t>
            </a:r>
            <a:r>
              <a:rPr lang="en-MY" sz="1900" dirty="0" smtClean="0"/>
              <a:t> Internet usage in a meaningful and robust way.</a:t>
            </a:r>
            <a:endParaRPr lang="en-US" sz="1900" dirty="0" smtClean="0"/>
          </a:p>
          <a:p>
            <a:r>
              <a:rPr lang="en-MY" sz="1900" dirty="0" smtClean="0"/>
              <a:t>Finally, think about what answers to this question would actually contribute. </a:t>
            </a:r>
          </a:p>
          <a:p>
            <a:pPr lvl="1"/>
            <a:r>
              <a:rPr lang="en-MY" sz="1900" dirty="0" smtClean="0"/>
              <a:t>Might it not be more useful to investigate what barriers exist to Internet usage to find out why Internet usage may be limited in some cases, and then see which groups are most badly affected by it?</a:t>
            </a:r>
            <a:endParaRPr lang="en-US" sz="1900" dirty="0" smtClean="0"/>
          </a:p>
        </p:txBody>
      </p:sp>
    </p:spTree>
    <p:extLst>
      <p:ext uri="{BB962C8B-B14F-4D97-AF65-F5344CB8AC3E}">
        <p14:creationId xmlns:p14="http://schemas.microsoft.com/office/powerpoint/2010/main" val="11146799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formulating Research Question</a:t>
            </a:r>
            <a:endParaRPr lang="en-MY" dirty="0"/>
          </a:p>
        </p:txBody>
      </p:sp>
      <p:sp>
        <p:nvSpPr>
          <p:cNvPr id="3" name="Content Placeholder 2"/>
          <p:cNvSpPr>
            <a:spLocks noGrp="1"/>
          </p:cNvSpPr>
          <p:nvPr>
            <p:ph idx="1"/>
          </p:nvPr>
        </p:nvSpPr>
        <p:spPr/>
        <p:txBody>
          <a:bodyPr/>
          <a:lstStyle/>
          <a:p>
            <a:pPr eaLnBrk="1" hangingPunct="1"/>
            <a:r>
              <a:rPr lang="en-US" sz="2000" dirty="0" smtClean="0"/>
              <a:t>Do I know the field and its literature well?</a:t>
            </a:r>
          </a:p>
          <a:p>
            <a:pPr eaLnBrk="1" hangingPunct="1"/>
            <a:r>
              <a:rPr lang="en-US" sz="2000" dirty="0" smtClean="0"/>
              <a:t>What are the important research questions in my field?</a:t>
            </a:r>
          </a:p>
          <a:p>
            <a:pPr eaLnBrk="1" hangingPunct="1"/>
            <a:r>
              <a:rPr lang="en-US" sz="2000" dirty="0" smtClean="0"/>
              <a:t>What areas need further exploration?</a:t>
            </a:r>
          </a:p>
          <a:p>
            <a:pPr eaLnBrk="1" hangingPunct="1"/>
            <a:r>
              <a:rPr lang="en-US" sz="2000" dirty="0" smtClean="0"/>
              <a:t>Could my study fill a gap? Or lead to greater understanding?</a:t>
            </a:r>
          </a:p>
          <a:p>
            <a:pPr eaLnBrk="1" hangingPunct="1"/>
            <a:r>
              <a:rPr lang="en-US" sz="2000" dirty="0" smtClean="0"/>
              <a:t>Has a great deal of research already been conducted in this topic area?</a:t>
            </a:r>
          </a:p>
          <a:p>
            <a:pPr eaLnBrk="1" hangingPunct="1"/>
            <a:r>
              <a:rPr lang="en-US" sz="2000" dirty="0" smtClean="0"/>
              <a:t>Has this study been done before? If so, is there room for improvement?</a:t>
            </a:r>
          </a:p>
          <a:p>
            <a:pPr eaLnBrk="1" hangingPunct="1"/>
            <a:r>
              <a:rPr lang="en-US" sz="2000" dirty="0" smtClean="0"/>
              <a:t>Is the timing right for this question to be answered? Is it a hot topic, or is it becoming obsolete?</a:t>
            </a:r>
          </a:p>
          <a:p>
            <a:pPr eaLnBrk="1" hangingPunct="1"/>
            <a:r>
              <a:rPr lang="en-US" sz="2000" dirty="0" smtClean="0"/>
              <a:t>Will the study have a significant impact on the field?</a:t>
            </a:r>
            <a:endParaRPr lang="en-MY"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 and Hypothesis</a:t>
            </a:r>
            <a:endParaRPr lang="en-MY" dirty="0"/>
          </a:p>
        </p:txBody>
      </p:sp>
      <p:sp>
        <p:nvSpPr>
          <p:cNvPr id="3" name="Content Placeholder 2"/>
          <p:cNvSpPr>
            <a:spLocks noGrp="1"/>
          </p:cNvSpPr>
          <p:nvPr>
            <p:ph idx="1"/>
          </p:nvPr>
        </p:nvSpPr>
        <p:spPr/>
        <p:txBody>
          <a:bodyPr/>
          <a:lstStyle/>
          <a:p>
            <a:r>
              <a:rPr lang="en-GB" dirty="0" smtClean="0"/>
              <a:t>A process of asking a question, or a series of related questions, and then initiating a systematic procedure to obtain valid answers to that question</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MY" dirty="0"/>
          </a:p>
        </p:txBody>
      </p:sp>
      <p:sp>
        <p:nvSpPr>
          <p:cNvPr id="3" name="Content Placeholder 2"/>
          <p:cNvSpPr>
            <a:spLocks noGrp="1"/>
          </p:cNvSpPr>
          <p:nvPr>
            <p:ph idx="1"/>
          </p:nvPr>
        </p:nvSpPr>
        <p:spPr/>
        <p:txBody>
          <a:bodyPr/>
          <a:lstStyle/>
          <a:p>
            <a:r>
              <a:rPr lang="en-MY" dirty="0" smtClean="0"/>
              <a:t>A strong hypothesis should have following characteristics:</a:t>
            </a:r>
          </a:p>
          <a:p>
            <a:pPr lvl="1"/>
            <a:r>
              <a:rPr lang="en-MY" dirty="0" smtClean="0"/>
              <a:t> Give insight into a research question;</a:t>
            </a:r>
          </a:p>
          <a:p>
            <a:pPr lvl="1"/>
            <a:r>
              <a:rPr lang="en-MY" dirty="0" smtClean="0"/>
              <a:t>Are testable and measurable by the proposed experiments;</a:t>
            </a:r>
          </a:p>
          <a:p>
            <a:pPr lvl="1"/>
            <a:r>
              <a:rPr lang="en-MY" dirty="0" smtClean="0"/>
              <a:t>Spring logically from the experience of the staff;</a:t>
            </a:r>
          </a:p>
          <a:p>
            <a:pPr lvl="1"/>
            <a:r>
              <a:rPr lang="en-MY" dirty="0" smtClean="0"/>
              <a:t>Follows the most likely outcome, not the exceptional outcome</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Formulating Research Question/Hypothesis</a:t>
            </a:r>
            <a:endParaRPr lang="en-MY" dirty="0"/>
          </a:p>
        </p:txBody>
      </p:sp>
      <p:sp>
        <p:nvSpPr>
          <p:cNvPr id="3" name="Content Placeholder 2"/>
          <p:cNvSpPr>
            <a:spLocks noGrp="1"/>
          </p:cNvSpPr>
          <p:nvPr>
            <p:ph idx="1"/>
          </p:nvPr>
        </p:nvSpPr>
        <p:spPr/>
        <p:txBody>
          <a:bodyPr/>
          <a:lstStyle/>
          <a:p>
            <a:pPr eaLnBrk="1" hangingPunct="1"/>
            <a:r>
              <a:rPr lang="en-US" sz="2400" dirty="0" smtClean="0"/>
              <a:t>A well-thought-out and focused research question leads directly to your hypotheses.</a:t>
            </a:r>
          </a:p>
          <a:p>
            <a:pPr eaLnBrk="1" hangingPunct="1"/>
            <a:r>
              <a:rPr lang="en-US" sz="2400" i="1" dirty="0" smtClean="0"/>
              <a:t>Hypotheses</a:t>
            </a:r>
            <a:r>
              <a:rPr lang="en-US" sz="2400" dirty="0" smtClean="0"/>
              <a:t> are more specific predictions about the nature and direction of the relationship between two variables.</a:t>
            </a:r>
          </a:p>
          <a:p>
            <a:pPr eaLnBrk="1" hangingPunct="1"/>
            <a:r>
              <a:rPr lang="en-US" sz="2400" dirty="0" smtClean="0"/>
              <a:t>Hypotheses,</a:t>
            </a:r>
          </a:p>
          <a:p>
            <a:pPr lvl="1" eaLnBrk="1" hangingPunct="1"/>
            <a:r>
              <a:rPr lang="en-US" sz="2400" dirty="0" smtClean="0"/>
              <a:t>Gives insight into a research question</a:t>
            </a:r>
          </a:p>
          <a:p>
            <a:pPr lvl="1" eaLnBrk="1" hangingPunct="1"/>
            <a:r>
              <a:rPr lang="en-US" sz="2400" dirty="0" smtClean="0"/>
              <a:t>Are testable and measurable by the proposed experiments</a:t>
            </a:r>
            <a:endParaRPr lang="en-US" sz="2400" i="1" dirty="0" smtClean="0"/>
          </a:p>
          <a:p>
            <a:pPr eaLnBrk="1" hangingPunct="1"/>
            <a:r>
              <a:rPr lang="en-US" sz="2400" dirty="0" smtClean="0"/>
              <a:t>Each hypothesis is matched with a specific aim and has rationale.</a:t>
            </a:r>
          </a:p>
          <a:p>
            <a:pPr>
              <a:buNone/>
            </a:pPr>
            <a:endParaRPr lang="en-MY"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
          <p:cNvSpPr txBox="1"/>
          <p:nvPr/>
        </p:nvSpPr>
        <p:spPr>
          <a:xfrm>
            <a:off x="1828800" y="520700"/>
            <a:ext cx="5834931" cy="1308050"/>
          </a:xfrm>
          <a:prstGeom prst="rect">
            <a:avLst/>
          </a:prstGeom>
          <a:noFill/>
        </p:spPr>
        <p:txBody>
          <a:bodyPr wrap="none" lIns="0" tIns="0" rIns="0" bIns="0">
            <a:spAutoFit/>
          </a:bodyPr>
          <a:lstStyle/>
          <a:p>
            <a:pPr>
              <a:lnSpc>
                <a:spcPts val="5060"/>
              </a:lnSpc>
              <a:defRPr/>
            </a:pPr>
            <a:r>
              <a:rPr lang="en-CA" sz="4406" b="1" dirty="0">
                <a:solidFill>
                  <a:srgbClr val="C00000"/>
                </a:solidFill>
                <a:latin typeface="Arial"/>
                <a:cs typeface="Arial"/>
              </a:rPr>
              <a:t>The Thesis Statement</a:t>
            </a:r>
          </a:p>
          <a:p>
            <a:pPr>
              <a:lnSpc>
                <a:spcPts val="5060"/>
              </a:lnSpc>
              <a:defRPr/>
            </a:pPr>
            <a:endParaRPr lang="en-CA" sz="4406" b="1" dirty="0">
              <a:solidFill>
                <a:srgbClr val="C00000"/>
              </a:solidFill>
            </a:endParaRPr>
          </a:p>
        </p:txBody>
      </p:sp>
      <p:sp>
        <p:nvSpPr>
          <p:cNvPr id="3" name="TextBox 3"/>
          <p:cNvSpPr txBox="1"/>
          <p:nvPr/>
        </p:nvSpPr>
        <p:spPr>
          <a:xfrm>
            <a:off x="482600" y="1752600"/>
            <a:ext cx="8661400" cy="508000"/>
          </a:xfrm>
          <a:prstGeom prst="rect">
            <a:avLst/>
          </a:prstGeom>
          <a:noFill/>
        </p:spPr>
        <p:txBody>
          <a:bodyPr wrap="none" lIns="0" tIns="0" rIns="0" bIns="0">
            <a:spAutoFit/>
          </a:bodyPr>
          <a:lstStyle/>
          <a:p>
            <a:pPr>
              <a:lnSpc>
                <a:spcPts val="3220"/>
              </a:lnSpc>
              <a:defRPr/>
            </a:pPr>
            <a:r>
              <a:rPr lang="en-CA" sz="2798">
                <a:solidFill>
                  <a:srgbClr val="000000"/>
                </a:solidFill>
                <a:latin typeface="Arial"/>
                <a:cs typeface="Arial"/>
              </a:rPr>
              <a:t>• States your position on a research question</a:t>
            </a:r>
          </a:p>
          <a:p>
            <a:pPr>
              <a:lnSpc>
                <a:spcPts val="3220"/>
              </a:lnSpc>
              <a:defRPr/>
            </a:pPr>
            <a:endParaRPr lang="en-CA" sz="2798">
              <a:solidFill>
                <a:srgbClr val="000000"/>
              </a:solidFill>
            </a:endParaRPr>
          </a:p>
        </p:txBody>
      </p:sp>
      <p:sp>
        <p:nvSpPr>
          <p:cNvPr id="4" name="TextBox 4"/>
          <p:cNvSpPr txBox="1"/>
          <p:nvPr/>
        </p:nvSpPr>
        <p:spPr>
          <a:xfrm>
            <a:off x="825500" y="2171700"/>
            <a:ext cx="83185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once you’re working on the question</a:t>
            </a:r>
          </a:p>
          <a:p>
            <a:pPr>
              <a:lnSpc>
                <a:spcPts val="3220"/>
              </a:lnSpc>
              <a:defRPr/>
            </a:pPr>
            <a:endParaRPr lang="en-CA" sz="2795">
              <a:solidFill>
                <a:srgbClr val="000000"/>
              </a:solidFill>
            </a:endParaRPr>
          </a:p>
        </p:txBody>
      </p:sp>
      <p:sp>
        <p:nvSpPr>
          <p:cNvPr id="5" name="TextBox 5"/>
          <p:cNvSpPr txBox="1"/>
          <p:nvPr/>
        </p:nvSpPr>
        <p:spPr>
          <a:xfrm>
            <a:off x="482600" y="2692400"/>
            <a:ext cx="86614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This is what you “defend” in your defence</a:t>
            </a:r>
          </a:p>
          <a:p>
            <a:pPr>
              <a:lnSpc>
                <a:spcPts val="3220"/>
              </a:lnSpc>
              <a:defRPr/>
            </a:pPr>
            <a:endParaRPr lang="en-CA" sz="2795">
              <a:solidFill>
                <a:srgbClr val="000000"/>
              </a:solidFill>
            </a:endParaRPr>
          </a:p>
        </p:txBody>
      </p:sp>
      <p:sp>
        <p:nvSpPr>
          <p:cNvPr id="6" name="TextBox 6"/>
          <p:cNvSpPr txBox="1"/>
          <p:nvPr/>
        </p:nvSpPr>
        <p:spPr>
          <a:xfrm>
            <a:off x="482600" y="3200400"/>
            <a:ext cx="8661400" cy="508000"/>
          </a:xfrm>
          <a:prstGeom prst="rect">
            <a:avLst/>
          </a:prstGeom>
          <a:noFill/>
        </p:spPr>
        <p:txBody>
          <a:bodyPr wrap="none" lIns="0" tIns="0" rIns="0" bIns="0">
            <a:spAutoFit/>
          </a:bodyPr>
          <a:lstStyle/>
          <a:p>
            <a:pPr>
              <a:lnSpc>
                <a:spcPts val="3220"/>
              </a:lnSpc>
              <a:defRPr/>
            </a:pPr>
            <a:r>
              <a:rPr lang="en-CA" sz="2795">
                <a:solidFill>
                  <a:srgbClr val="000000"/>
                </a:solidFill>
                <a:latin typeface="Arial"/>
                <a:cs typeface="Arial"/>
              </a:rPr>
              <a:t>• Characteristics</a:t>
            </a:r>
          </a:p>
          <a:p>
            <a:pPr>
              <a:lnSpc>
                <a:spcPts val="3220"/>
              </a:lnSpc>
              <a:defRPr/>
            </a:pPr>
            <a:endParaRPr lang="en-CA" sz="2795">
              <a:solidFill>
                <a:srgbClr val="000000"/>
              </a:solidFill>
            </a:endParaRPr>
          </a:p>
        </p:txBody>
      </p:sp>
      <p:sp>
        <p:nvSpPr>
          <p:cNvPr id="23559" name="TextBox 7"/>
          <p:cNvSpPr txBox="1">
            <a:spLocks noChangeArrowheads="1"/>
          </p:cNvSpPr>
          <p:nvPr/>
        </p:nvSpPr>
        <p:spPr bwMode="auto">
          <a:xfrm>
            <a:off x="939800" y="3695700"/>
            <a:ext cx="820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Reference the research question,</a:t>
            </a:r>
          </a:p>
          <a:p>
            <a:pPr eaLnBrk="1" hangingPunct="1">
              <a:lnSpc>
                <a:spcPts val="2763"/>
              </a:lnSpc>
            </a:pPr>
            <a:endParaRPr lang="en-CA" altLang="en-US" sz="2400">
              <a:solidFill>
                <a:srgbClr val="000000"/>
              </a:solidFill>
            </a:endParaRPr>
          </a:p>
        </p:txBody>
      </p:sp>
      <p:sp>
        <p:nvSpPr>
          <p:cNvPr id="23560" name="TextBox 8"/>
          <p:cNvSpPr txBox="1">
            <a:spLocks noChangeArrowheads="1"/>
          </p:cNvSpPr>
          <p:nvPr/>
        </p:nvSpPr>
        <p:spPr bwMode="auto">
          <a:xfrm>
            <a:off x="939800" y="4140200"/>
            <a:ext cx="820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763"/>
              </a:lnSpc>
            </a:pPr>
            <a:r>
              <a:rPr lang="en-CA" altLang="en-US" sz="2400">
                <a:solidFill>
                  <a:srgbClr val="000000"/>
                </a:solidFill>
                <a:latin typeface="Arial" charset="0"/>
              </a:rPr>
              <a:t>- Unambiguous indication of your view</a:t>
            </a:r>
          </a:p>
          <a:p>
            <a:pPr eaLnBrk="1" hangingPunct="1">
              <a:lnSpc>
                <a:spcPts val="2763"/>
              </a:lnSpc>
            </a:pPr>
            <a:endParaRPr lang="en-CA" altLang="en-US" sz="2400">
              <a:solidFill>
                <a:srgbClr val="000000"/>
              </a:solidFill>
            </a:endParaRPr>
          </a:p>
        </p:txBody>
      </p:sp>
      <p:sp>
        <p:nvSpPr>
          <p:cNvPr id="9" name="TextBox 9"/>
          <p:cNvSpPr txBox="1"/>
          <p:nvPr/>
        </p:nvSpPr>
        <p:spPr>
          <a:xfrm>
            <a:off x="482600" y="4572000"/>
            <a:ext cx="8661400" cy="990600"/>
          </a:xfrm>
          <a:prstGeom prst="rect">
            <a:avLst/>
          </a:prstGeom>
          <a:noFill/>
        </p:spPr>
        <p:txBody>
          <a:bodyPr wrap="none" lIns="0" tIns="0" rIns="0" bIns="0">
            <a:spAutoFit/>
          </a:bodyPr>
          <a:lstStyle/>
          <a:p>
            <a:pPr>
              <a:lnSpc>
                <a:spcPts val="3400"/>
              </a:lnSpc>
              <a:tabLst>
                <a:tab pos="342900" algn="l"/>
              </a:tabLst>
              <a:defRPr/>
            </a:pPr>
            <a:r>
              <a:rPr lang="en-CA" sz="2795">
                <a:solidFill>
                  <a:srgbClr val="000000"/>
                </a:solidFill>
                <a:latin typeface="Arial"/>
                <a:cs typeface="Arial"/>
              </a:rPr>
              <a:t>•	“your view” is developed from doing the</a:t>
            </a:r>
            <a:r>
              <a:rPr lang="en-CA" sz="2795">
                <a:solidFill>
                  <a:srgbClr val="000000"/>
                </a:solidFill>
                <a:latin typeface="Times New Roman"/>
              </a:rPr>
              <a:t/>
            </a:r>
            <a:br>
              <a:rPr lang="en-CA" sz="2795">
                <a:solidFill>
                  <a:srgbClr val="000000"/>
                </a:solidFill>
                <a:latin typeface="Times New Roman"/>
              </a:rPr>
            </a:br>
            <a:r>
              <a:rPr lang="en-CA" sz="2795">
                <a:solidFill>
                  <a:srgbClr val="000000"/>
                </a:solidFill>
                <a:latin typeface="Arial"/>
                <a:cs typeface="Arial"/>
              </a:rPr>
              <a:t>research to answer the research question.</a:t>
            </a:r>
          </a:p>
          <a:p>
            <a:pPr>
              <a:lnSpc>
                <a:spcPts val="3400"/>
              </a:lnSpc>
              <a:defRPr/>
            </a:pPr>
            <a:endParaRPr lang="en-CA" sz="2795">
              <a:solidFill>
                <a:srgbClr val="000000"/>
              </a:solidFill>
            </a:endParaRPr>
          </a:p>
        </p:txBody>
      </p:sp>
    </p:spTree>
    <p:extLst>
      <p:ext uri="{BB962C8B-B14F-4D97-AF65-F5344CB8AC3E}">
        <p14:creationId xmlns:p14="http://schemas.microsoft.com/office/powerpoint/2010/main" val="12788263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Formulating Research Objectives</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MY" dirty="0"/>
          </a:p>
        </p:txBody>
      </p:sp>
      <p:sp>
        <p:nvSpPr>
          <p:cNvPr id="3" name="Content Placeholder 2"/>
          <p:cNvSpPr>
            <a:spLocks noGrp="1"/>
          </p:cNvSpPr>
          <p:nvPr>
            <p:ph idx="1"/>
          </p:nvPr>
        </p:nvSpPr>
        <p:spPr>
          <a:xfrm>
            <a:off x="539552" y="1772816"/>
            <a:ext cx="7772400" cy="4114800"/>
          </a:xfrm>
        </p:spPr>
        <p:txBody>
          <a:bodyPr/>
          <a:lstStyle/>
          <a:p>
            <a:r>
              <a:rPr lang="en-MY" sz="2000" b="1" dirty="0" smtClean="0"/>
              <a:t>Objectives are the goals you set out to attain in your study.</a:t>
            </a:r>
          </a:p>
          <a:p>
            <a:pPr lvl="1"/>
            <a:r>
              <a:rPr lang="en-MY" sz="1800" b="1" dirty="0" smtClean="0"/>
              <a:t>They inform a reader what you want to attain through the study.</a:t>
            </a:r>
          </a:p>
          <a:p>
            <a:pPr lvl="1"/>
            <a:r>
              <a:rPr lang="en-MY" sz="1800" b="1" dirty="0" smtClean="0"/>
              <a:t>It is extremely important to word them clearly and specifically.</a:t>
            </a:r>
          </a:p>
          <a:p>
            <a:r>
              <a:rPr lang="en-MY" sz="2000" b="1" dirty="0" smtClean="0"/>
              <a:t>Objectives should be listed under two headings:</a:t>
            </a:r>
          </a:p>
          <a:p>
            <a:pPr lvl="1"/>
            <a:r>
              <a:rPr lang="en-MY" sz="1800" b="1" dirty="0" smtClean="0"/>
              <a:t>a) 1 main objective (aim/purpose);</a:t>
            </a:r>
          </a:p>
          <a:p>
            <a:pPr lvl="1"/>
            <a:r>
              <a:rPr lang="en-MY" sz="1800" b="1" dirty="0" smtClean="0"/>
              <a:t>b) Several sub-objectives.</a:t>
            </a:r>
          </a:p>
          <a:p>
            <a:r>
              <a:rPr lang="en-MY" sz="2000" b="1" dirty="0" smtClean="0"/>
              <a:t>The </a:t>
            </a:r>
            <a:r>
              <a:rPr lang="en-MY" sz="2000" b="1" dirty="0" smtClean="0">
                <a:solidFill>
                  <a:srgbClr val="0070C0"/>
                </a:solidFill>
              </a:rPr>
              <a:t>main objective</a:t>
            </a:r>
            <a:r>
              <a:rPr lang="en-MY" sz="2000" b="1" dirty="0" smtClean="0"/>
              <a:t> is an </a:t>
            </a:r>
            <a:r>
              <a:rPr lang="en-MY" sz="2000" b="1" dirty="0" smtClean="0">
                <a:solidFill>
                  <a:srgbClr val="0070C0"/>
                </a:solidFill>
              </a:rPr>
              <a:t>overall statement of the thrust of your study</a:t>
            </a:r>
            <a:r>
              <a:rPr lang="en-MY" sz="2000" b="1" dirty="0" smtClean="0"/>
              <a:t>. It is also a statement of the main associations and relationships that you seek to discover or establish.</a:t>
            </a:r>
          </a:p>
          <a:p>
            <a:r>
              <a:rPr lang="en-MY" sz="2000" b="1" dirty="0" smtClean="0"/>
              <a:t>The </a:t>
            </a:r>
            <a:r>
              <a:rPr lang="en-MY" sz="2000" b="1" dirty="0" smtClean="0">
                <a:solidFill>
                  <a:srgbClr val="0070C0"/>
                </a:solidFill>
              </a:rPr>
              <a:t>sub-objectives</a:t>
            </a:r>
            <a:r>
              <a:rPr lang="en-MY" sz="2000" b="1" dirty="0" smtClean="0"/>
              <a:t> are the </a:t>
            </a:r>
            <a:r>
              <a:rPr lang="en-MY" sz="2000" b="1" dirty="0" smtClean="0">
                <a:solidFill>
                  <a:srgbClr val="0070C0"/>
                </a:solidFill>
              </a:rPr>
              <a:t>specific aspects of the topic </a:t>
            </a:r>
            <a:r>
              <a:rPr lang="en-MY" sz="2000" b="1" dirty="0" smtClean="0"/>
              <a:t>that you want to investigate within the main framework of your study.</a:t>
            </a:r>
            <a:endParaRPr lang="en-MY" sz="2000" dirty="0"/>
          </a:p>
        </p:txBody>
      </p:sp>
      <p:pic>
        <p:nvPicPr>
          <p:cNvPr id="90113" name="Picture 1"/>
          <p:cNvPicPr>
            <a:picLocks noChangeAspect="1" noChangeArrowheads="1"/>
          </p:cNvPicPr>
          <p:nvPr/>
        </p:nvPicPr>
        <p:blipFill>
          <a:blip r:embed="rId2" cstate="print"/>
          <a:srcRect/>
          <a:stretch>
            <a:fillRect/>
          </a:stretch>
        </p:blipFill>
        <p:spPr bwMode="auto">
          <a:xfrm rot="5400000">
            <a:off x="-3522" y="3523"/>
            <a:ext cx="1664393"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7584" y="404664"/>
            <a:ext cx="7632848" cy="381000"/>
          </a:xfrm>
        </p:spPr>
        <p:txBody>
          <a:bodyPr/>
          <a:lstStyle/>
          <a:p>
            <a:pPr eaLnBrk="1" hangingPunct="1"/>
            <a:r>
              <a:rPr lang="en-US" sz="4000" b="1" dirty="0" smtClean="0">
                <a:solidFill>
                  <a:srgbClr val="993300"/>
                </a:solidFill>
              </a:rPr>
              <a:t>Purpose / Aim Statement</a:t>
            </a:r>
          </a:p>
        </p:txBody>
      </p:sp>
      <p:sp>
        <p:nvSpPr>
          <p:cNvPr id="21507"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21508" name="Rectangle 16"/>
          <p:cNvSpPr>
            <a:spLocks noChangeArrowheads="1"/>
          </p:cNvSpPr>
          <p:nvPr/>
        </p:nvSpPr>
        <p:spPr bwMode="auto">
          <a:xfrm>
            <a:off x="609600" y="1981200"/>
            <a:ext cx="7924800" cy="4154488"/>
          </a:xfrm>
          <a:prstGeom prst="rect">
            <a:avLst/>
          </a:prstGeom>
          <a:noFill/>
          <a:ln w="9525">
            <a:noFill/>
            <a:miter lim="800000"/>
            <a:headEnd/>
            <a:tailEnd/>
          </a:ln>
        </p:spPr>
        <p:txBody>
          <a:bodyPr>
            <a:spAutoFit/>
          </a:bodyPr>
          <a:lstStyle/>
          <a:p>
            <a:pPr algn="just">
              <a:buFont typeface="Wingdings" pitchFamily="2" charset="2"/>
              <a:buChar char="Ø"/>
            </a:pPr>
            <a:r>
              <a:rPr lang="en-US" dirty="0"/>
              <a:t>The purpose or aim statement shapes the direction of the research.</a:t>
            </a:r>
          </a:p>
          <a:p>
            <a:pPr algn="just">
              <a:buFont typeface="Wingdings" pitchFamily="2" charset="2"/>
              <a:buChar char="Ø"/>
            </a:pPr>
            <a:r>
              <a:rPr lang="en-US" dirty="0"/>
              <a:t>Gives a specific &amp; accurate synopsis of the overall purpose of the study.</a:t>
            </a:r>
          </a:p>
          <a:p>
            <a:pPr algn="just"/>
            <a:endParaRPr lang="en-US" dirty="0"/>
          </a:p>
          <a:p>
            <a:pPr algn="just">
              <a:buFont typeface="Wingdings" pitchFamily="2" charset="2"/>
              <a:buChar char="Ø"/>
            </a:pPr>
            <a:r>
              <a:rPr lang="en-US" dirty="0"/>
              <a:t>Examples of research purpose / aim:</a:t>
            </a:r>
          </a:p>
          <a:p>
            <a:pPr marL="1079500" lvl="1" indent="-622300" algn="just">
              <a:buFont typeface="Wingdings" pitchFamily="2" charset="2"/>
              <a:buChar char="Ø"/>
            </a:pPr>
            <a:r>
              <a:rPr lang="en-US" dirty="0" smtClean="0"/>
              <a:t>The </a:t>
            </a:r>
            <a:r>
              <a:rPr lang="en-US" dirty="0"/>
              <a:t>aim of this study is to examine the existing risk analysis method and then select the appropriate solution as the basis for modification in order to assess and analyze wireless risks using fuzzy risk analysis method.</a:t>
            </a:r>
          </a:p>
        </p:txBody>
      </p:sp>
      <p:sp>
        <p:nvSpPr>
          <p:cNvPr id="21509"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21511" name="Footer Placeholder 6"/>
          <p:cNvSpPr>
            <a:spLocks noGrp="1"/>
          </p:cNvSpPr>
          <p:nvPr>
            <p:ph type="ftr" sz="quarter" idx="11"/>
          </p:nvPr>
        </p:nvSpPr>
        <p:spPr>
          <a:xfrm>
            <a:off x="3124200" y="6248400"/>
            <a:ext cx="3352800" cy="457200"/>
          </a:xfrm>
          <a:noFill/>
        </p:spPr>
        <p:txBody>
          <a:bodyPr/>
          <a:lstStyle/>
          <a:p>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What is a good problem for you</a:t>
            </a:r>
          </a:p>
        </p:txBody>
      </p:sp>
      <p:sp>
        <p:nvSpPr>
          <p:cNvPr id="8195" name="Content Placeholder 2"/>
          <p:cNvSpPr>
            <a:spLocks noGrp="1"/>
          </p:cNvSpPr>
          <p:nvPr>
            <p:ph idx="1"/>
          </p:nvPr>
        </p:nvSpPr>
        <p:spPr/>
        <p:txBody>
          <a:bodyPr/>
          <a:lstStyle/>
          <a:p>
            <a:pPr marL="0" indent="0">
              <a:buFont typeface="Arial" charset="0"/>
              <a:buNone/>
            </a:pPr>
            <a:r>
              <a:rPr lang="en-US" sz="2400" dirty="0" smtClean="0"/>
              <a:t>A good problem for an individual has all three of the following characteristics:</a:t>
            </a:r>
          </a:p>
          <a:p>
            <a:pPr marL="719138" indent="-719138">
              <a:buFont typeface="Arial" charset="0"/>
              <a:buNone/>
            </a:pPr>
            <a:r>
              <a:rPr lang="en-US" sz="2400" dirty="0" smtClean="0"/>
              <a:t>• 	You find the problem interesting</a:t>
            </a:r>
          </a:p>
          <a:p>
            <a:pPr marL="719138" indent="-719138">
              <a:buFont typeface="Arial" charset="0"/>
              <a:buNone/>
            </a:pPr>
            <a:r>
              <a:rPr lang="en-US" sz="2400" dirty="0" smtClean="0"/>
              <a:t>• 	You feel the problem is something you can tackle in a reasonable amount of time.</a:t>
            </a:r>
          </a:p>
          <a:p>
            <a:pPr marL="719138" indent="-719138">
              <a:buFont typeface="Arial" charset="0"/>
              <a:buNone/>
            </a:pPr>
            <a:r>
              <a:rPr lang="en-US" sz="2400" dirty="0" smtClean="0"/>
              <a:t>• 	You care about the problem enough to expend resources on in terms of time, effort, money, etc.</a:t>
            </a:r>
          </a:p>
          <a:p>
            <a:pPr marL="719138" indent="-719138">
              <a:buFont typeface="Arial" charset="0"/>
              <a:buNone/>
            </a:pPr>
            <a:r>
              <a:rPr lang="en-US" sz="2400" dirty="0" smtClean="0"/>
              <a:t>• 	You think you might be able to make a contribution to solving the problem or part of it.</a:t>
            </a:r>
          </a:p>
          <a:p>
            <a:pPr marL="0" indent="0">
              <a:buFont typeface="Arial" charset="0"/>
              <a:buNone/>
            </a:pPr>
            <a:endParaRPr lang="en-US" sz="2400" dirty="0" smtClean="0"/>
          </a:p>
          <a:p>
            <a:pPr marL="0" indent="0">
              <a:buFont typeface="Arial" charset="0"/>
              <a:buNone/>
            </a:pPr>
            <a:endParaRPr lang="en-US" sz="24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584" y="404664"/>
            <a:ext cx="6172200" cy="381000"/>
          </a:xfrm>
        </p:spPr>
        <p:txBody>
          <a:bodyPr/>
          <a:lstStyle/>
          <a:p>
            <a:pPr eaLnBrk="1" hangingPunct="1"/>
            <a:r>
              <a:rPr lang="en-US" b="1" dirty="0" smtClean="0">
                <a:solidFill>
                  <a:srgbClr val="993300"/>
                </a:solidFill>
              </a:rPr>
              <a:t>Research Objectives</a:t>
            </a:r>
          </a:p>
        </p:txBody>
      </p:sp>
      <p:sp>
        <p:nvSpPr>
          <p:cNvPr id="19459"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19460" name="Rectangle 16"/>
          <p:cNvSpPr>
            <a:spLocks noChangeArrowheads="1"/>
          </p:cNvSpPr>
          <p:nvPr/>
        </p:nvSpPr>
        <p:spPr bwMode="auto">
          <a:xfrm>
            <a:off x="683568" y="1340768"/>
            <a:ext cx="7924800" cy="4524315"/>
          </a:xfrm>
          <a:prstGeom prst="rect">
            <a:avLst/>
          </a:prstGeom>
          <a:noFill/>
          <a:ln w="9525">
            <a:noFill/>
            <a:miter lim="800000"/>
            <a:headEnd/>
            <a:tailEnd/>
          </a:ln>
        </p:spPr>
        <p:txBody>
          <a:bodyPr>
            <a:spAutoFit/>
          </a:bodyPr>
          <a:lstStyle/>
          <a:p>
            <a:pPr marL="539750" indent="-539750" algn="just">
              <a:buFont typeface="Wingdings" pitchFamily="2" charset="2"/>
              <a:buChar char="Ø"/>
            </a:pPr>
            <a:r>
              <a:rPr lang="en-US" dirty="0"/>
              <a:t>Covers the different aspects of the problem and its contributing factors in a coherent way and in a logical sequence</a:t>
            </a:r>
          </a:p>
          <a:p>
            <a:pPr marL="539750" indent="-539750" algn="just">
              <a:buFont typeface="Wingdings" pitchFamily="2" charset="2"/>
              <a:buChar char="Ø"/>
            </a:pPr>
            <a:r>
              <a:rPr lang="en-US" dirty="0"/>
              <a:t>Clearly phrase the operational terms.</a:t>
            </a:r>
          </a:p>
          <a:p>
            <a:pPr marL="539750" indent="-539750" algn="just">
              <a:buFont typeface="Wingdings" pitchFamily="2" charset="2"/>
              <a:buChar char="Ø"/>
            </a:pPr>
            <a:r>
              <a:rPr lang="en-US" dirty="0"/>
              <a:t>Avoid the use of vague non-active verbs </a:t>
            </a:r>
            <a:r>
              <a:rPr lang="en-US" dirty="0" err="1"/>
              <a:t>eg</a:t>
            </a:r>
            <a:r>
              <a:rPr lang="en-US" dirty="0"/>
              <a:t> to appreciate, to understand , to study.</a:t>
            </a:r>
          </a:p>
          <a:p>
            <a:pPr marL="539750" indent="-539750" algn="just">
              <a:buFont typeface="Wingdings" pitchFamily="2" charset="2"/>
              <a:buChar char="Ø"/>
            </a:pPr>
            <a:r>
              <a:rPr lang="en-US" dirty="0" smtClean="0"/>
              <a:t>Examples </a:t>
            </a:r>
            <a:r>
              <a:rPr lang="en-US" dirty="0"/>
              <a:t>of research objectives:</a:t>
            </a:r>
          </a:p>
          <a:p>
            <a:pPr marL="1079500" lvl="1" indent="-269875" algn="just">
              <a:buFont typeface="Wingdings" pitchFamily="2" charset="2"/>
              <a:buChar char="Ø"/>
            </a:pPr>
            <a:r>
              <a:rPr lang="en-US" sz="2000" dirty="0" smtClean="0"/>
              <a:t>To </a:t>
            </a:r>
            <a:r>
              <a:rPr lang="en-US" sz="2000" dirty="0"/>
              <a:t>investigate students’ awareness on information security and ethical issues within the university.</a:t>
            </a:r>
          </a:p>
          <a:p>
            <a:pPr marL="1079500" lvl="1" indent="-269875" algn="just">
              <a:buFont typeface="Wingdings" pitchFamily="2" charset="2"/>
              <a:buChar char="Ø"/>
            </a:pPr>
            <a:r>
              <a:rPr lang="en-US" sz="2000" dirty="0"/>
              <a:t>To evaluate the concept of computer ethics in terms of information security.</a:t>
            </a:r>
          </a:p>
          <a:p>
            <a:pPr marL="1079500" lvl="1" indent="-269875" algn="just">
              <a:buFont typeface="Wingdings" pitchFamily="2" charset="2"/>
              <a:buChar char="Ø"/>
            </a:pPr>
            <a:r>
              <a:rPr lang="en-US" sz="2000" dirty="0"/>
              <a:t>To develop a computer ethics framework focusing on ethical behavior and information security.</a:t>
            </a:r>
          </a:p>
        </p:txBody>
      </p:sp>
      <p:sp>
        <p:nvSpPr>
          <p:cNvPr id="19461"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19462" name="Slide Number Placeholder 5"/>
          <p:cNvSpPr>
            <a:spLocks noGrp="1"/>
          </p:cNvSpPr>
          <p:nvPr>
            <p:ph type="sldNum" sz="quarter" idx="12"/>
          </p:nvPr>
        </p:nvSpPr>
        <p:spPr>
          <a:noFill/>
        </p:spPr>
        <p:txBody>
          <a:bodyPr/>
          <a:lstStyle/>
          <a:p>
            <a:fld id="{9992CA72-005F-48D1-9FC3-5A92ED530CE7}" type="slidenum">
              <a:rPr lang="en-US" smtClean="0">
                <a:latin typeface="Arial" pitchFamily="34" charset="0"/>
                <a:ea typeface="ＭＳ Ｐゴシック" pitchFamily="34" charset="-128"/>
              </a:rPr>
              <a:pPr/>
              <a:t>70</a:t>
            </a:fld>
            <a:endParaRPr lang="en-US" smtClean="0">
              <a:latin typeface="Arial" pitchFamily="34" charset="0"/>
              <a:ea typeface="ＭＳ Ｐゴシック" pitchFamily="34" charset="-128"/>
            </a:endParaRPr>
          </a:p>
        </p:txBody>
      </p:sp>
      <p:sp>
        <p:nvSpPr>
          <p:cNvPr id="19463" name="Footer Placeholder 6"/>
          <p:cNvSpPr>
            <a:spLocks noGrp="1"/>
          </p:cNvSpPr>
          <p:nvPr>
            <p:ph type="ftr" sz="quarter" idx="11"/>
          </p:nvPr>
        </p:nvSpPr>
        <p:spPr>
          <a:xfrm>
            <a:off x="2438400" y="6172200"/>
            <a:ext cx="3581400" cy="533400"/>
          </a:xfrm>
          <a:noFill/>
        </p:spPr>
        <p:txBody>
          <a:bodyPr/>
          <a:lstStyle/>
          <a:p>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584" y="404664"/>
            <a:ext cx="7560840" cy="381000"/>
          </a:xfrm>
        </p:spPr>
        <p:txBody>
          <a:bodyPr/>
          <a:lstStyle/>
          <a:p>
            <a:pPr eaLnBrk="1" hangingPunct="1"/>
            <a:r>
              <a:rPr lang="en-US" sz="3600" b="1" dirty="0" smtClean="0">
                <a:solidFill>
                  <a:srgbClr val="993300"/>
                </a:solidFill>
              </a:rPr>
              <a:t>Writing Research Objectives</a:t>
            </a:r>
          </a:p>
        </p:txBody>
      </p:sp>
      <p:sp>
        <p:nvSpPr>
          <p:cNvPr id="20483"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20484" name="Rectangle 16"/>
          <p:cNvSpPr>
            <a:spLocks noChangeArrowheads="1"/>
          </p:cNvSpPr>
          <p:nvPr/>
        </p:nvSpPr>
        <p:spPr bwMode="auto">
          <a:xfrm>
            <a:off x="609600" y="1981200"/>
            <a:ext cx="7924800" cy="3046413"/>
          </a:xfrm>
          <a:prstGeom prst="rect">
            <a:avLst/>
          </a:prstGeom>
          <a:noFill/>
          <a:ln w="9525">
            <a:noFill/>
            <a:miter lim="800000"/>
            <a:headEnd/>
            <a:tailEnd/>
          </a:ln>
        </p:spPr>
        <p:txBody>
          <a:bodyPr>
            <a:spAutoFit/>
          </a:bodyPr>
          <a:lstStyle/>
          <a:p>
            <a:pPr algn="just">
              <a:buFont typeface="Wingdings" pitchFamily="2" charset="2"/>
              <a:buChar char="Ø"/>
            </a:pPr>
            <a:r>
              <a:rPr lang="en-US" dirty="0"/>
              <a:t>Other example:</a:t>
            </a:r>
          </a:p>
          <a:p>
            <a:pPr algn="just">
              <a:buFont typeface="Wingdings" pitchFamily="2" charset="2"/>
              <a:buChar char="Ø"/>
            </a:pPr>
            <a:endParaRPr lang="en-US" dirty="0"/>
          </a:p>
          <a:p>
            <a:pPr marL="1079500" lvl="1" indent="-622300" algn="just">
              <a:buFont typeface="Wingdings" pitchFamily="2" charset="2"/>
              <a:buChar char="Ø"/>
            </a:pPr>
            <a:r>
              <a:rPr lang="en-US" dirty="0" smtClean="0"/>
              <a:t>To </a:t>
            </a:r>
            <a:r>
              <a:rPr lang="en-US" dirty="0"/>
              <a:t>identify the security risks for networked information systems.</a:t>
            </a:r>
          </a:p>
          <a:p>
            <a:pPr marL="1079500" lvl="1" indent="-622300" algn="just">
              <a:buFont typeface="Wingdings" pitchFamily="2" charset="2"/>
              <a:buChar char="Ø"/>
            </a:pPr>
            <a:r>
              <a:rPr lang="en-US" dirty="0"/>
              <a:t>To develop a risk evaluation tool for networked information systems</a:t>
            </a:r>
          </a:p>
          <a:p>
            <a:pPr marL="1079500" lvl="1" indent="-622300" algn="just">
              <a:buFont typeface="Wingdings" pitchFamily="2" charset="2"/>
              <a:buChar char="Ø"/>
            </a:pPr>
            <a:r>
              <a:rPr lang="en-US" dirty="0"/>
              <a:t> To test the evaluation tool for networked information systems</a:t>
            </a:r>
          </a:p>
        </p:txBody>
      </p:sp>
      <p:sp>
        <p:nvSpPr>
          <p:cNvPr id="20485"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20487" name="Footer Placeholder 6"/>
          <p:cNvSpPr>
            <a:spLocks noGrp="1"/>
          </p:cNvSpPr>
          <p:nvPr>
            <p:ph type="ftr" sz="quarter" idx="11"/>
          </p:nvPr>
        </p:nvSpPr>
        <p:spPr>
          <a:xfrm>
            <a:off x="2438400" y="6172200"/>
            <a:ext cx="3581400" cy="533400"/>
          </a:xfrm>
          <a:noFill/>
        </p:spPr>
        <p:txBody>
          <a:bodyPr/>
          <a:lstStyle/>
          <a:p>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MY" dirty="0"/>
          </a:p>
        </p:txBody>
      </p:sp>
      <p:sp>
        <p:nvSpPr>
          <p:cNvPr id="3" name="Content Placeholder 2"/>
          <p:cNvSpPr>
            <a:spLocks noGrp="1"/>
          </p:cNvSpPr>
          <p:nvPr>
            <p:ph idx="1"/>
          </p:nvPr>
        </p:nvSpPr>
        <p:spPr>
          <a:xfrm>
            <a:off x="457200" y="1600200"/>
            <a:ext cx="8229600" cy="4781128"/>
          </a:xfrm>
        </p:spPr>
        <p:txBody>
          <a:bodyPr/>
          <a:lstStyle/>
          <a:p>
            <a:r>
              <a:rPr lang="en-MY" sz="2000" b="1" dirty="0" smtClean="0"/>
              <a:t>They should be numerically listed.</a:t>
            </a:r>
          </a:p>
          <a:p>
            <a:r>
              <a:rPr lang="en-MY" sz="2000" b="1" dirty="0" smtClean="0"/>
              <a:t>Wording should clearly, completely and specifically</a:t>
            </a:r>
          </a:p>
          <a:p>
            <a:r>
              <a:rPr lang="en-MY" sz="2000" b="1" dirty="0" smtClean="0"/>
              <a:t>Communicate to your readers your intention.</a:t>
            </a:r>
          </a:p>
          <a:p>
            <a:pPr lvl="1"/>
            <a:r>
              <a:rPr lang="en-MY" sz="1800" b="1" dirty="0" smtClean="0"/>
              <a:t>Each objective should contain only one aspect of the Study.</a:t>
            </a:r>
          </a:p>
          <a:p>
            <a:pPr lvl="1"/>
            <a:r>
              <a:rPr lang="en-MY" sz="1800" b="1" dirty="0" smtClean="0"/>
              <a:t>Use action oriented words or verbs when writing objectives.</a:t>
            </a:r>
          </a:p>
          <a:p>
            <a:r>
              <a:rPr lang="en-MY" sz="2000" b="1" dirty="0" smtClean="0"/>
              <a:t>The objectives should start with words such as:</a:t>
            </a:r>
          </a:p>
          <a:p>
            <a:pPr lvl="1"/>
            <a:r>
              <a:rPr lang="en-MY" sz="1800" b="1" dirty="0" smtClean="0"/>
              <a:t>‘to determine’,</a:t>
            </a:r>
          </a:p>
          <a:p>
            <a:pPr lvl="1"/>
            <a:r>
              <a:rPr lang="en-MY" sz="1800" b="1" dirty="0" smtClean="0"/>
              <a:t>‘to find out’,</a:t>
            </a:r>
          </a:p>
          <a:p>
            <a:pPr lvl="1"/>
            <a:r>
              <a:rPr lang="en-MY" sz="1800" b="1" dirty="0" smtClean="0"/>
              <a:t>‘to ascertain’,</a:t>
            </a:r>
          </a:p>
          <a:p>
            <a:pPr lvl="1"/>
            <a:r>
              <a:rPr lang="en-MY" sz="1800" b="1" dirty="0" smtClean="0"/>
              <a:t>‘to measure’,</a:t>
            </a:r>
          </a:p>
          <a:p>
            <a:pPr lvl="1"/>
            <a:r>
              <a:rPr lang="en-MY" sz="1800" b="1" dirty="0" smtClean="0"/>
              <a:t>‘to explore’ etc.</a:t>
            </a:r>
          </a:p>
          <a:p>
            <a:r>
              <a:rPr lang="en-MY" sz="2000" b="1" dirty="0" smtClean="0"/>
              <a:t>The wording of objectives determines the type of research (descriptive, correlation and experimental) and the type of research design you need to adopt to achieve them.</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1560" y="260648"/>
            <a:ext cx="7772400" cy="1143000"/>
          </a:xfrm>
        </p:spPr>
        <p:txBody>
          <a:bodyPr/>
          <a:lstStyle/>
          <a:p>
            <a:r>
              <a:rPr lang="en-US" dirty="0" smtClean="0"/>
              <a:t>Objectives and  Research Questions</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629264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Research Objectives</a:t>
            </a:r>
            <a:endParaRPr lang="en-US" dirty="0"/>
          </a:p>
        </p:txBody>
      </p:sp>
      <p:sp>
        <p:nvSpPr>
          <p:cNvPr id="3" name="Content Placeholder 2"/>
          <p:cNvSpPr>
            <a:spLocks noGrp="1"/>
          </p:cNvSpPr>
          <p:nvPr>
            <p:ph idx="1"/>
          </p:nvPr>
        </p:nvSpPr>
        <p:spPr/>
        <p:txBody>
          <a:bodyPr/>
          <a:lstStyle/>
          <a:p>
            <a:pPr lvl="0">
              <a:buNone/>
              <a:defRPr/>
            </a:pPr>
            <a:r>
              <a:rPr lang="en-MY" sz="2000" dirty="0" err="1" smtClean="0"/>
              <a:t>i</a:t>
            </a:r>
            <a:r>
              <a:rPr lang="en-MY" sz="2000" dirty="0" smtClean="0"/>
              <a:t>)   To </a:t>
            </a:r>
            <a:r>
              <a:rPr lang="en-MY" sz="2000" u="sng" dirty="0" smtClean="0">
                <a:solidFill>
                  <a:srgbClr val="0070C0"/>
                </a:solidFill>
              </a:rPr>
              <a:t>propose</a:t>
            </a:r>
            <a:r>
              <a:rPr lang="en-MY" sz="2000" dirty="0" smtClean="0"/>
              <a:t> a </a:t>
            </a:r>
            <a:r>
              <a:rPr lang="en-MY" sz="2000" dirty="0" smtClean="0">
                <a:solidFill>
                  <a:srgbClr val="0070C0"/>
                </a:solidFill>
              </a:rPr>
              <a:t>new cooperative feature selection scheme </a:t>
            </a:r>
            <a:r>
              <a:rPr lang="en-MY" sz="2000" dirty="0" smtClean="0"/>
              <a:t>that produces the optimum number and significant of input factors.</a:t>
            </a:r>
          </a:p>
          <a:p>
            <a:pPr lvl="0">
              <a:buNone/>
              <a:defRPr/>
            </a:pPr>
            <a:r>
              <a:rPr lang="en-MY" sz="2000" dirty="0" smtClean="0"/>
              <a:t>ii)  To </a:t>
            </a:r>
            <a:r>
              <a:rPr lang="en-MY" sz="2000" u="sng" dirty="0" smtClean="0">
                <a:solidFill>
                  <a:srgbClr val="00B050"/>
                </a:solidFill>
              </a:rPr>
              <a:t>develop</a:t>
            </a:r>
            <a:r>
              <a:rPr lang="en-MY" sz="2000" dirty="0" smtClean="0"/>
              <a:t> </a:t>
            </a:r>
            <a:r>
              <a:rPr lang="en-MY" sz="2000" dirty="0" smtClean="0">
                <a:solidFill>
                  <a:srgbClr val="00B050"/>
                </a:solidFill>
              </a:rPr>
              <a:t>hybrid nonlinear-linear model with new sequence of hybridization </a:t>
            </a:r>
            <a:r>
              <a:rPr lang="en-MY" sz="2000" dirty="0" smtClean="0"/>
              <a:t>that is able to handle incomplete and various size multivariate time series </a:t>
            </a:r>
            <a:r>
              <a:rPr lang="en-MY" sz="2000" dirty="0" smtClean="0">
                <a:solidFill>
                  <a:srgbClr val="00B050"/>
                </a:solidFill>
              </a:rPr>
              <a:t>accurately and robustly</a:t>
            </a:r>
            <a:r>
              <a:rPr lang="en-MY" sz="2000" dirty="0" smtClean="0"/>
              <a:t>.</a:t>
            </a:r>
          </a:p>
          <a:p>
            <a:pPr lvl="0">
              <a:buNone/>
              <a:defRPr/>
            </a:pPr>
            <a:r>
              <a:rPr lang="en-MY" sz="2000" dirty="0" smtClean="0"/>
              <a:t>iii)  To </a:t>
            </a:r>
            <a:r>
              <a:rPr lang="en-MY" sz="2000" u="sng" dirty="0" smtClean="0">
                <a:solidFill>
                  <a:srgbClr val="FF0000"/>
                </a:solidFill>
              </a:rPr>
              <a:t>investigate</a:t>
            </a:r>
            <a:r>
              <a:rPr lang="en-MY" sz="2000" dirty="0" smtClean="0"/>
              <a:t> the </a:t>
            </a:r>
            <a:r>
              <a:rPr lang="en-MY" sz="2000" dirty="0" smtClean="0">
                <a:solidFill>
                  <a:srgbClr val="FF0000"/>
                </a:solidFill>
              </a:rPr>
              <a:t>effect of cooperative feature selection, integration of PSO based BP neural network </a:t>
            </a:r>
            <a:r>
              <a:rPr lang="en-MY" sz="2000" dirty="0" smtClean="0"/>
              <a:t>and changing hybrid sequence on time series forecasting performance</a:t>
            </a:r>
          </a:p>
          <a:p>
            <a:pPr lvl="0">
              <a:buNone/>
              <a:defRPr/>
            </a:pPr>
            <a:r>
              <a:rPr lang="en-MY" sz="2000" dirty="0" smtClean="0"/>
              <a:t>iv)  To </a:t>
            </a:r>
            <a:r>
              <a:rPr lang="en-MY" sz="2000" u="sng" dirty="0" smtClean="0">
                <a:solidFill>
                  <a:srgbClr val="C00000"/>
                </a:solidFill>
              </a:rPr>
              <a:t>evaluate and validate </a:t>
            </a:r>
            <a:r>
              <a:rPr lang="en-MY" sz="2000" dirty="0" smtClean="0"/>
              <a:t>the </a:t>
            </a:r>
            <a:r>
              <a:rPr lang="en-MY" sz="2000" dirty="0" smtClean="0">
                <a:solidFill>
                  <a:srgbClr val="C00000"/>
                </a:solidFill>
              </a:rPr>
              <a:t>performance of the proposed hybrid model </a:t>
            </a:r>
            <a:r>
              <a:rPr lang="en-MY" sz="2000" dirty="0" smtClean="0"/>
              <a:t>with benchmark models on four different set of time series data that consists of different </a:t>
            </a:r>
            <a:r>
              <a:rPr lang="en-MY" sz="2000" dirty="0" err="1" smtClean="0"/>
              <a:t>behavior</a:t>
            </a:r>
            <a:r>
              <a:rPr lang="en-MY" sz="2000" dirty="0" smtClean="0"/>
              <a:t> and scale.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Research Objectives</a:t>
            </a:r>
            <a:endParaRPr lang="en-US" dirty="0"/>
          </a:p>
        </p:txBody>
      </p:sp>
      <p:sp>
        <p:nvSpPr>
          <p:cNvPr id="3" name="Content Placeholder 2"/>
          <p:cNvSpPr>
            <a:spLocks noGrp="1"/>
          </p:cNvSpPr>
          <p:nvPr>
            <p:ph idx="1"/>
          </p:nvPr>
        </p:nvSpPr>
        <p:spPr/>
        <p:txBody>
          <a:bodyPr/>
          <a:lstStyle/>
          <a:p>
            <a:pPr marL="400050" lvl="0" indent="-400050">
              <a:buAutoNum type="romanLcParenR"/>
            </a:pPr>
            <a:r>
              <a:rPr lang="en-US" sz="2000" dirty="0" smtClean="0"/>
              <a:t>To </a:t>
            </a:r>
            <a:r>
              <a:rPr lang="en-US" sz="2000" u="sng" dirty="0" smtClean="0">
                <a:solidFill>
                  <a:srgbClr val="0070C0"/>
                </a:solidFill>
              </a:rPr>
              <a:t>improve</a:t>
            </a:r>
            <a:r>
              <a:rPr lang="en-US" sz="2000" dirty="0" smtClean="0">
                <a:solidFill>
                  <a:srgbClr val="0070C0"/>
                </a:solidFill>
              </a:rPr>
              <a:t> the effectiveness of pre-detection stage</a:t>
            </a:r>
            <a:r>
              <a:rPr lang="en-US" sz="2000" dirty="0" smtClean="0"/>
              <a:t> by designing procedures for minimizing unnecessary recognition and selectively choose the network connection.</a:t>
            </a:r>
          </a:p>
          <a:p>
            <a:pPr marL="400050" lvl="0" indent="-400050">
              <a:buAutoNum type="romanLcParenR"/>
            </a:pPr>
            <a:r>
              <a:rPr lang="en-US" sz="2000" dirty="0" smtClean="0"/>
              <a:t>To </a:t>
            </a:r>
            <a:r>
              <a:rPr lang="en-US" sz="2000" u="sng" dirty="0" smtClean="0">
                <a:solidFill>
                  <a:srgbClr val="FF0000"/>
                </a:solidFill>
              </a:rPr>
              <a:t>design and develop </a:t>
            </a:r>
            <a:r>
              <a:rPr lang="en-US" sz="2000" dirty="0" smtClean="0">
                <a:solidFill>
                  <a:srgbClr val="FF0000"/>
                </a:solidFill>
              </a:rPr>
              <a:t>IDS model </a:t>
            </a:r>
            <a:r>
              <a:rPr lang="en-US" sz="2000" dirty="0" smtClean="0"/>
              <a:t>that can adaptively learn the dynamic circumstances in the network traffic and regularly update the reference model to reflect the changes</a:t>
            </a:r>
          </a:p>
          <a:p>
            <a:pPr marL="400050" lvl="0" indent="-400050">
              <a:buAutoNum type="romanLcParenR"/>
            </a:pPr>
            <a:r>
              <a:rPr lang="en-US" sz="2000" dirty="0" smtClean="0"/>
              <a:t>To</a:t>
            </a:r>
            <a:r>
              <a:rPr lang="en-US" sz="2000" dirty="0" smtClean="0">
                <a:solidFill>
                  <a:srgbClr val="00B050"/>
                </a:solidFill>
              </a:rPr>
              <a:t> i</a:t>
            </a:r>
            <a:r>
              <a:rPr lang="en-US" sz="2000" u="sng" dirty="0" smtClean="0">
                <a:solidFill>
                  <a:srgbClr val="00B050"/>
                </a:solidFill>
              </a:rPr>
              <a:t>mprov</a:t>
            </a:r>
            <a:r>
              <a:rPr lang="en-US" sz="2000" dirty="0" smtClean="0">
                <a:solidFill>
                  <a:srgbClr val="00B050"/>
                </a:solidFill>
              </a:rPr>
              <a:t>e discriminative capability of the IDS model to deal with vague boundary between normal and abnormal traffic pattern </a:t>
            </a:r>
            <a:r>
              <a:rPr lang="en-US" sz="2000" dirty="0" smtClean="0"/>
              <a:t>and on imbalanced dataset. In particular this research investigates on the design of classifiers by the means of ensemble classifier.</a:t>
            </a:r>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Research Objectives</a:t>
            </a:r>
            <a:endParaRPr lang="en-MY" dirty="0"/>
          </a:p>
        </p:txBody>
      </p:sp>
      <p:sp>
        <p:nvSpPr>
          <p:cNvPr id="3" name="Content Placeholder 2"/>
          <p:cNvSpPr>
            <a:spLocks noGrp="1"/>
          </p:cNvSpPr>
          <p:nvPr>
            <p:ph idx="1"/>
          </p:nvPr>
        </p:nvSpPr>
        <p:spPr/>
        <p:txBody>
          <a:bodyPr/>
          <a:lstStyle/>
          <a:p>
            <a:pPr marL="400050" lvl="0" indent="-400050">
              <a:buAutoNum type="romanLcParenR"/>
            </a:pPr>
            <a:r>
              <a:rPr lang="en-US" sz="2000" dirty="0" smtClean="0"/>
              <a:t>To objectively measure the vulnerability of existing MANET routing protocol to existing and future types of attacks.</a:t>
            </a:r>
          </a:p>
          <a:p>
            <a:pPr marL="400050" lvl="0" indent="-400050">
              <a:buAutoNum type="romanLcParenR"/>
            </a:pPr>
            <a:r>
              <a:rPr lang="en-US" sz="2000" dirty="0" smtClean="0"/>
              <a:t>To design, improve and analyze a new lightweight layered security framework to counter simple attack that is represented by </a:t>
            </a:r>
            <a:r>
              <a:rPr lang="en-US" sz="2000" dirty="0" err="1" smtClean="0"/>
              <a:t>blackhole</a:t>
            </a:r>
            <a:r>
              <a:rPr lang="en-US" sz="2000" dirty="0" smtClean="0"/>
              <a:t> attack.</a:t>
            </a:r>
          </a:p>
          <a:p>
            <a:pPr marL="400050" lvl="0" indent="-400050">
              <a:buAutoNum type="romanLcParenR"/>
            </a:pPr>
            <a:r>
              <a:rPr lang="en-US" sz="2000" dirty="0" smtClean="0"/>
              <a:t>To design, improve and analyze the enhancement of the security framework to counter sophisticated attack that is represented by wormhole attack.</a:t>
            </a:r>
          </a:p>
          <a:p>
            <a:pPr marL="400050" lvl="0" indent="-400050">
              <a:buAutoNum type="romanLcParenR"/>
            </a:pPr>
            <a:r>
              <a:rPr lang="en-US" sz="2000" dirty="0" smtClean="0"/>
              <a:t>To propose and analyze the performance of the security framework based on regression and neural network data analysis</a:t>
            </a:r>
            <a:endParaRPr lang="en-MY" sz="2000" dirty="0" smtClean="0"/>
          </a:p>
          <a:p>
            <a:endParaRPr lang="en-MY"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Defining Scope</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r>
              <a:rPr lang="en-US" dirty="0" smtClean="0"/>
              <a:t>Scope of the Study (1/2)</a:t>
            </a:r>
            <a:endParaRPr lang="en-MY" dirty="0"/>
          </a:p>
        </p:txBody>
      </p:sp>
      <p:sp>
        <p:nvSpPr>
          <p:cNvPr id="3" name="Content Placeholder 2"/>
          <p:cNvSpPr>
            <a:spLocks noGrp="1"/>
          </p:cNvSpPr>
          <p:nvPr>
            <p:ph idx="1"/>
          </p:nvPr>
        </p:nvSpPr>
        <p:spPr/>
        <p:txBody>
          <a:bodyPr/>
          <a:lstStyle/>
          <a:p>
            <a:r>
              <a:rPr lang="en-US" dirty="0" smtClean="0"/>
              <a:t>Is the boundary of the study</a:t>
            </a:r>
            <a:endParaRPr lang="en-MY" dirty="0" smtClean="0"/>
          </a:p>
          <a:p>
            <a:r>
              <a:rPr lang="en-US" dirty="0" smtClean="0"/>
              <a:t>Domain of the data</a:t>
            </a:r>
          </a:p>
          <a:p>
            <a:pPr lvl="1"/>
            <a:r>
              <a:rPr lang="en-US" dirty="0" smtClean="0"/>
              <a:t>Time frame of the data</a:t>
            </a:r>
          </a:p>
          <a:p>
            <a:pPr lvl="1"/>
            <a:r>
              <a:rPr lang="en-US" dirty="0" smtClean="0"/>
              <a:t>Type of data considered</a:t>
            </a:r>
          </a:p>
          <a:p>
            <a:pPr lvl="1"/>
            <a:r>
              <a:rPr lang="en-US" dirty="0" smtClean="0"/>
              <a:t>Attributes to be used</a:t>
            </a:r>
          </a:p>
          <a:p>
            <a:pPr lvl="1"/>
            <a:r>
              <a:rPr lang="en-US" dirty="0" smtClean="0"/>
              <a:t>Area of study</a:t>
            </a:r>
          </a:p>
          <a:p>
            <a:r>
              <a:rPr lang="en-US" dirty="0" smtClean="0"/>
              <a:t>Techniques to be used</a:t>
            </a:r>
            <a:endParaRPr lang="en-MY" dirty="0"/>
          </a:p>
        </p:txBody>
      </p:sp>
      <p:pic>
        <p:nvPicPr>
          <p:cNvPr id="102402" name="Picture 2"/>
          <p:cNvPicPr>
            <a:picLocks noChangeAspect="1" noChangeArrowheads="1"/>
          </p:cNvPicPr>
          <p:nvPr/>
        </p:nvPicPr>
        <p:blipFill>
          <a:blip r:embed="rId2" cstate="print"/>
          <a:srcRect/>
          <a:stretch>
            <a:fillRect/>
          </a:stretch>
        </p:blipFill>
        <p:spPr bwMode="auto">
          <a:xfrm rot="5400000">
            <a:off x="6226460" y="2278596"/>
            <a:ext cx="2095500" cy="2812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Study (2/2)</a:t>
            </a:r>
            <a:endParaRPr lang="en-MY" dirty="0"/>
          </a:p>
        </p:txBody>
      </p:sp>
      <p:sp>
        <p:nvSpPr>
          <p:cNvPr id="3" name="Content Placeholder 2"/>
          <p:cNvSpPr>
            <a:spLocks noGrp="1"/>
          </p:cNvSpPr>
          <p:nvPr>
            <p:ph idx="1"/>
          </p:nvPr>
        </p:nvSpPr>
        <p:spPr/>
        <p:txBody>
          <a:bodyPr/>
          <a:lstStyle/>
          <a:p>
            <a:r>
              <a:rPr lang="en-MY" sz="2400" dirty="0" smtClean="0"/>
              <a:t>Methodology</a:t>
            </a:r>
          </a:p>
          <a:p>
            <a:pPr lvl="1"/>
            <a:r>
              <a:rPr lang="en-MY" sz="2000" dirty="0" smtClean="0"/>
              <a:t>Approach</a:t>
            </a:r>
          </a:p>
          <a:p>
            <a:pPr lvl="1"/>
            <a:r>
              <a:rPr lang="en-MY" sz="2000" dirty="0" smtClean="0"/>
              <a:t>Testing/experimental tools/measurements</a:t>
            </a:r>
          </a:p>
          <a:p>
            <a:pPr lvl="1"/>
            <a:r>
              <a:rPr lang="en-MY" sz="2000" dirty="0" smtClean="0"/>
              <a:t>Test Data</a:t>
            </a:r>
          </a:p>
          <a:p>
            <a:r>
              <a:rPr lang="en-MY" sz="2400" dirty="0" smtClean="0"/>
              <a:t>Specify the limits of the research in a way which makes it clear what is and is not to be studied, through for example</a:t>
            </a:r>
          </a:p>
          <a:p>
            <a:pPr lvl="1"/>
            <a:r>
              <a:rPr lang="en-MY" sz="2000" dirty="0" smtClean="0"/>
              <a:t>Definitions</a:t>
            </a:r>
          </a:p>
          <a:p>
            <a:pPr lvl="1"/>
            <a:r>
              <a:rPr lang="en-MY" sz="2000" dirty="0" smtClean="0"/>
              <a:t>Time spans</a:t>
            </a:r>
          </a:p>
          <a:p>
            <a:pPr lvl="1"/>
            <a:r>
              <a:rPr lang="en-MY" sz="2000" dirty="0" smtClean="0"/>
              <a:t>Geographical boundaries</a:t>
            </a:r>
          </a:p>
          <a:p>
            <a:pPr lvl="1"/>
            <a:r>
              <a:rPr lang="en-MY" sz="2000" dirty="0" smtClean="0"/>
              <a:t>Other limits as appropriate to the field of study</a:t>
            </a:r>
            <a:endParaRPr lang="en-MY" sz="2000" dirty="0"/>
          </a:p>
        </p:txBody>
      </p:sp>
      <p:pic>
        <p:nvPicPr>
          <p:cNvPr id="103427" name="Picture 3"/>
          <p:cNvPicPr>
            <a:picLocks noChangeAspect="1" noChangeArrowheads="1"/>
          </p:cNvPicPr>
          <p:nvPr/>
        </p:nvPicPr>
        <p:blipFill>
          <a:blip r:embed="rId2" cstate="print"/>
          <a:srcRect/>
          <a:stretch>
            <a:fillRect/>
          </a:stretch>
        </p:blipFill>
        <p:spPr bwMode="auto">
          <a:xfrm rot="5400000">
            <a:off x="6743300" y="4124644"/>
            <a:ext cx="1237512" cy="35638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68313" y="1268413"/>
            <a:ext cx="8229600" cy="4525962"/>
          </a:xfrm>
        </p:spPr>
        <p:txBody>
          <a:bodyPr/>
          <a:lstStyle/>
          <a:p>
            <a:pPr marL="0" indent="0" algn="ctr">
              <a:buFont typeface="Arial" charset="0"/>
              <a:buNone/>
            </a:pPr>
            <a:r>
              <a:rPr lang="en-US" i="1" smtClean="0"/>
              <a:t>“Man approaches the unattainable truth through a succession of errors.” </a:t>
            </a:r>
          </a:p>
          <a:p>
            <a:pPr marL="0" indent="0" algn="ctr">
              <a:buFont typeface="Arial" charset="0"/>
              <a:buNone/>
            </a:pPr>
            <a:endParaRPr lang="en-US" i="1" smtClean="0"/>
          </a:p>
          <a:p>
            <a:pPr marL="0" indent="0" algn="ctr">
              <a:buFont typeface="Arial" charset="0"/>
              <a:buNone/>
            </a:pPr>
            <a:r>
              <a:rPr lang="en-US" i="1" smtClean="0"/>
              <a:t>-Aldous Huxley-</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Writing Chapter 1:</a:t>
            </a:r>
            <a:br>
              <a:rPr lang="en-US" dirty="0" smtClean="0">
                <a:solidFill>
                  <a:srgbClr val="0070C0"/>
                </a:solidFill>
              </a:rPr>
            </a:br>
            <a:r>
              <a:rPr lang="en-US" dirty="0" smtClean="0">
                <a:solidFill>
                  <a:srgbClr val="0070C0"/>
                </a:solidFill>
              </a:rPr>
              <a:t> Introduction</a:t>
            </a:r>
            <a:endParaRPr lang="en-MY" dirty="0">
              <a:solidFill>
                <a:srgbClr val="0070C0"/>
              </a:solidFill>
            </a:endParaRPr>
          </a:p>
        </p:txBody>
      </p:sp>
      <p:sp>
        <p:nvSpPr>
          <p:cNvPr id="3" name="Content Placeholder 2"/>
          <p:cNvSpPr>
            <a:spLocks noGrp="1"/>
          </p:cNvSpPr>
          <p:nvPr>
            <p:ph idx="1"/>
          </p:nvPr>
        </p:nvSpPr>
        <p:spPr/>
        <p:txBody>
          <a:bodyPr/>
          <a:lstStyle/>
          <a:p>
            <a:r>
              <a:rPr lang="en-US" sz="2400" dirty="0" smtClean="0"/>
              <a:t>Overview:</a:t>
            </a:r>
          </a:p>
          <a:p>
            <a:pPr lvl="1"/>
            <a:r>
              <a:rPr lang="en-US" sz="2000" dirty="0" smtClean="0"/>
              <a:t>Establish a research territory</a:t>
            </a:r>
          </a:p>
          <a:p>
            <a:pPr lvl="1"/>
            <a:r>
              <a:rPr lang="en-US" sz="2000" dirty="0" smtClean="0"/>
              <a:t>Provide readers with a setting for the problem to be reported</a:t>
            </a:r>
          </a:p>
          <a:p>
            <a:pPr lvl="1"/>
            <a:r>
              <a:rPr lang="en-US" sz="2000" dirty="0" smtClean="0"/>
              <a:t>Show the research area is important, central, interesting, problematic or relevant in some way</a:t>
            </a:r>
          </a:p>
          <a:p>
            <a:r>
              <a:rPr lang="en-US" sz="2400" dirty="0" smtClean="0"/>
              <a:t>Background of the Problem</a:t>
            </a:r>
          </a:p>
          <a:p>
            <a:pPr lvl="1"/>
            <a:r>
              <a:rPr lang="en-US" sz="2000" dirty="0" smtClean="0"/>
              <a:t>Establish a niche for your research</a:t>
            </a:r>
          </a:p>
          <a:p>
            <a:pPr lvl="1"/>
            <a:r>
              <a:rPr lang="en-US" sz="2000" dirty="0" smtClean="0"/>
              <a:t>More specific statements about the aspects of the problem already studied by other researchers</a:t>
            </a:r>
          </a:p>
          <a:p>
            <a:pPr lvl="1"/>
            <a:r>
              <a:rPr lang="en-US" sz="2000" dirty="0" smtClean="0"/>
              <a:t>Indicate gaps in previous research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Writing Chapter 1:</a:t>
            </a:r>
            <a:br>
              <a:rPr lang="en-US" dirty="0" smtClean="0">
                <a:solidFill>
                  <a:srgbClr val="0070C0"/>
                </a:solidFill>
              </a:rPr>
            </a:br>
            <a:r>
              <a:rPr lang="en-US" dirty="0" smtClean="0">
                <a:solidFill>
                  <a:srgbClr val="0070C0"/>
                </a:solidFill>
              </a:rPr>
              <a:t> Introduction…cont</a:t>
            </a:r>
            <a:endParaRPr lang="en-MY" dirty="0">
              <a:solidFill>
                <a:srgbClr val="FF0000"/>
              </a:solidFill>
            </a:endParaRPr>
          </a:p>
        </p:txBody>
      </p:sp>
      <p:sp>
        <p:nvSpPr>
          <p:cNvPr id="3" name="Content Placeholder 2"/>
          <p:cNvSpPr>
            <a:spLocks noGrp="1"/>
          </p:cNvSpPr>
          <p:nvPr>
            <p:ph idx="1"/>
          </p:nvPr>
        </p:nvSpPr>
        <p:spPr/>
        <p:txBody>
          <a:bodyPr/>
          <a:lstStyle/>
          <a:p>
            <a:r>
              <a:rPr lang="en-US" sz="2400" dirty="0" smtClean="0"/>
              <a:t>Statement of a Problem</a:t>
            </a:r>
          </a:p>
          <a:p>
            <a:pPr lvl="1"/>
            <a:r>
              <a:rPr lang="en-US" sz="2000" dirty="0" smtClean="0"/>
              <a:t>Statement that indicate the need for more investigation</a:t>
            </a:r>
          </a:p>
          <a:p>
            <a:pPr lvl="1"/>
            <a:r>
              <a:rPr lang="en-US" sz="2000" dirty="0" smtClean="0"/>
              <a:t>Outline where your study will extend current knowledge or research or how it differs from current research</a:t>
            </a:r>
          </a:p>
          <a:p>
            <a:pPr lvl="1"/>
            <a:r>
              <a:rPr lang="en-US" sz="2000" dirty="0" smtClean="0"/>
              <a:t>Pose research questions to address the problem</a:t>
            </a:r>
          </a:p>
          <a:p>
            <a:r>
              <a:rPr lang="en-US" sz="2400" dirty="0" smtClean="0"/>
              <a:t>Purpose and Objective</a:t>
            </a:r>
          </a:p>
          <a:p>
            <a:pPr lvl="1"/>
            <a:r>
              <a:rPr lang="en-US" sz="2000" dirty="0" smtClean="0"/>
              <a:t>Very specific statement about the purpose of the study followed by objectives of the research</a:t>
            </a:r>
          </a:p>
          <a:p>
            <a:r>
              <a:rPr lang="en-US" sz="2400" dirty="0" smtClean="0"/>
              <a:t>Scope</a:t>
            </a:r>
          </a:p>
          <a:p>
            <a:pPr lvl="1"/>
            <a:r>
              <a:rPr lang="en-US" sz="2000" dirty="0" smtClean="0"/>
              <a:t>Limits your study within the timeframe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Writing Chapter 1:</a:t>
            </a:r>
            <a:br>
              <a:rPr lang="en-US" dirty="0" smtClean="0">
                <a:solidFill>
                  <a:srgbClr val="0070C0"/>
                </a:solidFill>
              </a:rPr>
            </a:br>
            <a:r>
              <a:rPr lang="en-US" dirty="0" smtClean="0">
                <a:solidFill>
                  <a:srgbClr val="0070C0"/>
                </a:solidFill>
              </a:rPr>
              <a:t> Introduction…cont</a:t>
            </a:r>
            <a:endParaRPr lang="en-MY" dirty="0">
              <a:solidFill>
                <a:srgbClr val="FF0000"/>
              </a:solidFill>
            </a:endParaRPr>
          </a:p>
        </p:txBody>
      </p:sp>
      <p:sp>
        <p:nvSpPr>
          <p:cNvPr id="3" name="Content Placeholder 2"/>
          <p:cNvSpPr>
            <a:spLocks noGrp="1"/>
          </p:cNvSpPr>
          <p:nvPr>
            <p:ph idx="1"/>
          </p:nvPr>
        </p:nvSpPr>
        <p:spPr/>
        <p:txBody>
          <a:bodyPr/>
          <a:lstStyle/>
          <a:p>
            <a:r>
              <a:rPr lang="en-US" sz="2400" dirty="0" smtClean="0"/>
              <a:t>Methodology</a:t>
            </a:r>
          </a:p>
          <a:p>
            <a:pPr lvl="1"/>
            <a:r>
              <a:rPr lang="en-US" sz="2000" dirty="0" smtClean="0"/>
              <a:t>Outline the steps you will take to address the broad question</a:t>
            </a:r>
          </a:p>
          <a:p>
            <a:r>
              <a:rPr lang="en-US" sz="2400" dirty="0" smtClean="0"/>
              <a:t>Importance of the Study</a:t>
            </a:r>
          </a:p>
          <a:p>
            <a:pPr lvl="1"/>
            <a:r>
              <a:rPr lang="en-US" sz="2000" dirty="0" smtClean="0"/>
              <a:t>Give a value or justification for carrying out the study</a:t>
            </a:r>
          </a:p>
          <a:p>
            <a:r>
              <a:rPr lang="en-US" sz="2400" dirty="0" smtClean="0"/>
              <a:t>Contribution of the Study</a:t>
            </a:r>
          </a:p>
          <a:p>
            <a:pPr lvl="1"/>
            <a:r>
              <a:rPr lang="en-US" sz="2000" dirty="0" smtClean="0"/>
              <a:t>Announce the principle finding (contribution)</a:t>
            </a:r>
          </a:p>
          <a:p>
            <a:r>
              <a:rPr lang="en-US" sz="2400" dirty="0" smtClean="0"/>
              <a:t>Organization of Thesis</a:t>
            </a:r>
          </a:p>
          <a:p>
            <a:pPr lvl="1"/>
            <a:r>
              <a:rPr lang="en-US" sz="2000" dirty="0" smtClean="0"/>
              <a:t>Indicate the structure of the thesis</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Significance</a:t>
            </a:r>
            <a:endParaRPr lang="en-MY" dirty="0"/>
          </a:p>
        </p:txBody>
      </p:sp>
      <p:sp>
        <p:nvSpPr>
          <p:cNvPr id="3" name="Content Placeholder 2"/>
          <p:cNvSpPr>
            <a:spLocks noGrp="1"/>
          </p:cNvSpPr>
          <p:nvPr>
            <p:ph idx="1"/>
          </p:nvPr>
        </p:nvSpPr>
        <p:spPr/>
        <p:txBody>
          <a:bodyPr/>
          <a:lstStyle/>
          <a:p>
            <a:pPr marL="539750" indent="-539750"/>
            <a:r>
              <a:rPr lang="en-GB" sz="2800" dirty="0" smtClean="0"/>
              <a:t>State clearly why this research is important, what the benefits will be and how your work will contribute to knowledge in your field. </a:t>
            </a:r>
          </a:p>
          <a:p>
            <a:pPr marL="939800" lvl="1" indent="-539750"/>
            <a:r>
              <a:rPr lang="en-GB" sz="2400" dirty="0" smtClean="0"/>
              <a:t>This may include commercial benefits, changes in current practice, a new perspective on an old issue or other benefits to the community. </a:t>
            </a:r>
          </a:p>
          <a:p>
            <a:pPr marL="539750" indent="-539750"/>
            <a:r>
              <a:rPr lang="en-GB" sz="2800" dirty="0" smtClean="0"/>
              <a:t>You need to indicate why it is significant and how it advances understanding of the issues under discussion.</a:t>
            </a:r>
          </a:p>
          <a:p>
            <a:endParaRPr lang="en-MY"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a:t>
            </a:r>
            <a:endParaRPr lang="en-MY" dirty="0"/>
          </a:p>
        </p:txBody>
      </p:sp>
      <p:sp>
        <p:nvSpPr>
          <p:cNvPr id="3" name="Content Placeholder 2"/>
          <p:cNvSpPr>
            <a:spLocks noGrp="1"/>
          </p:cNvSpPr>
          <p:nvPr>
            <p:ph idx="1"/>
          </p:nvPr>
        </p:nvSpPr>
        <p:spPr>
          <a:xfrm>
            <a:off x="755576" y="1628800"/>
            <a:ext cx="7772400" cy="4114800"/>
          </a:xfrm>
        </p:spPr>
        <p:txBody>
          <a:bodyPr/>
          <a:lstStyle/>
          <a:p>
            <a:r>
              <a:rPr lang="en-US" dirty="0" smtClean="0"/>
              <a:t>Refers to the extent to which a study may be done practically and successfully</a:t>
            </a:r>
          </a:p>
          <a:p>
            <a:r>
              <a:rPr lang="en-US" dirty="0" smtClean="0"/>
              <a:t>Researchers must consider:</a:t>
            </a:r>
          </a:p>
          <a:p>
            <a:pPr lvl="1"/>
            <a:r>
              <a:rPr lang="en-US" dirty="0" smtClean="0"/>
              <a:t>Scope</a:t>
            </a:r>
          </a:p>
          <a:p>
            <a:pPr lvl="1"/>
            <a:r>
              <a:rPr lang="en-US" dirty="0" smtClean="0"/>
              <a:t>Time</a:t>
            </a:r>
          </a:p>
          <a:p>
            <a:pPr lvl="1"/>
            <a:r>
              <a:rPr lang="en-US" dirty="0" smtClean="0"/>
              <a:t>Cost</a:t>
            </a:r>
          </a:p>
          <a:p>
            <a:pPr lvl="1"/>
            <a:r>
              <a:rPr lang="en-US" dirty="0" smtClean="0"/>
              <a:t>Ethical Issues</a:t>
            </a:r>
          </a:p>
          <a:p>
            <a:pPr lvl="1"/>
            <a:r>
              <a:rPr lang="en-US" dirty="0" smtClean="0"/>
              <a:t>Study participants</a:t>
            </a:r>
          </a:p>
          <a:p>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Literature Review</a:t>
            </a:r>
            <a:endParaRPr lang="en-MY" dirty="0"/>
          </a:p>
        </p:txBody>
      </p:sp>
      <p:sp>
        <p:nvSpPr>
          <p:cNvPr id="3" name="Content Placeholder 2"/>
          <p:cNvSpPr>
            <a:spLocks noGrp="1"/>
          </p:cNvSpPr>
          <p:nvPr>
            <p:ph idx="1"/>
          </p:nvPr>
        </p:nvSpPr>
        <p:spPr/>
        <p:txBody>
          <a:bodyPr/>
          <a:lstStyle/>
          <a:p>
            <a:r>
              <a:rPr lang="en-US" dirty="0" smtClean="0"/>
              <a:t>Aids in:</a:t>
            </a:r>
          </a:p>
          <a:p>
            <a:pPr lvl="1"/>
            <a:r>
              <a:rPr lang="en-US" dirty="0" smtClean="0"/>
              <a:t>Problem selection</a:t>
            </a:r>
          </a:p>
          <a:p>
            <a:pPr lvl="1"/>
            <a:r>
              <a:rPr lang="en-US" dirty="0" smtClean="0"/>
              <a:t>Understanding if the question has already been answered</a:t>
            </a:r>
          </a:p>
          <a:p>
            <a:pPr lvl="1"/>
            <a:r>
              <a:rPr lang="en-US" dirty="0" smtClean="0"/>
              <a:t>Identifying conceptual and practical obstacles</a:t>
            </a:r>
          </a:p>
          <a:p>
            <a:pPr lvl="1"/>
            <a:r>
              <a:rPr lang="en-US" dirty="0" smtClean="0"/>
              <a:t>Learning how to address obstacles</a:t>
            </a:r>
          </a:p>
          <a:p>
            <a:pPr lvl="1"/>
            <a:r>
              <a:rPr lang="en-US" dirty="0" smtClean="0"/>
              <a:t>Building on existing research</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2304256" cy="5098578"/>
          </a:xfrm>
        </p:spPr>
        <p:txBody>
          <a:bodyPr/>
          <a:lstStyle/>
          <a:p>
            <a:r>
              <a:rPr lang="en-US" sz="2800" dirty="0" smtClean="0"/>
              <a:t>Example1: Problem Background</a:t>
            </a:r>
            <a:br>
              <a:rPr lang="en-US" sz="2800" dirty="0" smtClean="0"/>
            </a:br>
            <a:r>
              <a:rPr lang="en-US" sz="2800" dirty="0" smtClean="0"/>
              <a:t> to </a:t>
            </a:r>
            <a:br>
              <a:rPr lang="en-US" sz="2800" dirty="0" smtClean="0"/>
            </a:br>
            <a:r>
              <a:rPr lang="en-US" sz="2800" dirty="0" smtClean="0"/>
              <a:t>Problem Identification</a:t>
            </a:r>
            <a:endParaRPr lang="en-MY" sz="2800" dirty="0"/>
          </a:p>
        </p:txBody>
      </p:sp>
      <p:pic>
        <p:nvPicPr>
          <p:cNvPr id="100354" name="Picture 2"/>
          <p:cNvPicPr>
            <a:picLocks noChangeAspect="1" noChangeArrowheads="1"/>
          </p:cNvPicPr>
          <p:nvPr/>
        </p:nvPicPr>
        <p:blipFill>
          <a:blip r:embed="rId2" cstate="print"/>
          <a:srcRect/>
          <a:stretch>
            <a:fillRect/>
          </a:stretch>
        </p:blipFill>
        <p:spPr bwMode="auto">
          <a:xfrm>
            <a:off x="2627783" y="260648"/>
            <a:ext cx="6398425" cy="597666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322712" cy="5026570"/>
          </a:xfrm>
        </p:spPr>
        <p:txBody>
          <a:bodyPr/>
          <a:lstStyle/>
          <a:p>
            <a:r>
              <a:rPr lang="en-US" sz="2400" dirty="0" smtClean="0"/>
              <a:t>Example 2:</a:t>
            </a:r>
            <a:br>
              <a:rPr lang="en-US" sz="2400" dirty="0" smtClean="0"/>
            </a:br>
            <a:r>
              <a:rPr lang="en-US" sz="2400" dirty="0" smtClean="0"/>
              <a:t>Problem Identification Analysis</a:t>
            </a:r>
            <a:endParaRPr lang="en-MY" sz="2400" dirty="0"/>
          </a:p>
        </p:txBody>
      </p:sp>
      <p:pic>
        <p:nvPicPr>
          <p:cNvPr id="101378" name="Picture 2"/>
          <p:cNvPicPr>
            <a:picLocks noChangeAspect="1" noChangeArrowheads="1"/>
          </p:cNvPicPr>
          <p:nvPr/>
        </p:nvPicPr>
        <p:blipFill>
          <a:blip r:embed="rId2" cstate="print"/>
          <a:srcRect/>
          <a:stretch>
            <a:fillRect/>
          </a:stretch>
        </p:blipFill>
        <p:spPr bwMode="auto">
          <a:xfrm>
            <a:off x="3995936" y="-1"/>
            <a:ext cx="4752528" cy="700266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(1/3)</a:t>
            </a:r>
            <a:endParaRPr lang="en-MY" dirty="0"/>
          </a:p>
        </p:txBody>
      </p:sp>
      <p:sp>
        <p:nvSpPr>
          <p:cNvPr id="3" name="Content Placeholder 2"/>
          <p:cNvSpPr>
            <a:spLocks noGrp="1"/>
          </p:cNvSpPr>
          <p:nvPr>
            <p:ph idx="1"/>
          </p:nvPr>
        </p:nvSpPr>
        <p:spPr/>
        <p:txBody>
          <a:bodyPr/>
          <a:lstStyle/>
          <a:p>
            <a:pPr>
              <a:buNone/>
            </a:pPr>
            <a:r>
              <a:rPr lang="en-MY" sz="2000" dirty="0" smtClean="0"/>
              <a:t>	The important issue in time series forecasting is how to develop a model that can produce accurate forecasting results. However, to achieve this in reality is a big challenge to the academicians and practitioners due to several limitations. Real world time series forecasting problems often complex, and comprise of insufficient, incomplete and uncertainties historical data, influenced by multi and rapidly change factors. Getting information such as the most and the least significant factors that influence the system’s performance is very important. However, the relationships among various affecting factors or input data are unclear and difficult to quantify (intangible data) particularly when the information is not clear, incomplete and uncertain. It is also difficult to get the practical and experimental data.</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3568" y="548680"/>
            <a:ext cx="7772400" cy="1143000"/>
          </a:xfrm>
        </p:spPr>
        <p:txBody>
          <a:bodyPr/>
          <a:lstStyle/>
          <a:p>
            <a:r>
              <a:rPr lang="en-US" b="1" dirty="0" smtClean="0"/>
              <a:t>Finding A Good Research Problem in Computer Science</a:t>
            </a:r>
            <a:endParaRPr lang="en-US" dirty="0" smtClean="0"/>
          </a:p>
        </p:txBody>
      </p:sp>
      <p:sp>
        <p:nvSpPr>
          <p:cNvPr id="3" name="Content Placeholder 2"/>
          <p:cNvSpPr>
            <a:spLocks noGrp="1"/>
          </p:cNvSpPr>
          <p:nvPr>
            <p:ph idx="1"/>
          </p:nvPr>
        </p:nvSpPr>
        <p:spPr/>
        <p:txBody>
          <a:bodyPr/>
          <a:lstStyle/>
          <a:p>
            <a:pPr marL="0" indent="0">
              <a:buFont typeface="Arial" charset="0"/>
              <a:buNone/>
              <a:defRPr/>
            </a:pPr>
            <a:r>
              <a:rPr lang="en-US" sz="2000" dirty="0"/>
              <a:t>It is about studying an Idea: your Idea.</a:t>
            </a:r>
          </a:p>
          <a:p>
            <a:pPr marL="457200" lvl="1" indent="0">
              <a:buFont typeface="Arial" charset="0"/>
              <a:buNone/>
              <a:defRPr/>
            </a:pPr>
            <a:r>
              <a:rPr lang="en-US" sz="2000" dirty="0"/>
              <a:t>Novelty of the Idea.</a:t>
            </a:r>
          </a:p>
          <a:p>
            <a:pPr marL="800100" lvl="2" indent="0">
              <a:buFont typeface="Arial" charset="0"/>
              <a:buNone/>
              <a:defRPr/>
            </a:pPr>
            <a:r>
              <a:rPr lang="en-US" sz="2000" dirty="0"/>
              <a:t>Research is a study of new ideas in the field </a:t>
            </a:r>
            <a:r>
              <a:rPr lang="en-US" sz="2000" dirty="0" smtClean="0"/>
              <a:t>where the </a:t>
            </a:r>
            <a:r>
              <a:rPr lang="en-US" sz="2000" dirty="0"/>
              <a:t>research belongs to.</a:t>
            </a:r>
          </a:p>
          <a:p>
            <a:pPr marL="457200" lvl="1" indent="0">
              <a:buFont typeface="Arial" charset="0"/>
              <a:buNone/>
              <a:defRPr/>
            </a:pPr>
            <a:r>
              <a:rPr lang="en-US" sz="2000" dirty="0"/>
              <a:t>Significance for the Community.</a:t>
            </a:r>
          </a:p>
          <a:p>
            <a:pPr marL="800100" lvl="2" indent="0">
              <a:buFont typeface="Arial" charset="0"/>
              <a:buNone/>
              <a:defRPr/>
            </a:pPr>
            <a:r>
              <a:rPr lang="en-US" sz="2000" dirty="0"/>
              <a:t>One of the most important questions of research </a:t>
            </a:r>
            <a:r>
              <a:rPr lang="en-US" sz="2000" dirty="0" smtClean="0"/>
              <a:t>is to </a:t>
            </a:r>
            <a:r>
              <a:rPr lang="en-US" sz="2000" dirty="0"/>
              <a:t>study what idea is actually needed for </a:t>
            </a:r>
            <a:r>
              <a:rPr lang="en-US" sz="2000" dirty="0" smtClean="0"/>
              <a:t>the community </a:t>
            </a:r>
            <a:r>
              <a:rPr lang="en-US" sz="2000" dirty="0"/>
              <a:t>“today”.</a:t>
            </a:r>
          </a:p>
          <a:p>
            <a:pPr marL="457200" lvl="1" indent="0">
              <a:buFont typeface="Arial" charset="0"/>
              <a:buNone/>
              <a:defRPr/>
            </a:pPr>
            <a:r>
              <a:rPr lang="en-US" sz="2000" dirty="0"/>
              <a:t>Contribution from the Researcher.</a:t>
            </a:r>
          </a:p>
          <a:p>
            <a:pPr marL="800100" lvl="2" indent="0">
              <a:buFont typeface="Arial" charset="0"/>
              <a:buNone/>
              <a:defRPr/>
            </a:pPr>
            <a:r>
              <a:rPr lang="en-US" sz="2000" dirty="0"/>
              <a:t>An amount of efforts made by a researcher </a:t>
            </a:r>
            <a:r>
              <a:rPr lang="en-US" sz="2000" dirty="0" smtClean="0"/>
              <a:t>to study </a:t>
            </a:r>
            <a:r>
              <a:rPr lang="en-US" sz="2000" dirty="0"/>
              <a:t>the idea.</a:t>
            </a:r>
          </a:p>
          <a:p>
            <a:pPr marL="400050" lvl="1" indent="0">
              <a:buFont typeface="Arial" charset="0"/>
              <a:buNone/>
              <a:defRPr/>
            </a:pPr>
            <a:r>
              <a:rPr lang="en-US" sz="2000" dirty="0"/>
              <a:t>But before...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(2/3)</a:t>
            </a:r>
            <a:endParaRPr lang="en-MY" dirty="0"/>
          </a:p>
        </p:txBody>
      </p:sp>
      <p:sp>
        <p:nvSpPr>
          <p:cNvPr id="3" name="Content Placeholder 2"/>
          <p:cNvSpPr>
            <a:spLocks noGrp="1"/>
          </p:cNvSpPr>
          <p:nvPr>
            <p:ph idx="1"/>
          </p:nvPr>
        </p:nvSpPr>
        <p:spPr/>
        <p:txBody>
          <a:bodyPr/>
          <a:lstStyle/>
          <a:p>
            <a:pPr>
              <a:buNone/>
            </a:pPr>
            <a:r>
              <a:rPr lang="en-MY" sz="2000" dirty="0" smtClean="0"/>
              <a:t>	Previous hybrid model (Zhang, 2003) that consists of the traditional linear ARIMA model and nonlinear ANN model could not overcome the above problems. For example, instead of using </a:t>
            </a:r>
            <a:r>
              <a:rPr lang="en-MY" sz="2000" dirty="0" err="1" smtClean="0"/>
              <a:t>univariate</a:t>
            </a:r>
            <a:r>
              <a:rPr lang="en-MY" sz="2000" dirty="0" smtClean="0"/>
              <a:t> forecasting model, multivariate forecasting model is required for dealing with multi factors. In previous works, feature selection is not of concern since </a:t>
            </a:r>
            <a:r>
              <a:rPr lang="en-MY" sz="2000" dirty="0" err="1" smtClean="0"/>
              <a:t>univariate</a:t>
            </a:r>
            <a:r>
              <a:rPr lang="en-MY" sz="2000" dirty="0" smtClean="0"/>
              <a:t> time series data is used to represent only one feature at a time. Hence, a new hybrid model should be developed to solve the arising problem and able to handle the uncertainties in time series problems.</a:t>
            </a:r>
          </a:p>
          <a:p>
            <a:pPr>
              <a:buNone/>
            </a:pPr>
            <a:r>
              <a:rPr lang="en-MY" sz="2000" dirty="0" smtClean="0"/>
              <a:t>	The best model in the real world forecasting should be one that is robust and accurate so that users have confidence of employing the model repeatedly.</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(3/3)</a:t>
            </a:r>
            <a:endParaRPr lang="en-MY" dirty="0"/>
          </a:p>
        </p:txBody>
      </p:sp>
      <p:sp>
        <p:nvSpPr>
          <p:cNvPr id="3" name="Content Placeholder 2"/>
          <p:cNvSpPr>
            <a:spLocks noGrp="1"/>
          </p:cNvSpPr>
          <p:nvPr>
            <p:ph idx="1"/>
          </p:nvPr>
        </p:nvSpPr>
        <p:spPr/>
        <p:txBody>
          <a:bodyPr/>
          <a:lstStyle/>
          <a:p>
            <a:pPr>
              <a:buNone/>
            </a:pPr>
            <a:r>
              <a:rPr lang="en-MY" dirty="0" smtClean="0"/>
              <a:t>	Therefore the problem statement for this research is,</a:t>
            </a:r>
          </a:p>
          <a:p>
            <a:pPr>
              <a:buNone/>
            </a:pPr>
            <a:r>
              <a:rPr lang="en-MY" dirty="0" smtClean="0"/>
              <a:t>	“</a:t>
            </a:r>
            <a:r>
              <a:rPr lang="en-MY" b="1" i="1" dirty="0" smtClean="0"/>
              <a:t>A new hybridizing linear and nonlinear model is able to cope with multi factors, insufficient, incomplete and uncertainties time series data for better accuracy, stable system and robust forecasting result”</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MY" dirty="0"/>
          </a:p>
        </p:txBody>
      </p:sp>
      <p:sp>
        <p:nvSpPr>
          <p:cNvPr id="3" name="Content Placeholder 2"/>
          <p:cNvSpPr>
            <a:spLocks noGrp="1"/>
          </p:cNvSpPr>
          <p:nvPr>
            <p:ph idx="1"/>
          </p:nvPr>
        </p:nvSpPr>
        <p:spPr>
          <a:xfrm>
            <a:off x="683568" y="1700808"/>
            <a:ext cx="7772400" cy="4114800"/>
          </a:xfrm>
        </p:spPr>
        <p:txBody>
          <a:bodyPr/>
          <a:lstStyle/>
          <a:p>
            <a:pPr>
              <a:buNone/>
            </a:pPr>
            <a:r>
              <a:rPr lang="en-MY" sz="2000" dirty="0" err="1" smtClean="0"/>
              <a:t>i</a:t>
            </a:r>
            <a:r>
              <a:rPr lang="en-MY" sz="2000" dirty="0" smtClean="0"/>
              <a:t>)	How to design a new hybrid linear and nonlinear model?</a:t>
            </a:r>
          </a:p>
          <a:p>
            <a:pPr>
              <a:buNone/>
            </a:pPr>
            <a:r>
              <a:rPr lang="en-MY" sz="2000" dirty="0" smtClean="0"/>
              <a:t>ii)   How to find the least and the most significant factors that can affect the forecasting performance? How to find the optimum significant factors that can represent the whole pattern in time series in order to maintain high forecasting accuracy.</a:t>
            </a:r>
          </a:p>
          <a:p>
            <a:pPr>
              <a:buNone/>
            </a:pPr>
            <a:r>
              <a:rPr lang="en-MY" sz="2000" dirty="0" smtClean="0"/>
              <a:t>iii)  How to combine the linear and nonlinear models to minimize the over- fitting problem in order to improve the capability of hybrid forecasting model.</a:t>
            </a:r>
          </a:p>
          <a:p>
            <a:pPr>
              <a:buNone/>
            </a:pPr>
            <a:r>
              <a:rPr lang="en-MY" sz="2000" dirty="0" smtClean="0"/>
              <a:t>iv)  How to minimize the possibility of local minima problems occurred in  previous hybrid model?</a:t>
            </a:r>
          </a:p>
          <a:p>
            <a:pPr>
              <a:buNone/>
            </a:pPr>
            <a:r>
              <a:rPr lang="en-MY" sz="2000" dirty="0" smtClean="0"/>
              <a:t>v)  How to obtain accurate and robust forecasting result when dealing with incomplete data and small size of time series data?</a:t>
            </a:r>
          </a:p>
          <a:p>
            <a:pPr>
              <a:buNone/>
            </a:pPr>
            <a:r>
              <a:rPr lang="en-MY" sz="2000" dirty="0" smtClean="0"/>
              <a:t>vi)  Can the proposed hybrid model outperform the individual models and the existing hybrid models?</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Research</a:t>
            </a:r>
            <a:endParaRPr lang="en-MY" dirty="0"/>
          </a:p>
        </p:txBody>
      </p:sp>
      <p:sp>
        <p:nvSpPr>
          <p:cNvPr id="3" name="Content Placeholder 2"/>
          <p:cNvSpPr>
            <a:spLocks noGrp="1"/>
          </p:cNvSpPr>
          <p:nvPr>
            <p:ph idx="1"/>
          </p:nvPr>
        </p:nvSpPr>
        <p:spPr/>
        <p:txBody>
          <a:bodyPr/>
          <a:lstStyle/>
          <a:p>
            <a:pPr>
              <a:buNone/>
            </a:pPr>
            <a:r>
              <a:rPr lang="en-MY" dirty="0" smtClean="0"/>
              <a:t>	The aim of this research is to develop and </a:t>
            </a:r>
            <a:r>
              <a:rPr lang="en-MY" dirty="0" smtClean="0">
                <a:solidFill>
                  <a:srgbClr val="0070C0"/>
                </a:solidFill>
              </a:rPr>
              <a:t>enhance hybrid linear-nonlinear model </a:t>
            </a:r>
            <a:r>
              <a:rPr lang="en-MY" dirty="0" smtClean="0"/>
              <a:t>that will </a:t>
            </a:r>
            <a:r>
              <a:rPr lang="en-MY" dirty="0" smtClean="0">
                <a:solidFill>
                  <a:srgbClr val="0070C0"/>
                </a:solidFill>
              </a:rPr>
              <a:t>improve forecasting performance</a:t>
            </a:r>
            <a:r>
              <a:rPr lang="en-MY" dirty="0" smtClean="0"/>
              <a:t>, </a:t>
            </a:r>
            <a:r>
              <a:rPr lang="en-MY" dirty="0" smtClean="0">
                <a:solidFill>
                  <a:srgbClr val="0070C0"/>
                </a:solidFill>
              </a:rPr>
              <a:t>able to deal with insufficient and incomplete data</a:t>
            </a:r>
            <a:r>
              <a:rPr lang="en-MY" dirty="0" smtClean="0"/>
              <a:t>. In addition, it can </a:t>
            </a:r>
            <a:r>
              <a:rPr lang="en-MY" dirty="0" smtClean="0">
                <a:solidFill>
                  <a:srgbClr val="0070C0"/>
                </a:solidFill>
              </a:rPr>
              <a:t>minimize the occurrence of over-fitting and local minima problem</a:t>
            </a:r>
            <a:r>
              <a:rPr lang="en-MY" dirty="0" smtClean="0"/>
              <a:t>.</a:t>
            </a:r>
            <a:endParaRPr lang="en-MY"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MY" dirty="0"/>
          </a:p>
        </p:txBody>
      </p:sp>
      <p:sp>
        <p:nvSpPr>
          <p:cNvPr id="3" name="Content Placeholder 2"/>
          <p:cNvSpPr>
            <a:spLocks noGrp="1"/>
          </p:cNvSpPr>
          <p:nvPr>
            <p:ph idx="1"/>
          </p:nvPr>
        </p:nvSpPr>
        <p:spPr/>
        <p:txBody>
          <a:bodyPr/>
          <a:lstStyle/>
          <a:p>
            <a:pPr>
              <a:buNone/>
            </a:pPr>
            <a:r>
              <a:rPr lang="en-MY" sz="2000" dirty="0" err="1" smtClean="0"/>
              <a:t>i</a:t>
            </a:r>
            <a:r>
              <a:rPr lang="en-MY" sz="2000" dirty="0" smtClean="0"/>
              <a:t>)   To </a:t>
            </a:r>
            <a:r>
              <a:rPr lang="en-MY" sz="2000" dirty="0" smtClean="0">
                <a:solidFill>
                  <a:srgbClr val="0070C0"/>
                </a:solidFill>
              </a:rPr>
              <a:t>propose</a:t>
            </a:r>
            <a:r>
              <a:rPr lang="en-MY" sz="2000" dirty="0" smtClean="0"/>
              <a:t> a </a:t>
            </a:r>
            <a:r>
              <a:rPr lang="en-MY" sz="2000" dirty="0" smtClean="0">
                <a:solidFill>
                  <a:srgbClr val="0070C0"/>
                </a:solidFill>
              </a:rPr>
              <a:t>new cooperative feature selection scheme </a:t>
            </a:r>
            <a:r>
              <a:rPr lang="en-MY" sz="2000" dirty="0" smtClean="0"/>
              <a:t>that produces the optimum number and significant of input factors.</a:t>
            </a:r>
          </a:p>
          <a:p>
            <a:pPr>
              <a:buNone/>
            </a:pPr>
            <a:r>
              <a:rPr lang="en-MY" sz="2000" dirty="0" smtClean="0"/>
              <a:t>ii)  To </a:t>
            </a:r>
            <a:r>
              <a:rPr lang="en-MY" sz="2000" dirty="0" smtClean="0">
                <a:solidFill>
                  <a:srgbClr val="00B050"/>
                </a:solidFill>
              </a:rPr>
              <a:t>develop</a:t>
            </a:r>
            <a:r>
              <a:rPr lang="en-MY" sz="2000" dirty="0" smtClean="0"/>
              <a:t> </a:t>
            </a:r>
            <a:r>
              <a:rPr lang="en-MY" sz="2000" dirty="0" smtClean="0">
                <a:solidFill>
                  <a:srgbClr val="00B050"/>
                </a:solidFill>
              </a:rPr>
              <a:t>hybrid nonlinear-linear model with new sequence of hybridization </a:t>
            </a:r>
            <a:r>
              <a:rPr lang="en-MY" sz="2000" dirty="0" smtClean="0"/>
              <a:t>that is able to handle incomplete and various size multivariate time series </a:t>
            </a:r>
            <a:r>
              <a:rPr lang="en-MY" sz="2000" dirty="0" smtClean="0">
                <a:solidFill>
                  <a:srgbClr val="00B050"/>
                </a:solidFill>
              </a:rPr>
              <a:t>accurately and robustly</a:t>
            </a:r>
            <a:r>
              <a:rPr lang="en-MY" sz="2000" dirty="0" smtClean="0"/>
              <a:t>.</a:t>
            </a:r>
          </a:p>
          <a:p>
            <a:pPr>
              <a:buNone/>
            </a:pPr>
            <a:r>
              <a:rPr lang="en-MY" sz="2000" dirty="0" smtClean="0"/>
              <a:t>iii)  To </a:t>
            </a:r>
            <a:r>
              <a:rPr lang="en-MY" sz="2000" dirty="0" smtClean="0">
                <a:solidFill>
                  <a:srgbClr val="FF0000"/>
                </a:solidFill>
              </a:rPr>
              <a:t>investigate</a:t>
            </a:r>
            <a:r>
              <a:rPr lang="en-MY" sz="2000" dirty="0" smtClean="0"/>
              <a:t> the </a:t>
            </a:r>
            <a:r>
              <a:rPr lang="en-MY" sz="2000" dirty="0" smtClean="0">
                <a:solidFill>
                  <a:srgbClr val="FF0000"/>
                </a:solidFill>
              </a:rPr>
              <a:t>effect of cooperative feature selection, integration of PSO based BP neural network </a:t>
            </a:r>
            <a:r>
              <a:rPr lang="en-MY" sz="2000" dirty="0" smtClean="0"/>
              <a:t>and changing hybrid sequence on time series forecasting performance</a:t>
            </a:r>
          </a:p>
          <a:p>
            <a:pPr>
              <a:buNone/>
            </a:pPr>
            <a:r>
              <a:rPr lang="en-MY" sz="2000" dirty="0" smtClean="0"/>
              <a:t>iv)  To </a:t>
            </a:r>
            <a:r>
              <a:rPr lang="en-MY" sz="2000" dirty="0" smtClean="0">
                <a:solidFill>
                  <a:srgbClr val="C00000"/>
                </a:solidFill>
              </a:rPr>
              <a:t>evaluate and validate </a:t>
            </a:r>
            <a:r>
              <a:rPr lang="en-MY" sz="2000" dirty="0" smtClean="0"/>
              <a:t>the </a:t>
            </a:r>
            <a:r>
              <a:rPr lang="en-MY" sz="2000" dirty="0" smtClean="0">
                <a:solidFill>
                  <a:srgbClr val="C00000"/>
                </a:solidFill>
              </a:rPr>
              <a:t>performance of the proposed hybrid model </a:t>
            </a:r>
            <a:r>
              <a:rPr lang="en-MY" sz="2000" dirty="0" smtClean="0"/>
              <a:t>with benchmark models on four different set of time series data that consists of different </a:t>
            </a:r>
            <a:r>
              <a:rPr lang="en-MY" sz="2000" dirty="0" err="1" smtClean="0"/>
              <a:t>behavior</a:t>
            </a:r>
            <a:r>
              <a:rPr lang="en-MY" sz="2000" dirty="0" smtClean="0"/>
              <a:t> and scale.</a:t>
            </a:r>
            <a:endParaRPr lang="en-MY"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MY" dirty="0"/>
          </a:p>
        </p:txBody>
      </p:sp>
      <p:sp>
        <p:nvSpPr>
          <p:cNvPr id="3" name="Content Placeholder 2"/>
          <p:cNvSpPr>
            <a:spLocks noGrp="1"/>
          </p:cNvSpPr>
          <p:nvPr>
            <p:ph idx="1"/>
          </p:nvPr>
        </p:nvSpPr>
        <p:spPr>
          <a:xfrm>
            <a:off x="683568" y="1628800"/>
            <a:ext cx="7772400" cy="4114800"/>
          </a:xfrm>
        </p:spPr>
        <p:txBody>
          <a:bodyPr/>
          <a:lstStyle/>
          <a:p>
            <a:pPr>
              <a:buNone/>
            </a:pPr>
            <a:r>
              <a:rPr lang="en-MY" sz="1600" dirty="0" err="1" smtClean="0"/>
              <a:t>i</a:t>
            </a:r>
            <a:r>
              <a:rPr lang="en-MY" sz="1600" dirty="0" smtClean="0"/>
              <a:t>)    Only quantitative forecasting method is employed.</a:t>
            </a:r>
          </a:p>
          <a:p>
            <a:pPr>
              <a:buNone/>
            </a:pPr>
            <a:r>
              <a:rPr lang="en-MY" sz="1600" dirty="0" smtClean="0"/>
              <a:t>ii)    Four different sample sets of multivariate time series data namely China crop yield, KLSE closing price, Composite Index price and Total Export Earnings of natural rubber products are used to validate the performance of our proposed hybrid model.</a:t>
            </a:r>
          </a:p>
          <a:p>
            <a:pPr>
              <a:buNone/>
            </a:pPr>
            <a:r>
              <a:rPr lang="en-MY" sz="1600" dirty="0" smtClean="0"/>
              <a:t>iii)   Since linear model such as ARIMA model need at least 50 data points in order to successfully perform the forecasting task (Kang, 1991; </a:t>
            </a:r>
            <a:r>
              <a:rPr lang="en-MY" sz="1600" dirty="0" err="1" smtClean="0"/>
              <a:t>Mehdi</a:t>
            </a:r>
            <a:r>
              <a:rPr lang="en-MY" sz="1600" dirty="0" smtClean="0"/>
              <a:t> et al., 2008), we assume that the sample size less than 50 as a small scale data; whereas the sample size that is equal or greater than 50 as large scale data.</a:t>
            </a:r>
          </a:p>
          <a:p>
            <a:pPr>
              <a:buNone/>
            </a:pPr>
            <a:r>
              <a:rPr lang="en-MY" sz="1600" dirty="0" smtClean="0"/>
              <a:t>iv)  The data are categorized into simple and complex time series. </a:t>
            </a:r>
          </a:p>
          <a:p>
            <a:pPr>
              <a:buNone/>
            </a:pPr>
            <a:r>
              <a:rPr lang="en-MY" sz="1600" dirty="0" smtClean="0"/>
              <a:t>v)   The enhancement of the proposed hybrid model is based on hybrid linear - nonlinear model introduced by Zhang (2003).</a:t>
            </a:r>
          </a:p>
          <a:p>
            <a:pPr>
              <a:buNone/>
            </a:pPr>
            <a:r>
              <a:rPr lang="en-MY" sz="1600" dirty="0" smtClean="0"/>
              <a:t>vi)   ARIMA and ANN are respectively chosen as linear and nonlinear model.</a:t>
            </a:r>
          </a:p>
          <a:p>
            <a:pPr>
              <a:buNone/>
            </a:pPr>
            <a:r>
              <a:rPr lang="en-MY" sz="1600" dirty="0" smtClean="0"/>
              <a:t>vii)  This study uses only nonlinear time series data and excludes nonlinear parameters.</a:t>
            </a:r>
            <a:endParaRPr lang="en-MY"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43608" y="404664"/>
            <a:ext cx="7128792" cy="381000"/>
          </a:xfrm>
        </p:spPr>
        <p:txBody>
          <a:bodyPr/>
          <a:lstStyle/>
          <a:p>
            <a:pPr eaLnBrk="1" hangingPunct="1"/>
            <a:r>
              <a:rPr lang="en-US" sz="3600" b="1" dirty="0" smtClean="0">
                <a:solidFill>
                  <a:srgbClr val="993300"/>
                </a:solidFill>
              </a:rPr>
              <a:t>Quality of the Proposed Research</a:t>
            </a:r>
          </a:p>
        </p:txBody>
      </p:sp>
      <p:sp>
        <p:nvSpPr>
          <p:cNvPr id="8195" name="Text Box 5"/>
          <p:cNvSpPr txBox="1">
            <a:spLocks noChangeArrowheads="1"/>
          </p:cNvSpPr>
          <p:nvPr/>
        </p:nvSpPr>
        <p:spPr bwMode="auto">
          <a:xfrm>
            <a:off x="0" y="6477000"/>
            <a:ext cx="9144000" cy="366713"/>
          </a:xfrm>
          <a:prstGeom prst="rect">
            <a:avLst/>
          </a:prstGeom>
          <a:noFill/>
          <a:ln w="9525">
            <a:noFill/>
            <a:miter lim="800000"/>
            <a:headEnd/>
            <a:tailEnd/>
          </a:ln>
        </p:spPr>
        <p:txBody>
          <a:bodyPr>
            <a:spAutoFit/>
          </a:bodyPr>
          <a:lstStyle/>
          <a:p>
            <a:pPr algn="ctr">
              <a:spcBef>
                <a:spcPct val="50000"/>
              </a:spcBef>
            </a:pPr>
            <a:r>
              <a:rPr lang="en-US" sz="1800">
                <a:solidFill>
                  <a:schemeClr val="bg1"/>
                </a:solidFill>
              </a:rPr>
              <a:t>INSPIRING CREATIVE AND </a:t>
            </a:r>
            <a:r>
              <a:rPr lang="en-US" sz="1600">
                <a:solidFill>
                  <a:schemeClr val="bg1"/>
                </a:solidFill>
              </a:rPr>
              <a:t>INNOVATIVE</a:t>
            </a:r>
            <a:r>
              <a:rPr lang="en-US" sz="1800">
                <a:solidFill>
                  <a:schemeClr val="bg1"/>
                </a:solidFill>
              </a:rPr>
              <a:t> MINDS</a:t>
            </a:r>
            <a:endParaRPr lang="en-US"/>
          </a:p>
        </p:txBody>
      </p:sp>
      <p:sp>
        <p:nvSpPr>
          <p:cNvPr id="8196" name="Rectangle 16"/>
          <p:cNvSpPr>
            <a:spLocks noChangeArrowheads="1"/>
          </p:cNvSpPr>
          <p:nvPr/>
        </p:nvSpPr>
        <p:spPr bwMode="auto">
          <a:xfrm>
            <a:off x="467544" y="1268760"/>
            <a:ext cx="8229600" cy="4789488"/>
          </a:xfrm>
          <a:prstGeom prst="rect">
            <a:avLst/>
          </a:prstGeom>
          <a:noFill/>
          <a:ln w="9525">
            <a:noFill/>
            <a:miter lim="800000"/>
            <a:headEnd/>
            <a:tailEnd/>
          </a:ln>
        </p:spPr>
        <p:txBody>
          <a:bodyPr>
            <a:spAutoFit/>
          </a:bodyPr>
          <a:lstStyle/>
          <a:p>
            <a:pPr marL="365125" indent="-365125" algn="just">
              <a:buFont typeface="Arial" pitchFamily="34" charset="0"/>
              <a:buChar char="•"/>
            </a:pPr>
            <a:r>
              <a:rPr lang="en-US" sz="2800" dirty="0" smtClean="0"/>
              <a:t>Show </a:t>
            </a:r>
            <a:r>
              <a:rPr lang="en-US" sz="2800" dirty="0"/>
              <a:t>a thorough knowledge of relevant prior research.</a:t>
            </a:r>
          </a:p>
          <a:p>
            <a:pPr marL="365125" indent="-365125" algn="just">
              <a:buFont typeface="Arial" pitchFamily="34" charset="0"/>
              <a:buChar char="•"/>
            </a:pPr>
            <a:r>
              <a:rPr lang="en-US" sz="2800" dirty="0" smtClean="0"/>
              <a:t>Prior </a:t>
            </a:r>
            <a:r>
              <a:rPr lang="en-US" sz="2800" dirty="0"/>
              <a:t>research is related to the proposed research.</a:t>
            </a:r>
          </a:p>
          <a:p>
            <a:pPr marL="365125" indent="-365125" algn="just">
              <a:buFont typeface="Arial" pitchFamily="34" charset="0"/>
              <a:buChar char="•"/>
            </a:pPr>
            <a:r>
              <a:rPr lang="en-US" sz="2800" dirty="0" smtClean="0"/>
              <a:t>Comprehensiveness </a:t>
            </a:r>
            <a:r>
              <a:rPr lang="en-US" sz="2800" dirty="0"/>
              <a:t>and appropriateness of the research design.</a:t>
            </a:r>
          </a:p>
          <a:p>
            <a:pPr marL="365125" indent="-365125" algn="just">
              <a:buFont typeface="Arial" pitchFamily="34" charset="0"/>
              <a:buChar char="•"/>
            </a:pPr>
            <a:r>
              <a:rPr lang="en-US" sz="2800" dirty="0" smtClean="0"/>
              <a:t>Appropriateness </a:t>
            </a:r>
            <a:r>
              <a:rPr lang="en-US" sz="2800" dirty="0"/>
              <a:t>of the instrumentation and    methodology.</a:t>
            </a:r>
          </a:p>
          <a:p>
            <a:pPr marL="365125" indent="-365125" algn="just">
              <a:buFont typeface="Arial" pitchFamily="34" charset="0"/>
              <a:buChar char="•"/>
            </a:pPr>
            <a:r>
              <a:rPr lang="en-US" sz="2800" dirty="0" smtClean="0"/>
              <a:t>Appropriateness </a:t>
            </a:r>
            <a:r>
              <a:rPr lang="en-US" sz="2800" dirty="0"/>
              <a:t>of the anticipated analyses.</a:t>
            </a:r>
          </a:p>
          <a:p>
            <a:pPr marL="365125" indent="-365125" algn="just">
              <a:buFont typeface="Arial" pitchFamily="34" charset="0"/>
              <a:buChar char="•"/>
            </a:pPr>
            <a:r>
              <a:rPr lang="en-US" sz="2800" dirty="0" smtClean="0"/>
              <a:t>The </a:t>
            </a:r>
            <a:r>
              <a:rPr lang="en-US" sz="2800" dirty="0"/>
              <a:t>likelihood that the proposed research can be completed successfully as described.</a:t>
            </a:r>
          </a:p>
        </p:txBody>
      </p:sp>
      <p:sp>
        <p:nvSpPr>
          <p:cNvPr id="8197" name="Date Placeholder 4"/>
          <p:cNvSpPr>
            <a:spLocks noGrp="1"/>
          </p:cNvSpPr>
          <p:nvPr>
            <p:ph type="dt" sz="quarter" idx="10"/>
          </p:nvPr>
        </p:nvSpPr>
        <p:spPr>
          <a:noFill/>
        </p:spPr>
        <p:txBody>
          <a:bodyPr/>
          <a:lstStyle/>
          <a:p>
            <a:endParaRPr lang="en-US" smtClean="0">
              <a:latin typeface="Arial" pitchFamily="34" charset="0"/>
              <a:ea typeface="ＭＳ Ｐゴシック" pitchFamily="34" charset="-128"/>
            </a:endParaRPr>
          </a:p>
        </p:txBody>
      </p:sp>
      <p:sp>
        <p:nvSpPr>
          <p:cNvPr id="8199" name="Footer Placeholder 6"/>
          <p:cNvSpPr>
            <a:spLocks noGrp="1"/>
          </p:cNvSpPr>
          <p:nvPr>
            <p:ph type="ftr" sz="quarter" idx="11"/>
          </p:nvPr>
        </p:nvSpPr>
        <p:spPr>
          <a:noFill/>
        </p:spPr>
        <p:txBody>
          <a:bodyPr/>
          <a:lstStyle/>
          <a:p>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1371600"/>
            <a:ext cx="7772400" cy="1143000"/>
          </a:xfrm>
        </p:spPr>
        <p:txBody>
          <a:bodyPr/>
          <a:lstStyle/>
          <a:p>
            <a:pPr eaLnBrk="1" hangingPunct="1"/>
            <a:r>
              <a:rPr lang="en-US" sz="3200" smtClean="0"/>
              <a:t>At the end of problem formulation the researcher should have:</a:t>
            </a:r>
            <a:endParaRPr lang="ms-MY" sz="3200" smtClean="0"/>
          </a:p>
        </p:txBody>
      </p:sp>
      <p:graphicFrame>
        <p:nvGraphicFramePr>
          <p:cNvPr id="5" name="Content Placeholder 4"/>
          <p:cNvGraphicFramePr>
            <a:graphicFrameLocks noGrp="1"/>
          </p:cNvGraphicFramePr>
          <p:nvPr>
            <p:ph idx="1"/>
          </p:nvPr>
        </p:nvGraphicFramePr>
        <p:xfrm>
          <a:off x="457200" y="23923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8" name="Slide Number Placeholder 3"/>
          <p:cNvSpPr>
            <a:spLocks noGrp="1"/>
          </p:cNvSpPr>
          <p:nvPr>
            <p:ph type="sldNum" sz="quarter" idx="12"/>
          </p:nvPr>
        </p:nvSpPr>
        <p:spPr>
          <a:noFill/>
        </p:spPr>
        <p:txBody>
          <a:bodyPr/>
          <a:lstStyle/>
          <a:p>
            <a:fld id="{884EC5B2-A294-433C-954D-9FF01DD7C572}" type="slidenum">
              <a:rPr lang="en-US" smtClean="0">
                <a:latin typeface="Arial" pitchFamily="34" charset="0"/>
                <a:ea typeface="ＭＳ Ｐゴシック" pitchFamily="34" charset="-128"/>
              </a:rPr>
              <a:pPr/>
              <a:t>97</a:t>
            </a:fld>
            <a:endParaRPr lang="en-US" smtClean="0">
              <a:latin typeface="Arial" pitchFamily="34" charset="0"/>
              <a:ea typeface="ＭＳ Ｐゴシック"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rgbClr val="C00000"/>
                </a:solidFill>
              </a:rPr>
              <a:t>THANK YOU</a:t>
            </a:r>
            <a:endParaRPr lang="en-MY" b="1" dirty="0">
              <a:solidFill>
                <a:srgbClr val="C00000"/>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0c06efa2dc46b28a8887c54c630a59c8d6a3"/>
</p:tagLst>
</file>

<file path=ppt/theme/theme1.xml><?xml version="1.0" encoding="utf-8"?>
<a:theme xmlns:a="http://schemas.openxmlformats.org/drawingml/2006/main" name="Blank Presentation">
  <a:themeElements>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12937</TotalTime>
  <Words>5394</Words>
  <Application>Microsoft Office PowerPoint</Application>
  <PresentationFormat>On-screen Show (4:3)</PresentationFormat>
  <Paragraphs>713</Paragraphs>
  <Slides>98</Slides>
  <Notes>22</Notes>
  <HiddenSlides>29</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0" baseType="lpstr">
      <vt:lpstr>Blank Presentation</vt:lpstr>
      <vt:lpstr>Microsoft ClipArt Gallery</vt:lpstr>
      <vt:lpstr>UCP 0010 – Research Methodology 12th October 2014</vt:lpstr>
      <vt:lpstr>Outline</vt:lpstr>
      <vt:lpstr>Definition of a Problem</vt:lpstr>
      <vt:lpstr>What is a Research Problem?</vt:lpstr>
      <vt:lpstr>Problem Formulation</vt:lpstr>
      <vt:lpstr>Problem Formulation</vt:lpstr>
      <vt:lpstr>What is a good problem for you</vt:lpstr>
      <vt:lpstr>PowerPoint Presentation</vt:lpstr>
      <vt:lpstr>Finding A Good Research Problem in Computer Science</vt:lpstr>
      <vt:lpstr>But before...</vt:lpstr>
      <vt:lpstr>HOW TO SELECT A PROBLEM?</vt:lpstr>
      <vt:lpstr>Problem Formulation in Research Process: The Scientific Method</vt:lpstr>
      <vt:lpstr>Steps in  Problem Formulation Process</vt:lpstr>
      <vt:lpstr>Problem Identification Process</vt:lpstr>
      <vt:lpstr>Research Problem</vt:lpstr>
      <vt:lpstr>Will the result be significant?</vt:lpstr>
      <vt:lpstr>Problem tree analysis </vt:lpstr>
      <vt:lpstr>Change Problem Tree to Objective Tree</vt:lpstr>
      <vt:lpstr>Model Logical Framework</vt:lpstr>
      <vt:lpstr>Problem Tree – Keep asking Why?</vt:lpstr>
      <vt:lpstr>Example - Identifying Gaps in Information Retrieval Research</vt:lpstr>
      <vt:lpstr>Horizontal Analysis</vt:lpstr>
      <vt:lpstr>Horizontal Analysis</vt:lpstr>
      <vt:lpstr>Horizontal Analysis</vt:lpstr>
      <vt:lpstr>Horizontal Analysis</vt:lpstr>
      <vt:lpstr>Example of Horizontal Analysis</vt:lpstr>
      <vt:lpstr>Other ways to identify problems</vt:lpstr>
      <vt:lpstr>Other ways to find a legitimate Problem</vt:lpstr>
      <vt:lpstr>Requirement for Problem Identification</vt:lpstr>
      <vt:lpstr>Selecting and Defining a Problem</vt:lpstr>
      <vt:lpstr>Criteria for Selecting A Problem</vt:lpstr>
      <vt:lpstr>Criteria for Selecting A Problem</vt:lpstr>
      <vt:lpstr>A research aims to :</vt:lpstr>
      <vt:lpstr>Is the problem researchable?</vt:lpstr>
      <vt:lpstr>Characteristics of Good Research Problem</vt:lpstr>
      <vt:lpstr>Chapter 1 of Thesis</vt:lpstr>
      <vt:lpstr>Problem Formulation Process vs Thesis Content (Chapter 1)</vt:lpstr>
      <vt:lpstr>To State the Problem</vt:lpstr>
      <vt:lpstr>Developing Problem Statement</vt:lpstr>
      <vt:lpstr>Problem Statement</vt:lpstr>
      <vt:lpstr>Guidelines on Problem Presentation</vt:lpstr>
      <vt:lpstr>Problem Statement</vt:lpstr>
      <vt:lpstr>Example Problem Statement</vt:lpstr>
      <vt:lpstr>Problem Statement Example: Statement</vt:lpstr>
      <vt:lpstr>Evaluating the problem statement</vt:lpstr>
      <vt:lpstr>Formulating Research Questions</vt:lpstr>
      <vt:lpstr>PowerPoint Presentation</vt:lpstr>
      <vt:lpstr>Research Question</vt:lpstr>
      <vt:lpstr>PowerPoint Presentation</vt:lpstr>
      <vt:lpstr>Research Question</vt:lpstr>
      <vt:lpstr>PowerPoint Presentation</vt:lpstr>
      <vt:lpstr>PowerPoint Presentation</vt:lpstr>
      <vt:lpstr>PowerPoint Presentation</vt:lpstr>
      <vt:lpstr>Research Questions</vt:lpstr>
      <vt:lpstr>Benefits of Getting the Questions Right at the Start</vt:lpstr>
      <vt:lpstr>Types of Research Questions(1/2)</vt:lpstr>
      <vt:lpstr>Types of Research Questions (2/2)</vt:lpstr>
      <vt:lpstr>Testable Research Questions(1/2)</vt:lpstr>
      <vt:lpstr>Testable Research Questions (2/2)</vt:lpstr>
      <vt:lpstr>Formulating Research Question</vt:lpstr>
      <vt:lpstr>Develop Specific Research Objectives by Refining Your Research Questions </vt:lpstr>
      <vt:lpstr>Steps in formulating Research Question</vt:lpstr>
      <vt:lpstr>Research Questions and Hypothesis</vt:lpstr>
      <vt:lpstr>Hypothesis</vt:lpstr>
      <vt:lpstr>Formulating Research Question/Hypothesis</vt:lpstr>
      <vt:lpstr>PowerPoint Presentation</vt:lpstr>
      <vt:lpstr>Formulating Research Objectives</vt:lpstr>
      <vt:lpstr>Research Objectives</vt:lpstr>
      <vt:lpstr>Purpose / Aim Statement</vt:lpstr>
      <vt:lpstr>Research Objectives</vt:lpstr>
      <vt:lpstr>Writing Research Objectives</vt:lpstr>
      <vt:lpstr>Research Objectives</vt:lpstr>
      <vt:lpstr>Objectives and  Research Questions</vt:lpstr>
      <vt:lpstr>Example 1: Research Objectives</vt:lpstr>
      <vt:lpstr>Example 2: Research Objectives</vt:lpstr>
      <vt:lpstr>Example 3: Research Objectives</vt:lpstr>
      <vt:lpstr>Defining Scope</vt:lpstr>
      <vt:lpstr>Scope of the Study (1/2)</vt:lpstr>
      <vt:lpstr>Scope of the Study (2/2)</vt:lpstr>
      <vt:lpstr>Writing Chapter 1:  Introduction</vt:lpstr>
      <vt:lpstr>Writing Chapter 1:  Introduction…cont</vt:lpstr>
      <vt:lpstr>Writing Chapter 1:  Introduction…cont</vt:lpstr>
      <vt:lpstr>Research Significance</vt:lpstr>
      <vt:lpstr>Feasibility</vt:lpstr>
      <vt:lpstr>Initial Literature Review</vt:lpstr>
      <vt:lpstr>Examples</vt:lpstr>
      <vt:lpstr>Example1: Problem Background  to  Problem Identification</vt:lpstr>
      <vt:lpstr>Example 2: Problem Identification Analysis</vt:lpstr>
      <vt:lpstr>Problem Statement (1/3)</vt:lpstr>
      <vt:lpstr>Problem Statement (2/3)</vt:lpstr>
      <vt:lpstr>Problem Statement (3/3)</vt:lpstr>
      <vt:lpstr>Research Questions</vt:lpstr>
      <vt:lpstr>Aim of the Research</vt:lpstr>
      <vt:lpstr>Objective</vt:lpstr>
      <vt:lpstr>Scope</vt:lpstr>
      <vt:lpstr>Quality of the Proposed Research</vt:lpstr>
      <vt:lpstr>At the end of problem formulation the researcher should have:</vt:lpstr>
      <vt:lpstr>THANK YOU</vt:lpstr>
    </vt:vector>
  </TitlesOfParts>
  <Company>MIS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dc:creator>
  <cp:lastModifiedBy>Murad</cp:lastModifiedBy>
  <cp:revision>645</cp:revision>
  <cp:lastPrinted>2014-03-19T04:48:06Z</cp:lastPrinted>
  <dcterms:created xsi:type="dcterms:W3CDTF">2008-09-19T00:02:21Z</dcterms:created>
  <dcterms:modified xsi:type="dcterms:W3CDTF">2017-12-23T09:30:40Z</dcterms:modified>
</cp:coreProperties>
</file>