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2" r:id="rId2"/>
    <p:sldId id="256" r:id="rId3"/>
    <p:sldId id="257" r:id="rId4"/>
    <p:sldId id="258" r:id="rId5"/>
    <p:sldId id="259" r:id="rId6"/>
    <p:sldId id="260"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328776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207835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8096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1654715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1846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362761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15978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325138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193866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8841-77EA-4E2B-B90C-B936C8A14F4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350863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EC8841-77EA-4E2B-B90C-B936C8A14F4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165839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C8841-77EA-4E2B-B90C-B936C8A14F49}"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222095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EC8841-77EA-4E2B-B90C-B936C8A14F49}"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35697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8841-77EA-4E2B-B90C-B936C8A14F49}"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109673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EC8841-77EA-4E2B-B90C-B936C8A14F4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5B53-AD91-492A-AB25-6741382DE668}" type="slidenum">
              <a:rPr lang="en-IN" smtClean="0"/>
              <a:t>‹#›</a:t>
            </a:fld>
            <a:endParaRPr lang="en-IN"/>
          </a:p>
        </p:txBody>
      </p:sp>
    </p:spTree>
    <p:extLst>
      <p:ext uri="{BB962C8B-B14F-4D97-AF65-F5344CB8AC3E}">
        <p14:creationId xmlns:p14="http://schemas.microsoft.com/office/powerpoint/2010/main" val="58861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5B53-AD91-492A-AB25-6741382DE668}" type="slidenum">
              <a:rPr lang="en-IN" smtClean="0"/>
              <a:t>‹#›</a:t>
            </a:fld>
            <a:endParaRPr lang="en-IN"/>
          </a:p>
        </p:txBody>
      </p:sp>
      <p:sp>
        <p:nvSpPr>
          <p:cNvPr id="5" name="Date Placeholder 4"/>
          <p:cNvSpPr>
            <a:spLocks noGrp="1"/>
          </p:cNvSpPr>
          <p:nvPr>
            <p:ph type="dt" sz="half" idx="10"/>
          </p:nvPr>
        </p:nvSpPr>
        <p:spPr/>
        <p:txBody>
          <a:bodyPr/>
          <a:lstStyle/>
          <a:p>
            <a:fld id="{E8EC8841-77EA-4E2B-B90C-B936C8A14F49}" type="datetimeFigureOut">
              <a:rPr lang="en-IN" smtClean="0"/>
              <a:t>17-09-2024</a:t>
            </a:fld>
            <a:endParaRPr lang="en-IN"/>
          </a:p>
        </p:txBody>
      </p:sp>
    </p:spTree>
    <p:extLst>
      <p:ext uri="{BB962C8B-B14F-4D97-AF65-F5344CB8AC3E}">
        <p14:creationId xmlns:p14="http://schemas.microsoft.com/office/powerpoint/2010/main" val="16024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EC8841-77EA-4E2B-B90C-B936C8A14F49}"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CF5B53-AD91-492A-AB25-6741382DE668}" type="slidenum">
              <a:rPr lang="en-IN" smtClean="0"/>
              <a:t>‹#›</a:t>
            </a:fld>
            <a:endParaRPr lang="en-IN"/>
          </a:p>
        </p:txBody>
      </p:sp>
    </p:spTree>
    <p:extLst>
      <p:ext uri="{BB962C8B-B14F-4D97-AF65-F5344CB8AC3E}">
        <p14:creationId xmlns:p14="http://schemas.microsoft.com/office/powerpoint/2010/main" val="33398849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994-66E7-E07B-4684-E2380F03EB7D}"/>
              </a:ext>
            </a:extLst>
          </p:cNvPr>
          <p:cNvSpPr>
            <a:spLocks noGrp="1"/>
          </p:cNvSpPr>
          <p:nvPr>
            <p:ph type="ctrTitle"/>
          </p:nvPr>
        </p:nvSpPr>
        <p:spPr>
          <a:xfrm>
            <a:off x="535932" y="2258717"/>
            <a:ext cx="9709205" cy="1096899"/>
          </a:xfrm>
        </p:spPr>
        <p:txBody>
          <a:bodyPr/>
          <a:lstStyle/>
          <a:p>
            <a:pPr algn="ctr"/>
            <a:r>
              <a:rPr lang="en-US" sz="3600" dirty="0">
                <a:solidFill>
                  <a:schemeClr val="accent1">
                    <a:lumMod val="75000"/>
                  </a:schemeClr>
                </a:solidFill>
                <a:latin typeface="Times New Roman" panose="02020603050405020304" pitchFamily="18" charset="0"/>
                <a:cs typeface="Times New Roman" panose="02020603050405020304" pitchFamily="18" charset="0"/>
              </a:rPr>
              <a:t>TRACKING CHARITY DONATION USING BLOCKCHAIN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F7A037-53CF-5231-D702-1E69B3A7386F}"/>
              </a:ext>
            </a:extLst>
          </p:cNvPr>
          <p:cNvSpPr>
            <a:spLocks noGrp="1"/>
          </p:cNvSpPr>
          <p:nvPr>
            <p:ph type="subTitle" idx="1"/>
          </p:nvPr>
        </p:nvSpPr>
        <p:spPr>
          <a:xfrm>
            <a:off x="1507067" y="3502385"/>
            <a:ext cx="3562238" cy="1645347"/>
          </a:xfrm>
        </p:spPr>
        <p:txBody>
          <a:bodyPr>
            <a:normAutofit lnSpcReduction="10000"/>
          </a:bodyPr>
          <a:lstStyle/>
          <a:p>
            <a:pPr algn="l"/>
            <a:r>
              <a:rPr lang="en-US" sz="2400" dirty="0">
                <a:solidFill>
                  <a:schemeClr val="tx1"/>
                </a:solidFill>
                <a:latin typeface="Times New Roman" panose="02020603050405020304" pitchFamily="18" charset="0"/>
                <a:cs typeface="Times New Roman" panose="02020603050405020304" pitchFamily="18" charset="0"/>
              </a:rPr>
              <a:t>Batch No: 07</a:t>
            </a:r>
          </a:p>
          <a:p>
            <a:pPr algn="l"/>
            <a:r>
              <a:rPr lang="en-IN" dirty="0">
                <a:solidFill>
                  <a:schemeClr val="tx1"/>
                </a:solidFill>
                <a:latin typeface="Times New Roman" panose="02020603050405020304" pitchFamily="18" charset="0"/>
                <a:cs typeface="Times New Roman" panose="02020603050405020304" pitchFamily="18" charset="0"/>
              </a:rPr>
              <a:t>CH.MURAHARI    21N31A1225</a:t>
            </a:r>
          </a:p>
          <a:p>
            <a:pPr algn="l"/>
            <a:r>
              <a:rPr lang="en-IN" dirty="0">
                <a:solidFill>
                  <a:schemeClr val="tx1"/>
                </a:solidFill>
                <a:latin typeface="Times New Roman" panose="02020603050405020304" pitchFamily="18" charset="0"/>
                <a:cs typeface="Times New Roman" panose="02020603050405020304" pitchFamily="18" charset="0"/>
              </a:rPr>
              <a:t>B.TARUN            21N31A1218</a:t>
            </a:r>
          </a:p>
          <a:p>
            <a:pPr algn="l"/>
            <a:r>
              <a:rPr lang="en-IN" dirty="0">
                <a:solidFill>
                  <a:schemeClr val="tx1"/>
                </a:solidFill>
                <a:latin typeface="Times New Roman" panose="02020603050405020304" pitchFamily="18" charset="0"/>
                <a:cs typeface="Times New Roman" panose="02020603050405020304" pitchFamily="18" charset="0"/>
              </a:rPr>
              <a:t>B.SANDEEP         21N31A1219</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9203A8-3669-D4E7-E723-B6D28E9C0D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4769" y="358745"/>
            <a:ext cx="1284596" cy="13515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E636C30-DDB5-50FF-6E7A-767AD7769750}"/>
              </a:ext>
            </a:extLst>
          </p:cNvPr>
          <p:cNvSpPr txBox="1"/>
          <p:nvPr/>
        </p:nvSpPr>
        <p:spPr>
          <a:xfrm>
            <a:off x="2699085" y="711340"/>
            <a:ext cx="6104020" cy="1323439"/>
          </a:xfrm>
          <a:prstGeom prst="rect">
            <a:avLst/>
          </a:prstGeom>
          <a:noFill/>
        </p:spPr>
        <p:txBody>
          <a:bodyPr wrap="square">
            <a:spAutoFit/>
          </a:bodyPr>
          <a:lstStyle/>
          <a:p>
            <a:r>
              <a:rPr lang="en-IN" sz="2000" b="1" dirty="0">
                <a:solidFill>
                  <a:schemeClr val="accent5">
                    <a:lumMod val="50000"/>
                  </a:schemeClr>
                </a:solidFill>
                <a:latin typeface="Times New Roman" panose="02020603050405020304" pitchFamily="18" charset="0"/>
                <a:cs typeface="Times New Roman" panose="02020603050405020304" pitchFamily="18" charset="0"/>
              </a:rPr>
              <a:t>Malla Reddy College of Engineering &amp; Technology (MRCET)</a:t>
            </a:r>
          </a:p>
          <a:p>
            <a:r>
              <a:rPr lang="en-IN" sz="2000" b="1" dirty="0">
                <a:solidFill>
                  <a:schemeClr val="accent5">
                    <a:lumMod val="50000"/>
                  </a:schemeClr>
                </a:solidFill>
                <a:latin typeface="Times New Roman" panose="02020603050405020304" pitchFamily="18" charset="0"/>
                <a:cs typeface="Times New Roman" panose="02020603050405020304" pitchFamily="18" charset="0"/>
              </a:rPr>
              <a:t>Department of Information Technology</a:t>
            </a:r>
          </a:p>
          <a:p>
            <a:r>
              <a:rPr lang="en-IN" sz="2000" dirty="0">
                <a:solidFill>
                  <a:schemeClr val="accent5"/>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FC678A-1870-192C-08D5-C67C1EC5E2F8}"/>
              </a:ext>
            </a:extLst>
          </p:cNvPr>
          <p:cNvSpPr txBox="1"/>
          <p:nvPr/>
        </p:nvSpPr>
        <p:spPr>
          <a:xfrm>
            <a:off x="1507067" y="5760591"/>
            <a:ext cx="6104020"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INTERNAL GUIDE:</a:t>
            </a:r>
          </a:p>
          <a:p>
            <a:r>
              <a:rPr lang="en-IN" sz="1800" dirty="0" err="1">
                <a:latin typeface="Times New Roman" panose="02020603050405020304" pitchFamily="18" charset="0"/>
                <a:cs typeface="Times New Roman" panose="02020603050405020304" pitchFamily="18" charset="0"/>
              </a:rPr>
              <a:t>Ms.K</a:t>
            </a:r>
            <a:r>
              <a:rPr lang="en-IN" sz="1800" dirty="0">
                <a:latin typeface="Times New Roman" panose="02020603050405020304" pitchFamily="18" charset="0"/>
                <a:cs typeface="Times New Roman" panose="02020603050405020304" pitchFamily="18" charset="0"/>
              </a:rPr>
              <a:t>. Swetha</a:t>
            </a:r>
          </a:p>
          <a:p>
            <a:r>
              <a:rPr lang="en-IN" dirty="0">
                <a:latin typeface="Times New Roman" panose="02020603050405020304" pitchFamily="18" charset="0"/>
                <a:cs typeface="Times New Roman" panose="02020603050405020304" pitchFamily="18" charset="0"/>
              </a:rPr>
              <a:t>Associate professor</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83280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05E50FF0-9180-CF3E-2600-49EA32C2F185}"/>
              </a:ext>
            </a:extLst>
          </p:cNvPr>
          <p:cNvSpPr/>
          <p:nvPr/>
        </p:nvSpPr>
        <p:spPr>
          <a:xfrm>
            <a:off x="5094516" y="290287"/>
            <a:ext cx="333829" cy="319315"/>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cxnSp>
        <p:nvCxnSpPr>
          <p:cNvPr id="34" name="Straight Arrow Connector 33">
            <a:extLst>
              <a:ext uri="{FF2B5EF4-FFF2-40B4-BE49-F238E27FC236}">
                <a16:creationId xmlns:a16="http://schemas.microsoft.com/office/drawing/2014/main" id="{0A5C698A-B8A8-3706-2478-85DC34C6B2F9}"/>
              </a:ext>
            </a:extLst>
          </p:cNvPr>
          <p:cNvCxnSpPr>
            <a:stCxn id="33" idx="4"/>
          </p:cNvCxnSpPr>
          <p:nvPr/>
        </p:nvCxnSpPr>
        <p:spPr>
          <a:xfrm rot="16200000" flipH="1">
            <a:off x="5061857" y="809175"/>
            <a:ext cx="406400"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8">
            <a:extLst>
              <a:ext uri="{FF2B5EF4-FFF2-40B4-BE49-F238E27FC236}">
                <a16:creationId xmlns:a16="http://schemas.microsoft.com/office/drawing/2014/main" id="{0964E6D0-F9AC-7C68-1923-4CB20CC630E2}"/>
              </a:ext>
            </a:extLst>
          </p:cNvPr>
          <p:cNvSpPr/>
          <p:nvPr/>
        </p:nvSpPr>
        <p:spPr>
          <a:xfrm>
            <a:off x="4034969" y="1074056"/>
            <a:ext cx="2484000" cy="576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User Register for Donation</a:t>
            </a:r>
          </a:p>
        </p:txBody>
      </p:sp>
      <p:cxnSp>
        <p:nvCxnSpPr>
          <p:cNvPr id="36" name="Straight Arrow Connector 35">
            <a:extLst>
              <a:ext uri="{FF2B5EF4-FFF2-40B4-BE49-F238E27FC236}">
                <a16:creationId xmlns:a16="http://schemas.microsoft.com/office/drawing/2014/main" id="{A6648AC2-6011-F907-4262-27CD61339E9C}"/>
              </a:ext>
            </a:extLst>
          </p:cNvPr>
          <p:cNvCxnSpPr>
            <a:stCxn id="35" idx="2"/>
          </p:cNvCxnSpPr>
          <p:nvPr/>
        </p:nvCxnSpPr>
        <p:spPr>
          <a:xfrm rot="5400000">
            <a:off x="5139912" y="1771580"/>
            <a:ext cx="258578" cy="15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ounded Rectangle 16">
            <a:extLst>
              <a:ext uri="{FF2B5EF4-FFF2-40B4-BE49-F238E27FC236}">
                <a16:creationId xmlns:a16="http://schemas.microsoft.com/office/drawing/2014/main" id="{BCA1D709-E314-D087-CCFA-5B5CB343B548}"/>
              </a:ext>
            </a:extLst>
          </p:cNvPr>
          <p:cNvSpPr/>
          <p:nvPr/>
        </p:nvSpPr>
        <p:spPr>
          <a:xfrm>
            <a:off x="3483432" y="1944914"/>
            <a:ext cx="3614057" cy="576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Orphanage Receiving Donation request</a:t>
            </a:r>
          </a:p>
        </p:txBody>
      </p:sp>
      <p:cxnSp>
        <p:nvCxnSpPr>
          <p:cNvPr id="38" name="Straight Arrow Connector 37">
            <a:extLst>
              <a:ext uri="{FF2B5EF4-FFF2-40B4-BE49-F238E27FC236}">
                <a16:creationId xmlns:a16="http://schemas.microsoft.com/office/drawing/2014/main" id="{FBBC0C6B-ADA4-595F-CDA8-23F56D139107}"/>
              </a:ext>
            </a:extLst>
          </p:cNvPr>
          <p:cNvCxnSpPr>
            <a:stCxn id="37" idx="2"/>
            <a:endCxn id="39" idx="0"/>
          </p:cNvCxnSpPr>
          <p:nvPr/>
        </p:nvCxnSpPr>
        <p:spPr>
          <a:xfrm rot="5400000">
            <a:off x="5106747" y="2704630"/>
            <a:ext cx="3674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C45785F3-B66D-CB58-7A1E-29354CBA9D9B}"/>
              </a:ext>
            </a:extLst>
          </p:cNvPr>
          <p:cNvSpPr/>
          <p:nvPr/>
        </p:nvSpPr>
        <p:spPr>
          <a:xfrm>
            <a:off x="4963889" y="2888343"/>
            <a:ext cx="653143" cy="696686"/>
          </a:xfrm>
          <a:prstGeom prst="diamond">
            <a:avLst/>
          </a:prstGeom>
          <a:solidFill>
            <a:schemeClr val="tx2"/>
          </a:solidFill>
          <a:ln w="12700" cap="flat">
            <a:solidFill>
              <a:schemeClr val="tx2"/>
            </a:solidFill>
            <a:prstDash val="solid"/>
            <a:miter/>
          </a:ln>
        </p:spPr>
        <p:txBody>
          <a:bodyPr rtlCol="0" anchor="ctr"/>
          <a:lstStyle/>
          <a:p>
            <a:pPr algn="l"/>
            <a:endParaRPr lang="en-US" dirty="0"/>
          </a:p>
        </p:txBody>
      </p:sp>
      <p:cxnSp>
        <p:nvCxnSpPr>
          <p:cNvPr id="40" name="Straight Arrow Connector 39">
            <a:extLst>
              <a:ext uri="{FF2B5EF4-FFF2-40B4-BE49-F238E27FC236}">
                <a16:creationId xmlns:a16="http://schemas.microsoft.com/office/drawing/2014/main" id="{3E554508-4153-0C21-6F94-60949F902E8F}"/>
              </a:ext>
            </a:extLst>
          </p:cNvPr>
          <p:cNvCxnSpPr>
            <a:stCxn id="39" idx="3"/>
          </p:cNvCxnSpPr>
          <p:nvPr/>
        </p:nvCxnSpPr>
        <p:spPr>
          <a:xfrm flipV="1">
            <a:off x="5617031" y="3222175"/>
            <a:ext cx="1567543" cy="1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CAA185-947F-CA36-D0DD-B5574A627BFB}"/>
              </a:ext>
            </a:extLst>
          </p:cNvPr>
          <p:cNvCxnSpPr/>
          <p:nvPr/>
        </p:nvCxnSpPr>
        <p:spPr>
          <a:xfrm rot="16200000" flipH="1">
            <a:off x="6647546" y="3715657"/>
            <a:ext cx="1030517" cy="14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26">
            <a:extLst>
              <a:ext uri="{FF2B5EF4-FFF2-40B4-BE49-F238E27FC236}">
                <a16:creationId xmlns:a16="http://schemas.microsoft.com/office/drawing/2014/main" id="{A87AF5F0-B1CF-44F9-631F-4F6E307385A3}"/>
              </a:ext>
            </a:extLst>
          </p:cNvPr>
          <p:cNvSpPr/>
          <p:nvPr/>
        </p:nvSpPr>
        <p:spPr>
          <a:xfrm>
            <a:off x="6574972" y="4209144"/>
            <a:ext cx="1320800" cy="52251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Terminate Donation</a:t>
            </a:r>
          </a:p>
        </p:txBody>
      </p:sp>
      <p:sp>
        <p:nvSpPr>
          <p:cNvPr id="43" name="Rounded Rectangle 27">
            <a:extLst>
              <a:ext uri="{FF2B5EF4-FFF2-40B4-BE49-F238E27FC236}">
                <a16:creationId xmlns:a16="http://schemas.microsoft.com/office/drawing/2014/main" id="{1F4086D7-E599-5D00-11AB-91E2666A41D1}"/>
              </a:ext>
            </a:extLst>
          </p:cNvPr>
          <p:cNvSpPr/>
          <p:nvPr/>
        </p:nvSpPr>
        <p:spPr>
          <a:xfrm>
            <a:off x="4637316" y="3795486"/>
            <a:ext cx="1386115" cy="5007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Allocate Deliverer</a:t>
            </a:r>
          </a:p>
        </p:txBody>
      </p:sp>
      <p:sp>
        <p:nvSpPr>
          <p:cNvPr id="44" name="Rounded Rectangle 28">
            <a:extLst>
              <a:ext uri="{FF2B5EF4-FFF2-40B4-BE49-F238E27FC236}">
                <a16:creationId xmlns:a16="http://schemas.microsoft.com/office/drawing/2014/main" id="{3160A754-607C-88AB-8FA9-8B30852BF136}"/>
              </a:ext>
            </a:extLst>
          </p:cNvPr>
          <p:cNvSpPr/>
          <p:nvPr/>
        </p:nvSpPr>
        <p:spPr>
          <a:xfrm>
            <a:off x="4223659" y="4470404"/>
            <a:ext cx="2162629" cy="37737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Receive Donation</a:t>
            </a:r>
          </a:p>
        </p:txBody>
      </p:sp>
      <p:sp>
        <p:nvSpPr>
          <p:cNvPr id="45" name="Rounded Rectangle 29">
            <a:extLst>
              <a:ext uri="{FF2B5EF4-FFF2-40B4-BE49-F238E27FC236}">
                <a16:creationId xmlns:a16="http://schemas.microsoft.com/office/drawing/2014/main" id="{70C80BA7-349E-9AD0-C0DC-D41C9249B08E}"/>
              </a:ext>
            </a:extLst>
          </p:cNvPr>
          <p:cNvSpPr/>
          <p:nvPr/>
        </p:nvSpPr>
        <p:spPr>
          <a:xfrm>
            <a:off x="4339773" y="5167090"/>
            <a:ext cx="1915887" cy="37737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dirty="0"/>
              <a:t>Send Feedback</a:t>
            </a:r>
          </a:p>
        </p:txBody>
      </p:sp>
      <p:sp>
        <p:nvSpPr>
          <p:cNvPr id="46" name="Oval 45">
            <a:extLst>
              <a:ext uri="{FF2B5EF4-FFF2-40B4-BE49-F238E27FC236}">
                <a16:creationId xmlns:a16="http://schemas.microsoft.com/office/drawing/2014/main" id="{92D4DF2F-3956-CB6D-4B7A-A87B5F93C240}"/>
              </a:ext>
            </a:extLst>
          </p:cNvPr>
          <p:cNvSpPr/>
          <p:nvPr/>
        </p:nvSpPr>
        <p:spPr>
          <a:xfrm>
            <a:off x="5130800" y="6016175"/>
            <a:ext cx="333829" cy="319315"/>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cxnSp>
        <p:nvCxnSpPr>
          <p:cNvPr id="47" name="Straight Arrow Connector 46">
            <a:extLst>
              <a:ext uri="{FF2B5EF4-FFF2-40B4-BE49-F238E27FC236}">
                <a16:creationId xmlns:a16="http://schemas.microsoft.com/office/drawing/2014/main" id="{4E84B2DF-5675-4449-C802-6BEAAE41F4B5}"/>
              </a:ext>
            </a:extLst>
          </p:cNvPr>
          <p:cNvCxnSpPr/>
          <p:nvPr/>
        </p:nvCxnSpPr>
        <p:spPr>
          <a:xfrm rot="16200000" flipH="1">
            <a:off x="5061863" y="5715010"/>
            <a:ext cx="406400"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AD64552-0766-0D35-48EC-FBF7A810B300}"/>
              </a:ext>
            </a:extLst>
          </p:cNvPr>
          <p:cNvCxnSpPr>
            <a:stCxn id="44" idx="2"/>
            <a:endCxn id="45" idx="0"/>
          </p:cNvCxnSpPr>
          <p:nvPr/>
        </p:nvCxnSpPr>
        <p:spPr>
          <a:xfrm rot="5400000">
            <a:off x="5141689" y="5003800"/>
            <a:ext cx="319315" cy="7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012D3C2-CE2A-A7E1-2C50-072B866BA484}"/>
              </a:ext>
            </a:extLst>
          </p:cNvPr>
          <p:cNvCxnSpPr>
            <a:stCxn id="43" idx="2"/>
            <a:endCxn id="44" idx="0"/>
          </p:cNvCxnSpPr>
          <p:nvPr/>
        </p:nvCxnSpPr>
        <p:spPr>
          <a:xfrm rot="5400000">
            <a:off x="5230589" y="4370614"/>
            <a:ext cx="174171"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821EFA6-45F3-D4CB-15F0-D149246E79CB}"/>
              </a:ext>
            </a:extLst>
          </p:cNvPr>
          <p:cNvCxnSpPr>
            <a:stCxn id="39" idx="2"/>
          </p:cNvCxnSpPr>
          <p:nvPr/>
        </p:nvCxnSpPr>
        <p:spPr>
          <a:xfrm rot="16200000" flipH="1">
            <a:off x="5177182" y="3698311"/>
            <a:ext cx="233023" cy="6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BAF66C7-E419-88EB-55F3-34B5351FE229}"/>
              </a:ext>
            </a:extLst>
          </p:cNvPr>
          <p:cNvCxnSpPr>
            <a:stCxn id="42" idx="2"/>
          </p:cNvCxnSpPr>
          <p:nvPr/>
        </p:nvCxnSpPr>
        <p:spPr>
          <a:xfrm rot="16200000" flipH="1">
            <a:off x="6556830" y="5410201"/>
            <a:ext cx="1378854" cy="21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3CDB097-A554-6E6B-EEE7-8A5D3D6EDED1}"/>
              </a:ext>
            </a:extLst>
          </p:cNvPr>
          <p:cNvCxnSpPr>
            <a:endCxn id="46" idx="6"/>
          </p:cNvCxnSpPr>
          <p:nvPr/>
        </p:nvCxnSpPr>
        <p:spPr>
          <a:xfrm rot="10800000" flipV="1">
            <a:off x="5464631" y="6154057"/>
            <a:ext cx="1807029"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EF61FCF-5D90-724F-7A70-63DF611FF5DC}"/>
              </a:ext>
            </a:extLst>
          </p:cNvPr>
          <p:cNvSpPr txBox="1"/>
          <p:nvPr/>
        </p:nvSpPr>
        <p:spPr>
          <a:xfrm>
            <a:off x="5558975" y="2844803"/>
            <a:ext cx="1001484" cy="369332"/>
          </a:xfrm>
          <a:prstGeom prst="rect">
            <a:avLst/>
          </a:prstGeom>
          <a:noFill/>
        </p:spPr>
        <p:txBody>
          <a:bodyPr wrap="square" rtlCol="0">
            <a:spAutoFit/>
          </a:bodyPr>
          <a:lstStyle/>
          <a:p>
            <a:r>
              <a:rPr lang="en-US" dirty="0"/>
              <a:t>Is valid</a:t>
            </a:r>
          </a:p>
        </p:txBody>
      </p:sp>
      <p:sp>
        <p:nvSpPr>
          <p:cNvPr id="54" name="TextBox 53">
            <a:extLst>
              <a:ext uri="{FF2B5EF4-FFF2-40B4-BE49-F238E27FC236}">
                <a16:creationId xmlns:a16="http://schemas.microsoft.com/office/drawing/2014/main" id="{ABC96578-1958-9EC9-0FAE-BFA02F8ED70F}"/>
              </a:ext>
            </a:extLst>
          </p:cNvPr>
          <p:cNvSpPr txBox="1"/>
          <p:nvPr/>
        </p:nvSpPr>
        <p:spPr>
          <a:xfrm>
            <a:off x="7329713" y="3686629"/>
            <a:ext cx="428322" cy="369332"/>
          </a:xfrm>
          <a:prstGeom prst="rect">
            <a:avLst/>
          </a:prstGeom>
          <a:noFill/>
        </p:spPr>
        <p:txBody>
          <a:bodyPr wrap="none" rtlCol="0">
            <a:spAutoFit/>
          </a:bodyPr>
          <a:lstStyle/>
          <a:p>
            <a:r>
              <a:rPr lang="en-US" dirty="0"/>
              <a:t>no</a:t>
            </a:r>
          </a:p>
        </p:txBody>
      </p:sp>
      <p:sp>
        <p:nvSpPr>
          <p:cNvPr id="55" name="TextBox 54">
            <a:extLst>
              <a:ext uri="{FF2B5EF4-FFF2-40B4-BE49-F238E27FC236}">
                <a16:creationId xmlns:a16="http://schemas.microsoft.com/office/drawing/2014/main" id="{B67A354B-2345-CFAF-0EDC-A94F3366981B}"/>
              </a:ext>
            </a:extLst>
          </p:cNvPr>
          <p:cNvSpPr txBox="1"/>
          <p:nvPr/>
        </p:nvSpPr>
        <p:spPr>
          <a:xfrm>
            <a:off x="4470400" y="3425373"/>
            <a:ext cx="543739" cy="369332"/>
          </a:xfrm>
          <a:prstGeom prst="rect">
            <a:avLst/>
          </a:prstGeom>
          <a:noFill/>
        </p:spPr>
        <p:txBody>
          <a:bodyPr wrap="square" rtlCol="0">
            <a:spAutoFit/>
          </a:bodyPr>
          <a:lstStyle/>
          <a:p>
            <a:r>
              <a:rPr lang="en-US" dirty="0"/>
              <a:t>yes</a:t>
            </a:r>
          </a:p>
        </p:txBody>
      </p:sp>
      <p:sp>
        <p:nvSpPr>
          <p:cNvPr id="56" name="Oval 55">
            <a:extLst>
              <a:ext uri="{FF2B5EF4-FFF2-40B4-BE49-F238E27FC236}">
                <a16:creationId xmlns:a16="http://schemas.microsoft.com/office/drawing/2014/main" id="{9B952B6B-85EC-1FA6-02F9-7B4FF89A003B}"/>
              </a:ext>
            </a:extLst>
          </p:cNvPr>
          <p:cNvSpPr/>
          <p:nvPr/>
        </p:nvSpPr>
        <p:spPr>
          <a:xfrm>
            <a:off x="5021944" y="5921833"/>
            <a:ext cx="508000" cy="46445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l"/>
            <a:endParaRPr lang="en-US" dirty="0"/>
          </a:p>
        </p:txBody>
      </p:sp>
      <p:sp>
        <p:nvSpPr>
          <p:cNvPr id="57" name="Oval 56">
            <a:extLst>
              <a:ext uri="{FF2B5EF4-FFF2-40B4-BE49-F238E27FC236}">
                <a16:creationId xmlns:a16="http://schemas.microsoft.com/office/drawing/2014/main" id="{5345A5CB-98D2-E0AA-9F88-B25CC5126E67}"/>
              </a:ext>
            </a:extLst>
          </p:cNvPr>
          <p:cNvSpPr/>
          <p:nvPr/>
        </p:nvSpPr>
        <p:spPr>
          <a:xfrm>
            <a:off x="5101772" y="6001661"/>
            <a:ext cx="333829" cy="319315"/>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58" name="TextBox 57">
            <a:extLst>
              <a:ext uri="{FF2B5EF4-FFF2-40B4-BE49-F238E27FC236}">
                <a16:creationId xmlns:a16="http://schemas.microsoft.com/office/drawing/2014/main" id="{048629D0-6881-C796-DF81-E4E975AEBA9E}"/>
              </a:ext>
            </a:extLst>
          </p:cNvPr>
          <p:cNvSpPr txBox="1"/>
          <p:nvPr/>
        </p:nvSpPr>
        <p:spPr>
          <a:xfrm>
            <a:off x="938605" y="667253"/>
            <a:ext cx="3698711" cy="461665"/>
          </a:xfrm>
          <a:prstGeom prst="rect">
            <a:avLst/>
          </a:prstGeom>
          <a:noFill/>
        </p:spPr>
        <p:txBody>
          <a:bodyPr wrap="square" rtlCol="0">
            <a:spAutoFit/>
          </a:bodyPr>
          <a:lstStyle/>
          <a:p>
            <a:r>
              <a:rPr lang="en-US" sz="2400" dirty="0"/>
              <a:t>Activity Diagram</a:t>
            </a:r>
          </a:p>
        </p:txBody>
      </p:sp>
    </p:spTree>
    <p:extLst>
      <p:ext uri="{BB962C8B-B14F-4D97-AF65-F5344CB8AC3E}">
        <p14:creationId xmlns:p14="http://schemas.microsoft.com/office/powerpoint/2010/main" val="277415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311E9-6308-6C57-6F13-B897C783D95A}"/>
              </a:ext>
            </a:extLst>
          </p:cNvPr>
          <p:cNvSpPr txBox="1"/>
          <p:nvPr/>
        </p:nvSpPr>
        <p:spPr>
          <a:xfrm>
            <a:off x="702016" y="766309"/>
            <a:ext cx="352274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Sequence Diagram</a:t>
            </a:r>
          </a:p>
        </p:txBody>
      </p:sp>
      <p:pic>
        <p:nvPicPr>
          <p:cNvPr id="5124" name="Picture 4" descr="PlantUML diagram">
            <a:extLst>
              <a:ext uri="{FF2B5EF4-FFF2-40B4-BE49-F238E27FC236}">
                <a16:creationId xmlns:a16="http://schemas.microsoft.com/office/drawing/2014/main" id="{0FC20457-CC72-2095-9734-7B5286E13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68" y="1289529"/>
            <a:ext cx="76676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3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AA0DC9-A5F2-B8AD-6830-81B26FB0DB2F}"/>
              </a:ext>
            </a:extLst>
          </p:cNvPr>
          <p:cNvSpPr txBox="1"/>
          <p:nvPr/>
        </p:nvSpPr>
        <p:spPr>
          <a:xfrm>
            <a:off x="1074822" y="962526"/>
            <a:ext cx="2689104"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AGENDA</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AB071A-9058-107F-5DED-E3CC5BF6EEBC}"/>
              </a:ext>
            </a:extLst>
          </p:cNvPr>
          <p:cNvSpPr txBox="1"/>
          <p:nvPr/>
        </p:nvSpPr>
        <p:spPr>
          <a:xfrm>
            <a:off x="1408609" y="1998921"/>
            <a:ext cx="6767828"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"Tracking Charity Donations Using Blockchain" focuses on using blockchain technology to make charitable donations more transparent, secure, and efficient.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this project, donors will be able to see exactly where their money goes and ensure it’s used as intended.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means more trust from donors, less paperwork for charities, and better overall management of funds.</a:t>
            </a:r>
          </a:p>
          <a:p>
            <a:pPr algn="just"/>
            <a:endParaRPr lang="en-IN" sz="2000" dirty="0">
              <a:latin typeface="Times New Roman" panose="02020603050405020304" pitchFamily="18" charset="0"/>
              <a:cs typeface="Times New Roman" panose="02020603050405020304" pitchFamily="18" charset="0"/>
            </a:endParaRPr>
          </a:p>
        </p:txBody>
      </p:sp>
      <p:pic>
        <p:nvPicPr>
          <p:cNvPr id="1026" name="Picture 2" descr="Charity Donation Funding Social ...">
            <a:extLst>
              <a:ext uri="{FF2B5EF4-FFF2-40B4-BE49-F238E27FC236}">
                <a16:creationId xmlns:a16="http://schemas.microsoft.com/office/drawing/2014/main" id="{0CE8685C-56DE-C6E1-29AE-310EF05FE6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36"/>
          <a:stretch/>
        </p:blipFill>
        <p:spPr bwMode="auto">
          <a:xfrm>
            <a:off x="8372825" y="1998921"/>
            <a:ext cx="3527294" cy="317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9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C87C94-17D3-5F7D-8028-A24829FEE270}"/>
              </a:ext>
            </a:extLst>
          </p:cNvPr>
          <p:cNvSpPr txBox="1"/>
          <p:nvPr/>
        </p:nvSpPr>
        <p:spPr>
          <a:xfrm>
            <a:off x="978568" y="1829229"/>
            <a:ext cx="8697060" cy="4439933"/>
          </a:xfrm>
          <a:prstGeom prst="rect">
            <a:avLst/>
          </a:prstGeom>
          <a:noFill/>
        </p:spPr>
        <p:txBody>
          <a:bodyPr wrap="square">
            <a:sp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Charitable organizations play a vital role in addressing global challenges, but with so many charities in existence, it's important to ensure they are truly effective and trustworthy. Tracking charity detection helps monitor these organizations, ensuring they use donations responsibly and have a real impact. This process involves analyzing data to evaluate a charity’s performance, transparency, and legitimacy. By doing so, donors can make informed decisions, ensuring their contributions make a meaningful difference. This project explores methods to enhance how we track and evaluate charities.</a:t>
            </a:r>
            <a:endParaRPr lang="en-IN" sz="1800" dirty="0">
              <a:latin typeface="Times New Roman" panose="02020603050405020304" pitchFamily="18" charset="0"/>
              <a:cs typeface="Times New Roman" panose="02020603050405020304" pitchFamily="18" charset="0"/>
            </a:endParaRPr>
          </a:p>
          <a:p>
            <a:pPr algn="just">
              <a:lnSpc>
                <a:spcPct val="200000"/>
              </a:lnSpc>
            </a:pPr>
            <a:endParaRPr lang="ru-RU"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0B3DCE-F2E8-5B7D-30F2-CEA238A61E56}"/>
              </a:ext>
            </a:extLst>
          </p:cNvPr>
          <p:cNvSpPr txBox="1"/>
          <p:nvPr/>
        </p:nvSpPr>
        <p:spPr>
          <a:xfrm>
            <a:off x="978568" y="1042555"/>
            <a:ext cx="610402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 INTRODUCTION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49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850E96-5B3F-261D-7737-6B4CC3494E1E}"/>
              </a:ext>
            </a:extLst>
          </p:cNvPr>
          <p:cNvSpPr txBox="1"/>
          <p:nvPr/>
        </p:nvSpPr>
        <p:spPr>
          <a:xfrm>
            <a:off x="1959143" y="1965903"/>
            <a:ext cx="5473016" cy="2646878"/>
          </a:xfrm>
          <a:prstGeom prst="rect">
            <a:avLst/>
          </a:prstGeom>
          <a:noFill/>
        </p:spPr>
        <p:txBody>
          <a:bodyPr wrap="square">
            <a:spAutoFit/>
          </a:bodyPr>
          <a:lstStyle/>
          <a:p>
            <a:pPr marL="0" indent="0">
              <a:buNone/>
            </a:pPr>
            <a:r>
              <a:rPr lang="en-IN" sz="2000" dirty="0">
                <a:solidFill>
                  <a:schemeClr val="accent3">
                    <a:lumMod val="60000"/>
                    <a:lumOff val="40000"/>
                  </a:schemeClr>
                </a:solidFill>
              </a:rPr>
              <a:t>HARDWARE REQUIREMENTS:- </a:t>
            </a:r>
            <a:r>
              <a:rPr lang="en-IN" dirty="0"/>
              <a:t>
</a:t>
            </a:r>
            <a:r>
              <a:rPr lang="en-IN" sz="1800" dirty="0">
                <a:latin typeface="Times New Roman" panose="02020603050405020304" pitchFamily="18" charset="0"/>
                <a:cs typeface="Times New Roman" panose="02020603050405020304" pitchFamily="18" charset="0"/>
              </a:rPr>
              <a:t>Processor       : Intel or AMD. 64-bit CPU (Intel)
RAM             : 4 GB or above.
SSD               : 256 GB</a:t>
            </a:r>
            <a:r>
              <a:rPr lang="en-IN" dirty="0"/>
              <a:t>
</a:t>
            </a:r>
            <a:r>
              <a:rPr lang="en-IN" sz="2000" dirty="0">
                <a:solidFill>
                  <a:schemeClr val="accent3">
                    <a:lumMod val="60000"/>
                    <a:lumOff val="40000"/>
                  </a:schemeClr>
                </a:solidFill>
                <a:latin typeface="Times New Roman" panose="02020603050405020304" pitchFamily="18" charset="0"/>
                <a:cs typeface="Times New Roman" panose="02020603050405020304" pitchFamily="18" charset="0"/>
              </a:rPr>
              <a:t>SOFTWARE REQUIREMENTS:- </a:t>
            </a:r>
            <a:r>
              <a:rPr lang="en-IN" dirty="0"/>
              <a:t>
</a:t>
            </a:r>
            <a:r>
              <a:rPr lang="en-IN" sz="1800" dirty="0"/>
              <a:t>Language	            :  Python/Blockchain/Html.
Operating System.    : Windows 10</a:t>
            </a:r>
          </a:p>
          <a:p>
            <a:pPr marL="0" indent="0">
              <a:buNone/>
            </a:pPr>
            <a:r>
              <a:rPr lang="en-IN" sz="1800" dirty="0"/>
              <a:t>IDE                           : VS CODE</a:t>
            </a:r>
            <a:endParaRPr lang="en-US" sz="1800" dirty="0"/>
          </a:p>
        </p:txBody>
      </p:sp>
      <p:sp>
        <p:nvSpPr>
          <p:cNvPr id="7" name="TextBox 6">
            <a:extLst>
              <a:ext uri="{FF2B5EF4-FFF2-40B4-BE49-F238E27FC236}">
                <a16:creationId xmlns:a16="http://schemas.microsoft.com/office/drawing/2014/main" id="{73057A8A-F6EE-A5E0-E5F6-EA740D8993B0}"/>
              </a:ext>
            </a:extLst>
          </p:cNvPr>
          <p:cNvSpPr txBox="1"/>
          <p:nvPr/>
        </p:nvSpPr>
        <p:spPr>
          <a:xfrm>
            <a:off x="982579" y="1098702"/>
            <a:ext cx="6104020" cy="523220"/>
          </a:xfrm>
          <a:prstGeom prst="rect">
            <a:avLst/>
          </a:prstGeom>
          <a:noFill/>
        </p:spPr>
        <p:txBody>
          <a:bodyPr wrap="square">
            <a:spAutoFit/>
          </a:bodyPr>
          <a:lstStyle/>
          <a:p>
            <a:r>
              <a:rPr lang="en-US" sz="2800" dirty="0"/>
              <a:t>REQUIREMENTS </a:t>
            </a:r>
            <a:endParaRPr lang="en-IN" sz="2800" dirty="0"/>
          </a:p>
        </p:txBody>
      </p:sp>
      <p:pic>
        <p:nvPicPr>
          <p:cNvPr id="2050" name="Picture 2" descr="Fundraising Donation Money Crowdfunding ...">
            <a:extLst>
              <a:ext uri="{FF2B5EF4-FFF2-40B4-BE49-F238E27FC236}">
                <a16:creationId xmlns:a16="http://schemas.microsoft.com/office/drawing/2014/main" id="{22E9CDEB-C817-3E0B-9E56-5ED71AB31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160" y="1965903"/>
            <a:ext cx="3253561" cy="29908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1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0F26F6-9A78-A59F-A9B7-ECBB46FFC665}"/>
              </a:ext>
            </a:extLst>
          </p:cNvPr>
          <p:cNvSpPr txBox="1"/>
          <p:nvPr/>
        </p:nvSpPr>
        <p:spPr>
          <a:xfrm>
            <a:off x="1267326" y="2002487"/>
            <a:ext cx="7888705" cy="2777940"/>
          </a:xfrm>
          <a:prstGeom prst="rect">
            <a:avLst/>
          </a:prstGeom>
          <a:noFill/>
        </p:spPr>
        <p:txBody>
          <a:bodyPr wrap="square">
            <a:spAutoFit/>
          </a:bodyPr>
          <a:lstStyle/>
          <a:p>
            <a:pPr algn="just">
              <a:lnSpc>
                <a:spcPct val="200000"/>
              </a:lnSpc>
            </a:pPr>
            <a:r>
              <a:rPr lang="en-US" sz="1800" dirty="0">
                <a:latin typeface="Times New Roman" panose="02020603050405020304" pitchFamily="18" charset="0"/>
                <a:cs typeface="Times New Roman" panose="02020603050405020304" pitchFamily="18" charset="0"/>
              </a:rPr>
              <a:t>The existing system for tracking charities often relies on manual methods, leading to time-consuming processes, errors, and limited transparency. It primarily focuses on basic financial metrics, missing out on evaluating other crucial factors like operational efficiency and long-term impact. Additionally, it struggles to scale effectively, resulting in outdated or incomplete information.</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A51157-E290-02C2-A083-34C6D74BDEB5}"/>
              </a:ext>
            </a:extLst>
          </p:cNvPr>
          <p:cNvSpPr txBox="1"/>
          <p:nvPr/>
        </p:nvSpPr>
        <p:spPr>
          <a:xfrm>
            <a:off x="1267326" y="1195899"/>
            <a:ext cx="6104020" cy="584775"/>
          </a:xfrm>
          <a:prstGeom prst="rect">
            <a:avLst/>
          </a:prstGeom>
          <a:noFill/>
        </p:spPr>
        <p:txBody>
          <a:bodyPr wrap="square">
            <a:spAutoFit/>
          </a:bodyPr>
          <a:lstStyle/>
          <a:p>
            <a:r>
              <a:rPr lang="en-US" sz="3200" dirty="0"/>
              <a:t>EXISTING SYSTEM</a:t>
            </a:r>
            <a:endParaRPr lang="en-IN" sz="3200" dirty="0"/>
          </a:p>
        </p:txBody>
      </p:sp>
    </p:spTree>
    <p:extLst>
      <p:ext uri="{BB962C8B-B14F-4D97-AF65-F5344CB8AC3E}">
        <p14:creationId xmlns:p14="http://schemas.microsoft.com/office/powerpoint/2010/main" val="420701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7B5218-DC8B-5030-D35D-41C629F75038}"/>
              </a:ext>
            </a:extLst>
          </p:cNvPr>
          <p:cNvSpPr txBox="1"/>
          <p:nvPr/>
        </p:nvSpPr>
        <p:spPr>
          <a:xfrm>
            <a:off x="1222743" y="2360427"/>
            <a:ext cx="7432159" cy="3331938"/>
          </a:xfrm>
          <a:prstGeom prst="rect">
            <a:avLst/>
          </a:prstGeom>
          <a:noFill/>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proposed solution uses blockchain technology to make charitable donations more transparent. Donors' money is kept in a secure virtual fund until certain conditions are met, ensuring it is used correctly. This prevents misuse and lets donors see how their money is spent. All transactions go through a single, authorized system for easy tracking. Blockchain helps keep the donation process secure and clear</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09112E-2C9E-D933-3081-F27B291E635A}"/>
              </a:ext>
            </a:extLst>
          </p:cNvPr>
          <p:cNvSpPr txBox="1"/>
          <p:nvPr/>
        </p:nvSpPr>
        <p:spPr>
          <a:xfrm>
            <a:off x="1143001" y="1227039"/>
            <a:ext cx="610402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pic>
        <p:nvPicPr>
          <p:cNvPr id="4098" name="Picture 2" descr="Online donation smartphone with hand ...">
            <a:extLst>
              <a:ext uri="{FF2B5EF4-FFF2-40B4-BE49-F238E27FC236}">
                <a16:creationId xmlns:a16="http://schemas.microsoft.com/office/drawing/2014/main" id="{8A6992E4-1356-B36B-05DA-7C24CD1FB4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60"/>
          <a:stretch/>
        </p:blipFill>
        <p:spPr bwMode="auto">
          <a:xfrm>
            <a:off x="9005104" y="2739685"/>
            <a:ext cx="2951544" cy="28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81AF79-A915-7D86-6CA3-C2E45341881A}"/>
              </a:ext>
            </a:extLst>
          </p:cNvPr>
          <p:cNvSpPr txBox="1"/>
          <p:nvPr/>
        </p:nvSpPr>
        <p:spPr>
          <a:xfrm>
            <a:off x="1180214" y="1988287"/>
            <a:ext cx="8102009" cy="4439933"/>
          </a:xfrm>
          <a:prstGeom prst="rect">
            <a:avLst/>
          </a:prstGeom>
          <a:noFill/>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project uses blockchain to make charitable donations clear and secure. Donors' money is kept safe until specific goals are met, then released to the charity. Donors can see how their money is used, and all transactions go through a trusted system for easy tracking. This setup ensures donations are handled properly and transparently. The system also prevents misuse of funds by only releasing money when conditions are met. It provides a detailed record of transactions that anyone can view. Overall, this approach makes charitable giving more trustworthy and accountable</a:t>
            </a:r>
          </a:p>
          <a:p>
            <a:pPr algn="just">
              <a:lnSpc>
                <a:spcPct val="200000"/>
              </a:lnSpc>
            </a:pPr>
            <a:endParaRPr lang="ru-RU"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749AD77-DA5D-BCB2-7C25-31455846BFB2}"/>
              </a:ext>
            </a:extLst>
          </p:cNvPr>
          <p:cNvSpPr txBox="1"/>
          <p:nvPr/>
        </p:nvSpPr>
        <p:spPr>
          <a:xfrm>
            <a:off x="1158949" y="1032762"/>
            <a:ext cx="6103088" cy="584775"/>
          </a:xfrm>
          <a:prstGeom prst="rect">
            <a:avLst/>
          </a:prstGeom>
          <a:noFill/>
        </p:spPr>
        <p:txBody>
          <a:bodyPr wrap="square">
            <a:spAutoFit/>
          </a:bodyPr>
          <a:lstStyle/>
          <a:p>
            <a:r>
              <a:rPr lang="en-US" sz="3200" dirty="0"/>
              <a:t>Functionalities</a:t>
            </a:r>
            <a:endParaRPr lang="en-IN" sz="3200" dirty="0"/>
          </a:p>
        </p:txBody>
      </p:sp>
    </p:spTree>
    <p:extLst>
      <p:ext uri="{BB962C8B-B14F-4D97-AF65-F5344CB8AC3E}">
        <p14:creationId xmlns:p14="http://schemas.microsoft.com/office/powerpoint/2010/main" val="301286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365D8F-7134-EA6C-586D-8D29752978C9}"/>
              </a:ext>
            </a:extLst>
          </p:cNvPr>
          <p:cNvSpPr txBox="1"/>
          <p:nvPr/>
        </p:nvSpPr>
        <p:spPr>
          <a:xfrm>
            <a:off x="922744" y="355733"/>
            <a:ext cx="6103088"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6146" name="Picture 2" descr="PlantUML diagram">
            <a:extLst>
              <a:ext uri="{FF2B5EF4-FFF2-40B4-BE49-F238E27FC236}">
                <a16:creationId xmlns:a16="http://schemas.microsoft.com/office/drawing/2014/main" id="{5C405BEC-468E-5643-67E5-DF9ECAE4E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429" y="837827"/>
            <a:ext cx="4664599" cy="566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8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C71AEB7-097F-E824-FDFB-E2E593B2C446}"/>
              </a:ext>
            </a:extLst>
          </p:cNvPr>
          <p:cNvSpPr/>
          <p:nvPr/>
        </p:nvSpPr>
        <p:spPr>
          <a:xfrm>
            <a:off x="3655066" y="607668"/>
            <a:ext cx="4386805" cy="62503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l"/>
            <a:endParaRPr lang="en-IN" dirty="0"/>
          </a:p>
        </p:txBody>
      </p:sp>
      <p:sp>
        <p:nvSpPr>
          <p:cNvPr id="26" name="Oval 25">
            <a:extLst>
              <a:ext uri="{FF2B5EF4-FFF2-40B4-BE49-F238E27FC236}">
                <a16:creationId xmlns:a16="http://schemas.microsoft.com/office/drawing/2014/main" id="{A0A5C6CB-DD53-6BEC-CF8E-636BB3C40702}"/>
              </a:ext>
            </a:extLst>
          </p:cNvPr>
          <p:cNvSpPr/>
          <p:nvPr/>
        </p:nvSpPr>
        <p:spPr>
          <a:xfrm>
            <a:off x="4293244" y="690139"/>
            <a:ext cx="1875099" cy="83627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Create Campaign</a:t>
            </a:r>
            <a:endParaRPr lang="en-IN" dirty="0"/>
          </a:p>
        </p:txBody>
      </p:sp>
      <p:sp>
        <p:nvSpPr>
          <p:cNvPr id="27" name="Oval 26">
            <a:extLst>
              <a:ext uri="{FF2B5EF4-FFF2-40B4-BE49-F238E27FC236}">
                <a16:creationId xmlns:a16="http://schemas.microsoft.com/office/drawing/2014/main" id="{21F9FE3D-0A87-42D5-E8B0-A81B22C3D6E5}"/>
              </a:ext>
            </a:extLst>
          </p:cNvPr>
          <p:cNvSpPr/>
          <p:nvPr/>
        </p:nvSpPr>
        <p:spPr>
          <a:xfrm>
            <a:off x="6106131" y="3139623"/>
            <a:ext cx="1469985" cy="625033"/>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Donate</a:t>
            </a:r>
          </a:p>
        </p:txBody>
      </p:sp>
      <p:sp>
        <p:nvSpPr>
          <p:cNvPr id="28" name="Oval 27">
            <a:extLst>
              <a:ext uri="{FF2B5EF4-FFF2-40B4-BE49-F238E27FC236}">
                <a16:creationId xmlns:a16="http://schemas.microsoft.com/office/drawing/2014/main" id="{F8BF98AC-004E-B771-79AD-EC15E764F16F}"/>
              </a:ext>
            </a:extLst>
          </p:cNvPr>
          <p:cNvSpPr/>
          <p:nvPr/>
        </p:nvSpPr>
        <p:spPr>
          <a:xfrm>
            <a:off x="5429493" y="2233914"/>
            <a:ext cx="1469985" cy="625033"/>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  Login</a:t>
            </a:r>
          </a:p>
        </p:txBody>
      </p:sp>
      <p:sp>
        <p:nvSpPr>
          <p:cNvPr id="29" name="Oval 28">
            <a:extLst>
              <a:ext uri="{FF2B5EF4-FFF2-40B4-BE49-F238E27FC236}">
                <a16:creationId xmlns:a16="http://schemas.microsoft.com/office/drawing/2014/main" id="{2FC57C46-4385-519E-FA2F-3A7F7255A4FE}"/>
              </a:ext>
            </a:extLst>
          </p:cNvPr>
          <p:cNvSpPr/>
          <p:nvPr/>
        </p:nvSpPr>
        <p:spPr>
          <a:xfrm>
            <a:off x="5219210" y="3859425"/>
            <a:ext cx="2055472" cy="93319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Browse Campaigns</a:t>
            </a:r>
          </a:p>
        </p:txBody>
      </p:sp>
      <p:sp>
        <p:nvSpPr>
          <p:cNvPr id="30" name="Oval 29">
            <a:extLst>
              <a:ext uri="{FF2B5EF4-FFF2-40B4-BE49-F238E27FC236}">
                <a16:creationId xmlns:a16="http://schemas.microsoft.com/office/drawing/2014/main" id="{70E95F81-B670-27EC-D292-9F77F5603D94}"/>
              </a:ext>
            </a:extLst>
          </p:cNvPr>
          <p:cNvSpPr/>
          <p:nvPr/>
        </p:nvSpPr>
        <p:spPr>
          <a:xfrm>
            <a:off x="4389694" y="3013751"/>
            <a:ext cx="1568375" cy="8767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Receive Funds</a:t>
            </a:r>
          </a:p>
        </p:txBody>
      </p:sp>
      <p:sp>
        <p:nvSpPr>
          <p:cNvPr id="31" name="Oval 30">
            <a:extLst>
              <a:ext uri="{FF2B5EF4-FFF2-40B4-BE49-F238E27FC236}">
                <a16:creationId xmlns:a16="http://schemas.microsoft.com/office/drawing/2014/main" id="{1AD9E054-9B4C-476C-5C09-083ACD246AF9}"/>
              </a:ext>
            </a:extLst>
          </p:cNvPr>
          <p:cNvSpPr/>
          <p:nvPr/>
        </p:nvSpPr>
        <p:spPr>
          <a:xfrm>
            <a:off x="5100578" y="1526413"/>
            <a:ext cx="1682188" cy="625033"/>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Signup</a:t>
            </a:r>
          </a:p>
        </p:txBody>
      </p:sp>
      <p:sp>
        <p:nvSpPr>
          <p:cNvPr id="32" name="Oval 31">
            <a:extLst>
              <a:ext uri="{FF2B5EF4-FFF2-40B4-BE49-F238E27FC236}">
                <a16:creationId xmlns:a16="http://schemas.microsoft.com/office/drawing/2014/main" id="{18BBF852-1403-BA91-C8D8-79CAA2B48248}"/>
              </a:ext>
            </a:extLst>
          </p:cNvPr>
          <p:cNvSpPr/>
          <p:nvPr/>
        </p:nvSpPr>
        <p:spPr>
          <a:xfrm>
            <a:off x="4588398" y="4959765"/>
            <a:ext cx="2706549" cy="8767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Display Transaction History</a:t>
            </a:r>
          </a:p>
        </p:txBody>
      </p:sp>
      <p:sp>
        <p:nvSpPr>
          <p:cNvPr id="33" name="Oval 32">
            <a:extLst>
              <a:ext uri="{FF2B5EF4-FFF2-40B4-BE49-F238E27FC236}">
                <a16:creationId xmlns:a16="http://schemas.microsoft.com/office/drawing/2014/main" id="{F797DBB8-8EDA-7943-D9ED-8CF7D1E5B3D5}"/>
              </a:ext>
            </a:extLst>
          </p:cNvPr>
          <p:cNvSpPr/>
          <p:nvPr/>
        </p:nvSpPr>
        <p:spPr>
          <a:xfrm>
            <a:off x="4860404" y="5973015"/>
            <a:ext cx="1922363" cy="75227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t>Log-out</a:t>
            </a:r>
          </a:p>
        </p:txBody>
      </p:sp>
      <p:sp>
        <p:nvSpPr>
          <p:cNvPr id="34" name="Oval 33">
            <a:extLst>
              <a:ext uri="{FF2B5EF4-FFF2-40B4-BE49-F238E27FC236}">
                <a16:creationId xmlns:a16="http://schemas.microsoft.com/office/drawing/2014/main" id="{5618516D-55C3-A324-6A74-1D057FAD4037}"/>
              </a:ext>
            </a:extLst>
          </p:cNvPr>
          <p:cNvSpPr/>
          <p:nvPr/>
        </p:nvSpPr>
        <p:spPr>
          <a:xfrm>
            <a:off x="9090837" y="3330934"/>
            <a:ext cx="1722475" cy="1197985"/>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r>
              <a:rPr lang="en-US" dirty="0">
                <a:solidFill>
                  <a:schemeClr val="bg1"/>
                </a:solidFill>
              </a:rPr>
              <a:t>DONOR</a:t>
            </a:r>
            <a:endParaRPr lang="en-IN" dirty="0">
              <a:solidFill>
                <a:schemeClr val="bg1"/>
              </a:solidFill>
            </a:endParaRPr>
          </a:p>
        </p:txBody>
      </p:sp>
      <p:cxnSp>
        <p:nvCxnSpPr>
          <p:cNvPr id="35" name="Straight Connector 34">
            <a:extLst>
              <a:ext uri="{FF2B5EF4-FFF2-40B4-BE49-F238E27FC236}">
                <a16:creationId xmlns:a16="http://schemas.microsoft.com/office/drawing/2014/main" id="{AEBAC717-293F-97C9-DCC7-04343BA470A7}"/>
              </a:ext>
            </a:extLst>
          </p:cNvPr>
          <p:cNvCxnSpPr>
            <a:cxnSpLocks/>
            <a:endCxn id="34" idx="2"/>
          </p:cNvCxnSpPr>
          <p:nvPr/>
        </p:nvCxnSpPr>
        <p:spPr>
          <a:xfrm>
            <a:off x="6681875" y="1884087"/>
            <a:ext cx="2408962" cy="204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5FEA1B1-72D9-5D6B-972B-F1B9F36EF30F}"/>
              </a:ext>
            </a:extLst>
          </p:cNvPr>
          <p:cNvCxnSpPr>
            <a:cxnSpLocks/>
            <a:endCxn id="34" idx="2"/>
          </p:cNvCxnSpPr>
          <p:nvPr/>
        </p:nvCxnSpPr>
        <p:spPr>
          <a:xfrm>
            <a:off x="6798583" y="2655269"/>
            <a:ext cx="2292254" cy="127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AB8721-ECB2-581B-3E8D-8612D4CB2122}"/>
              </a:ext>
            </a:extLst>
          </p:cNvPr>
          <p:cNvCxnSpPr>
            <a:cxnSpLocks/>
            <a:stCxn id="27" idx="6"/>
            <a:endCxn id="34" idx="2"/>
          </p:cNvCxnSpPr>
          <p:nvPr/>
        </p:nvCxnSpPr>
        <p:spPr>
          <a:xfrm>
            <a:off x="7576116" y="3452140"/>
            <a:ext cx="1514721" cy="477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E5CBFC-5579-765C-0C22-E6682F41835B}"/>
              </a:ext>
            </a:extLst>
          </p:cNvPr>
          <p:cNvCxnSpPr>
            <a:cxnSpLocks/>
            <a:stCxn id="29" idx="6"/>
            <a:endCxn id="34" idx="2"/>
          </p:cNvCxnSpPr>
          <p:nvPr/>
        </p:nvCxnSpPr>
        <p:spPr>
          <a:xfrm flipV="1">
            <a:off x="7274682" y="3929927"/>
            <a:ext cx="1816155" cy="39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13694B-21B4-8CBE-9E0F-4C396F8A7DC8}"/>
              </a:ext>
            </a:extLst>
          </p:cNvPr>
          <p:cNvCxnSpPr>
            <a:cxnSpLocks/>
            <a:stCxn id="32" idx="6"/>
            <a:endCxn id="34" idx="2"/>
          </p:cNvCxnSpPr>
          <p:nvPr/>
        </p:nvCxnSpPr>
        <p:spPr>
          <a:xfrm flipV="1">
            <a:off x="7294947" y="3929927"/>
            <a:ext cx="1795890" cy="146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96A4FF-5117-BE90-4078-5C2DACCAA182}"/>
              </a:ext>
            </a:extLst>
          </p:cNvPr>
          <p:cNvCxnSpPr>
            <a:cxnSpLocks/>
            <a:endCxn id="34" idx="2"/>
          </p:cNvCxnSpPr>
          <p:nvPr/>
        </p:nvCxnSpPr>
        <p:spPr>
          <a:xfrm flipV="1">
            <a:off x="6681875" y="3929927"/>
            <a:ext cx="2408962" cy="2479611"/>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3CBB9B4-4FA5-7F27-243F-179CDAD86DE1}"/>
              </a:ext>
            </a:extLst>
          </p:cNvPr>
          <p:cNvSpPr/>
          <p:nvPr/>
        </p:nvSpPr>
        <p:spPr>
          <a:xfrm>
            <a:off x="403326" y="3248866"/>
            <a:ext cx="1752243" cy="1283346"/>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r>
              <a:rPr lang="en-US" dirty="0">
                <a:solidFill>
                  <a:schemeClr val="bg1"/>
                </a:solidFill>
              </a:rPr>
              <a:t>CHARITY</a:t>
            </a:r>
            <a:endParaRPr lang="en-IN" dirty="0">
              <a:solidFill>
                <a:schemeClr val="bg1"/>
              </a:solidFill>
            </a:endParaRPr>
          </a:p>
        </p:txBody>
      </p:sp>
      <p:cxnSp>
        <p:nvCxnSpPr>
          <p:cNvPr id="42" name="Straight Connector 41">
            <a:extLst>
              <a:ext uri="{FF2B5EF4-FFF2-40B4-BE49-F238E27FC236}">
                <a16:creationId xmlns:a16="http://schemas.microsoft.com/office/drawing/2014/main" id="{993B812A-FF65-FF21-E9B2-A8749242DEF0}"/>
              </a:ext>
            </a:extLst>
          </p:cNvPr>
          <p:cNvCxnSpPr>
            <a:cxnSpLocks/>
            <a:endCxn id="41" idx="6"/>
          </p:cNvCxnSpPr>
          <p:nvPr/>
        </p:nvCxnSpPr>
        <p:spPr>
          <a:xfrm flipH="1">
            <a:off x="2155568" y="1129273"/>
            <a:ext cx="2541000" cy="276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16A0E1-177C-DDD6-872C-BF4C250E8A97}"/>
              </a:ext>
            </a:extLst>
          </p:cNvPr>
          <p:cNvCxnSpPr>
            <a:cxnSpLocks/>
            <a:stCxn id="31" idx="2"/>
            <a:endCxn id="41" idx="6"/>
          </p:cNvCxnSpPr>
          <p:nvPr/>
        </p:nvCxnSpPr>
        <p:spPr>
          <a:xfrm flipH="1">
            <a:off x="2155569" y="1838930"/>
            <a:ext cx="2945009" cy="2051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B37699-4DF8-E3D7-9287-67853A6EC3B4}"/>
              </a:ext>
            </a:extLst>
          </p:cNvPr>
          <p:cNvCxnSpPr>
            <a:cxnSpLocks/>
            <a:stCxn id="28" idx="2"/>
            <a:endCxn id="41" idx="6"/>
          </p:cNvCxnSpPr>
          <p:nvPr/>
        </p:nvCxnSpPr>
        <p:spPr>
          <a:xfrm flipH="1">
            <a:off x="2155569" y="2546431"/>
            <a:ext cx="3273924" cy="134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A2373B-5611-1EA1-2E74-162323D10350}"/>
              </a:ext>
            </a:extLst>
          </p:cNvPr>
          <p:cNvCxnSpPr>
            <a:cxnSpLocks/>
            <a:stCxn id="30" idx="2"/>
            <a:endCxn id="41" idx="6"/>
          </p:cNvCxnSpPr>
          <p:nvPr/>
        </p:nvCxnSpPr>
        <p:spPr>
          <a:xfrm flipH="1">
            <a:off x="2155569" y="3452145"/>
            <a:ext cx="2234125" cy="438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CA8BD37-7595-2B4C-218E-3F7A087E52A7}"/>
              </a:ext>
            </a:extLst>
          </p:cNvPr>
          <p:cNvCxnSpPr>
            <a:cxnSpLocks/>
            <a:stCxn id="41" idx="6"/>
            <a:endCxn id="32" idx="2"/>
          </p:cNvCxnSpPr>
          <p:nvPr/>
        </p:nvCxnSpPr>
        <p:spPr>
          <a:xfrm>
            <a:off x="2155569" y="3890539"/>
            <a:ext cx="2432829" cy="150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B8931A9-0AE2-BDE0-C469-1BDC414F7CCB}"/>
              </a:ext>
            </a:extLst>
          </p:cNvPr>
          <p:cNvCxnSpPr>
            <a:cxnSpLocks/>
            <a:stCxn id="41" idx="6"/>
            <a:endCxn id="33" idx="2"/>
          </p:cNvCxnSpPr>
          <p:nvPr/>
        </p:nvCxnSpPr>
        <p:spPr>
          <a:xfrm>
            <a:off x="2155569" y="3890539"/>
            <a:ext cx="2704835" cy="245861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A03A37B-DE7C-88E9-D971-7895ABB3329C}"/>
              </a:ext>
            </a:extLst>
          </p:cNvPr>
          <p:cNvSpPr txBox="1"/>
          <p:nvPr/>
        </p:nvSpPr>
        <p:spPr>
          <a:xfrm>
            <a:off x="1139544" y="198546"/>
            <a:ext cx="3195579" cy="400110"/>
          </a:xfrm>
          <a:prstGeom prst="rect">
            <a:avLst/>
          </a:prstGeom>
          <a:noFill/>
        </p:spPr>
        <p:txBody>
          <a:bodyPr wrap="square" rtlCol="0">
            <a:spAutoFit/>
          </a:bodyPr>
          <a:lstStyle/>
          <a:p>
            <a:r>
              <a:rPr lang="en-US" sz="2000" dirty="0"/>
              <a:t>USE CASE DIAGRAM</a:t>
            </a:r>
            <a:endParaRPr lang="en-IN" sz="2000" dirty="0"/>
          </a:p>
        </p:txBody>
      </p:sp>
      <p:sp>
        <p:nvSpPr>
          <p:cNvPr id="86" name="Oval 85">
            <a:extLst>
              <a:ext uri="{FF2B5EF4-FFF2-40B4-BE49-F238E27FC236}">
                <a16:creationId xmlns:a16="http://schemas.microsoft.com/office/drawing/2014/main" id="{9E087E90-CD5C-CCD2-39DC-7E57939525C3}"/>
              </a:ext>
            </a:extLst>
          </p:cNvPr>
          <p:cNvSpPr/>
          <p:nvPr/>
        </p:nvSpPr>
        <p:spPr>
          <a:xfrm>
            <a:off x="8761228" y="2858947"/>
            <a:ext cx="269498" cy="2774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8" name="Straight Connector 87">
            <a:extLst>
              <a:ext uri="{FF2B5EF4-FFF2-40B4-BE49-F238E27FC236}">
                <a16:creationId xmlns:a16="http://schemas.microsoft.com/office/drawing/2014/main" id="{15B162EF-885A-3709-222D-03C30CBF15D7}"/>
              </a:ext>
            </a:extLst>
          </p:cNvPr>
          <p:cNvCxnSpPr>
            <a:stCxn id="86" idx="4"/>
          </p:cNvCxnSpPr>
          <p:nvPr/>
        </p:nvCxnSpPr>
        <p:spPr>
          <a:xfrm flipH="1">
            <a:off x="8878186" y="3136391"/>
            <a:ext cx="17791" cy="315749"/>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44546467-5109-D60F-1DCE-726D5C71066D}"/>
              </a:ext>
            </a:extLst>
          </p:cNvPr>
          <p:cNvCxnSpPr>
            <a:stCxn id="86" idx="4"/>
          </p:cNvCxnSpPr>
          <p:nvPr/>
        </p:nvCxnSpPr>
        <p:spPr>
          <a:xfrm flipH="1">
            <a:off x="8701117" y="3136391"/>
            <a:ext cx="194860" cy="11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9768FD1-EA38-D208-A1FB-1ADA64BDE72F}"/>
              </a:ext>
            </a:extLst>
          </p:cNvPr>
          <p:cNvCxnSpPr>
            <a:stCxn id="86" idx="4"/>
          </p:cNvCxnSpPr>
          <p:nvPr/>
        </p:nvCxnSpPr>
        <p:spPr>
          <a:xfrm>
            <a:off x="8895977" y="3136391"/>
            <a:ext cx="261436" cy="194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FDBC548-5C44-0C85-EB8A-3D4A790EE7F9}"/>
              </a:ext>
            </a:extLst>
          </p:cNvPr>
          <p:cNvCxnSpPr>
            <a:cxnSpLocks/>
          </p:cNvCxnSpPr>
          <p:nvPr/>
        </p:nvCxnSpPr>
        <p:spPr>
          <a:xfrm flipH="1">
            <a:off x="8761228" y="3448908"/>
            <a:ext cx="99167" cy="91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61E737-88BF-ABD7-D4C1-F92DE167320F}"/>
              </a:ext>
            </a:extLst>
          </p:cNvPr>
          <p:cNvCxnSpPr/>
          <p:nvPr/>
        </p:nvCxnSpPr>
        <p:spPr>
          <a:xfrm>
            <a:off x="8895977" y="3429000"/>
            <a:ext cx="134749" cy="111642"/>
          </a:xfrm>
          <a:prstGeom prst="line">
            <a:avLst/>
          </a:prstGeom>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F12BECCA-074B-D62F-13AE-409754AE706F}"/>
              </a:ext>
            </a:extLst>
          </p:cNvPr>
          <p:cNvPicPr>
            <a:picLocks noChangeAspect="1"/>
          </p:cNvPicPr>
          <p:nvPr/>
        </p:nvPicPr>
        <p:blipFill>
          <a:blip r:embed="rId2"/>
          <a:stretch>
            <a:fillRect/>
          </a:stretch>
        </p:blipFill>
        <p:spPr>
          <a:xfrm>
            <a:off x="2004316" y="2875075"/>
            <a:ext cx="469433" cy="701101"/>
          </a:xfrm>
          <a:prstGeom prst="rect">
            <a:avLst/>
          </a:prstGeom>
        </p:spPr>
      </p:pic>
    </p:spTree>
    <p:extLst>
      <p:ext uri="{BB962C8B-B14F-4D97-AF65-F5344CB8AC3E}">
        <p14:creationId xmlns:p14="http://schemas.microsoft.com/office/powerpoint/2010/main" val="3244851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119</TotalTime>
  <Words>550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TRACKING CHARITY DONATION USING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21N31A1225 .</dc:creator>
  <cp:lastModifiedBy>21N31A1225 .</cp:lastModifiedBy>
  <cp:revision>2</cp:revision>
  <dcterms:created xsi:type="dcterms:W3CDTF">2024-09-17T12:37:42Z</dcterms:created>
  <dcterms:modified xsi:type="dcterms:W3CDTF">2024-09-17T16:48:05Z</dcterms:modified>
</cp:coreProperties>
</file>