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F1B6-BBE2-4156-BBB9-899F4EB3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81939-7076-4472-9F2C-56295899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2AC9-7036-4351-A9BB-E7DAC254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2C77-5B2E-451F-BAB3-B3D69D55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2A23-C678-4231-8D96-C2C90F6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7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F139-AFBF-4A09-8570-1E92245A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7DA3-0CCE-4887-91AE-7E001579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6EFB-EE86-4D73-835D-56CA301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AF54-3589-48F6-8F48-40104E6E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CCDE-D9D2-4992-97FB-961CDC7F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2E339-6930-42DF-86FE-196A4F8D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7E01-E360-4F5A-9BAE-CF4B7A3F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668B-25C1-4B49-BAB3-044BCF3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F544-7F8F-4E2A-9A24-C85E6A64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8C6D-A433-4E03-8A2C-C312A873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8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ED1E-4410-4CC0-A51C-C7B2C25E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1444-6866-40D5-B087-A7784CDB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BC46-3D55-4020-864C-F6211DF0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C7C-27BE-487E-A39E-A9A5E6A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1F26-807C-42BE-9A53-A54BA4CC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91E7-6930-4BEC-A4C6-7FDB1F5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10EF-8DD3-4D1F-9678-8AFDDCD2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339A-9782-4C01-9A0F-8CE4372C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4061-BFF2-441F-981F-69784D76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8A2-1DEA-43ED-92E8-4F171F1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EC82-42FF-4F9E-8F37-D827FC37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86FA-756C-4F72-9D26-92108295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D14D-2488-4374-908E-31BDFE6C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DABB-19A3-48D9-AD5A-65FED18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28614-08B3-4933-B104-5208C6F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A86B-4FE5-4A33-8242-541C795D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384E-98E9-4E24-9934-AE14B1B0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65D2-A281-43D4-BB8C-F8C166E7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C33A9-2BFF-4561-B49C-D998E5C3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2F954-CBEE-4DC9-925B-4462FD8E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ADE3-0135-4BA8-A030-B1416FF9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5C637-59AD-44CB-A241-FEA361AD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56-6304-45A6-A733-33AEC524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02458-D515-4579-A2BB-791257E2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5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D74A-A78A-4908-8088-751B6A51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2B323-94D8-455A-B200-3D7732E4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DAD5-A109-427D-940B-9048BE7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A2B1-BF98-4D6A-BC20-F6C61004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81D2-7DC4-44BB-923D-37B317C3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B7751-30DA-46F3-B445-C31FB1B2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9971-FA5B-4946-A05D-2C2B3EA4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CD7-189D-4C42-A051-6ABEC533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02B8-85F1-449E-819E-979DC2BB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53E3-AED0-48C7-8E2C-B7CBFB0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F526-5122-4186-938C-2AB3C93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AD5B6-E758-42DC-AF5A-FD1A1422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BAB5-8A1E-4239-B6CB-40F9B6C0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4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854E-623D-4049-B708-D7EA5E3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60F2-8780-4581-AA0E-8C3CF7C61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361D5-1285-43E4-9D3C-F561B4BD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1643-D8E6-4623-BD71-D0A1C70B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A826-12B7-43E0-8359-0FFFF2A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D83D-F7D3-434E-B48C-E62CD2C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E9705-21F1-461E-8CE6-C651951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1CED-357B-4282-98E9-B9375259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1C7B-9DBB-47B9-BE7C-DC2AA6509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BDA5-CEE5-4653-81E2-81D9DAB11AB0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662C-2DDB-4076-845A-8E4259732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71F7-C768-41BA-B109-CC4BA17C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D3230-280B-4E3D-998C-F122EE8CD559}"/>
              </a:ext>
            </a:extLst>
          </p:cNvPr>
          <p:cNvSpPr txBox="1"/>
          <p:nvPr/>
        </p:nvSpPr>
        <p:spPr>
          <a:xfrm>
            <a:off x="2807594" y="1191195"/>
            <a:ext cx="6581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 HUMAN FREEDOM INDEX 2018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2F297-80E0-49C4-BCB8-D318267D2439}"/>
              </a:ext>
            </a:extLst>
          </p:cNvPr>
          <p:cNvSpPr txBox="1"/>
          <p:nvPr/>
        </p:nvSpPr>
        <p:spPr>
          <a:xfrm>
            <a:off x="2124222" y="5022166"/>
            <a:ext cx="8693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 GLOBAL MEASUREMENT OF PERSONAL, CIVIL AND ECONOMIC FREEDOM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0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409" y="64871"/>
            <a:ext cx="3028671" cy="507072"/>
          </a:xfrm>
        </p:spPr>
        <p:txBody>
          <a:bodyPr>
            <a:normAutofit/>
          </a:bodyPr>
          <a:lstStyle/>
          <a:p>
            <a:r>
              <a:rPr lang="en-US" sz="2000" b="1" dirty="0"/>
              <a:t>Human Freedom Heatmap</a:t>
            </a:r>
            <a:endParaRPr lang="en-IN" sz="20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58100F8-9278-4903-9B94-3020CBF4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0" y="133112"/>
            <a:ext cx="8758456" cy="66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A78E6F-1C10-49B9-8251-9CD35A8CFC34}"/>
              </a:ext>
            </a:extLst>
          </p:cNvPr>
          <p:cNvSpPr txBox="1"/>
          <p:nvPr/>
        </p:nvSpPr>
        <p:spPr>
          <a:xfrm>
            <a:off x="8993875" y="573208"/>
            <a:ext cx="30286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Values in grey are highly negatively correlated while the ones in red are highly positively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Values in orange have little or no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Factors that are not impacted by size of government: Money, Trade and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Factors that do not impact Human Freedom score: Government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Factors that strongly impact Human Freedom score: Rule of Law, Legal, Freedom to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Factors that mildly impact Human Freedom score: Religion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Economic Freedom is impacted strongly by: Legal, Sound Money, Trade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Personal Freedom is impacted by: Freedom of Movement, Expression and Information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0701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099311-1FD5-4FCD-9481-26E7C8DEF55C}"/>
              </a:ext>
            </a:extLst>
          </p:cNvPr>
          <p:cNvSpPr txBox="1"/>
          <p:nvPr/>
        </p:nvSpPr>
        <p:spPr>
          <a:xfrm>
            <a:off x="838201" y="1282890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New Zealand, Switzerland, Hong Kong, Australia and Canada are the top 5 countries as per the 2016 data who have the highest level of Human Freedom.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Economic Freedom is impacted: Legal, Sound Money, Trade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Personal Freedom is impacted by: Freedom of Movement, Expression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The factors that impact Human Freedom directly are Rule of Law, Legal System and Property Rights and Freedom to Trade Internationally to a greater extent.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98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66-24EF-4292-9425-CB25734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800" dirty="0"/>
              <a:t>The Human Freedom Index presents a broad measure of human freedom, understood as the absence of coercive constraint. It uses 79 distinct indicators of personal and economic freedom in the following areas:-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Personal Freedom</a:t>
            </a:r>
            <a:endParaRPr lang="en-IN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Rule of Law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Security and Safety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Movement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Religion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Association, Assembly, and Civil Society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Expression and Information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Identity and Relationships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Economic Freedom</a:t>
            </a:r>
            <a:endParaRPr lang="en-IN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Size of Government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Legal System and Property Rights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Access to Sound Money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Freedom to Trade Internationally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Regulation of Credit, Labor, and Business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800" dirty="0"/>
              <a:t>The HFI is the most comprehensive freedom index so far created for a globally meaningful set of countries. The HFI covers 162 countries for 2016, the most recent year for which sufficient data are available and it includes three countries -Belarus, Iraq, and Sudan- that were added this year. The index ranks countries beginning in 2008, the earliest year for which a robust enough index could be produced.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66-24EF-4292-9425-CB25734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800" dirty="0"/>
              <a:t>The pre-processed raw dataset file comprised of 1458 rows and 123 columns with 12.1% of missing data.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Processing of the file consisted of the following steps: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dropping rows where </a:t>
            </a:r>
            <a:r>
              <a:rPr lang="en-IN" sz="1800" dirty="0" err="1">
                <a:effectLst/>
              </a:rPr>
              <a:t>hf_score</a:t>
            </a:r>
            <a:r>
              <a:rPr lang="en-IN" sz="1800" dirty="0">
                <a:effectLst/>
              </a:rPr>
              <a:t> had null values since no data was available or could be replaced for analysis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d</a:t>
            </a:r>
            <a:r>
              <a:rPr lang="en-IN" sz="1800" dirty="0"/>
              <a:t>ropping multiple</a:t>
            </a:r>
            <a:r>
              <a:rPr lang="en-IN" sz="1800" dirty="0">
                <a:effectLst/>
              </a:rPr>
              <a:t> columns since the data from these were derived into other columns</a:t>
            </a: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replacing null values with mean values especially since there were extreme values involved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After </a:t>
            </a:r>
            <a:r>
              <a:rPr lang="en-IN" sz="1800" dirty="0"/>
              <a:t>processing, the file comprised of 1378 rows and 27 columns with 0% missing data.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Economic Freedom (2016)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F4D21-37C6-43CB-9FED-93D1C8BB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1" y="1749523"/>
            <a:ext cx="50482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2FB8468-EC32-4676-AA4B-B71F69F4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95" y="1749523"/>
            <a:ext cx="50482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Personal Freedom (2016)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C77615-38F9-41AE-A693-14532CBF2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9" y="1273174"/>
            <a:ext cx="5705401" cy="45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E83E35-A552-4DDE-BCF3-F8393741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21" y="1269657"/>
            <a:ext cx="5837420" cy="45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Economic &amp; Personal Freedom (2015 vs 2016)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231878-BA00-47AA-922A-1032E9CE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" y="1281479"/>
            <a:ext cx="5978769" cy="44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22E3465-F28A-43C4-831F-92EE4355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4" y="1055078"/>
            <a:ext cx="6096000" cy="52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Human Freedom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3F48ED-C733-4021-961F-4B8CBFBC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8" y="1536604"/>
            <a:ext cx="5524577" cy="4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500280C-2942-4068-87C9-A94E714C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85" y="1508467"/>
            <a:ext cx="6413597" cy="47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Human Freedom (2015 vs 2016)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E995D3-C27D-4D31-9E04-459ADF75E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6" y="1172527"/>
            <a:ext cx="652462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9FB94-A593-4E64-9A91-44EB95F51DAD}"/>
              </a:ext>
            </a:extLst>
          </p:cNvPr>
          <p:cNvSpPr txBox="1"/>
          <p:nvPr/>
        </p:nvSpPr>
        <p:spPr>
          <a:xfrm>
            <a:off x="7929349" y="1405719"/>
            <a:ext cx="342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Zealand, Hong Kong, Canada, Netherlands and Denmark showed increase in Human Freedom score for 2016 compared to 2015. </a:t>
            </a:r>
          </a:p>
        </p:txBody>
      </p:sp>
    </p:spTree>
    <p:extLst>
      <p:ext uri="{BB962C8B-B14F-4D97-AF65-F5344CB8AC3E}">
        <p14:creationId xmlns:p14="http://schemas.microsoft.com/office/powerpoint/2010/main" val="66968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Human Freedom (2008 - 2016)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7CAF56-E40A-4F76-89B3-1D700B4E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7" y="1301525"/>
            <a:ext cx="6876369" cy="53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99311-1FD5-4FCD-9481-26E7C8DEF55C}"/>
              </a:ext>
            </a:extLst>
          </p:cNvPr>
          <p:cNvSpPr txBox="1"/>
          <p:nvPr/>
        </p:nvSpPr>
        <p:spPr>
          <a:xfrm>
            <a:off x="8188657" y="1282890"/>
            <a:ext cx="316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</a:rPr>
              <a:t>Human Freedom has decreased along the years from 7.07 in 2008 to 6.89 in 2016.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Context</vt:lpstr>
      <vt:lpstr>Dataset</vt:lpstr>
      <vt:lpstr>Economic Freedom (2016)</vt:lpstr>
      <vt:lpstr>Personal Freedom (2016)</vt:lpstr>
      <vt:lpstr>Economic &amp; Personal Freedom (2015 vs 2016)</vt:lpstr>
      <vt:lpstr>Human Freedom</vt:lpstr>
      <vt:lpstr>Human Freedom (2015 vs 2016)</vt:lpstr>
      <vt:lpstr>Human Freedom (2008 - 2016)</vt:lpstr>
      <vt:lpstr>Human Freedom Heatmap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Padannayil, Muraj</dc:creator>
  <cp:lastModifiedBy>Padannayil, Muraj</cp:lastModifiedBy>
  <cp:revision>23</cp:revision>
  <dcterms:created xsi:type="dcterms:W3CDTF">2019-05-03T08:03:25Z</dcterms:created>
  <dcterms:modified xsi:type="dcterms:W3CDTF">2019-05-05T09:04:01Z</dcterms:modified>
</cp:coreProperties>
</file>