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1" r:id="rId4"/>
    <p:sldId id="261" r:id="rId5"/>
    <p:sldId id="262" r:id="rId6"/>
    <p:sldId id="263" r:id="rId7"/>
    <p:sldId id="264" r:id="rId8"/>
    <p:sldId id="269" r:id="rId9"/>
    <p:sldId id="272" r:id="rId10"/>
    <p:sldId id="273" r:id="rId11"/>
    <p:sldId id="270" r:id="rId12"/>
    <p:sldId id="26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F1B6-BBE2-4156-BBB9-899F4EB3F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81939-7076-4472-9F2C-56295899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02AC9-7036-4351-A9BB-E7DAC254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B2C77-5B2E-451F-BAB3-B3D69D55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2A23-C678-4231-8D96-C2C90F6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7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F139-AFBF-4A09-8570-1E92245A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7DA3-0CCE-4887-91AE-7E001579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6EFB-EE86-4D73-835D-56CA301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AF54-3589-48F6-8F48-40104E6E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CCDE-D9D2-4992-97FB-961CDC7F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2E339-6930-42DF-86FE-196A4F8D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7E01-E360-4F5A-9BAE-CF4B7A3F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668B-25C1-4B49-BAB3-044BCF3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F544-7F8F-4E2A-9A24-C85E6A64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8C6D-A433-4E03-8A2C-C312A873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8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ED1E-4410-4CC0-A51C-C7B2C25E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1444-6866-40D5-B087-A7784CDB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BC46-3D55-4020-864C-F6211DF0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C7C-27BE-487E-A39E-A9A5E6A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1F26-807C-42BE-9A53-A54BA4CC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91E7-6930-4BEC-A4C6-7FDB1F5B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10EF-8DD3-4D1F-9678-8AFDDCD2B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339A-9782-4C01-9A0F-8CE4372C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24061-BFF2-441F-981F-69784D76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8A2-1DEA-43ED-92E8-4F171F1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EC82-42FF-4F9E-8F37-D827FC37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86FA-756C-4F72-9D26-92108295B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D14D-2488-4374-908E-31BDFE6C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DABB-19A3-48D9-AD5A-65FED18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28614-08B3-4933-B104-5208C6FF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A86B-4FE5-4A33-8242-541C795D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0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384E-98E9-4E24-9934-AE14B1B0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65D2-A281-43D4-BB8C-F8C166E7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C33A9-2BFF-4561-B49C-D998E5C3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2F954-CBEE-4DC9-925B-4462FD8E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ADE3-0135-4BA8-A030-B1416FF9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5C637-59AD-44CB-A241-FEA361AD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56-6304-45A6-A733-33AEC524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02458-D515-4579-A2BB-791257E2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5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D74A-A78A-4908-8088-751B6A51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2B323-94D8-455A-B200-3D7732E4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9DAD5-A109-427D-940B-9048BE7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7A2B1-BF98-4D6A-BC20-F6C61004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081D2-7DC4-44BB-923D-37B317C3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B7751-30DA-46F3-B445-C31FB1B2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9971-FA5B-4946-A05D-2C2B3EA4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CD7-189D-4C42-A051-6ABEC533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02B8-85F1-449E-819E-979DC2BB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53E3-AED0-48C7-8E2C-B7CBFB0C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F526-5122-4186-938C-2AB3C93F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AD5B6-E758-42DC-AF5A-FD1A1422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BAB5-8A1E-4239-B6CB-40F9B6C0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4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854E-623D-4049-B708-D7EA5E3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60F2-8780-4581-AA0E-8C3CF7C61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361D5-1285-43E4-9D3C-F561B4BD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B1643-D8E6-4623-BD71-D0A1C70B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A826-12B7-43E0-8359-0FFFF2A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D83D-F7D3-434E-B48C-E62CD2C8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0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E9705-21F1-461E-8CE6-C651951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1CED-357B-4282-98E9-B9375259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1C7B-9DBB-47B9-BE7C-DC2AA6509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BDA5-CEE5-4653-81E2-81D9DAB11AB0}" type="datetimeFigureOut">
              <a:rPr lang="en-IN" smtClean="0"/>
              <a:t>24-08-2019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662C-2DDB-4076-845A-8E4259732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71F7-C768-41BA-B109-CC4BA17C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ACE4-F54E-4634-822A-4F3EB5670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um.com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D3230-280B-4E3D-998C-F122EE8CD559}"/>
              </a:ext>
            </a:extLst>
          </p:cNvPr>
          <p:cNvSpPr txBox="1"/>
          <p:nvPr/>
        </p:nvSpPr>
        <p:spPr>
          <a:xfrm>
            <a:off x="2807594" y="1191195"/>
            <a:ext cx="6581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House Price Prediction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2F297-80E0-49C4-BCB8-D318267D2439}"/>
              </a:ext>
            </a:extLst>
          </p:cNvPr>
          <p:cNvSpPr txBox="1"/>
          <p:nvPr/>
        </p:nvSpPr>
        <p:spPr>
          <a:xfrm>
            <a:off x="1842864" y="5022166"/>
            <a:ext cx="869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Machine Learning Foundation Project</a:t>
            </a:r>
          </a:p>
        </p:txBody>
      </p:sp>
    </p:spTree>
    <p:extLst>
      <p:ext uri="{BB962C8B-B14F-4D97-AF65-F5344CB8AC3E}">
        <p14:creationId xmlns:p14="http://schemas.microsoft.com/office/powerpoint/2010/main" val="347030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Modelling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D880C0-813E-4048-9407-CF1F594E1484}"/>
              </a:ext>
            </a:extLst>
          </p:cNvPr>
          <p:cNvSpPr txBox="1"/>
          <p:nvPr/>
        </p:nvSpPr>
        <p:spPr>
          <a:xfrm>
            <a:off x="838201" y="130829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as model validation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Mean Square Error (RMSE) as evaluation metric which tells you how concentrated the data is around the line of best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Retrain the model using the train set and predict future values for SalePrice.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6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Predicted versus Real values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85940CC6-0EE7-4270-8BCD-B9B392F5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45" y="1858694"/>
            <a:ext cx="5524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1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 and Conclusion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099311-1FD5-4FCD-9481-26E7C8DEF55C}"/>
              </a:ext>
            </a:extLst>
          </p:cNvPr>
          <p:cNvSpPr txBox="1"/>
          <p:nvPr/>
        </p:nvSpPr>
        <p:spPr>
          <a:xfrm>
            <a:off x="838200" y="1254755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Using Liner Regression we have managed to aim our expected accuracy of more than 85%, that is 89%.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value = 11.70901103 &amp; Real value  = 11.767187766223199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performance for training set: RMSE is 0.1427447185626545</a:t>
            </a:r>
          </a:p>
          <a:p>
            <a:r>
              <a:rPr lang="en-US" dirty="0"/>
              <a:t>     The model performance for testing set: RMSE is 0.13581709860382193</a:t>
            </a:r>
          </a:p>
          <a:p>
            <a:r>
              <a:rPr lang="en-US" dirty="0"/>
              <a:t>     The RMSE values for training and testing sets are close which means that we have built a good model.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598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099311-1FD5-4FCD-9481-26E7C8DEF55C}"/>
              </a:ext>
            </a:extLst>
          </p:cNvPr>
          <p:cNvSpPr txBox="1"/>
          <p:nvPr/>
        </p:nvSpPr>
        <p:spPr>
          <a:xfrm>
            <a:off x="838200" y="125475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  <a:hlinkClick r:id="rId2"/>
              </a:rPr>
              <a:t>www.Kaggle.com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effectLst/>
                <a:hlinkClick r:id="rId3"/>
              </a:rPr>
              <a:t>www.medium.com</a:t>
            </a:r>
            <a:endParaRPr lang="en-I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80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Context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66-24EF-4292-9425-CB25734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The sale price of a house depends on the location of the house, square footage of a house, year built, year renovated, number of bedrooms, number of garages, etc. </a:t>
            </a: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800" dirty="0"/>
              <a:t>The aim of this project is to: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1800" dirty="0"/>
              <a:t>predict the sale prices for houses based on property 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1800" dirty="0"/>
              <a:t>make a model which </a:t>
            </a:r>
            <a:r>
              <a:rPr lang="en-US" sz="1800" dirty="0"/>
              <a:t>can give us a good prediction on the price of the house based on other variables</a:t>
            </a:r>
            <a:endParaRPr lang="en-IN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to achieve an accuracy score of 85%+</a:t>
            </a: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We will use Linear Regression for modelling as the response variable is continuous </a:t>
            </a:r>
            <a:r>
              <a:rPr lang="en-US" sz="1800" dirty="0"/>
              <a:t>and see if it gives us a good accuracy or not. </a:t>
            </a:r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0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Overview of the Dataset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866-24EF-4292-9425-CB257347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800" dirty="0"/>
              <a:t>Our dataset comprises of: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dirty="0"/>
              <a:t>81 explanatory variables (38 numeric and 43 categorical). Few mentioned below.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IN" sz="1800" dirty="0"/>
              <a:t>Numerical Variables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SalePrice - the property's sale price in dollars. This is the target variable that you're trying to predict.</a:t>
            </a:r>
            <a:endParaRPr lang="en-IN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err="1"/>
              <a:t>MasVnrArea</a:t>
            </a:r>
            <a:r>
              <a:rPr lang="en-US" sz="1800" dirty="0"/>
              <a:t>, </a:t>
            </a:r>
            <a:r>
              <a:rPr lang="en-US" sz="1800" dirty="0" err="1"/>
              <a:t>GrLivArea</a:t>
            </a:r>
            <a:r>
              <a:rPr lang="en-US" sz="1800" dirty="0"/>
              <a:t> , </a:t>
            </a:r>
            <a:r>
              <a:rPr lang="en-US" sz="1800" dirty="0" err="1"/>
              <a:t>TotalBsmtSF</a:t>
            </a:r>
            <a:r>
              <a:rPr lang="en-US" sz="1800" dirty="0"/>
              <a:t>, </a:t>
            </a:r>
            <a:r>
              <a:rPr lang="en-US" sz="1800" dirty="0" err="1"/>
              <a:t>FullBath</a:t>
            </a:r>
            <a:r>
              <a:rPr lang="en-US" sz="1800" dirty="0"/>
              <a:t>, </a:t>
            </a:r>
            <a:r>
              <a:rPr lang="en-US" sz="1800" dirty="0" err="1"/>
              <a:t>TotRmsAbvGrd</a:t>
            </a:r>
            <a:endParaRPr lang="en-IN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err="1"/>
              <a:t>GarageArea</a:t>
            </a:r>
            <a:r>
              <a:rPr lang="en-US" sz="1800" dirty="0"/>
              <a:t>, </a:t>
            </a:r>
            <a:r>
              <a:rPr lang="en-US" sz="1800" dirty="0" err="1"/>
              <a:t>GarageCars</a:t>
            </a:r>
            <a:endParaRPr lang="en-US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IN" sz="1800" dirty="0"/>
              <a:t>Categorical Variables</a:t>
            </a:r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 err="1"/>
              <a:t>FireplaceQu</a:t>
            </a:r>
            <a:r>
              <a:rPr lang="en-IN" sz="1800" dirty="0"/>
              <a:t>, </a:t>
            </a:r>
            <a:r>
              <a:rPr lang="en-IN" sz="1800" dirty="0" err="1"/>
              <a:t>MasVnrType</a:t>
            </a:r>
            <a:endParaRPr lang="en-IN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 err="1"/>
              <a:t>GarageType</a:t>
            </a:r>
            <a:r>
              <a:rPr lang="en-IN" sz="1800" dirty="0"/>
              <a:t>, </a:t>
            </a:r>
            <a:r>
              <a:rPr lang="en-IN" sz="1800" dirty="0" err="1"/>
              <a:t>GarageFinish</a:t>
            </a:r>
            <a:r>
              <a:rPr lang="en-IN" sz="1800" dirty="0"/>
              <a:t>, </a:t>
            </a:r>
            <a:r>
              <a:rPr lang="en-IN" sz="1800" dirty="0" err="1"/>
              <a:t>GarageQual</a:t>
            </a:r>
            <a:r>
              <a:rPr lang="en-IN" sz="1800" dirty="0"/>
              <a:t>, </a:t>
            </a:r>
            <a:r>
              <a:rPr lang="en-IN" sz="1800" dirty="0" err="1"/>
              <a:t>GarageCond</a:t>
            </a:r>
            <a:endParaRPr lang="en-IN" sz="1800" dirty="0"/>
          </a:p>
          <a:p>
            <a:pPr marL="1074738" lvl="1" indent="-363538">
              <a:lnSpc>
                <a:spcPct val="11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IN" sz="1800" dirty="0"/>
              <a:t>BsmtFinType2, </a:t>
            </a:r>
            <a:r>
              <a:rPr lang="en-IN" sz="1800" dirty="0" err="1"/>
              <a:t>BsmtExposure</a:t>
            </a:r>
            <a:r>
              <a:rPr lang="en-IN" sz="1800" dirty="0"/>
              <a:t>, BsmtFinType1, </a:t>
            </a:r>
            <a:r>
              <a:rPr lang="en-IN" sz="1800" dirty="0" err="1"/>
              <a:t>BsmtCond</a:t>
            </a:r>
            <a:r>
              <a:rPr lang="en-IN" sz="1800" dirty="0"/>
              <a:t>, </a:t>
            </a:r>
            <a:r>
              <a:rPr lang="en-IN" sz="1800" dirty="0" err="1"/>
              <a:t>BsmtQual</a:t>
            </a:r>
            <a:endParaRPr lang="en-IN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dirty="0"/>
              <a:t>1460 observations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IN" sz="18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1800" dirty="0"/>
              <a:t>5.9% missing 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3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Normal distribution of SalePrice (before transformation)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7B9BE9-79DD-4ADF-8443-31BAA468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7" y="2716746"/>
            <a:ext cx="55245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C81BC4D0-A713-4113-B2F2-21574FA1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4" y="2537311"/>
            <a:ext cx="54197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56F3CA-9DEC-450A-999D-0F5AD1968B8B}"/>
              </a:ext>
            </a:extLst>
          </p:cNvPr>
          <p:cNvSpPr txBox="1"/>
          <p:nvPr/>
        </p:nvSpPr>
        <p:spPr>
          <a:xfrm>
            <a:off x="894466" y="126609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SalePrice deviates from normal distribution and is positively biased. There are lot of outliers along the higher price.</a:t>
            </a:r>
          </a:p>
          <a:p>
            <a:r>
              <a:rPr lang="en-US" dirty="0"/>
              <a:t>The SalePrice also does not align with the diagonal line which represents normal distribution in the probability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5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Normal distribution of SalePrice (post transformation)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E32D91-6EB8-49AB-AD8B-4E82A050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4" y="2463532"/>
            <a:ext cx="516255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DC6C46-9DB6-499C-8FA9-411EE573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10" y="2301607"/>
            <a:ext cx="52292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EF2D2-910E-4474-ADD0-4F8832EF0B90}"/>
              </a:ext>
            </a:extLst>
          </p:cNvPr>
          <p:cNvSpPr txBox="1"/>
          <p:nvPr/>
        </p:nvSpPr>
        <p:spPr>
          <a:xfrm>
            <a:off x="838200" y="12098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logarithmic transformation to make highly skewed</a:t>
            </a:r>
            <a:r>
              <a:rPr lang="en-US" i="1" dirty="0"/>
              <a:t> </a:t>
            </a:r>
            <a:r>
              <a:rPr lang="en-US" dirty="0"/>
              <a:t>distributions less skewed and make the target variable normally distributed..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34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Correlation matrix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2B9E9051-6E56-4A0A-AE65-477CAAF8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2" y="1125415"/>
            <a:ext cx="10515600" cy="56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Correlation matrix of important features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C44A3F-C6D1-4BF7-B9F7-DB9FC40C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7" y="1125415"/>
            <a:ext cx="68294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D880C0-813E-4048-9407-CF1F594E1484}"/>
              </a:ext>
            </a:extLst>
          </p:cNvPr>
          <p:cNvSpPr txBox="1"/>
          <p:nvPr/>
        </p:nvSpPr>
        <p:spPr>
          <a:xfrm>
            <a:off x="7638757" y="1308295"/>
            <a:ext cx="3715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from the heatmap that many factors are affecting the prices of the house , like area and square feet which increase the price of the house,  and even the year when it was built.</a:t>
            </a:r>
          </a:p>
          <a:p>
            <a:endParaRPr lang="en-US" dirty="0"/>
          </a:p>
          <a:p>
            <a:r>
              <a:rPr lang="en-US" dirty="0" err="1"/>
              <a:t>GarageCars</a:t>
            </a:r>
            <a:r>
              <a:rPr lang="en-US" dirty="0"/>
              <a:t> and </a:t>
            </a:r>
            <a:r>
              <a:rPr lang="en-US" dirty="0" err="1"/>
              <a:t>GarageArea</a:t>
            </a:r>
            <a:r>
              <a:rPr lang="en-US" dirty="0"/>
              <a:t> have strong correlation while </a:t>
            </a:r>
            <a:r>
              <a:rPr lang="en-US" dirty="0" err="1"/>
              <a:t>TotalBsmtSF</a:t>
            </a:r>
            <a:r>
              <a:rPr lang="en-US" dirty="0"/>
              <a:t> and 1stFlrSF too have high correlation.</a:t>
            </a:r>
          </a:p>
        </p:txBody>
      </p:sp>
    </p:spTree>
    <p:extLst>
      <p:ext uri="{BB962C8B-B14F-4D97-AF65-F5344CB8AC3E}">
        <p14:creationId xmlns:p14="http://schemas.microsoft.com/office/powerpoint/2010/main" val="285292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SalePrice versus Features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>
            <a:extLst>
              <a:ext uri="{FF2B5EF4-FFF2-40B4-BE49-F238E27FC236}">
                <a16:creationId xmlns:a16="http://schemas.microsoft.com/office/drawing/2014/main" id="{FF83549B-D39F-49A4-BE4D-A97D48A1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67" y="1125415"/>
            <a:ext cx="10736908" cy="57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3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463-B1FE-494F-916D-558C88A0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072"/>
          </a:xfrm>
        </p:spPr>
        <p:txBody>
          <a:bodyPr>
            <a:noAutofit/>
          </a:bodyPr>
          <a:lstStyle/>
          <a:p>
            <a:r>
              <a:rPr lang="en-US" sz="3200" b="1" dirty="0"/>
              <a:t>Processing the dataset</a:t>
            </a:r>
            <a:endParaRPr lang="en-IN" sz="3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E25BD-9E4F-4497-99E3-82799ACE7313}"/>
              </a:ext>
            </a:extLst>
          </p:cNvPr>
          <p:cNvCxnSpPr/>
          <p:nvPr/>
        </p:nvCxnSpPr>
        <p:spPr>
          <a:xfrm>
            <a:off x="838200" y="998806"/>
            <a:ext cx="10515600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D880C0-813E-4048-9407-CF1F594E1484}"/>
              </a:ext>
            </a:extLst>
          </p:cNvPr>
          <p:cNvSpPr txBox="1"/>
          <p:nvPr/>
        </p:nvSpPr>
        <p:spPr>
          <a:xfrm>
            <a:off x="838201" y="1308295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percentage of missing and zero values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missing and zero values greater than 80% and then dropping those columns since they do not contribute to SalePrice.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missing values with None for categorical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missing values with zero for numerical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resulting dataset comprises of no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 categorical values into numerical values for ease of modelling.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471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Context</vt:lpstr>
      <vt:lpstr>Overview of the Dataset</vt:lpstr>
      <vt:lpstr>Normal distribution of SalePrice (before transformation)</vt:lpstr>
      <vt:lpstr>Normal distribution of SalePrice (post transformation)</vt:lpstr>
      <vt:lpstr>Correlation matrix</vt:lpstr>
      <vt:lpstr>Correlation matrix of important features</vt:lpstr>
      <vt:lpstr>SalePrice versus Features</vt:lpstr>
      <vt:lpstr>Processing the dataset</vt:lpstr>
      <vt:lpstr>Modelling</vt:lpstr>
      <vt:lpstr>Predicted versus Real values</vt:lpstr>
      <vt:lpstr>Results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Padannayil, Muraj</dc:creator>
  <cp:lastModifiedBy>Padannayil, Muraj</cp:lastModifiedBy>
  <cp:revision>50</cp:revision>
  <dcterms:created xsi:type="dcterms:W3CDTF">2019-05-03T08:03:25Z</dcterms:created>
  <dcterms:modified xsi:type="dcterms:W3CDTF">2019-08-26T03:54:46Z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muraj.padannayil@atos.net</vt:lpwstr>
  </property>
  <property fmtid="{D5CDD505-2E9C-101B-9397-08002B2CF9AE}" pid="5" name="MSIP_Label_112e00b9-34e2-4b26-a577-af1fd0f9f7ee_SetDate">
    <vt:lpwstr>2019-08-24T18:04:44.4789704Z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adca9085-d32d-4742-aca3-8d8ddde2254c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muraj.padannayil@atos.net</vt:lpwstr>
  </property>
  <property fmtid="{D5CDD505-2E9C-101B-9397-08002B2CF9AE}" pid="13" name="MSIP_Label_e463cba9-5f6c-478d-9329-7b2295e4e8ed_SetDate">
    <vt:lpwstr>2019-08-24T18:04:44.4789704Z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adca9085-d32d-4742-aca3-8d8ddde2254c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</Properties>
</file>