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3FF25-8030-40C9-9B04-51E164CF544A}" v="293" dt="2024-02-27T01:53:55.841"/>
    <p1510:client id="{AC09BE5A-6BBA-428F-93D1-44DDEBACD3DB}" v="965" dt="2024-02-27T01:38:2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1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8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85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4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5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3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BB55-ACC9-41F5-9520-98FFAE936B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45DF-56A4-423E-9E6F-82774D853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jangoproject.com/en/5.0/ref/contrib/gi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Projeto de Iniciação Científica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Rhamza Mourad Mourad</a:t>
            </a:r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7200"/>
              <a:t>As Diferentes Ferramentas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13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48B8-86CD-E388-E280-47E4C845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99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dirty="0" err="1">
                <a:cs typeface="Calibri Light"/>
              </a:rPr>
              <a:t>ArcGIS</a:t>
            </a:r>
            <a:endParaRPr lang="pt-BR" sz="3400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4BD2F-B117-792F-FB8A-042B2533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2506345"/>
            <a:ext cx="4937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900" dirty="0">
                <a:cs typeface="Calibri"/>
              </a:rPr>
              <a:t>Software bem consolidado, portanto possui uma ampla gama de funcionalidades;</a:t>
            </a:r>
            <a:endParaRPr lang="en-US" sz="1900" dirty="0">
              <a:cs typeface="Calibri"/>
            </a:endParaRPr>
          </a:p>
          <a:p>
            <a:r>
              <a:rPr lang="pt-BR" sz="1900" dirty="0">
                <a:cs typeface="Calibri"/>
              </a:rPr>
              <a:t>A API do </a:t>
            </a:r>
            <a:r>
              <a:rPr lang="pt-BR" sz="1900" dirty="0" err="1">
                <a:cs typeface="Calibri"/>
              </a:rPr>
              <a:t>ArcGIS</a:t>
            </a:r>
            <a:r>
              <a:rPr lang="pt-BR" sz="1900" dirty="0">
                <a:cs typeface="Calibri"/>
              </a:rPr>
              <a:t> para Python, </a:t>
            </a:r>
            <a:r>
              <a:rPr lang="pt-BR" sz="1900" dirty="0" err="1">
                <a:cs typeface="Calibri"/>
              </a:rPr>
              <a:t>ArcPy</a:t>
            </a:r>
            <a:r>
              <a:rPr lang="pt-BR" sz="1900" dirty="0">
                <a:cs typeface="Calibri"/>
              </a:rPr>
              <a:t>, é bem documentado e permite integrar as capacidades do </a:t>
            </a:r>
            <a:r>
              <a:rPr lang="pt-BR" sz="1900" dirty="0" err="1">
                <a:cs typeface="Calibri"/>
              </a:rPr>
              <a:t>ArcGIS</a:t>
            </a:r>
            <a:r>
              <a:rPr lang="pt-BR" sz="1900" dirty="0">
                <a:cs typeface="Calibri"/>
              </a:rPr>
              <a:t> numa aplicação;</a:t>
            </a:r>
            <a:endParaRPr lang="en-US" sz="1900" dirty="0">
              <a:cs typeface="Calibri"/>
            </a:endParaRPr>
          </a:p>
          <a:p>
            <a:pPr algn="just"/>
            <a:r>
              <a:rPr lang="pt-BR" sz="1900" err="1">
                <a:cs typeface="Calibri"/>
              </a:rPr>
              <a:t>ArcPy</a:t>
            </a:r>
            <a:r>
              <a:rPr lang="pt-BR" sz="1900" dirty="0">
                <a:cs typeface="Calibri"/>
              </a:rPr>
              <a:t> em si não tem custo adicional além da licença do </a:t>
            </a:r>
            <a:r>
              <a:rPr lang="pt-BR" sz="1900" err="1">
                <a:cs typeface="Calibri"/>
              </a:rPr>
              <a:t>ArcGIS</a:t>
            </a:r>
            <a:r>
              <a:rPr lang="pt-BR" sz="1900" dirty="0">
                <a:cs typeface="Calibri"/>
              </a:rPr>
              <a:t>, que varia de </a:t>
            </a:r>
            <a:r>
              <a:rPr lang="pt-BR" sz="1900" b="1" dirty="0">
                <a:cs typeface="Calibri"/>
              </a:rPr>
              <a:t>6000</a:t>
            </a:r>
            <a:r>
              <a:rPr lang="pt-BR" sz="1900" dirty="0">
                <a:cs typeface="Calibri"/>
              </a:rPr>
              <a:t> até </a:t>
            </a:r>
            <a:r>
              <a:rPr lang="pt-BR" sz="1900" b="1" dirty="0">
                <a:cs typeface="Calibri"/>
              </a:rPr>
              <a:t>47000</a:t>
            </a:r>
            <a:r>
              <a:rPr lang="pt-BR" sz="1900" dirty="0">
                <a:cs typeface="Calibri"/>
              </a:rPr>
              <a:t> reais anuais.</a:t>
            </a:r>
            <a:endParaRPr lang="pt-BR" dirty="0"/>
          </a:p>
        </p:txBody>
      </p:sp>
      <p:pic>
        <p:nvPicPr>
          <p:cNvPr id="6" name="Imagem 5" descr="Mapa&#10;&#10;Descrição gerada automaticamente">
            <a:extLst>
              <a:ext uri="{FF2B5EF4-FFF2-40B4-BE49-F238E27FC236}">
                <a16:creationId xmlns:a16="http://schemas.microsoft.com/office/drawing/2014/main" id="{21819D8D-0E00-6E68-9D94-99324242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07" y="1822132"/>
            <a:ext cx="5381625" cy="28479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14AD0A-39C3-F907-8EEF-523BCD93D646}"/>
              </a:ext>
            </a:extLst>
          </p:cNvPr>
          <p:cNvSpPr txBox="1"/>
          <p:nvPr/>
        </p:nvSpPr>
        <p:spPr>
          <a:xfrm>
            <a:off x="6553199" y="4724400"/>
            <a:ext cx="5329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solidFill>
                  <a:srgbClr val="D8D8D8"/>
                </a:solidFill>
                <a:ea typeface="+mn-lt"/>
                <a:cs typeface="+mn-lt"/>
              </a:rPr>
              <a:t>https://storymaps.arcgis.com/briefings/4d457508b2f348d2a3da90b78d039ab7</a:t>
            </a:r>
            <a:endParaRPr lang="pt-BR" sz="1400" dirty="0">
              <a:solidFill>
                <a:srgbClr val="D8D8D8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35B58C-20C9-8CBF-C490-A90C98A95396}"/>
              </a:ext>
            </a:extLst>
          </p:cNvPr>
          <p:cNvSpPr txBox="1"/>
          <p:nvPr/>
        </p:nvSpPr>
        <p:spPr>
          <a:xfrm>
            <a:off x="690880" y="1564640"/>
            <a:ext cx="7275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https://www.esri.com/pt-br/arcgis/products/arcgis-instant-apps/overview</a:t>
            </a:r>
            <a:endParaRPr lang="pt-BR" sz="1400" dirty="0"/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330AC374-D0A8-E977-3FAE-9E516B118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40CCA32A-9FD8-7BF8-DD99-54966B37D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152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C1E85C8-7944-75DC-64E2-9B9326DE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95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6C9203C0-263B-2DD5-1EA0-B6ED0835F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552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31999-E367-B782-EFC2-982812A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>
                <a:cs typeface="Calibri Light"/>
              </a:rPr>
              <a:t>GeoDjango</a:t>
            </a:r>
            <a:endParaRPr lang="pt-BR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70704-8F63-1F93-E5EC-7AE60ED6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900" dirty="0">
                <a:cs typeface="Calibri"/>
              </a:rPr>
              <a:t>Extensão do framework Django orientado a manipulação de dados espaciais;</a:t>
            </a:r>
          </a:p>
          <a:p>
            <a:r>
              <a:rPr lang="pt-BR" sz="1900" dirty="0">
                <a:cs typeface="Calibri"/>
              </a:rPr>
              <a:t>Assim como Django é integrado ao SGBD PostgreSQL (ORM), o </a:t>
            </a:r>
            <a:r>
              <a:rPr lang="pt-BR" sz="1900">
                <a:cs typeface="Calibri"/>
              </a:rPr>
              <a:t>GeoDjango</a:t>
            </a:r>
            <a:r>
              <a:rPr lang="pt-BR" sz="1900" dirty="0">
                <a:cs typeface="Calibri"/>
              </a:rPr>
              <a:t> possui integração com o </a:t>
            </a:r>
            <a:r>
              <a:rPr lang="pt-BR" sz="1900">
                <a:cs typeface="Calibri"/>
              </a:rPr>
              <a:t>PostGIS</a:t>
            </a:r>
            <a:r>
              <a:rPr lang="pt-BR" sz="1900" dirty="0">
                <a:cs typeface="Calibri"/>
              </a:rPr>
              <a:t> como </a:t>
            </a:r>
            <a:r>
              <a:rPr lang="pt-BR" sz="1900">
                <a:cs typeface="Calibri"/>
              </a:rPr>
              <a:t>backend</a:t>
            </a:r>
            <a:r>
              <a:rPr lang="pt-BR" sz="1900" dirty="0">
                <a:cs typeface="Calibri"/>
              </a:rPr>
              <a:t> de banco de dados;</a:t>
            </a:r>
            <a:endParaRPr lang="en-US" sz="1900">
              <a:cs typeface="Calibri"/>
            </a:endParaRPr>
          </a:p>
          <a:p>
            <a:r>
              <a:rPr lang="pt-BR" sz="1900" dirty="0">
                <a:cs typeface="Calibri"/>
              </a:rPr>
              <a:t>Open-</a:t>
            </a:r>
            <a:r>
              <a:rPr lang="pt-BR" sz="1900">
                <a:cs typeface="Calibri"/>
              </a:rPr>
              <a:t>Source</a:t>
            </a:r>
            <a:r>
              <a:rPr lang="pt-BR" sz="1900" dirty="0">
                <a:cs typeface="Calibri"/>
              </a:rPr>
              <a:t>;</a:t>
            </a:r>
            <a:endParaRPr lang="en-US" sz="1900">
              <a:cs typeface="Calibri"/>
            </a:endParaRPr>
          </a:p>
          <a:p>
            <a:r>
              <a:rPr lang="pt-BR" sz="1900" dirty="0">
                <a:cs typeface="Calibri"/>
              </a:rPr>
              <a:t>Não projeta mapas, mas isso pode ser resolvido utilizando outras APIs, como Leaflet.js para renderizar o mapa no </a:t>
            </a:r>
            <a:r>
              <a:rPr lang="pt-BR" sz="1900">
                <a:cs typeface="Calibri"/>
              </a:rPr>
              <a:t>frontend</a:t>
            </a:r>
            <a:r>
              <a:rPr lang="pt-BR" sz="1900" dirty="0">
                <a:cs typeface="Calibri"/>
              </a:rPr>
              <a:t> ou o </a:t>
            </a:r>
            <a:r>
              <a:rPr lang="pt-BR" sz="1900">
                <a:cs typeface="Calibri"/>
              </a:rPr>
              <a:t>OpenLayers</a:t>
            </a:r>
            <a:r>
              <a:rPr lang="pt-BR" sz="1900" dirty="0">
                <a:cs typeface="Calibri"/>
              </a:rPr>
              <a:t>.</a:t>
            </a:r>
            <a:endParaRPr lang="pt-BR" sz="19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753E96-C888-0A2E-743D-A8704592E745}"/>
              </a:ext>
            </a:extLst>
          </p:cNvPr>
          <p:cNvSpPr txBox="1"/>
          <p:nvPr/>
        </p:nvSpPr>
        <p:spPr>
          <a:xfrm>
            <a:off x="477520" y="1808480"/>
            <a:ext cx="414528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300" dirty="0">
                <a:cs typeface="Calibri"/>
                <a:hlinkClick r:id="rId4"/>
              </a:rPr>
              <a:t>https://docs.djangoproject.com/en/5.0/ref/contrib/gis/</a:t>
            </a:r>
            <a:endParaRPr lang="pt-BR" sz="130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5C1FBD-2F85-B5BB-9025-C08316AF7C84}"/>
              </a:ext>
            </a:extLst>
          </p:cNvPr>
          <p:cNvSpPr txBox="1"/>
          <p:nvPr/>
        </p:nvSpPr>
        <p:spPr>
          <a:xfrm>
            <a:off x="9804400" y="6563359"/>
            <a:ext cx="295656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300" dirty="0">
                <a:solidFill>
                  <a:schemeClr val="accent1"/>
                </a:solidFill>
                <a:cs typeface="Calibri"/>
              </a:rPr>
              <a:t>https://www.mammothtrails.org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9257C7-0537-8EE8-3D10-A604DCE0AFA3}"/>
              </a:ext>
            </a:extLst>
          </p:cNvPr>
          <p:cNvSpPr txBox="1"/>
          <p:nvPr/>
        </p:nvSpPr>
        <p:spPr>
          <a:xfrm>
            <a:off x="10099040" y="3220720"/>
            <a:ext cx="2092960" cy="29238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300" dirty="0">
                <a:solidFill>
                  <a:schemeClr val="accent1"/>
                </a:solidFill>
                <a:cs typeface="Calibri"/>
              </a:rPr>
              <a:t>https://waterlevel.ie</a:t>
            </a:r>
          </a:p>
        </p:txBody>
      </p:sp>
    </p:spTree>
    <p:extLst>
      <p:ext uri="{BB962C8B-B14F-4D97-AF65-F5344CB8AC3E}">
        <p14:creationId xmlns:p14="http://schemas.microsoft.com/office/powerpoint/2010/main" val="7036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6000"/>
              <a:t>Java para análise espacial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700">
                <a:cs typeface="Calibri"/>
              </a:rPr>
              <a:t>Banco de dados com suporte nativo: MongoDB, PostGIS e Redis;</a:t>
            </a:r>
          </a:p>
          <a:p>
            <a:r>
              <a:rPr lang="pt-BR" sz="1700">
                <a:ea typeface="+mn-lt"/>
                <a:cs typeface="+mn-lt"/>
              </a:rPr>
              <a:t>GeoTool: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700">
                <a:ea typeface="+mn-lt"/>
                <a:cs typeface="+mn-lt"/>
              </a:rPr>
              <a:t>Biblioteca de código aberto em Java que fornece ferramentas para processamento de dados geoespaciais;</a:t>
            </a:r>
            <a:endParaRPr lang="pt-BR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700">
                <a:cs typeface="Calibri"/>
              </a:rPr>
              <a:t>Implementa padrões OGC;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700">
                <a:ea typeface="+mn-lt"/>
                <a:cs typeface="+mn-lt"/>
              </a:rPr>
              <a:t>Pode ser usado em conjunto com outras bibliotecas ou frameworks para visualização de dados geoespaciais (JFreeChart, JavaFX).</a:t>
            </a:r>
            <a:br>
              <a:rPr lang="pt-BR" sz="1700">
                <a:cs typeface="Calibri"/>
              </a:rPr>
            </a:br>
            <a:br>
              <a:rPr lang="pt-BR" sz="1700">
                <a:cs typeface="Calibri"/>
              </a:rPr>
            </a:br>
            <a:endParaRPr lang="pt-BR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BR" sz="1700">
              <a:cs typeface="Calibri"/>
            </a:endParaRPr>
          </a:p>
          <a:p>
            <a:pPr marL="457200" lvl="1" indent="0">
              <a:buNone/>
            </a:pPr>
            <a:r>
              <a:rPr lang="pt-BR" sz="1700">
                <a:cs typeface="Calibri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8689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6000"/>
              <a:t>GeoServer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>
                <a:ea typeface="+mn-lt"/>
                <a:cs typeface="+mn-lt"/>
              </a:rPr>
              <a:t>Aplicação de servidor desenvolvida em Java, mas é possível utilizar com outras linguagens, como Python, por meio de bibliotecas adicionais;</a:t>
            </a:r>
          </a:p>
          <a:p>
            <a:r>
              <a:rPr lang="pt-BR" sz="2200">
                <a:ea typeface="+mn-lt"/>
                <a:cs typeface="+mn-lt"/>
              </a:rPr>
              <a:t>Amplamente utilizado para publicar mapas na web;</a:t>
            </a:r>
          </a:p>
          <a:p>
            <a:r>
              <a:rPr lang="pt-BR" sz="2200">
                <a:cs typeface="Calibri"/>
              </a:rPr>
              <a:t>Geralmente, usado em conjunto com PostGIS e Leaflet/OpenLayers;</a:t>
            </a:r>
          </a:p>
          <a:p>
            <a:r>
              <a:rPr lang="pt-BR" sz="2200" dirty="0">
                <a:cs typeface="Calibri"/>
              </a:rPr>
              <a:t>Implementa padrões OGC.</a:t>
            </a:r>
          </a:p>
        </p:txBody>
      </p:sp>
    </p:spTree>
    <p:extLst>
      <p:ext uri="{BB962C8B-B14F-4D97-AF65-F5344CB8AC3E}">
        <p14:creationId xmlns:p14="http://schemas.microsoft.com/office/powerpoint/2010/main" val="160518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075C0-7ADD-1262-42C4-540E85C8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>
                <a:cs typeface="Calibri Light"/>
              </a:rPr>
              <a:t>Bokeh</a:t>
            </a:r>
            <a:endParaRPr lang="pt-BR" sz="3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AC118-6CB9-A0F4-C216-93C11B3B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800">
                <a:ea typeface="+mn-lt"/>
                <a:cs typeface="+mn-lt"/>
              </a:rPr>
              <a:t>Biblioteca de visualização interativa em Python;</a:t>
            </a:r>
          </a:p>
          <a:p>
            <a:r>
              <a:rPr lang="pt-BR" sz="1800">
                <a:ea typeface="+mn-lt"/>
                <a:cs typeface="+mn-lt"/>
              </a:rPr>
              <a:t>Permite criar visualizações de dados na web, inclusive em JavaScript;</a:t>
            </a:r>
          </a:p>
          <a:p>
            <a:r>
              <a:rPr lang="pt-BR" sz="1800">
                <a:cs typeface="Calibri"/>
              </a:rPr>
              <a:t>Fornece interatividade com os dados, permitindo</a:t>
            </a:r>
            <a:r>
              <a:rPr lang="pt-BR" sz="1800">
                <a:ea typeface="+mn-lt"/>
                <a:cs typeface="+mn-lt"/>
              </a:rPr>
              <a:t> que os usuários possam explorar e manipular os dados em tempo real;</a:t>
            </a:r>
          </a:p>
          <a:p>
            <a:r>
              <a:rPr lang="pt-BR" sz="1800">
                <a:ea typeface="+mn-lt"/>
                <a:cs typeface="+mn-lt"/>
              </a:rPr>
              <a:t>Pode ser integrado com provedores de mapas (OpenStreetMap, Mapbox, Google Maps etc.)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19473B9-4D04-DB35-BB77-2EB2E00B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4" y="517600"/>
            <a:ext cx="3707026" cy="2743200"/>
          </a:xfrm>
          <a:prstGeom prst="rect">
            <a:avLst/>
          </a:prstGeom>
        </p:spPr>
      </p:pic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16FFD424-9E02-82A0-8267-9E1E5111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91" y="3429000"/>
            <a:ext cx="40046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0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Mais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https://books.google.com.br/books?hl=pt-BR&amp;lr=&amp;id=ivBZDwAAQBAJ&amp;oi=fnd&amp;pg=PP1&amp;dq=GeoDjango&amp;ots=K9SLvIDXhP&amp;sig=EuUPNK3s8-hFiEXDSEDaav21nuk#v=onepage&amp;q=GeoDjango&amp;f=false</a:t>
            </a:r>
          </a:p>
        </p:txBody>
      </p:sp>
    </p:spTree>
    <p:extLst>
      <p:ext uri="{BB962C8B-B14F-4D97-AF65-F5344CB8AC3E}">
        <p14:creationId xmlns:p14="http://schemas.microsoft.com/office/powerpoint/2010/main" val="129462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Projeto de Iniciação Científica</vt:lpstr>
      <vt:lpstr>As Diferentes Ferramentas </vt:lpstr>
      <vt:lpstr>ArcGIS</vt:lpstr>
      <vt:lpstr>GeoDjango</vt:lpstr>
      <vt:lpstr>Java para análise espacial</vt:lpstr>
      <vt:lpstr>GeoServer</vt:lpstr>
      <vt:lpstr>Bokeh</vt:lpstr>
      <vt:lpstr>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Iniciação Científica</dc:title>
  <dc:creator>Rhamza Mourad</dc:creator>
  <cp:lastModifiedBy>Rhamza Mourad</cp:lastModifiedBy>
  <cp:revision>241</cp:revision>
  <dcterms:created xsi:type="dcterms:W3CDTF">2024-02-21T01:16:16Z</dcterms:created>
  <dcterms:modified xsi:type="dcterms:W3CDTF">2024-02-27T01:54:31Z</dcterms:modified>
</cp:coreProperties>
</file>