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8" r:id="rId4"/>
    <p:sldId id="263" r:id="rId5"/>
    <p:sldId id="266" r:id="rId6"/>
    <p:sldId id="265" r:id="rId7"/>
    <p:sldId id="264" r:id="rId8"/>
    <p:sldId id="267" r:id="rId9"/>
    <p:sldId id="269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98D7B-87D2-4F1D-99BA-D0FBC95333E2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3E207-CFC9-4421-A8B2-34164D5D0F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04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2023/1/28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s-ES" altLang="ja-JP"/>
              <a:t>Hack.BAR LT ver 1.1.0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47BB-0153-4227-8592-7D2D49FCA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25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2023/1/28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s-ES" altLang="ja-JP"/>
              <a:t>Hack.BAR LT ver 1.1.0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47BB-0153-4227-8592-7D2D49FCA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93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2023/1/28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s-ES" altLang="ja-JP"/>
              <a:t>Hack.BAR LT ver 1.1.0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47BB-0153-4227-8592-7D2D49FCA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74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2023/1/28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s-ES" altLang="ja-JP"/>
              <a:t>Hack.BAR LT ver 1.1.0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47BB-0153-4227-8592-7D2D49FCA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54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2023/1/28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s-ES" altLang="ja-JP"/>
              <a:t>Hack.BAR LT ver 1.1.0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47BB-0153-4227-8592-7D2D49FCA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145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2023/1/28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s-ES" altLang="ja-JP"/>
              <a:t>Hack.BAR LT ver 1.1.0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47BB-0153-4227-8592-7D2D49FCA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76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2023/1/28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s-ES" altLang="ja-JP"/>
              <a:t>Hack.BAR LT ver 1.1.0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47BB-0153-4227-8592-7D2D49FCA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2023/1/28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s-ES" altLang="ja-JP"/>
              <a:t>Hack.BAR LT ver 1.1.0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47BB-0153-4227-8592-7D2D49FCA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5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2023/1/28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kumimoji="1" lang="es-ES" altLang="ja-JP"/>
              <a:t>Hack.BAR LT ver 1.1.0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47BB-0153-4227-8592-7D2D49FCA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5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2023/1/28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es-ES" altLang="ja-JP"/>
              <a:t>Hack.BAR LT ver 1.1.0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FD47BB-0153-4227-8592-7D2D49FCA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01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2023/1/28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s-ES" altLang="ja-JP"/>
              <a:t>Hack.BAR LT ver 1.1.0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47BB-0153-4227-8592-7D2D49FCA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75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2023/1/28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cap="all" baseline="0">
                <a:solidFill>
                  <a:srgbClr val="FFFFFF"/>
                </a:solidFill>
              </a:defRPr>
            </a:lvl1pPr>
          </a:lstStyle>
          <a:p>
            <a:r>
              <a:rPr kumimoji="1" lang="es-ES" altLang="ja-JP"/>
              <a:t>Hack.BAR LT ver 1.1.0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99667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64FD47BB-0153-4227-8592-7D2D49FCA56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12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tcoder.jp/contests/arc153/editorial/548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6608A-72D7-45E1-8979-77E1D3F28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451" y="1930400"/>
            <a:ext cx="9173098" cy="2278459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5400" dirty="0">
                <a:latin typeface="+mj-ea"/>
              </a:rPr>
              <a:t>A</a:t>
            </a:r>
            <a:r>
              <a:rPr lang="en-US" altLang="ja-JP" sz="5400" dirty="0">
                <a:latin typeface="+mj-ea"/>
              </a:rPr>
              <a:t>tCoder Regular Contest 153</a:t>
            </a:r>
            <a:br>
              <a:rPr lang="en-US" altLang="ja-JP" sz="5400" dirty="0">
                <a:latin typeface="+mj-ea"/>
              </a:rPr>
            </a:br>
            <a:r>
              <a:rPr lang="en-US" altLang="ja-JP" sz="5400" dirty="0">
                <a:latin typeface="+mj-ea"/>
              </a:rPr>
              <a:t> B</a:t>
            </a:r>
            <a:r>
              <a:rPr lang="ja-JP" altLang="en-US" sz="5400" dirty="0">
                <a:latin typeface="+mj-ea"/>
              </a:rPr>
              <a:t>問題</a:t>
            </a:r>
            <a:r>
              <a:rPr lang="en-US" altLang="ja-JP" sz="5400" dirty="0">
                <a:latin typeface="+mj-ea"/>
              </a:rPr>
              <a:t> </a:t>
            </a:r>
            <a:r>
              <a:rPr lang="ja-JP" altLang="en-US" sz="5400" dirty="0">
                <a:latin typeface="+mj-ea"/>
              </a:rPr>
              <a:t>別解</a:t>
            </a:r>
            <a:endParaRPr kumimoji="1" lang="ja-JP" altLang="en-US" sz="5400" dirty="0">
              <a:latin typeface="+mj-ea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84EA8E3-386F-F99F-C46A-57819766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2023/1/28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63550A2-506A-CA92-E5A5-03006F1A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s-ES" altLang="ja-JP" dirty="0"/>
              <a:t>Hack.BAR LT ver 1.1.0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0467FE-1DB8-D40E-2E71-0E2F36FC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47BB-0153-4227-8592-7D2D49FCA56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313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83810C-8DD7-130F-3A55-A164D82D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2023/1/28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110819-C854-A032-87D2-582384C8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s-ES" altLang="ja-JP"/>
              <a:t>Hack.BAR LT ver 1.1.0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C1B34-0CF1-6317-843B-C05799B5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47BB-0153-4227-8592-7D2D49FCA56E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E1736E-21FB-85B4-9B9D-927DD716F666}"/>
              </a:ext>
            </a:extLst>
          </p:cNvPr>
          <p:cNvSpPr txBox="1"/>
          <p:nvPr/>
        </p:nvSpPr>
        <p:spPr>
          <a:xfrm>
            <a:off x="5628640" y="5844312"/>
            <a:ext cx="641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画像引用 </a:t>
            </a:r>
            <a:r>
              <a:rPr kumimoji="1" lang="en-US" altLang="ja-JP" dirty="0"/>
              <a:t>: https://atcoder.jp/contests/arc153/tasks/arc153_b</a:t>
            </a:r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09F74B-EFF3-238B-A609-BC91C1AD1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72" y="644356"/>
            <a:ext cx="10111655" cy="358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41FD177-2010-47F7-2F64-CBB7D824CEBF}"/>
                  </a:ext>
                </a:extLst>
              </p:cNvPr>
              <p:cNvSpPr txBox="1"/>
              <p:nvPr/>
            </p:nvSpPr>
            <p:spPr>
              <a:xfrm>
                <a:off x="1040172" y="4776972"/>
                <a:ext cx="8107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/>
                  <a:t>愚直にやったら</a:t>
                </a:r>
                <a14:m>
                  <m:oMath xmlns:m="http://schemas.openxmlformats.org/officeDocument/2006/math">
                    <m:r>
                      <a:rPr kumimoji="1" lang="en-US" altLang="ja-JP" sz="28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i="1" dirty="0" smtClean="0">
                        <a:latin typeface="Cambria Math" panose="02040503050406030204" pitchFamily="18" charset="0"/>
                      </a:rPr>
                      <m:t>𝐻𝑊𝑄</m:t>
                    </m:r>
                    <m:r>
                      <a:rPr kumimoji="1" lang="en-US" altLang="ja-JP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 → 間に合わない！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41FD177-2010-47F7-2F64-CBB7D824C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172" y="4776972"/>
                <a:ext cx="8107680" cy="523220"/>
              </a:xfrm>
              <a:prstGeom prst="rect">
                <a:avLst/>
              </a:prstGeom>
              <a:blipFill>
                <a:blip r:embed="rId3"/>
                <a:stretch>
                  <a:fillRect l="-1579" t="-17647" b="-352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87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80AA0B-1A37-1006-34D6-A3D87EBC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公式解説 ・ その他の解法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9445179-FCF7-7964-38F8-D7A9980989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47334"/>
                <a:ext cx="10058400" cy="40233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ja-JP" altLang="en-US" sz="2400" dirty="0"/>
                  <a:t>行と列でわけて考えることができる</a:t>
                </a:r>
                <a:endParaRPr lang="en-US" altLang="ja-JP" sz="2400" dirty="0"/>
              </a:p>
              <a:p>
                <a:pPr>
                  <a:lnSpc>
                    <a:spcPct val="100000"/>
                  </a:lnSpc>
                </a:pPr>
                <a:r>
                  <a:rPr kumimoji="1" lang="ja-JP" altLang="en-US" sz="2400" dirty="0"/>
                  <a:t>つまり</a:t>
                </a:r>
                <a:r>
                  <a:rPr kumimoji="1" lang="en-US" altLang="ja-JP" sz="2400" dirty="0"/>
                  <a:t>1</a:t>
                </a:r>
                <a:r>
                  <a:rPr kumimoji="1" lang="ja-JP" altLang="en-US" sz="2400" dirty="0"/>
                  <a:t>次元で考えることができる</a:t>
                </a:r>
                <a:endParaRPr kumimoji="1" lang="en-US" altLang="ja-JP" sz="2400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sz="2400" dirty="0"/>
                  <a:t>でもそこからが難しい</a:t>
                </a:r>
                <a:endParaRPr lang="en-US" altLang="ja-JP" sz="2400" dirty="0"/>
              </a:p>
              <a:p>
                <a:pPr>
                  <a:lnSpc>
                    <a:spcPct val="100000"/>
                  </a:lnSpc>
                </a:pPr>
                <a:r>
                  <a:rPr lang="en-US" altLang="ja-JP" sz="2400" dirty="0">
                    <a:hlinkClick r:id="rId2"/>
                  </a:rPr>
                  <a:t>https://atcoder.jp/contests/arc153/editorial/5484</a:t>
                </a:r>
                <a:endParaRPr lang="en-US" altLang="ja-JP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ja-JP" sz="2400" dirty="0"/>
              </a:p>
              <a:p>
                <a:pPr>
                  <a:lnSpc>
                    <a:spcPct val="100000"/>
                  </a:lnSpc>
                </a:pPr>
                <a:r>
                  <a:rPr lang="en-US" altLang="ja-JP" sz="2400" dirty="0"/>
                  <a:t>Implicit </a:t>
                </a:r>
                <a:r>
                  <a:rPr lang="en-US" altLang="ja-JP" sz="2400" dirty="0" err="1"/>
                  <a:t>Treap</a:t>
                </a:r>
                <a:r>
                  <a:rPr lang="en-US" altLang="ja-JP" sz="2400" dirty="0"/>
                  <a:t> </a:t>
                </a:r>
                <a:r>
                  <a:rPr lang="ja-JP" altLang="en-US" sz="2400" dirty="0"/>
                  <a:t>が使えるらしい。</a:t>
                </a:r>
                <a:r>
                  <a:rPr lang="en-US" altLang="ja-JP" sz="2400" dirty="0"/>
                  <a:t>(</a:t>
                </a:r>
                <a:r>
                  <a:rPr lang="ja-JP" altLang="en-US" sz="2400" dirty="0"/>
                  <a:t>区間反転が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ja-JP" sz="240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240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ja-JP" sz="240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ja-JP" altLang="en-US" sz="2400" dirty="0"/>
                  <a:t>でできたりするらしい</a:t>
                </a:r>
                <a:r>
                  <a:rPr lang="en-US" altLang="ja-JP" sz="2400" dirty="0"/>
                  <a:t>)</a:t>
                </a:r>
              </a:p>
              <a:p>
                <a:pPr>
                  <a:lnSpc>
                    <a:spcPct val="100000"/>
                  </a:lnSpc>
                </a:pPr>
                <a:r>
                  <a:rPr lang="ja-JP" altLang="en-US" sz="2400" dirty="0"/>
                  <a:t>↑ 邪道</a:t>
                </a:r>
                <a:endParaRPr lang="en-US" altLang="ja-JP" sz="2400" dirty="0"/>
              </a:p>
              <a:p>
                <a:pPr>
                  <a:lnSpc>
                    <a:spcPct val="100000"/>
                  </a:lnSpc>
                </a:pPr>
                <a:endParaRPr kumimoji="1" lang="en-US" altLang="ja-JP" dirty="0"/>
              </a:p>
              <a:p>
                <a:pPr>
                  <a:lnSpc>
                    <a:spcPct val="100000"/>
                  </a:lnSpc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9445179-FCF7-7964-38F8-D7A998098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47334"/>
                <a:ext cx="10058400" cy="4023360"/>
              </a:xfrm>
              <a:blipFill>
                <a:blip r:embed="rId3"/>
                <a:stretch>
                  <a:fillRect l="-909" t="-1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A3CBC5-B430-D437-0929-C2C146BB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2023/1/28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206657-5725-F3A1-9261-4928D895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s-ES" altLang="ja-JP"/>
              <a:t>Hack.BAR LT ver 1.1.0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5A6F36-D7C3-3C33-B453-55059DEF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47BB-0153-4227-8592-7D2D49FCA56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886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B8E66B-38B9-A54A-00F0-B43D18E3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行列を用いた解法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9ED71A-A714-E10D-FD41-73AB1F91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2023/1/28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DB08EE-CA47-CF86-F589-8EC72555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s-ES" altLang="ja-JP"/>
              <a:t>Hack.BAR LT ver 1.1.0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4834D8-2DEE-8022-BDDF-3EA4C7E0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47BB-0153-4227-8592-7D2D49FCA56E}" type="slidenum">
              <a:rPr kumimoji="1" lang="ja-JP" altLang="en-US" smtClean="0"/>
              <a:t>12</a:t>
            </a:fld>
            <a:endParaRPr kumimoji="1" lang="ja-JP" altLang="en-US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7500EA83-2192-7713-FECF-BCCAA4431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709484"/>
              </p:ext>
            </p:extLst>
          </p:nvPr>
        </p:nvGraphicFramePr>
        <p:xfrm>
          <a:off x="999070" y="2487505"/>
          <a:ext cx="3085250" cy="26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050">
                  <a:extLst>
                    <a:ext uri="{9D8B030D-6E8A-4147-A177-3AD203B41FA5}">
                      <a16:colId xmlns:a16="http://schemas.microsoft.com/office/drawing/2014/main" val="2077260004"/>
                    </a:ext>
                  </a:extLst>
                </a:gridCol>
                <a:gridCol w="617050">
                  <a:extLst>
                    <a:ext uri="{9D8B030D-6E8A-4147-A177-3AD203B41FA5}">
                      <a16:colId xmlns:a16="http://schemas.microsoft.com/office/drawing/2014/main" val="128986318"/>
                    </a:ext>
                  </a:extLst>
                </a:gridCol>
                <a:gridCol w="617050">
                  <a:extLst>
                    <a:ext uri="{9D8B030D-6E8A-4147-A177-3AD203B41FA5}">
                      <a16:colId xmlns:a16="http://schemas.microsoft.com/office/drawing/2014/main" val="1818365736"/>
                    </a:ext>
                  </a:extLst>
                </a:gridCol>
                <a:gridCol w="617050">
                  <a:extLst>
                    <a:ext uri="{9D8B030D-6E8A-4147-A177-3AD203B41FA5}">
                      <a16:colId xmlns:a16="http://schemas.microsoft.com/office/drawing/2014/main" val="2393941233"/>
                    </a:ext>
                  </a:extLst>
                </a:gridCol>
                <a:gridCol w="617050">
                  <a:extLst>
                    <a:ext uri="{9D8B030D-6E8A-4147-A177-3AD203B41FA5}">
                      <a16:colId xmlns:a16="http://schemas.microsoft.com/office/drawing/2014/main" val="1656380107"/>
                    </a:ext>
                  </a:extLst>
                </a:gridCol>
              </a:tblGrid>
              <a:tr h="6582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974741"/>
                  </a:ext>
                </a:extLst>
              </a:tr>
              <a:tr h="658284"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206231"/>
                  </a:ext>
                </a:extLst>
              </a:tr>
              <a:tr h="6582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24920"/>
                  </a:ext>
                </a:extLst>
              </a:tr>
              <a:tr h="6582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214606"/>
                  </a:ext>
                </a:extLst>
              </a:tr>
            </a:tbl>
          </a:graphicData>
        </a:graphic>
      </p:graphicFrame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35D4553-D325-031C-B19B-2205771D52CA}"/>
              </a:ext>
            </a:extLst>
          </p:cNvPr>
          <p:cNvCxnSpPr>
            <a:cxnSpLocks/>
          </p:cNvCxnSpPr>
          <p:nvPr/>
        </p:nvCxnSpPr>
        <p:spPr>
          <a:xfrm flipH="1">
            <a:off x="999070" y="4468705"/>
            <a:ext cx="308525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A2B8C8C-A185-5D22-4AC5-926AB27C7219}"/>
              </a:ext>
            </a:extLst>
          </p:cNvPr>
          <p:cNvCxnSpPr>
            <a:cxnSpLocks/>
          </p:cNvCxnSpPr>
          <p:nvPr/>
        </p:nvCxnSpPr>
        <p:spPr>
          <a:xfrm>
            <a:off x="2865120" y="2487505"/>
            <a:ext cx="0" cy="263313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6E60E9E-6243-BD57-30B9-971F6809AABB}"/>
                  </a:ext>
                </a:extLst>
              </p:cNvPr>
              <p:cNvSpPr txBox="1"/>
              <p:nvPr/>
            </p:nvSpPr>
            <p:spPr>
              <a:xfrm>
                <a:off x="143935" y="5409121"/>
                <a:ext cx="4378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=3,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6E60E9E-6243-BD57-30B9-971F6809A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35" y="5409121"/>
                <a:ext cx="437896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矢印: 右 16">
            <a:extLst>
              <a:ext uri="{FF2B5EF4-FFF2-40B4-BE49-F238E27FC236}">
                <a16:creationId xmlns:a16="http://schemas.microsoft.com/office/drawing/2014/main" id="{8995CB1A-D10D-53D2-75A8-782DCB9D13AC}"/>
              </a:ext>
            </a:extLst>
          </p:cNvPr>
          <p:cNvSpPr/>
          <p:nvPr/>
        </p:nvSpPr>
        <p:spPr>
          <a:xfrm>
            <a:off x="5120640" y="3254305"/>
            <a:ext cx="1280160" cy="1168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8" name="表 7">
            <a:extLst>
              <a:ext uri="{FF2B5EF4-FFF2-40B4-BE49-F238E27FC236}">
                <a16:creationId xmlns:a16="http://schemas.microsoft.com/office/drawing/2014/main" id="{052858CA-965C-8DCE-087D-5BE2F7A80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605636"/>
              </p:ext>
            </p:extLst>
          </p:nvPr>
        </p:nvGraphicFramePr>
        <p:xfrm>
          <a:off x="7247470" y="2487505"/>
          <a:ext cx="3085250" cy="26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050">
                  <a:extLst>
                    <a:ext uri="{9D8B030D-6E8A-4147-A177-3AD203B41FA5}">
                      <a16:colId xmlns:a16="http://schemas.microsoft.com/office/drawing/2014/main" val="2077260004"/>
                    </a:ext>
                  </a:extLst>
                </a:gridCol>
                <a:gridCol w="617050">
                  <a:extLst>
                    <a:ext uri="{9D8B030D-6E8A-4147-A177-3AD203B41FA5}">
                      <a16:colId xmlns:a16="http://schemas.microsoft.com/office/drawing/2014/main" val="128986318"/>
                    </a:ext>
                  </a:extLst>
                </a:gridCol>
                <a:gridCol w="617050">
                  <a:extLst>
                    <a:ext uri="{9D8B030D-6E8A-4147-A177-3AD203B41FA5}">
                      <a16:colId xmlns:a16="http://schemas.microsoft.com/office/drawing/2014/main" val="1818365736"/>
                    </a:ext>
                  </a:extLst>
                </a:gridCol>
                <a:gridCol w="617050">
                  <a:extLst>
                    <a:ext uri="{9D8B030D-6E8A-4147-A177-3AD203B41FA5}">
                      <a16:colId xmlns:a16="http://schemas.microsoft.com/office/drawing/2014/main" val="2393941233"/>
                    </a:ext>
                  </a:extLst>
                </a:gridCol>
                <a:gridCol w="617050">
                  <a:extLst>
                    <a:ext uri="{9D8B030D-6E8A-4147-A177-3AD203B41FA5}">
                      <a16:colId xmlns:a16="http://schemas.microsoft.com/office/drawing/2014/main" val="1656380107"/>
                    </a:ext>
                  </a:extLst>
                </a:gridCol>
              </a:tblGrid>
              <a:tr h="6582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974741"/>
                  </a:ext>
                </a:extLst>
              </a:tr>
              <a:tr h="658284"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206231"/>
                  </a:ext>
                </a:extLst>
              </a:tr>
              <a:tr h="6582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24920"/>
                  </a:ext>
                </a:extLst>
              </a:tr>
              <a:tr h="6582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214606"/>
                  </a:ext>
                </a:extLst>
              </a:tr>
            </a:tbl>
          </a:graphicData>
        </a:graphic>
      </p:graphicFrame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4422631-B69E-83CF-DC5E-A86C5F39E5DD}"/>
              </a:ext>
            </a:extLst>
          </p:cNvPr>
          <p:cNvCxnSpPr>
            <a:cxnSpLocks/>
          </p:cNvCxnSpPr>
          <p:nvPr/>
        </p:nvCxnSpPr>
        <p:spPr>
          <a:xfrm flipH="1">
            <a:off x="7247470" y="4479571"/>
            <a:ext cx="308525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7608FA4-FD93-EC2A-686B-72F83788F897}"/>
              </a:ext>
            </a:extLst>
          </p:cNvPr>
          <p:cNvCxnSpPr>
            <a:cxnSpLocks/>
          </p:cNvCxnSpPr>
          <p:nvPr/>
        </p:nvCxnSpPr>
        <p:spPr>
          <a:xfrm>
            <a:off x="9113520" y="2488211"/>
            <a:ext cx="0" cy="263313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DB4AEBD-8AC7-C0F7-21F6-3286DC3D2BF7}"/>
                  </a:ext>
                </a:extLst>
              </p:cNvPr>
              <p:cNvSpPr txBox="1"/>
              <p:nvPr/>
            </p:nvSpPr>
            <p:spPr>
              <a:xfrm>
                <a:off x="6776719" y="5409121"/>
                <a:ext cx="4378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求めたい</m:t>
                    </m:r>
                  </m:oMath>
                </a14:m>
                <a:r>
                  <a:rPr kumimoji="1" lang="ja-JP" altLang="en-US" sz="2400" dirty="0"/>
                  <a:t>もの</a:t>
                </a: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DB4AEBD-8AC7-C0F7-21F6-3286DC3D2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719" y="5409121"/>
                <a:ext cx="4378960" cy="461665"/>
              </a:xfrm>
              <a:prstGeom prst="rect">
                <a:avLst/>
              </a:prstGeom>
              <a:blipFill>
                <a:blip r:embed="rId3"/>
                <a:stretch>
                  <a:fillRect t="-15789" b="-236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892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B8E66B-38B9-A54A-00F0-B43D18E3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行列を用いた解法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9ED71A-A714-E10D-FD41-73AB1F91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2023/1/28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DB08EE-CA47-CF86-F589-8EC72555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s-ES" altLang="ja-JP"/>
              <a:t>Hack.BAR LT ver 1.1.0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4834D8-2DEE-8022-BDDF-3EA4C7E0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47BB-0153-4227-8592-7D2D49FCA56E}" type="slidenum">
              <a:rPr kumimoji="1" lang="ja-JP" altLang="en-US" smtClean="0"/>
              <a:t>13</a:t>
            </a:fld>
            <a:endParaRPr kumimoji="1" lang="ja-JP" altLang="en-US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7500EA83-2192-7713-FECF-BCCAA4431BD4}"/>
              </a:ext>
            </a:extLst>
          </p:cNvPr>
          <p:cNvGraphicFramePr>
            <a:graphicFrameLocks noGrp="1"/>
          </p:cNvGraphicFramePr>
          <p:nvPr/>
        </p:nvGraphicFramePr>
        <p:xfrm>
          <a:off x="999070" y="2487505"/>
          <a:ext cx="3085250" cy="26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050">
                  <a:extLst>
                    <a:ext uri="{9D8B030D-6E8A-4147-A177-3AD203B41FA5}">
                      <a16:colId xmlns:a16="http://schemas.microsoft.com/office/drawing/2014/main" val="2077260004"/>
                    </a:ext>
                  </a:extLst>
                </a:gridCol>
                <a:gridCol w="617050">
                  <a:extLst>
                    <a:ext uri="{9D8B030D-6E8A-4147-A177-3AD203B41FA5}">
                      <a16:colId xmlns:a16="http://schemas.microsoft.com/office/drawing/2014/main" val="128986318"/>
                    </a:ext>
                  </a:extLst>
                </a:gridCol>
                <a:gridCol w="617050">
                  <a:extLst>
                    <a:ext uri="{9D8B030D-6E8A-4147-A177-3AD203B41FA5}">
                      <a16:colId xmlns:a16="http://schemas.microsoft.com/office/drawing/2014/main" val="1818365736"/>
                    </a:ext>
                  </a:extLst>
                </a:gridCol>
                <a:gridCol w="617050">
                  <a:extLst>
                    <a:ext uri="{9D8B030D-6E8A-4147-A177-3AD203B41FA5}">
                      <a16:colId xmlns:a16="http://schemas.microsoft.com/office/drawing/2014/main" val="2393941233"/>
                    </a:ext>
                  </a:extLst>
                </a:gridCol>
                <a:gridCol w="617050">
                  <a:extLst>
                    <a:ext uri="{9D8B030D-6E8A-4147-A177-3AD203B41FA5}">
                      <a16:colId xmlns:a16="http://schemas.microsoft.com/office/drawing/2014/main" val="1656380107"/>
                    </a:ext>
                  </a:extLst>
                </a:gridCol>
              </a:tblGrid>
              <a:tr h="6582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974741"/>
                  </a:ext>
                </a:extLst>
              </a:tr>
              <a:tr h="658284"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206231"/>
                  </a:ext>
                </a:extLst>
              </a:tr>
              <a:tr h="6582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24920"/>
                  </a:ext>
                </a:extLst>
              </a:tr>
              <a:tr h="6582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214606"/>
                  </a:ext>
                </a:extLst>
              </a:tr>
            </a:tbl>
          </a:graphicData>
        </a:graphic>
      </p:graphicFrame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35D4553-D325-031C-B19B-2205771D52CA}"/>
              </a:ext>
            </a:extLst>
          </p:cNvPr>
          <p:cNvCxnSpPr>
            <a:cxnSpLocks/>
          </p:cNvCxnSpPr>
          <p:nvPr/>
        </p:nvCxnSpPr>
        <p:spPr>
          <a:xfrm flipH="1">
            <a:off x="999070" y="4468705"/>
            <a:ext cx="308525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A2B8C8C-A185-5D22-4AC5-926AB27C7219}"/>
              </a:ext>
            </a:extLst>
          </p:cNvPr>
          <p:cNvCxnSpPr>
            <a:cxnSpLocks/>
          </p:cNvCxnSpPr>
          <p:nvPr/>
        </p:nvCxnSpPr>
        <p:spPr>
          <a:xfrm>
            <a:off x="2865120" y="2487505"/>
            <a:ext cx="0" cy="263313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6E60E9E-6243-BD57-30B9-971F6809AABB}"/>
                  </a:ext>
                </a:extLst>
              </p:cNvPr>
              <p:cNvSpPr txBox="1"/>
              <p:nvPr/>
            </p:nvSpPr>
            <p:spPr>
              <a:xfrm>
                <a:off x="143935" y="5409121"/>
                <a:ext cx="4378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=3,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6E60E9E-6243-BD57-30B9-971F6809A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35" y="5409121"/>
                <a:ext cx="437896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矢印: 右 16">
            <a:extLst>
              <a:ext uri="{FF2B5EF4-FFF2-40B4-BE49-F238E27FC236}">
                <a16:creationId xmlns:a16="http://schemas.microsoft.com/office/drawing/2014/main" id="{8995CB1A-D10D-53D2-75A8-782DCB9D13AC}"/>
              </a:ext>
            </a:extLst>
          </p:cNvPr>
          <p:cNvSpPr/>
          <p:nvPr/>
        </p:nvSpPr>
        <p:spPr>
          <a:xfrm>
            <a:off x="5120640" y="3254305"/>
            <a:ext cx="1280160" cy="1168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8" name="表 7">
            <a:extLst>
              <a:ext uri="{FF2B5EF4-FFF2-40B4-BE49-F238E27FC236}">
                <a16:creationId xmlns:a16="http://schemas.microsoft.com/office/drawing/2014/main" id="{052858CA-965C-8DCE-087D-5BE2F7A80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42397"/>
              </p:ext>
            </p:extLst>
          </p:nvPr>
        </p:nvGraphicFramePr>
        <p:xfrm>
          <a:off x="7247470" y="2487505"/>
          <a:ext cx="3085250" cy="26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050">
                  <a:extLst>
                    <a:ext uri="{9D8B030D-6E8A-4147-A177-3AD203B41FA5}">
                      <a16:colId xmlns:a16="http://schemas.microsoft.com/office/drawing/2014/main" val="2077260004"/>
                    </a:ext>
                  </a:extLst>
                </a:gridCol>
                <a:gridCol w="617050">
                  <a:extLst>
                    <a:ext uri="{9D8B030D-6E8A-4147-A177-3AD203B41FA5}">
                      <a16:colId xmlns:a16="http://schemas.microsoft.com/office/drawing/2014/main" val="128986318"/>
                    </a:ext>
                  </a:extLst>
                </a:gridCol>
                <a:gridCol w="617050">
                  <a:extLst>
                    <a:ext uri="{9D8B030D-6E8A-4147-A177-3AD203B41FA5}">
                      <a16:colId xmlns:a16="http://schemas.microsoft.com/office/drawing/2014/main" val="1818365736"/>
                    </a:ext>
                  </a:extLst>
                </a:gridCol>
                <a:gridCol w="617050">
                  <a:extLst>
                    <a:ext uri="{9D8B030D-6E8A-4147-A177-3AD203B41FA5}">
                      <a16:colId xmlns:a16="http://schemas.microsoft.com/office/drawing/2014/main" val="2393941233"/>
                    </a:ext>
                  </a:extLst>
                </a:gridCol>
                <a:gridCol w="617050">
                  <a:extLst>
                    <a:ext uri="{9D8B030D-6E8A-4147-A177-3AD203B41FA5}">
                      <a16:colId xmlns:a16="http://schemas.microsoft.com/office/drawing/2014/main" val="1656380107"/>
                    </a:ext>
                  </a:extLst>
                </a:gridCol>
              </a:tblGrid>
              <a:tr h="6582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974741"/>
                  </a:ext>
                </a:extLst>
              </a:tr>
              <a:tr h="6582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206231"/>
                  </a:ext>
                </a:extLst>
              </a:tr>
              <a:tr h="658284"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24920"/>
                  </a:ext>
                </a:extLst>
              </a:tr>
              <a:tr h="6582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214606"/>
                  </a:ext>
                </a:extLst>
              </a:tr>
            </a:tbl>
          </a:graphicData>
        </a:graphic>
      </p:graphicFrame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4422631-B69E-83CF-DC5E-A86C5F39E5DD}"/>
              </a:ext>
            </a:extLst>
          </p:cNvPr>
          <p:cNvCxnSpPr>
            <a:cxnSpLocks/>
          </p:cNvCxnSpPr>
          <p:nvPr/>
        </p:nvCxnSpPr>
        <p:spPr>
          <a:xfrm flipH="1">
            <a:off x="7247470" y="3179091"/>
            <a:ext cx="308525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7608FA4-FD93-EC2A-686B-72F83788F897}"/>
              </a:ext>
            </a:extLst>
          </p:cNvPr>
          <p:cNvCxnSpPr>
            <a:cxnSpLocks/>
          </p:cNvCxnSpPr>
          <p:nvPr/>
        </p:nvCxnSpPr>
        <p:spPr>
          <a:xfrm>
            <a:off x="8508989" y="2487505"/>
            <a:ext cx="0" cy="263313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DB4AEBD-8AC7-C0F7-21F6-3286DC3D2BF7}"/>
                  </a:ext>
                </a:extLst>
              </p:cNvPr>
              <p:cNvSpPr txBox="1"/>
              <p:nvPr/>
            </p:nvSpPr>
            <p:spPr>
              <a:xfrm>
                <a:off x="6600615" y="5409120"/>
                <a:ext cx="4378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 sz="2400" dirty="0"/>
                  <a:t>を気にせず反転してみよう</a:t>
                </a: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DB4AEBD-8AC7-C0F7-21F6-3286DC3D2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615" y="5409120"/>
                <a:ext cx="4378960" cy="461665"/>
              </a:xfrm>
              <a:prstGeom prst="rect">
                <a:avLst/>
              </a:prstGeom>
              <a:blipFill>
                <a:blip r:embed="rId3"/>
                <a:stretch>
                  <a:fillRect t="-15789" b="-236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698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4B241D4-5CC1-DC56-99D6-6F7CCCD6111D}"/>
              </a:ext>
            </a:extLst>
          </p:cNvPr>
          <p:cNvSpPr/>
          <p:nvPr/>
        </p:nvSpPr>
        <p:spPr>
          <a:xfrm>
            <a:off x="6096000" y="1188720"/>
            <a:ext cx="5715690" cy="14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1B8E66B-38B9-A54A-00F0-B43D18E3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行列を用いた解法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9ED71A-A714-E10D-FD41-73AB1F91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2023/1/28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DB08EE-CA47-CF86-F589-8EC72555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s-ES" altLang="ja-JP"/>
              <a:t>Hack.BAR LT ver 1.1.0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4834D8-2DEE-8022-BDDF-3EA4C7E0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47BB-0153-4227-8592-7D2D49FCA56E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8995CB1A-D10D-53D2-75A8-782DCB9D13AC}"/>
              </a:ext>
            </a:extLst>
          </p:cNvPr>
          <p:cNvSpPr/>
          <p:nvPr/>
        </p:nvSpPr>
        <p:spPr>
          <a:xfrm>
            <a:off x="4690535" y="3116965"/>
            <a:ext cx="1280160" cy="1168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DB4AEBD-8AC7-C0F7-21F6-3286DC3D2BF7}"/>
                  </a:ext>
                </a:extLst>
              </p:cNvPr>
              <p:cNvSpPr txBox="1"/>
              <p:nvPr/>
            </p:nvSpPr>
            <p:spPr>
              <a:xfrm>
                <a:off x="6355406" y="5704966"/>
                <a:ext cx="4378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だけ平行移動してみよう</a:t>
                </a: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DB4AEBD-8AC7-C0F7-21F6-3286DC3D2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406" y="5704966"/>
                <a:ext cx="4378960" cy="461665"/>
              </a:xfrm>
              <a:prstGeom prst="rect">
                <a:avLst/>
              </a:prstGeom>
              <a:blipFill>
                <a:blip r:embed="rId2"/>
                <a:stretch>
                  <a:fillRect t="-15789" b="-236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00A4495-DEDE-0031-4916-7606A9D35D53}"/>
                  </a:ext>
                </a:extLst>
              </p:cNvPr>
              <p:cNvSpPr txBox="1"/>
              <p:nvPr/>
            </p:nvSpPr>
            <p:spPr>
              <a:xfrm>
                <a:off x="311575" y="5357051"/>
                <a:ext cx="4378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 sz="2400" dirty="0"/>
                  <a:t>気にせず反転したもの</a:t>
                </a: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00A4495-DEDE-0031-4916-7606A9D3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75" y="5357051"/>
                <a:ext cx="4378960" cy="461665"/>
              </a:xfrm>
              <a:prstGeom prst="rect">
                <a:avLst/>
              </a:prstGeom>
              <a:blipFill>
                <a:blip r:embed="rId3"/>
                <a:stretch>
                  <a:fillRect t="-15789" b="-236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 7">
            <a:extLst>
              <a:ext uri="{FF2B5EF4-FFF2-40B4-BE49-F238E27FC236}">
                <a16:creationId xmlns:a16="http://schemas.microsoft.com/office/drawing/2014/main" id="{1ECA1E18-4162-3C7B-ED5B-DCE421B17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895994"/>
              </p:ext>
            </p:extLst>
          </p:nvPr>
        </p:nvGraphicFramePr>
        <p:xfrm>
          <a:off x="958430" y="2326359"/>
          <a:ext cx="3085250" cy="26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050">
                  <a:extLst>
                    <a:ext uri="{9D8B030D-6E8A-4147-A177-3AD203B41FA5}">
                      <a16:colId xmlns:a16="http://schemas.microsoft.com/office/drawing/2014/main" val="2077260004"/>
                    </a:ext>
                  </a:extLst>
                </a:gridCol>
                <a:gridCol w="617050">
                  <a:extLst>
                    <a:ext uri="{9D8B030D-6E8A-4147-A177-3AD203B41FA5}">
                      <a16:colId xmlns:a16="http://schemas.microsoft.com/office/drawing/2014/main" val="128986318"/>
                    </a:ext>
                  </a:extLst>
                </a:gridCol>
                <a:gridCol w="617050">
                  <a:extLst>
                    <a:ext uri="{9D8B030D-6E8A-4147-A177-3AD203B41FA5}">
                      <a16:colId xmlns:a16="http://schemas.microsoft.com/office/drawing/2014/main" val="1818365736"/>
                    </a:ext>
                  </a:extLst>
                </a:gridCol>
                <a:gridCol w="617050">
                  <a:extLst>
                    <a:ext uri="{9D8B030D-6E8A-4147-A177-3AD203B41FA5}">
                      <a16:colId xmlns:a16="http://schemas.microsoft.com/office/drawing/2014/main" val="2393941233"/>
                    </a:ext>
                  </a:extLst>
                </a:gridCol>
                <a:gridCol w="617050">
                  <a:extLst>
                    <a:ext uri="{9D8B030D-6E8A-4147-A177-3AD203B41FA5}">
                      <a16:colId xmlns:a16="http://schemas.microsoft.com/office/drawing/2014/main" val="1656380107"/>
                    </a:ext>
                  </a:extLst>
                </a:gridCol>
              </a:tblGrid>
              <a:tr h="6582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974741"/>
                  </a:ext>
                </a:extLst>
              </a:tr>
              <a:tr h="6582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206231"/>
                  </a:ext>
                </a:extLst>
              </a:tr>
              <a:tr h="658284"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24920"/>
                  </a:ext>
                </a:extLst>
              </a:tr>
              <a:tr h="6582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214606"/>
                  </a:ext>
                </a:extLst>
              </a:tr>
            </a:tbl>
          </a:graphicData>
        </a:graphic>
      </p:graphicFrame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B0FD782-B46B-6916-6A7F-DFBA43D91791}"/>
              </a:ext>
            </a:extLst>
          </p:cNvPr>
          <p:cNvCxnSpPr>
            <a:cxnSpLocks/>
          </p:cNvCxnSpPr>
          <p:nvPr/>
        </p:nvCxnSpPr>
        <p:spPr>
          <a:xfrm flipH="1">
            <a:off x="958430" y="3017945"/>
            <a:ext cx="308525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7754406-71D0-ED5D-78F0-0D9496C2B587}"/>
              </a:ext>
            </a:extLst>
          </p:cNvPr>
          <p:cNvCxnSpPr>
            <a:cxnSpLocks/>
          </p:cNvCxnSpPr>
          <p:nvPr/>
        </p:nvCxnSpPr>
        <p:spPr>
          <a:xfrm>
            <a:off x="2219949" y="2326359"/>
            <a:ext cx="0" cy="263313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表 7">
            <a:extLst>
              <a:ext uri="{FF2B5EF4-FFF2-40B4-BE49-F238E27FC236}">
                <a16:creationId xmlns:a16="http://schemas.microsoft.com/office/drawing/2014/main" id="{42D25B47-F31B-EF3A-1CF2-3167D2F2D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89141"/>
              </p:ext>
            </p:extLst>
          </p:nvPr>
        </p:nvGraphicFramePr>
        <p:xfrm>
          <a:off x="6603998" y="1357972"/>
          <a:ext cx="4130368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296">
                  <a:extLst>
                    <a:ext uri="{9D8B030D-6E8A-4147-A177-3AD203B41FA5}">
                      <a16:colId xmlns:a16="http://schemas.microsoft.com/office/drawing/2014/main" val="407309277"/>
                    </a:ext>
                  </a:extLst>
                </a:gridCol>
                <a:gridCol w="516296">
                  <a:extLst>
                    <a:ext uri="{9D8B030D-6E8A-4147-A177-3AD203B41FA5}">
                      <a16:colId xmlns:a16="http://schemas.microsoft.com/office/drawing/2014/main" val="692136826"/>
                    </a:ext>
                  </a:extLst>
                </a:gridCol>
                <a:gridCol w="516296">
                  <a:extLst>
                    <a:ext uri="{9D8B030D-6E8A-4147-A177-3AD203B41FA5}">
                      <a16:colId xmlns:a16="http://schemas.microsoft.com/office/drawing/2014/main" val="2236493725"/>
                    </a:ext>
                  </a:extLst>
                </a:gridCol>
                <a:gridCol w="516296">
                  <a:extLst>
                    <a:ext uri="{9D8B030D-6E8A-4147-A177-3AD203B41FA5}">
                      <a16:colId xmlns:a16="http://schemas.microsoft.com/office/drawing/2014/main" val="2077260004"/>
                    </a:ext>
                  </a:extLst>
                </a:gridCol>
                <a:gridCol w="516296">
                  <a:extLst>
                    <a:ext uri="{9D8B030D-6E8A-4147-A177-3AD203B41FA5}">
                      <a16:colId xmlns:a16="http://schemas.microsoft.com/office/drawing/2014/main" val="128986318"/>
                    </a:ext>
                  </a:extLst>
                </a:gridCol>
                <a:gridCol w="516296">
                  <a:extLst>
                    <a:ext uri="{9D8B030D-6E8A-4147-A177-3AD203B41FA5}">
                      <a16:colId xmlns:a16="http://schemas.microsoft.com/office/drawing/2014/main" val="1818365736"/>
                    </a:ext>
                  </a:extLst>
                </a:gridCol>
                <a:gridCol w="516296">
                  <a:extLst>
                    <a:ext uri="{9D8B030D-6E8A-4147-A177-3AD203B41FA5}">
                      <a16:colId xmlns:a16="http://schemas.microsoft.com/office/drawing/2014/main" val="2393941233"/>
                    </a:ext>
                  </a:extLst>
                </a:gridCol>
                <a:gridCol w="516296">
                  <a:extLst>
                    <a:ext uri="{9D8B030D-6E8A-4147-A177-3AD203B41FA5}">
                      <a16:colId xmlns:a16="http://schemas.microsoft.com/office/drawing/2014/main" val="1656380107"/>
                    </a:ext>
                  </a:extLst>
                </a:gridCol>
              </a:tblGrid>
              <a:tr h="418425"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067315"/>
                  </a:ext>
                </a:extLst>
              </a:tr>
              <a:tr h="418425"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264759"/>
                  </a:ext>
                </a:extLst>
              </a:tr>
              <a:tr h="418425"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66337"/>
                  </a:ext>
                </a:extLst>
              </a:tr>
              <a:tr h="418425"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974741"/>
                  </a:ext>
                </a:extLst>
              </a:tr>
              <a:tr h="418425"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206231"/>
                  </a:ext>
                </a:extLst>
              </a:tr>
              <a:tr h="418425"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24920"/>
                  </a:ext>
                </a:extLst>
              </a:tr>
              <a:tr h="418425"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214606"/>
                  </a:ext>
                </a:extLst>
              </a:tr>
            </a:tbl>
          </a:graphicData>
        </a:graphic>
      </p:graphicFrame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C9EFD34-21E6-F493-65A2-F532D70DF53B}"/>
              </a:ext>
            </a:extLst>
          </p:cNvPr>
          <p:cNvCxnSpPr>
            <a:cxnSpLocks/>
          </p:cNvCxnSpPr>
          <p:nvPr/>
        </p:nvCxnSpPr>
        <p:spPr>
          <a:xfrm flipH="1">
            <a:off x="6603998" y="3675765"/>
            <a:ext cx="413036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D2D8F45-5B72-B0AD-BF75-28160C085FD1}"/>
              </a:ext>
            </a:extLst>
          </p:cNvPr>
          <p:cNvCxnSpPr>
            <a:cxnSpLocks/>
          </p:cNvCxnSpPr>
          <p:nvPr/>
        </p:nvCxnSpPr>
        <p:spPr>
          <a:xfrm>
            <a:off x="9181235" y="1357972"/>
            <a:ext cx="0" cy="407651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75DD6627-8D48-2927-0FAD-30436064A14D}"/>
              </a:ext>
            </a:extLst>
          </p:cNvPr>
          <p:cNvCxnSpPr>
            <a:cxnSpLocks/>
          </p:cNvCxnSpPr>
          <p:nvPr/>
        </p:nvCxnSpPr>
        <p:spPr>
          <a:xfrm>
            <a:off x="8155075" y="1357972"/>
            <a:ext cx="0" cy="407651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83D6468-662B-0F97-934C-90A778FB7329}"/>
              </a:ext>
            </a:extLst>
          </p:cNvPr>
          <p:cNvCxnSpPr>
            <a:cxnSpLocks/>
          </p:cNvCxnSpPr>
          <p:nvPr/>
        </p:nvCxnSpPr>
        <p:spPr>
          <a:xfrm flipH="1">
            <a:off x="6603998" y="3116965"/>
            <a:ext cx="413036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018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C332BC4-E054-724D-1A66-92B4DE1842A7}"/>
              </a:ext>
            </a:extLst>
          </p:cNvPr>
          <p:cNvSpPr/>
          <p:nvPr/>
        </p:nvSpPr>
        <p:spPr>
          <a:xfrm>
            <a:off x="3569551" y="848048"/>
            <a:ext cx="7789329" cy="1781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09B819-4F4F-0145-BF3B-1E8F6D134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2023/1/28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D113E6-3849-5DDE-B50B-EB7DC50A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s-ES" altLang="ja-JP"/>
              <a:t>Hack.BAR LT ver 1.1.0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45825C-648C-694C-5039-149823C9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47BB-0153-4227-8592-7D2D49FCA56E}" type="slidenum">
              <a:rPr kumimoji="1" lang="ja-JP" altLang="en-US" smtClean="0"/>
              <a:t>15</a:t>
            </a:fld>
            <a:endParaRPr kumimoji="1" lang="ja-JP" altLang="en-US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1251715C-E749-CF01-9CA8-2DF1914AD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739656"/>
              </p:ext>
            </p:extLst>
          </p:nvPr>
        </p:nvGraphicFramePr>
        <p:xfrm>
          <a:off x="1015998" y="1002372"/>
          <a:ext cx="4130368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296">
                  <a:extLst>
                    <a:ext uri="{9D8B030D-6E8A-4147-A177-3AD203B41FA5}">
                      <a16:colId xmlns:a16="http://schemas.microsoft.com/office/drawing/2014/main" val="407309277"/>
                    </a:ext>
                  </a:extLst>
                </a:gridCol>
                <a:gridCol w="516296">
                  <a:extLst>
                    <a:ext uri="{9D8B030D-6E8A-4147-A177-3AD203B41FA5}">
                      <a16:colId xmlns:a16="http://schemas.microsoft.com/office/drawing/2014/main" val="692136826"/>
                    </a:ext>
                  </a:extLst>
                </a:gridCol>
                <a:gridCol w="516296">
                  <a:extLst>
                    <a:ext uri="{9D8B030D-6E8A-4147-A177-3AD203B41FA5}">
                      <a16:colId xmlns:a16="http://schemas.microsoft.com/office/drawing/2014/main" val="2236493725"/>
                    </a:ext>
                  </a:extLst>
                </a:gridCol>
                <a:gridCol w="516296">
                  <a:extLst>
                    <a:ext uri="{9D8B030D-6E8A-4147-A177-3AD203B41FA5}">
                      <a16:colId xmlns:a16="http://schemas.microsoft.com/office/drawing/2014/main" val="2077260004"/>
                    </a:ext>
                  </a:extLst>
                </a:gridCol>
                <a:gridCol w="516296">
                  <a:extLst>
                    <a:ext uri="{9D8B030D-6E8A-4147-A177-3AD203B41FA5}">
                      <a16:colId xmlns:a16="http://schemas.microsoft.com/office/drawing/2014/main" val="128986318"/>
                    </a:ext>
                  </a:extLst>
                </a:gridCol>
                <a:gridCol w="516296">
                  <a:extLst>
                    <a:ext uri="{9D8B030D-6E8A-4147-A177-3AD203B41FA5}">
                      <a16:colId xmlns:a16="http://schemas.microsoft.com/office/drawing/2014/main" val="1818365736"/>
                    </a:ext>
                  </a:extLst>
                </a:gridCol>
                <a:gridCol w="516296">
                  <a:extLst>
                    <a:ext uri="{9D8B030D-6E8A-4147-A177-3AD203B41FA5}">
                      <a16:colId xmlns:a16="http://schemas.microsoft.com/office/drawing/2014/main" val="2393941233"/>
                    </a:ext>
                  </a:extLst>
                </a:gridCol>
                <a:gridCol w="516296">
                  <a:extLst>
                    <a:ext uri="{9D8B030D-6E8A-4147-A177-3AD203B41FA5}">
                      <a16:colId xmlns:a16="http://schemas.microsoft.com/office/drawing/2014/main" val="1656380107"/>
                    </a:ext>
                  </a:extLst>
                </a:gridCol>
              </a:tblGrid>
              <a:tr h="418425"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067315"/>
                  </a:ext>
                </a:extLst>
              </a:tr>
              <a:tr h="418425"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264759"/>
                  </a:ext>
                </a:extLst>
              </a:tr>
              <a:tr h="418425"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66337"/>
                  </a:ext>
                </a:extLst>
              </a:tr>
              <a:tr h="418425"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974741"/>
                  </a:ext>
                </a:extLst>
              </a:tr>
              <a:tr h="418425"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206231"/>
                  </a:ext>
                </a:extLst>
              </a:tr>
              <a:tr h="418425"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24920"/>
                  </a:ext>
                </a:extLst>
              </a:tr>
              <a:tr h="418425"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214606"/>
                  </a:ext>
                </a:extLst>
              </a:tr>
            </a:tbl>
          </a:graphicData>
        </a:graphic>
      </p:graphicFrame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1683978-D6C5-F525-437B-BB76B05D5145}"/>
              </a:ext>
            </a:extLst>
          </p:cNvPr>
          <p:cNvCxnSpPr>
            <a:cxnSpLocks/>
          </p:cNvCxnSpPr>
          <p:nvPr/>
        </p:nvCxnSpPr>
        <p:spPr>
          <a:xfrm flipH="1">
            <a:off x="1015998" y="3320165"/>
            <a:ext cx="413036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FC1E6D5-88E1-1737-4F72-F0B76E710276}"/>
              </a:ext>
            </a:extLst>
          </p:cNvPr>
          <p:cNvCxnSpPr>
            <a:cxnSpLocks/>
          </p:cNvCxnSpPr>
          <p:nvPr/>
        </p:nvCxnSpPr>
        <p:spPr>
          <a:xfrm>
            <a:off x="3593235" y="1002372"/>
            <a:ext cx="0" cy="407651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D4CB7EB-A5A7-C65F-FF1C-44467C600CD5}"/>
              </a:ext>
            </a:extLst>
          </p:cNvPr>
          <p:cNvCxnSpPr>
            <a:cxnSpLocks/>
          </p:cNvCxnSpPr>
          <p:nvPr/>
        </p:nvCxnSpPr>
        <p:spPr>
          <a:xfrm>
            <a:off x="2567075" y="1002372"/>
            <a:ext cx="0" cy="407651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BE9E77E-C2CA-9F60-4AFE-798BF7F49DA1}"/>
              </a:ext>
            </a:extLst>
          </p:cNvPr>
          <p:cNvCxnSpPr>
            <a:cxnSpLocks/>
          </p:cNvCxnSpPr>
          <p:nvPr/>
        </p:nvCxnSpPr>
        <p:spPr>
          <a:xfrm flipH="1">
            <a:off x="1015998" y="2761365"/>
            <a:ext cx="413036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矢印: 右 12">
            <a:extLst>
              <a:ext uri="{FF2B5EF4-FFF2-40B4-BE49-F238E27FC236}">
                <a16:creationId xmlns:a16="http://schemas.microsoft.com/office/drawing/2014/main" id="{9CD96E4A-F9F5-8DC2-031C-ED3A6DB649B1}"/>
              </a:ext>
            </a:extLst>
          </p:cNvPr>
          <p:cNvSpPr/>
          <p:nvPr/>
        </p:nvSpPr>
        <p:spPr>
          <a:xfrm>
            <a:off x="5686215" y="2456431"/>
            <a:ext cx="1280160" cy="1168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4" name="表 7">
            <a:extLst>
              <a:ext uri="{FF2B5EF4-FFF2-40B4-BE49-F238E27FC236}">
                <a16:creationId xmlns:a16="http://schemas.microsoft.com/office/drawing/2014/main" id="{B3245442-B900-933D-F5DC-348919713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407046"/>
              </p:ext>
            </p:extLst>
          </p:nvPr>
        </p:nvGraphicFramePr>
        <p:xfrm>
          <a:off x="7699919" y="1911615"/>
          <a:ext cx="3085250" cy="26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050">
                  <a:extLst>
                    <a:ext uri="{9D8B030D-6E8A-4147-A177-3AD203B41FA5}">
                      <a16:colId xmlns:a16="http://schemas.microsoft.com/office/drawing/2014/main" val="2077260004"/>
                    </a:ext>
                  </a:extLst>
                </a:gridCol>
                <a:gridCol w="617050">
                  <a:extLst>
                    <a:ext uri="{9D8B030D-6E8A-4147-A177-3AD203B41FA5}">
                      <a16:colId xmlns:a16="http://schemas.microsoft.com/office/drawing/2014/main" val="128986318"/>
                    </a:ext>
                  </a:extLst>
                </a:gridCol>
                <a:gridCol w="617050">
                  <a:extLst>
                    <a:ext uri="{9D8B030D-6E8A-4147-A177-3AD203B41FA5}">
                      <a16:colId xmlns:a16="http://schemas.microsoft.com/office/drawing/2014/main" val="1818365736"/>
                    </a:ext>
                  </a:extLst>
                </a:gridCol>
                <a:gridCol w="617050">
                  <a:extLst>
                    <a:ext uri="{9D8B030D-6E8A-4147-A177-3AD203B41FA5}">
                      <a16:colId xmlns:a16="http://schemas.microsoft.com/office/drawing/2014/main" val="2393941233"/>
                    </a:ext>
                  </a:extLst>
                </a:gridCol>
                <a:gridCol w="617050">
                  <a:extLst>
                    <a:ext uri="{9D8B030D-6E8A-4147-A177-3AD203B41FA5}">
                      <a16:colId xmlns:a16="http://schemas.microsoft.com/office/drawing/2014/main" val="1656380107"/>
                    </a:ext>
                  </a:extLst>
                </a:gridCol>
              </a:tblGrid>
              <a:tr h="6582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974741"/>
                  </a:ext>
                </a:extLst>
              </a:tr>
              <a:tr h="658284"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206231"/>
                  </a:ext>
                </a:extLst>
              </a:tr>
              <a:tr h="6582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24920"/>
                  </a:ext>
                </a:extLst>
              </a:tr>
              <a:tr h="6582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214606"/>
                  </a:ext>
                </a:extLst>
              </a:tr>
            </a:tbl>
          </a:graphicData>
        </a:graphic>
      </p:graphicFrame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DC70292-2E0B-DB6E-3A8D-9D57E6B9E24C}"/>
              </a:ext>
            </a:extLst>
          </p:cNvPr>
          <p:cNvCxnSpPr>
            <a:cxnSpLocks/>
          </p:cNvCxnSpPr>
          <p:nvPr/>
        </p:nvCxnSpPr>
        <p:spPr>
          <a:xfrm flipH="1">
            <a:off x="7699919" y="3903681"/>
            <a:ext cx="308525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2DF3752-1406-9BEC-1A48-582EB77B634C}"/>
              </a:ext>
            </a:extLst>
          </p:cNvPr>
          <p:cNvCxnSpPr>
            <a:cxnSpLocks/>
          </p:cNvCxnSpPr>
          <p:nvPr/>
        </p:nvCxnSpPr>
        <p:spPr>
          <a:xfrm>
            <a:off x="9565969" y="1912321"/>
            <a:ext cx="0" cy="263313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E0092AE-EAC6-FDD0-6455-7A67658C337C}"/>
                  </a:ext>
                </a:extLst>
              </p:cNvPr>
              <p:cNvSpPr txBox="1"/>
              <p:nvPr/>
            </p:nvSpPr>
            <p:spPr>
              <a:xfrm>
                <a:off x="6326295" y="4795680"/>
                <a:ext cx="5485719" cy="465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行、</m:t>
                    </m:r>
                    <m:r>
                      <a:rPr kumimoji="1" lang="ja-JP" altLang="en-US" sz="2400" i="1" smtClean="0">
                        <a:latin typeface="Cambria Math" panose="02040503050406030204" pitchFamily="18" charset="0"/>
                      </a:rPr>
                      <m:t>列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を</m:t>
                    </m:r>
                    <m:r>
                      <a:rPr kumimoji="1" lang="ja-JP" altLang="en-US" sz="2400" i="1" smtClean="0">
                        <a:latin typeface="Cambria Math" panose="02040503050406030204" pitchFamily="18" charset="0"/>
                      </a:rPr>
                      <m:t>それぞれ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、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kumimoji="1" lang="ja-JP" altLang="en-US" sz="2400" dirty="0"/>
                  <a:t>してみよう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E0092AE-EAC6-FDD0-6455-7A67658C3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295" y="4795680"/>
                <a:ext cx="5485719" cy="465448"/>
              </a:xfrm>
              <a:prstGeom prst="rect">
                <a:avLst/>
              </a:prstGeom>
              <a:blipFill>
                <a:blip r:embed="rId2"/>
                <a:stretch>
                  <a:fillRect l="-889" t="-15789" b="-236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3A67DE4-BC79-1833-41CC-9F5E05637D68}"/>
                  </a:ext>
                </a:extLst>
              </p:cNvPr>
              <p:cNvSpPr txBox="1"/>
              <p:nvPr/>
            </p:nvSpPr>
            <p:spPr>
              <a:xfrm>
                <a:off x="6326295" y="5425177"/>
                <a:ext cx="51511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ja-JP" altLang="en-US" sz="3200" i="1">
                        <a:latin typeface="Cambria Math" panose="02040503050406030204" pitchFamily="18" charset="0"/>
                      </a:rPr>
                      <m:t>求めたい</m:t>
                    </m:r>
                  </m:oMath>
                </a14:m>
                <a:r>
                  <a:rPr kumimoji="1" lang="ja-JP" altLang="en-US" sz="3200" dirty="0"/>
                  <a:t>ものと一致！！</a:t>
                </a: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3A67DE4-BC79-1833-41CC-9F5E05637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295" y="5425177"/>
                <a:ext cx="5151119" cy="584775"/>
              </a:xfrm>
              <a:prstGeom prst="rect">
                <a:avLst/>
              </a:prstGeom>
              <a:blipFill>
                <a:blip r:embed="rId3"/>
                <a:stretch>
                  <a:fillRect t="-18750" b="-28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940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CA3B03B1-1B6C-C0E6-15EE-A95B2B2149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66800" y="99631"/>
                <a:ext cx="10058400" cy="1450757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sz="4000" dirty="0"/>
                  <a:t>座標</a:t>
                </a:r>
                <a14:m>
                  <m:oMath xmlns:m="http://schemas.openxmlformats.org/officeDocument/2006/math">
                    <m:r>
                      <a:rPr kumimoji="1" lang="en-US" altLang="ja-JP" sz="4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40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sz="4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sz="4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4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4000" dirty="0"/>
                  <a:t>の動きを行列にしてみよう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CA3B03B1-1B6C-C0E6-15EE-A95B2B214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66800" y="99631"/>
                <a:ext cx="10058400" cy="1450757"/>
              </a:xfrm>
              <a:blipFill>
                <a:blip r:embed="rId2"/>
                <a:stretch>
                  <a:fillRect l="-2121" b="-155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FA39D8B-34A4-8732-6107-43823B9E7D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行目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列</m:t>
                    </m:r>
                  </m:oMath>
                </a14:m>
                <a:r>
                  <a:rPr kumimoji="1" lang="ja-JP" altLang="en-US" sz="2400" dirty="0"/>
                  <a:t>目が、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 sz="2400" dirty="0"/>
                  <a:t>によって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ja-JP" altLang="en-US" sz="2400" i="1">
                        <a:latin typeface="Cambria Math" panose="02040503050406030204" pitchFamily="18" charset="0"/>
                      </a:rPr>
                      <m:t>行目</m:t>
                    </m:r>
                  </m:oMath>
                </a14:m>
                <a:r>
                  <a:rPr kumimoji="1" lang="ja-JP" alt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ja-JP" altLang="en-US" sz="2400" i="1" dirty="0">
                        <a:latin typeface="Cambria Math" panose="02040503050406030204" pitchFamily="18" charset="0"/>
                      </a:rPr>
                      <m:t>列</m:t>
                    </m:r>
                  </m:oMath>
                </a14:m>
                <a:r>
                  <a:rPr kumimoji="1" lang="ja-JP" altLang="en-US" sz="2400" dirty="0"/>
                  <a:t>目に動くとする。</a:t>
                </a:r>
                <a:r>
                  <a:rPr kumimoji="1" lang="en-US" altLang="ja-JP" sz="24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ja-JP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ja-JP" altLang="en-US" sz="2400" dirty="0"/>
                  <a:t> は</a:t>
                </a:r>
                <a:r>
                  <a:rPr kumimoji="1" lang="en-US" altLang="ja-JP" sz="2400" dirty="0"/>
                  <a:t>0-indexed)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num>
                          <m:den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den>
                        </m:f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 −1 −</m:t>
                            </m:r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 −1 −</m:t>
                            </m:r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800" b="0" dirty="0"/>
              </a:p>
              <a:p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num>
                          <m:den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 − </m:t>
                    </m:r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8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ja-JP" altLang="en-US" sz="2800" i="1">
                            <a:latin typeface="Cambria Math" panose="02040503050406030204" pitchFamily="18" charset="0"/>
                          </a:rPr>
                          <m:t>なので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ja-JP" altLang="en-US" sz="2800" i="1">
                            <a:latin typeface="Cambria Math" panose="02040503050406030204" pitchFamily="18" charset="0"/>
                          </a:rPr>
                          <m:t>省略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endParaRPr lang="en-US" altLang="ja-JP" sz="2400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FA39D8B-34A4-8732-6107-43823B9E7D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18" t="-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2B9022-F0DB-B3BF-8D15-C241645D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2023/1/28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9BC848-E904-F778-E557-9478DD8D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s-ES" altLang="ja-JP"/>
              <a:t>Hack.BAR LT ver 1.1.0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599E01-9CB8-4FEC-EB85-B2A2AA93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47BB-0153-4227-8592-7D2D49FCA56E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567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CA3B03B1-1B6C-C0E6-15EE-A95B2B2149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66800" y="99631"/>
                <a:ext cx="10058400" cy="1450757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sz="4000" dirty="0"/>
                  <a:t>座標</a:t>
                </a:r>
                <a14:m>
                  <m:oMath xmlns:m="http://schemas.openxmlformats.org/officeDocument/2006/math">
                    <m:r>
                      <a:rPr kumimoji="1" lang="en-US" altLang="ja-JP" sz="4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40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sz="4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sz="4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4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4000" dirty="0"/>
                  <a:t>の動きを行列にしてみよう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CA3B03B1-1B6C-C0E6-15EE-A95B2B214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66800" y="99631"/>
                <a:ext cx="10058400" cy="1450757"/>
              </a:xfrm>
              <a:blipFill>
                <a:blip r:embed="rId2"/>
                <a:stretch>
                  <a:fillRect l="-2121" b="-155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FA39D8B-34A4-8732-6107-43823B9E7D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番目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の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クエリ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について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400" b="0" dirty="0"/>
                  <a:t>とすると、操作後の座標は、</a:t>
                </a:r>
                <a:endParaRPr lang="en-US" altLang="ja-JP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800" b="0" dirty="0"/>
                  <a:t> </a:t>
                </a:r>
              </a:p>
              <a:p>
                <a:pPr marL="0" indent="0">
                  <a:buNone/>
                </a:pP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FA39D8B-34A4-8732-6107-43823B9E7D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r="-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2B9022-F0DB-B3BF-8D15-C241645D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2023/1/28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9BC848-E904-F778-E557-9478DD8D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s-ES" altLang="ja-JP"/>
              <a:t>Hack.BAR LT ver 1.1.0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599E01-9CB8-4FEC-EB85-B2A2AA93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47BB-0153-4227-8592-7D2D49FCA56E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68FB2494-93BA-81A9-A357-5EE47809D694}"/>
              </a:ext>
            </a:extLst>
          </p:cNvPr>
          <p:cNvSpPr/>
          <p:nvPr/>
        </p:nvSpPr>
        <p:spPr>
          <a:xfrm>
            <a:off x="5083743" y="4641367"/>
            <a:ext cx="659331" cy="546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27DA64C-4D17-6421-0197-89219573784F}"/>
                  </a:ext>
                </a:extLst>
              </p:cNvPr>
              <p:cNvSpPr txBox="1"/>
              <p:nvPr/>
            </p:nvSpPr>
            <p:spPr>
              <a:xfrm>
                <a:off x="6267651" y="4138364"/>
                <a:ext cx="5290686" cy="1730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sz="2400" dirty="0"/>
                  <a:t>前計算しておくことで、</a:t>
                </a:r>
                <a:endParaRPr kumimoji="1" lang="en-US" altLang="ja-JP" sz="24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/>
                  <a:t>あとから各座標を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(1)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で</m:t>
                    </m:r>
                  </m:oMath>
                </a14:m>
                <a:r>
                  <a:rPr kumimoji="1" lang="ja-JP" altLang="en-US" sz="2400" dirty="0"/>
                  <a:t>計算できる！</a:t>
                </a:r>
                <a:endParaRPr kumimoji="1" lang="en-US" altLang="ja-JP" sz="24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/>
                  <a:t>全体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𝐻𝑊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！！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27DA64C-4D17-6421-0197-892195737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651" y="4138364"/>
                <a:ext cx="5290686" cy="1730730"/>
              </a:xfrm>
              <a:prstGeom prst="rect">
                <a:avLst/>
              </a:prstGeom>
              <a:blipFill>
                <a:blip r:embed="rId4"/>
                <a:stretch>
                  <a:fillRect l="-1728" b="-56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7957F2E2-2560-D246-883E-E21FF81C53EA}"/>
              </a:ext>
            </a:extLst>
          </p:cNvPr>
          <p:cNvSpPr/>
          <p:nvPr/>
        </p:nvSpPr>
        <p:spPr>
          <a:xfrm>
            <a:off x="6015790" y="4276113"/>
            <a:ext cx="5399772" cy="1674795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A5511C-B7A9-0216-FC41-0D704BFE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実装方針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476CEC-2DB3-CBFA-04B8-C4DC46C9C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en-US" altLang="ja-JP" sz="2400" dirty="0"/>
                  <a:t>1</a:t>
                </a:r>
                <a:r>
                  <a:rPr kumimoji="1" lang="ja-JP" altLang="en-US" sz="2400" dirty="0"/>
                  <a:t>行目と</a:t>
                </a:r>
                <a:r>
                  <a:rPr kumimoji="1" lang="en-US" altLang="ja-JP" sz="2400" dirty="0"/>
                  <a:t>2</a:t>
                </a:r>
                <a:r>
                  <a:rPr kumimoji="1" lang="ja-JP" altLang="en-US" sz="2400" dirty="0"/>
                  <a:t>行目で別の</a:t>
                </a:r>
                <a:r>
                  <a:rPr kumimoji="1" lang="en-US" altLang="ja-JP" sz="2400" dirty="0"/>
                  <a:t>mod</a:t>
                </a:r>
                <a:r>
                  <a:rPr kumimoji="1" lang="ja-JP" altLang="en-US" sz="2400" dirty="0"/>
                  <a:t>を使うため、</a:t>
                </a:r>
                <a:r>
                  <a:rPr kumimoji="1" lang="en-US" altLang="ja-JP" sz="2400" dirty="0" err="1"/>
                  <a:t>modint</a:t>
                </a:r>
                <a:r>
                  <a:rPr kumimoji="1" lang="ja-JP" altLang="en-US" sz="2400" dirty="0"/>
                  <a:t>は使えない。</a:t>
                </a:r>
                <a:endParaRPr kumimoji="1" lang="en-US" altLang="ja-JP" sz="2400" dirty="0"/>
              </a:p>
              <a:p>
                <a:pPr>
                  <a:lnSpc>
                    <a:spcPct val="100000"/>
                  </a:lnSpc>
                </a:pPr>
                <a:r>
                  <a:rPr kumimoji="1" lang="ja-JP" altLang="en-US" sz="2400" dirty="0"/>
                  <a:t>でも</a:t>
                </a:r>
                <a:r>
                  <a:rPr kumimoji="1" lang="en-US" altLang="ja-JP" sz="2400" dirty="0"/>
                  <a:t>long </a:t>
                </a:r>
                <a:r>
                  <a:rPr kumimoji="1" lang="en-US" altLang="ja-JP" sz="2400" dirty="0" err="1"/>
                  <a:t>long</a:t>
                </a:r>
                <a:r>
                  <a:rPr kumimoji="1" lang="en-US" altLang="ja-JP" sz="2400" dirty="0"/>
                  <a:t> </a:t>
                </a:r>
                <a:r>
                  <a:rPr kumimoji="1" lang="ja-JP" altLang="en-US" sz="2400" dirty="0"/>
                  <a:t>で大丈夫！</a:t>
                </a:r>
                <a:r>
                  <a:rPr kumimoji="1" lang="en-US" altLang="ja-JP" sz="24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400" dirty="0"/>
                  <a:t>の絶対値は一回のクエリで高々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400" dirty="0"/>
                  <a:t>しか変化しない</a:t>
                </a:r>
                <a:r>
                  <a:rPr kumimoji="1" lang="en-US" altLang="ja-JP" sz="2400" dirty="0"/>
                  <a:t>)</a:t>
                </a:r>
                <a:r>
                  <a:rPr lang="en-US" altLang="ja-JP" sz="2400" dirty="0"/>
                  <a:t>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ja-JP" sz="2400" dirty="0"/>
                  <a:t>long long </a:t>
                </a:r>
                <a:r>
                  <a:rPr lang="ja-JP" altLang="en-US" sz="2400" dirty="0"/>
                  <a:t>で行列演算後、</a:t>
                </a:r>
                <a:r>
                  <a:rPr lang="en-US" altLang="ja-JP" sz="2400" dirty="0"/>
                  <a:t>mod</a:t>
                </a:r>
                <a:r>
                  <a:rPr lang="ja-JP" altLang="en-US" sz="2400" dirty="0"/>
                  <a:t>すればいい。</a:t>
                </a:r>
                <a:endParaRPr lang="en-US" altLang="ja-JP" sz="2400" dirty="0"/>
              </a:p>
              <a:p>
                <a:pPr>
                  <a:lnSpc>
                    <a:spcPct val="100000"/>
                  </a:lnSpc>
                </a:pPr>
                <a:endParaRPr kumimoji="1" lang="en-US" altLang="ja-JP" sz="2400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sz="2400" dirty="0"/>
                  <a:t>このままでもできるが、、</a:t>
                </a:r>
                <a:endParaRPr lang="en-US" altLang="ja-JP" sz="24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ja-JP" sz="2400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sz="2400" dirty="0"/>
                  <a:t>こうすれば</a:t>
                </a:r>
                <a:r>
                  <a:rPr lang="en-US" altLang="ja-JP" sz="2400" dirty="0" err="1"/>
                  <a:t>modint</a:t>
                </a:r>
                <a:r>
                  <a:rPr lang="ja-JP" altLang="en-US" sz="2400" dirty="0"/>
                  <a:t>も使えて実装楽だと思う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476CEC-2DB3-CBFA-04B8-C4DC46C9C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1818" r="-1152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5F6533-432F-873A-C0D8-E02F998A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2023/1/28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2E3FF0-9F74-C9C9-2D7D-7C688959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s-ES" altLang="ja-JP"/>
              <a:t>Hack.BAR LT ver 1.1.0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DE3F94-B708-4818-DBD6-5B7F4F8E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47BB-0153-4227-8592-7D2D49FCA56E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183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C0D8CC-7A73-4DE8-5F98-674F0AA95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行列でできること </a:t>
            </a:r>
            <a:r>
              <a:rPr kumimoji="1" lang="en-US" altLang="ja-JP" sz="4000" dirty="0"/>
              <a:t>(</a:t>
            </a:r>
            <a:r>
              <a:rPr kumimoji="1" lang="ja-JP" altLang="en-US" sz="4000" dirty="0"/>
              <a:t>競プロ関係</a:t>
            </a:r>
            <a:r>
              <a:rPr kumimoji="1" lang="en-US" altLang="ja-JP" sz="4000" dirty="0"/>
              <a:t>)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24AB9B-A214-8D24-424A-B13374FB7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9894"/>
            <a:ext cx="10454640" cy="4023360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ja-JP" altLang="en-US" sz="3200" dirty="0"/>
              <a:t>　行列累乗　</a:t>
            </a:r>
            <a:r>
              <a:rPr kumimoji="1" lang="en-US" altLang="ja-JP" sz="3000" dirty="0"/>
              <a:t>(</a:t>
            </a:r>
            <a:r>
              <a:rPr kumimoji="1" lang="ja-JP" altLang="en-US" sz="3000" dirty="0"/>
              <a:t>一番好きなアルゴリズムです！！</a:t>
            </a:r>
            <a:r>
              <a:rPr kumimoji="1" lang="en-US" altLang="ja-JP" sz="3000" dirty="0"/>
              <a:t>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ja-JP" altLang="en-US" sz="3200" dirty="0"/>
              <a:t>　幾何における変換</a:t>
            </a:r>
            <a:endParaRPr kumimoji="1" lang="en-US" altLang="ja-JP" sz="3200" dirty="0"/>
          </a:p>
          <a:p>
            <a:pPr marL="0" indent="0">
              <a:lnSpc>
                <a:spcPct val="120000"/>
              </a:lnSpc>
              <a:buNone/>
            </a:pPr>
            <a:r>
              <a:rPr kumimoji="1" lang="ja-JP" altLang="en-US" sz="3200" dirty="0"/>
              <a:t>　　</a:t>
            </a:r>
            <a:r>
              <a:rPr kumimoji="1" lang="ja-JP" altLang="en-US" sz="2600" dirty="0"/>
              <a:t>（今回の問題もこれ。アフィン変換とか。行列ではなく複素数を使う場合も。）</a:t>
            </a:r>
            <a:endParaRPr kumimoji="1" lang="en-US" altLang="ja-JP" sz="26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ja-JP" altLang="en-US" sz="3200" dirty="0"/>
              <a:t>　連立方程式を解く　</a:t>
            </a:r>
            <a:r>
              <a:rPr lang="en-US" altLang="ja-JP" sz="3000" dirty="0"/>
              <a:t>(</a:t>
            </a:r>
            <a:r>
              <a:rPr lang="ja-JP" altLang="en-US" sz="3000" dirty="0"/>
              <a:t>競プロではあまり使わないかも？</a:t>
            </a:r>
            <a:r>
              <a:rPr lang="en-US" altLang="ja-JP" sz="3000" dirty="0"/>
              <a:t>)</a:t>
            </a:r>
          </a:p>
          <a:p>
            <a:pPr marL="0" indent="0">
              <a:lnSpc>
                <a:spcPct val="200000"/>
              </a:lnSpc>
              <a:buNone/>
            </a:pPr>
            <a:endParaRPr kumimoji="1" lang="en-US" altLang="ja-JP" sz="32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4A7969-9F9D-E4B1-15C8-AE996CD6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2023/1/28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86FD6D-41AC-0558-DF47-7A1F6E3F1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s-ES" altLang="ja-JP"/>
              <a:t>Hack.BAR LT ver 1.1.0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61FB29-3AA3-A1A9-1D7C-B1FE71F8C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47BB-0153-4227-8592-7D2D49FCA56E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68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C32295-7310-48AF-9903-84816A19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564" y="66303"/>
            <a:ext cx="10058400" cy="1450757"/>
          </a:xfrm>
        </p:spPr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25583-AA6D-4062-B747-7E5165B45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85227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2800" dirty="0"/>
              <a:t>しんちゃん</a:t>
            </a:r>
            <a:r>
              <a:rPr kumimoji="1" lang="ja-JP" altLang="en-US" sz="2800" dirty="0"/>
              <a:t> </a:t>
            </a:r>
            <a:r>
              <a:rPr lang="en-US" altLang="ja-JP" sz="2800" dirty="0"/>
              <a:t>@Sophia_maki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800" dirty="0"/>
              <a:t>兵庫県西脇市出身 </a:t>
            </a:r>
            <a:endParaRPr lang="en-US" altLang="ja-JP" sz="28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800" dirty="0"/>
              <a:t>明石高専　→　大阪大学工学部</a:t>
            </a:r>
            <a:endParaRPr lang="en-US" altLang="ja-JP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AtCoder </a:t>
            </a:r>
            <a:r>
              <a:rPr lang="ja-JP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黄色 </a:t>
            </a:r>
            <a:r>
              <a:rPr lang="ja-JP" altLang="en-US" sz="2800" dirty="0">
                <a:solidFill>
                  <a:schemeClr val="tx1"/>
                </a:solidFill>
              </a:rPr>
              <a:t>・ </a:t>
            </a:r>
            <a:r>
              <a:rPr lang="en-US" altLang="ja-JP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Codeforces </a:t>
            </a:r>
            <a:r>
              <a:rPr lang="ja-JP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薄橙</a:t>
            </a:r>
            <a:endParaRPr lang="en-US" altLang="ja-JP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800" dirty="0"/>
              <a:t>実は明日誕生日です！！</a:t>
            </a:r>
            <a:endParaRPr lang="en-US" altLang="ja-JP" sz="28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800" dirty="0"/>
              <a:t>なんでも聞いてね！</a:t>
            </a:r>
            <a:endParaRPr lang="en-US" altLang="ja-JP" sz="2800" dirty="0"/>
          </a:p>
        </p:txBody>
      </p:sp>
      <p:pic>
        <p:nvPicPr>
          <p:cNvPr id="1026" name="Picture 2" descr="画像">
            <a:extLst>
              <a:ext uri="{FF2B5EF4-FFF2-40B4-BE49-F238E27FC236}">
                <a16:creationId xmlns:a16="http://schemas.microsoft.com/office/drawing/2014/main" id="{6EC61160-D438-403F-A8F9-6D11C03B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688" y="2093557"/>
            <a:ext cx="3263832" cy="32638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DD8514-08AB-C9DB-5781-6EB7D4F0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9371" y="6459785"/>
            <a:ext cx="2472271" cy="365125"/>
          </a:xfrm>
        </p:spPr>
        <p:txBody>
          <a:bodyPr/>
          <a:lstStyle/>
          <a:p>
            <a:r>
              <a:rPr kumimoji="1" lang="en-US" altLang="ja-JP"/>
              <a:t>2023/1/28</a:t>
            </a:r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D0408D-DF8E-14CC-1627-A05E4C29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s-ES" altLang="ja-JP" dirty="0"/>
              <a:t>Hack.BAR LT ver 1.1.0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9ABB4A-710A-287B-89AD-B5F52713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47BB-0153-4227-8592-7D2D49FCA56E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3132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56A954-6BBB-0C0B-F980-44BC9500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0CFB17-C562-8A99-80B5-6DF74C8A6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6160" y="3137147"/>
            <a:ext cx="7599680" cy="2105413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行列を使うと幸せになれます</a:t>
            </a:r>
            <a:endParaRPr kumimoji="1" lang="en-US" altLang="ja-JP" sz="4800" dirty="0"/>
          </a:p>
          <a:p>
            <a:pPr algn="r"/>
            <a:endParaRPr lang="en-US" altLang="ja-JP" sz="3200" dirty="0"/>
          </a:p>
          <a:p>
            <a:pPr algn="r"/>
            <a:r>
              <a:rPr lang="en-US" altLang="ja-JP" sz="3200" dirty="0">
                <a:solidFill>
                  <a:srgbClr val="FF0000"/>
                </a:solidFill>
              </a:rPr>
              <a:t>※</a:t>
            </a:r>
            <a:r>
              <a:rPr lang="ja-JP" altLang="en-US" sz="3200" dirty="0">
                <a:solidFill>
                  <a:srgbClr val="FF0000"/>
                </a:solidFill>
              </a:rPr>
              <a:t>宗教勧誘ではありません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256759-648F-1E0F-1008-CE8F87345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2023/1/28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2E3D9A-1729-FD68-255D-2BFA1364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s-ES" altLang="ja-JP"/>
              <a:t>Hack.BAR LT ver 1.1.0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39987F-7066-88D4-C40A-0E76BB76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47BB-0153-4227-8592-7D2D49FCA56E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50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2A7E60-3EE1-B70C-6E8B-2AADBF5B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2023/1/28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FC4494-6914-23F3-DBCF-E6645D74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s-ES" altLang="ja-JP" dirty="0"/>
              <a:t>Hack.BAR LT ver 1.1.0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A843B2-5102-04A6-7AAA-AEC95AFA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47BB-0153-4227-8592-7D2D49FCA56E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468915F-84C5-F5D8-245E-EC8D5DD0192E}"/>
              </a:ext>
            </a:extLst>
          </p:cNvPr>
          <p:cNvSpPr/>
          <p:nvPr/>
        </p:nvSpPr>
        <p:spPr>
          <a:xfrm>
            <a:off x="9001760" y="1270000"/>
            <a:ext cx="245872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48F67A8-E3D3-E1E0-BC86-0D2C748662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43"/>
          <a:stretch/>
        </p:blipFill>
        <p:spPr>
          <a:xfrm>
            <a:off x="1185862" y="286703"/>
            <a:ext cx="8296275" cy="57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2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2A49AF7-27C0-464A-A650-B63D5DF3B273}"/>
              </a:ext>
            </a:extLst>
          </p:cNvPr>
          <p:cNvSpPr txBox="1"/>
          <p:nvPr/>
        </p:nvSpPr>
        <p:spPr>
          <a:xfrm>
            <a:off x="1075763" y="896470"/>
            <a:ext cx="437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競技プログラミングとは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169533E-BE9A-43A8-A9D7-54FF4F01E6A8}"/>
              </a:ext>
            </a:extLst>
          </p:cNvPr>
          <p:cNvSpPr txBox="1"/>
          <p:nvPr/>
        </p:nvSpPr>
        <p:spPr>
          <a:xfrm>
            <a:off x="1075762" y="2169966"/>
            <a:ext cx="710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高校数学やアルゴリズムをめっちゃ使うプログラミング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C951B0E-5E1F-4C90-A34A-F3613F09026D}"/>
              </a:ext>
            </a:extLst>
          </p:cNvPr>
          <p:cNvSpPr txBox="1"/>
          <p:nvPr/>
        </p:nvSpPr>
        <p:spPr>
          <a:xfrm>
            <a:off x="1721223" y="2739353"/>
            <a:ext cx="5522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数学オリンピックの知識がすごく使える！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現に数学オリンピック経験者が多い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5B2E17F-6744-413E-AD0D-A2F4BCD0A606}"/>
              </a:ext>
            </a:extLst>
          </p:cNvPr>
          <p:cNvSpPr txBox="1"/>
          <p:nvPr/>
        </p:nvSpPr>
        <p:spPr>
          <a:xfrm>
            <a:off x="1770528" y="3570350"/>
            <a:ext cx="5423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実は高専数学ではそういう数学が少ないのは別の話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1AEF4C2-22D2-47CB-B395-CA5D1C8CDEBE}"/>
              </a:ext>
            </a:extLst>
          </p:cNvPr>
          <p:cNvSpPr txBox="1"/>
          <p:nvPr/>
        </p:nvSpPr>
        <p:spPr>
          <a:xfrm>
            <a:off x="1075762" y="4098400"/>
            <a:ext cx="972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1</a:t>
            </a:r>
            <a:r>
              <a:rPr kumimoji="1" lang="ja-JP" altLang="en-US" sz="2400" dirty="0"/>
              <a:t>～</a:t>
            </a:r>
            <a:r>
              <a:rPr kumimoji="1" lang="en-US" altLang="ja-JP" sz="2400" dirty="0"/>
              <a:t>5</a:t>
            </a:r>
            <a:r>
              <a:rPr kumimoji="1" lang="ja-JP" altLang="en-US" sz="2400" dirty="0"/>
              <a:t>時間程度で</a:t>
            </a:r>
            <a:r>
              <a:rPr kumimoji="1" lang="en-US" altLang="ja-JP" sz="2400" dirty="0"/>
              <a:t>4</a:t>
            </a:r>
            <a:r>
              <a:rPr kumimoji="1" lang="ja-JP" altLang="en-US" sz="2400" dirty="0"/>
              <a:t>～</a:t>
            </a:r>
            <a:r>
              <a:rPr kumimoji="1" lang="en-US" altLang="ja-JP" sz="2400" dirty="0"/>
              <a:t>10</a:t>
            </a:r>
            <a:r>
              <a:rPr kumimoji="1" lang="ja-JP" altLang="en-US" sz="2400" dirty="0"/>
              <a:t>問程度</a:t>
            </a:r>
            <a:r>
              <a:rPr kumimoji="1" lang="en-US" altLang="ja-JP" sz="2400" dirty="0"/>
              <a:t>(1</a:t>
            </a:r>
            <a:r>
              <a:rPr kumimoji="1" lang="ja-JP" altLang="en-US" sz="2400" dirty="0"/>
              <a:t>問あたりコード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～</a:t>
            </a:r>
            <a:r>
              <a:rPr kumimoji="1" lang="en-US" altLang="ja-JP" sz="2400" dirty="0"/>
              <a:t>300</a:t>
            </a:r>
            <a:r>
              <a:rPr kumimoji="1" lang="ja-JP" altLang="en-US" sz="2400" dirty="0"/>
              <a:t>行程度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2362B87-F47C-460E-9CF1-0A8332DF84AD}"/>
              </a:ext>
            </a:extLst>
          </p:cNvPr>
          <p:cNvSpPr txBox="1"/>
          <p:nvPr/>
        </p:nvSpPr>
        <p:spPr>
          <a:xfrm>
            <a:off x="1075762" y="4755290"/>
            <a:ext cx="972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AtCoder</a:t>
            </a:r>
            <a:r>
              <a:rPr kumimoji="1" lang="ja-JP" altLang="en-US" sz="2400" dirty="0"/>
              <a:t>等で、ほぼ毎週コンテストが開かれ、参加者は</a:t>
            </a:r>
            <a:r>
              <a:rPr kumimoji="1" lang="en-US" altLang="ja-JP" sz="2400" dirty="0"/>
              <a:t>1000</a:t>
            </a:r>
            <a:r>
              <a:rPr kumimoji="1" lang="ja-JP" altLang="en-US" sz="2400" dirty="0"/>
              <a:t>～</a:t>
            </a:r>
            <a:r>
              <a:rPr kumimoji="1" lang="en-US" altLang="ja-JP" sz="2400" dirty="0"/>
              <a:t>20000</a:t>
            </a:r>
            <a:r>
              <a:rPr kumimoji="1" lang="ja-JP" altLang="en-US" sz="2400" dirty="0"/>
              <a:t>人程度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BA6A9F1-072B-4797-A9D5-377EBDD9F78B}"/>
              </a:ext>
            </a:extLst>
          </p:cNvPr>
          <p:cNvSpPr txBox="1"/>
          <p:nvPr/>
        </p:nvSpPr>
        <p:spPr>
          <a:xfrm>
            <a:off x="1075762" y="5499865"/>
            <a:ext cx="972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近年</a:t>
            </a:r>
            <a:r>
              <a:rPr kumimoji="1" lang="ja-JP" altLang="en-US" sz="2400" dirty="0">
                <a:solidFill>
                  <a:srgbClr val="FF0000"/>
                </a:solidFill>
              </a:rPr>
              <a:t>コーディングテスト</a:t>
            </a:r>
            <a:r>
              <a:rPr kumimoji="1" lang="ja-JP" altLang="en-US" sz="2400" dirty="0"/>
              <a:t>で重宝</a:t>
            </a:r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8105D681-0E0E-5E5A-5FB1-10935AAC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2023/1/28</a:t>
            </a:r>
            <a:endParaRPr kumimoji="1" lang="ja-JP" altLang="en-US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E4C063FE-BDDC-447D-F002-001E199D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s-ES" altLang="ja-JP"/>
              <a:t>Hack.BAR LT ver 1.1.0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49485507-A4C8-A66C-EC16-DE439744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47BB-0153-4227-8592-7D2D49FCA56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31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2A49AF7-27C0-464A-A650-B63D5DF3B273}"/>
              </a:ext>
            </a:extLst>
          </p:cNvPr>
          <p:cNvSpPr txBox="1"/>
          <p:nvPr/>
        </p:nvSpPr>
        <p:spPr>
          <a:xfrm>
            <a:off x="1075762" y="896470"/>
            <a:ext cx="5020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競技プログラミングの大会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169533E-BE9A-43A8-A9D7-54FF4F01E6A8}"/>
              </a:ext>
            </a:extLst>
          </p:cNvPr>
          <p:cNvSpPr txBox="1"/>
          <p:nvPr/>
        </p:nvSpPr>
        <p:spPr>
          <a:xfrm>
            <a:off x="950257" y="2196861"/>
            <a:ext cx="6992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国際大学対抗プログラミングコンテスト</a:t>
            </a:r>
            <a:r>
              <a:rPr kumimoji="1" lang="en-US" altLang="ja-JP" sz="2800" dirty="0"/>
              <a:t>(ICPC)</a:t>
            </a:r>
            <a:endParaRPr kumimoji="1" lang="ja-JP" altLang="en-US" sz="28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98D0829-9E91-4D1E-88BE-5020CDA6289B}"/>
              </a:ext>
            </a:extLst>
          </p:cNvPr>
          <p:cNvSpPr txBox="1"/>
          <p:nvPr/>
        </p:nvSpPr>
        <p:spPr>
          <a:xfrm>
            <a:off x="1479171" y="2725142"/>
            <a:ext cx="6645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1</a:t>
            </a:r>
            <a:r>
              <a:rPr kumimoji="1" lang="ja-JP" altLang="en-US" sz="2400" dirty="0"/>
              <a:t>チーム</a:t>
            </a:r>
            <a:r>
              <a:rPr kumimoji="1" lang="en-US" altLang="ja-JP" sz="2400" dirty="0"/>
              <a:t>3</a:t>
            </a:r>
            <a:r>
              <a:rPr kumimoji="1" lang="ja-JP" altLang="en-US" sz="2400" dirty="0"/>
              <a:t>人。高専</a:t>
            </a:r>
            <a:r>
              <a:rPr kumimoji="1" lang="en-US" altLang="ja-JP" sz="2400" dirty="0"/>
              <a:t>4</a:t>
            </a:r>
            <a:r>
              <a:rPr kumimoji="1" lang="ja-JP" altLang="en-US" sz="2400" dirty="0"/>
              <a:t>年次、アジア地区大会で</a:t>
            </a:r>
            <a:r>
              <a:rPr kumimoji="1" lang="en-US" altLang="ja-JP" sz="2400" dirty="0"/>
              <a:t>25</a:t>
            </a:r>
            <a:r>
              <a:rPr kumimoji="1" lang="ja-JP" altLang="en-US" sz="2400" dirty="0"/>
              <a:t>位。</a:t>
            </a:r>
            <a:endParaRPr kumimoji="1" lang="en-US" altLang="ja-JP" sz="2400" dirty="0"/>
          </a:p>
          <a:p>
            <a:r>
              <a:rPr kumimoji="1" lang="en-US" altLang="ja-JP" sz="2400" dirty="0"/>
              <a:t>(</a:t>
            </a:r>
            <a:r>
              <a:rPr kumimoji="1" lang="ja-JP" altLang="en-US" sz="2400" dirty="0"/>
              <a:t>予選通過したら横浜！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C20A6B0-613B-4939-AEE9-5AB95E31BB0A}"/>
              </a:ext>
            </a:extLst>
          </p:cNvPr>
          <p:cNvSpPr txBox="1"/>
          <p:nvPr/>
        </p:nvSpPr>
        <p:spPr>
          <a:xfrm>
            <a:off x="717175" y="4137920"/>
            <a:ext cx="6992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パソコン甲子園</a:t>
            </a:r>
            <a:r>
              <a:rPr kumimoji="1" lang="en-US" altLang="ja-JP" sz="2800" dirty="0"/>
              <a:t>(PCK)</a:t>
            </a:r>
            <a:endParaRPr kumimoji="1" lang="ja-JP" altLang="en-US" sz="28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4DDBFE0-7502-483E-B407-0D290ED15C2F}"/>
              </a:ext>
            </a:extLst>
          </p:cNvPr>
          <p:cNvSpPr txBox="1"/>
          <p:nvPr/>
        </p:nvSpPr>
        <p:spPr>
          <a:xfrm>
            <a:off x="5001687" y="4779087"/>
            <a:ext cx="4168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/>
              <a:t>PGbattle</a:t>
            </a:r>
            <a:endParaRPr kumimoji="1" lang="ja-JP" altLang="en-US" sz="3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75C66DF-B3E4-438E-BA2B-53E0040969CF}"/>
              </a:ext>
            </a:extLst>
          </p:cNvPr>
          <p:cNvSpPr txBox="1"/>
          <p:nvPr/>
        </p:nvSpPr>
        <p:spPr>
          <a:xfrm>
            <a:off x="5307513" y="3876361"/>
            <a:ext cx="3388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情報オリンピック</a:t>
            </a:r>
            <a:r>
              <a:rPr kumimoji="1" lang="en-US" altLang="ja-JP" sz="2800" dirty="0"/>
              <a:t>(JOI)</a:t>
            </a:r>
          </a:p>
          <a:p>
            <a:endParaRPr kumimoji="1" lang="ja-JP" altLang="en-US" sz="28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AC59988-604A-405A-A072-E6F22AED7A05}"/>
              </a:ext>
            </a:extLst>
          </p:cNvPr>
          <p:cNvSpPr txBox="1"/>
          <p:nvPr/>
        </p:nvSpPr>
        <p:spPr>
          <a:xfrm>
            <a:off x="7413810" y="5312481"/>
            <a:ext cx="4168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その他企業コンテスト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2BB9997-4FE4-44FE-9F5F-C84E92B4AADA}"/>
              </a:ext>
            </a:extLst>
          </p:cNvPr>
          <p:cNvSpPr txBox="1"/>
          <p:nvPr/>
        </p:nvSpPr>
        <p:spPr>
          <a:xfrm>
            <a:off x="717174" y="5124872"/>
            <a:ext cx="3496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FF0000"/>
                </a:solidFill>
              </a:rPr>
              <a:t>賞金</a:t>
            </a:r>
            <a:r>
              <a:rPr kumimoji="1" lang="ja-JP" altLang="en-US" sz="3600" dirty="0"/>
              <a:t>でるよ！！</a:t>
            </a:r>
            <a:endParaRPr kumimoji="1" lang="en-US" altLang="ja-JP" sz="3600" dirty="0"/>
          </a:p>
          <a:p>
            <a:endParaRPr kumimoji="1" lang="ja-JP" altLang="en-US" sz="3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FA0E5FB-364F-4768-CF73-B5DDD8FED5BB}"/>
              </a:ext>
            </a:extLst>
          </p:cNvPr>
          <p:cNvSpPr txBox="1"/>
          <p:nvPr/>
        </p:nvSpPr>
        <p:spPr>
          <a:xfrm>
            <a:off x="8803749" y="4449626"/>
            <a:ext cx="4168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Codeforces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5C2778C-AA89-A62D-714E-CA4DBFC5ADAE}"/>
              </a:ext>
            </a:extLst>
          </p:cNvPr>
          <p:cNvSpPr txBox="1"/>
          <p:nvPr/>
        </p:nvSpPr>
        <p:spPr>
          <a:xfrm>
            <a:off x="4213410" y="5518862"/>
            <a:ext cx="4168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/>
              <a:t>TopCoder</a:t>
            </a:r>
            <a:endParaRPr kumimoji="1" lang="ja-JP" altLang="en-US" sz="3200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F4B2EA93-5CB2-4543-D672-C936DF6C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2023/1/28</a:t>
            </a:r>
            <a:endParaRPr kumimoji="1" lang="ja-JP" altLang="en-US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BA46001A-9FCA-BE8F-1256-6176C2AA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s-ES" altLang="ja-JP"/>
              <a:t>Hack.BAR LT ver 1.1.0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8953E778-5EDD-19A0-36FD-44F8C9CE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47BB-0153-4227-8592-7D2D49FCA56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055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2A49AF7-27C0-464A-A650-B63D5DF3B273}"/>
              </a:ext>
            </a:extLst>
          </p:cNvPr>
          <p:cNvSpPr txBox="1"/>
          <p:nvPr/>
        </p:nvSpPr>
        <p:spPr>
          <a:xfrm>
            <a:off x="1075763" y="896470"/>
            <a:ext cx="437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どんな問題？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169533E-BE9A-43A8-A9D7-54FF4F01E6A8}"/>
              </a:ext>
            </a:extLst>
          </p:cNvPr>
          <p:cNvSpPr txBox="1"/>
          <p:nvPr/>
        </p:nvSpPr>
        <p:spPr>
          <a:xfrm>
            <a:off x="2237656" y="5054216"/>
            <a:ext cx="710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整数論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7513E694-19F2-496E-A157-A910EDC3A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691" t="35027" r="17353" b="23695"/>
          <a:stretch/>
        </p:blipFill>
        <p:spPr>
          <a:xfrm>
            <a:off x="743072" y="1822321"/>
            <a:ext cx="7024168" cy="314172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D1CC6022-5B86-4F5E-96E5-5F72AA372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176" y="2496976"/>
            <a:ext cx="4539222" cy="1594089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039265C-2100-4450-BE54-029EE0891611}"/>
              </a:ext>
            </a:extLst>
          </p:cNvPr>
          <p:cNvSpPr txBox="1"/>
          <p:nvPr/>
        </p:nvSpPr>
        <p:spPr>
          <a:xfrm>
            <a:off x="7936845" y="1929390"/>
            <a:ext cx="2291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C++</a:t>
            </a:r>
            <a:r>
              <a:rPr kumimoji="1" lang="ja-JP" altLang="en-US" sz="2400" dirty="0"/>
              <a:t>での解答例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B14B5D1-3E33-4712-8AA6-5A8FCD146C70}"/>
              </a:ext>
            </a:extLst>
          </p:cNvPr>
          <p:cNvSpPr txBox="1"/>
          <p:nvPr/>
        </p:nvSpPr>
        <p:spPr>
          <a:xfrm>
            <a:off x="794334" y="5305122"/>
            <a:ext cx="1443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幾何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B30A161-2488-4C36-9FEE-B7C32CAF252A}"/>
              </a:ext>
            </a:extLst>
          </p:cNvPr>
          <p:cNvSpPr txBox="1"/>
          <p:nvPr/>
        </p:nvSpPr>
        <p:spPr>
          <a:xfrm>
            <a:off x="5940671" y="4938521"/>
            <a:ext cx="251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確率・組合せ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466C47C-A0B9-4872-BF90-B842CD377432}"/>
              </a:ext>
            </a:extLst>
          </p:cNvPr>
          <p:cNvSpPr txBox="1"/>
          <p:nvPr/>
        </p:nvSpPr>
        <p:spPr>
          <a:xfrm>
            <a:off x="3787585" y="5490356"/>
            <a:ext cx="251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グラフ理論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1984242-F8DB-4800-9371-E2F1AA68737F}"/>
              </a:ext>
            </a:extLst>
          </p:cNvPr>
          <p:cNvSpPr txBox="1"/>
          <p:nvPr/>
        </p:nvSpPr>
        <p:spPr>
          <a:xfrm>
            <a:off x="9337705" y="5026183"/>
            <a:ext cx="2290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パズル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構築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2EE7582-EA96-4A1B-A8A7-AEFB8BEDB7D0}"/>
              </a:ext>
            </a:extLst>
          </p:cNvPr>
          <p:cNvSpPr txBox="1"/>
          <p:nvPr/>
        </p:nvSpPr>
        <p:spPr>
          <a:xfrm>
            <a:off x="7738100" y="5453431"/>
            <a:ext cx="1443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文字列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C67A90-60D6-348D-1A8A-ABA67F1B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2023/1/28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F72A03-8E68-B304-BDF7-09C34F124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s-ES" altLang="ja-JP"/>
              <a:t>Hack.BAR LT ver 1.1.0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F8DE54-0B5F-3B7E-701A-3B184B0A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47BB-0153-4227-8592-7D2D49FCA56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751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2A49AF7-27C0-464A-A650-B63D5DF3B273}"/>
              </a:ext>
            </a:extLst>
          </p:cNvPr>
          <p:cNvSpPr txBox="1"/>
          <p:nvPr/>
        </p:nvSpPr>
        <p:spPr>
          <a:xfrm>
            <a:off x="1075763" y="896470"/>
            <a:ext cx="4374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使用するアルゴリズム</a:t>
            </a:r>
            <a:endParaRPr kumimoji="1" lang="en-US" altLang="ja-JP" sz="3200" dirty="0"/>
          </a:p>
          <a:p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D2E5821-4596-4D51-85C8-F7F82065F3D1}"/>
              </a:ext>
            </a:extLst>
          </p:cNvPr>
          <p:cNvSpPr txBox="1"/>
          <p:nvPr/>
        </p:nvSpPr>
        <p:spPr>
          <a:xfrm>
            <a:off x="963705" y="2109464"/>
            <a:ext cx="7100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深さ優先探索</a:t>
            </a:r>
            <a:r>
              <a:rPr kumimoji="1" lang="en-US" altLang="ja-JP" sz="2800" dirty="0"/>
              <a:t>(DFS)</a:t>
            </a:r>
            <a:endParaRPr kumimoji="1" lang="ja-JP" altLang="en-US" sz="28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1E9D14-56BB-47D1-AB2E-C8BDCB301D8B}"/>
              </a:ext>
            </a:extLst>
          </p:cNvPr>
          <p:cNvSpPr txBox="1"/>
          <p:nvPr/>
        </p:nvSpPr>
        <p:spPr>
          <a:xfrm>
            <a:off x="4477874" y="3055402"/>
            <a:ext cx="3585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幅優先探索</a:t>
            </a:r>
            <a:r>
              <a:rPr kumimoji="1" lang="en-US" altLang="ja-JP" sz="2400" dirty="0"/>
              <a:t>(BFS)</a:t>
            </a:r>
            <a:endParaRPr kumimoji="1" lang="ja-JP" altLang="en-US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966C893-904E-4790-8293-8406FA083C9C}"/>
              </a:ext>
            </a:extLst>
          </p:cNvPr>
          <p:cNvSpPr txBox="1"/>
          <p:nvPr/>
        </p:nvSpPr>
        <p:spPr>
          <a:xfrm>
            <a:off x="3263151" y="3775952"/>
            <a:ext cx="2680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Union-Find</a:t>
            </a:r>
            <a:endParaRPr kumimoji="1" lang="ja-JP" altLang="en-US" sz="3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8C37161-D9BA-4D02-874F-654CD1B2C691}"/>
              </a:ext>
            </a:extLst>
          </p:cNvPr>
          <p:cNvSpPr txBox="1"/>
          <p:nvPr/>
        </p:nvSpPr>
        <p:spPr>
          <a:xfrm>
            <a:off x="5593977" y="2309228"/>
            <a:ext cx="3827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ネットワークフロー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Dinic</a:t>
            </a:r>
            <a:r>
              <a:rPr kumimoji="1" lang="ja-JP" altLang="en-US" sz="1600" dirty="0"/>
              <a:t>等</a:t>
            </a:r>
            <a:r>
              <a:rPr kumimoji="1" lang="en-US" altLang="ja-JP" sz="1600" dirty="0"/>
              <a:t>)</a:t>
            </a:r>
            <a:endParaRPr kumimoji="1"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5781BE0-F889-44FF-A968-BF10EAB702A3}"/>
              </a:ext>
            </a:extLst>
          </p:cNvPr>
          <p:cNvSpPr txBox="1"/>
          <p:nvPr/>
        </p:nvSpPr>
        <p:spPr>
          <a:xfrm>
            <a:off x="2324100" y="2871883"/>
            <a:ext cx="2680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累積和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06E2219-3028-4241-AFA9-39F20217D7DD}"/>
              </a:ext>
            </a:extLst>
          </p:cNvPr>
          <p:cNvSpPr txBox="1"/>
          <p:nvPr/>
        </p:nvSpPr>
        <p:spPr>
          <a:xfrm>
            <a:off x="8480610" y="2250871"/>
            <a:ext cx="2680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セグメント木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B4ABD7C-3140-4784-88C8-3190F57C1E8B}"/>
              </a:ext>
            </a:extLst>
          </p:cNvPr>
          <p:cNvSpPr txBox="1"/>
          <p:nvPr/>
        </p:nvSpPr>
        <p:spPr>
          <a:xfrm>
            <a:off x="6373903" y="3978913"/>
            <a:ext cx="2680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ローリングハッシュ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A95B759-924E-4AF6-B88C-36DA33967BCE}"/>
              </a:ext>
            </a:extLst>
          </p:cNvPr>
          <p:cNvSpPr txBox="1"/>
          <p:nvPr/>
        </p:nvSpPr>
        <p:spPr>
          <a:xfrm>
            <a:off x="4110315" y="4576354"/>
            <a:ext cx="7530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行列累乗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一番好きなアルゴリズムです！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4DC4FF5-72E5-4B98-82AD-908816C04EA0}"/>
              </a:ext>
            </a:extLst>
          </p:cNvPr>
          <p:cNvSpPr txBox="1"/>
          <p:nvPr/>
        </p:nvSpPr>
        <p:spPr>
          <a:xfrm>
            <a:off x="632008" y="4976465"/>
            <a:ext cx="3200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動的計画法</a:t>
            </a:r>
            <a:r>
              <a:rPr kumimoji="1" lang="en-US" altLang="ja-JP" sz="2800" dirty="0"/>
              <a:t>(DP)</a:t>
            </a:r>
            <a:endParaRPr kumimoji="1" lang="ja-JP" altLang="en-US" sz="28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ACAEB87-7299-461D-B5F1-E44B14C05E5D}"/>
              </a:ext>
            </a:extLst>
          </p:cNvPr>
          <p:cNvSpPr txBox="1"/>
          <p:nvPr/>
        </p:nvSpPr>
        <p:spPr>
          <a:xfrm>
            <a:off x="3832413" y="5499685"/>
            <a:ext cx="268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ダブリング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349958F-F0D3-41A7-8F6E-502DCD14AEBE}"/>
              </a:ext>
            </a:extLst>
          </p:cNvPr>
          <p:cNvSpPr txBox="1"/>
          <p:nvPr/>
        </p:nvSpPr>
        <p:spPr>
          <a:xfrm>
            <a:off x="7884459" y="3368153"/>
            <a:ext cx="268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最小共通祖先</a:t>
            </a:r>
            <a:r>
              <a:rPr kumimoji="1" lang="en-US" altLang="ja-JP" dirty="0"/>
              <a:t>(LCA)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8E2C0C-B108-4A4B-8E87-6D96D6381BB8}"/>
              </a:ext>
            </a:extLst>
          </p:cNvPr>
          <p:cNvSpPr txBox="1"/>
          <p:nvPr/>
        </p:nvSpPr>
        <p:spPr>
          <a:xfrm>
            <a:off x="6781793" y="5478193"/>
            <a:ext cx="4188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ダイクストラ</a:t>
            </a:r>
            <a:r>
              <a:rPr kumimoji="1" lang="en-US" altLang="ja-JP" sz="2800" dirty="0"/>
              <a:t>(Dijkstra)</a:t>
            </a:r>
            <a:endParaRPr kumimoji="1" lang="ja-JP" altLang="en-US" sz="28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991A3FB-8C56-408C-ADF7-FA7A06505331}"/>
              </a:ext>
            </a:extLst>
          </p:cNvPr>
          <p:cNvSpPr txBox="1"/>
          <p:nvPr/>
        </p:nvSpPr>
        <p:spPr>
          <a:xfrm>
            <a:off x="824754" y="3587127"/>
            <a:ext cx="3007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強連結成分分解</a:t>
            </a:r>
            <a:r>
              <a:rPr kumimoji="1" lang="en-US" altLang="ja-JP" sz="1600" dirty="0"/>
              <a:t>(SCC)</a:t>
            </a:r>
            <a:endParaRPr kumimoji="1" lang="ja-JP" altLang="en-US" sz="1600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D5FFF09-C023-9D1E-573B-152D6DF4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2023/1/28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CE08F6-2602-D2D6-7533-A612D834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s-ES" altLang="ja-JP"/>
              <a:t>Hack.BAR LT ver 1.1.0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67B75E-1BAD-5E49-018A-C443B579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47BB-0153-4227-8592-7D2D49FCA56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24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BD46C5-9715-4F1E-12A0-10D9155D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F17399-D2DD-2B7F-9495-6F9872E7F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79414"/>
            <a:ext cx="10058400" cy="4023360"/>
          </a:xfrm>
        </p:spPr>
        <p:txBody>
          <a:bodyPr/>
          <a:lstStyle/>
          <a:p>
            <a:r>
              <a:rPr kumimoji="1" lang="en-US" altLang="ja-JP" sz="4000" dirty="0">
                <a:solidFill>
                  <a:schemeClr val="tx1"/>
                </a:solidFill>
              </a:rPr>
              <a:t>ARC153</a:t>
            </a:r>
            <a:r>
              <a:rPr kumimoji="1" lang="ja-JP" altLang="en-US" sz="4000" dirty="0">
                <a:solidFill>
                  <a:schemeClr val="tx1"/>
                </a:solidFill>
              </a:rPr>
              <a:t>で</a:t>
            </a:r>
            <a:r>
              <a:rPr kumimoji="1" lang="en-US" altLang="ja-JP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AtCoder </a:t>
            </a:r>
            <a:r>
              <a:rPr lang="ja-JP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黄色</a:t>
            </a:r>
            <a:r>
              <a:rPr lang="ja-JP" altLang="en-US" sz="4000" dirty="0">
                <a:solidFill>
                  <a:schemeClr val="tx1"/>
                </a:solidFill>
              </a:rPr>
              <a:t>になりました</a:t>
            </a:r>
            <a:r>
              <a:rPr lang="ja-JP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！！</a:t>
            </a:r>
            <a:endParaRPr lang="en-US" altLang="ja-JP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kumimoji="1" lang="en-US" altLang="ja-JP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D5C12A-4D7C-D0CF-0785-CB29E90E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2023/1/28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7AEBE5-3A9F-A4BD-1CC6-0516E2AD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s-ES" altLang="ja-JP"/>
              <a:t>Hack.BAR LT ver 1.1.0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D383F3-A51F-79BC-36D5-00E4C4D4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47BB-0153-4227-8592-7D2D49FCA56E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A6F8933-7CBC-A47E-DC77-393230BCB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5" y="3034170"/>
            <a:ext cx="12001028" cy="653941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CD23045-A271-F5A9-9EDB-B5F194466B2C}"/>
              </a:ext>
            </a:extLst>
          </p:cNvPr>
          <p:cNvSpPr txBox="1"/>
          <p:nvPr/>
        </p:nvSpPr>
        <p:spPr>
          <a:xfrm>
            <a:off x="621954" y="4486215"/>
            <a:ext cx="11009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B</a:t>
            </a:r>
            <a:r>
              <a:rPr kumimoji="1" lang="ja-JP" altLang="en-US" sz="3200" dirty="0"/>
              <a:t>問題の解説をします！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ネタバレになったらすみません！！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6265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BD46C5-9715-4F1E-12A0-10D9155D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問題概要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1F17399-D2DD-2B7F-9495-6F9872E7FD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079414"/>
                <a:ext cx="10668000" cy="402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ja-JP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ja-JP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kumimoji="1" lang="ja-JP" altLang="en-US" sz="3200" dirty="0">
                    <a:solidFill>
                      <a:schemeClr val="tx1"/>
                    </a:solidFill>
                  </a:rPr>
                  <a:t>のグリッドが与えられる</a:t>
                </a:r>
                <a:r>
                  <a:rPr kumimoji="1" lang="en-US" altLang="ja-JP" sz="32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𝐻𝑊</m:t>
                    </m:r>
                    <m:r>
                      <a:rPr kumimoji="1" lang="en-US" altLang="ja-JP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kumimoji="1" lang="en-US" altLang="ja-JP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ja-JP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ja-JP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kumimoji="1" lang="en-US" altLang="ja-JP" sz="32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ja-JP" altLang="en-US" sz="3200" dirty="0">
                    <a:solidFill>
                      <a:schemeClr val="tx1"/>
                    </a:solidFill>
                  </a:rPr>
                  <a:t>個のクエリが与えられる</a:t>
                </a:r>
                <a:r>
                  <a:rPr kumimoji="1" lang="en-US" altLang="ja-JP" sz="32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kumimoji="1" lang="en-US" altLang="ja-JP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kumimoji="1" lang="en-US" altLang="ja-JP" sz="3200" dirty="0">
                    <a:solidFill>
                      <a:schemeClr val="tx1"/>
                    </a:solidFill>
                  </a:rPr>
                  <a:t>)</a:t>
                </a:r>
                <a:r>
                  <a:rPr kumimoji="1" lang="ja-JP" altLang="en-US" sz="3200" dirty="0">
                    <a:solidFill>
                      <a:schemeClr val="tx1"/>
                    </a:solidFill>
                  </a:rPr>
                  <a:t>。</a:t>
                </a:r>
                <a:endParaRPr kumimoji="1" lang="en-US" altLang="ja-JP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kumimoji="1" lang="ja-JP" altLang="en-US" sz="3200" dirty="0">
                    <a:solidFill>
                      <a:schemeClr val="tx1"/>
                    </a:solidFill>
                  </a:rPr>
                  <a:t>クエリ</a:t>
                </a:r>
                <a:r>
                  <a:rPr lang="ja-JP" altLang="en-US" sz="3200" dirty="0">
                    <a:solidFill>
                      <a:schemeClr val="tx1"/>
                    </a:solidFill>
                  </a:rPr>
                  <a:t>の形式</a:t>
                </a:r>
                <a:r>
                  <a:rPr lang="en-US" altLang="ja-JP" sz="3200" dirty="0">
                    <a:solidFill>
                      <a:schemeClr val="tx1"/>
                    </a:solidFill>
                  </a:rPr>
                  <a:t> : </a:t>
                </a:r>
                <a:r>
                  <a:rPr lang="ja-JP" altLang="en-US" sz="3200" dirty="0">
                    <a:solidFill>
                      <a:schemeClr val="tx1"/>
                    </a:solidFill>
                  </a:rPr>
                  <a:t>整数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(1≤</m:t>
                    </m:r>
                    <m:r>
                      <a:rPr lang="en-US" altLang="ja-JP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ja-JP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−1, 1≤</m:t>
                    </m:r>
                    <m:r>
                      <a:rPr lang="en-US" altLang="ja-JP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ja-JP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kumimoji="1" lang="en-US" altLang="ja-JP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kumimoji="1" lang="ja-JP" altLang="en-US" sz="3200" dirty="0">
                    <a:solidFill>
                      <a:schemeClr val="tx1"/>
                    </a:solidFill>
                  </a:rPr>
                  <a:t>クエリの詳細は次ページに記載</a:t>
                </a:r>
                <a:endParaRPr kumimoji="1" lang="en-US" altLang="ja-JP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ja-JP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kumimoji="1" lang="ja-JP" altLang="en-US" sz="3200" dirty="0">
                    <a:solidFill>
                      <a:schemeClr val="tx1"/>
                    </a:solidFill>
                  </a:rPr>
                  <a:t>すべてのクエリ終了後のグリッドの状態を出力</a:t>
                </a:r>
                <a:endParaRPr kumimoji="1" lang="en-US" altLang="ja-JP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kumimoji="1" lang="en-US" altLang="ja-JP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kumimoji="1" lang="en-US" altLang="ja-JP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1F17399-D2DD-2B7F-9495-6F9872E7FD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079414"/>
                <a:ext cx="10668000" cy="4023360"/>
              </a:xfrm>
              <a:blipFill>
                <a:blip r:embed="rId2"/>
                <a:stretch>
                  <a:fillRect l="-2286" t="-39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D5C12A-4D7C-D0CF-0785-CB29E90E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2023/1/28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7AEBE5-3A9F-A4BD-1CC6-0516E2AD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s-ES" altLang="ja-JP"/>
              <a:t>Hack.BAR LT ver 1.1.0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D383F3-A51F-79BC-36D5-00E4C4D4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47BB-0153-4227-8592-7D2D49FCA56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889758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2128</TotalTime>
  <Words>1078</Words>
  <Application>Microsoft Office PowerPoint</Application>
  <PresentationFormat>ワイド画面</PresentationFormat>
  <Paragraphs>265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ＭＳ Ｐゴシック</vt:lpstr>
      <vt:lpstr>游ゴシック</vt:lpstr>
      <vt:lpstr>Calibri</vt:lpstr>
      <vt:lpstr>Calibri Light</vt:lpstr>
      <vt:lpstr>Cambria Math</vt:lpstr>
      <vt:lpstr>Wingdings</vt:lpstr>
      <vt:lpstr>レトロスペクト</vt:lpstr>
      <vt:lpstr>AtCoder Regular Contest 153  B問題 別解</vt:lpstr>
      <vt:lpstr>自己紹介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本題</vt:lpstr>
      <vt:lpstr>問題概要</vt:lpstr>
      <vt:lpstr>PowerPoint プレゼンテーション</vt:lpstr>
      <vt:lpstr>公式解説 ・ その他の解法</vt:lpstr>
      <vt:lpstr>行列を用いた解法</vt:lpstr>
      <vt:lpstr>行列を用いた解法</vt:lpstr>
      <vt:lpstr>行列を用いた解法</vt:lpstr>
      <vt:lpstr>PowerPoint プレゼンテーション</vt:lpstr>
      <vt:lpstr>座標(i, j)の動きを行列にしてみよう</vt:lpstr>
      <vt:lpstr>座標(i, j)の動きを行列にしてみよう</vt:lpstr>
      <vt:lpstr>実装方針</vt:lpstr>
      <vt:lpstr>行列でできること (競プロ関係)</vt:lpstr>
      <vt:lpstr>結論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hackb</dc:title>
  <dc:creator>慎治 村上</dc:creator>
  <cp:lastModifiedBy>村上 慎治</cp:lastModifiedBy>
  <cp:revision>103</cp:revision>
  <dcterms:created xsi:type="dcterms:W3CDTF">2019-09-08T06:24:49Z</dcterms:created>
  <dcterms:modified xsi:type="dcterms:W3CDTF">2023-01-24T08:07:08Z</dcterms:modified>
</cp:coreProperties>
</file>