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9" r:id="rId7"/>
    <p:sldId id="268" r:id="rId8"/>
    <p:sldId id="270" r:id="rId9"/>
    <p:sldId id="271" r:id="rId10"/>
    <p:sldId id="272" r:id="rId11"/>
    <p:sldId id="274" r:id="rId12"/>
    <p:sldId id="273" r:id="rId13"/>
    <p:sldId id="275" r:id="rId14"/>
  </p:sldIdLst>
  <p:sldSz cx="12192000" cy="6858000"/>
  <p:notesSz cx="6858000" cy="9144000"/>
  <p:embeddedFontLst>
    <p:embeddedFont>
      <p:font typeface="Arial Black" panose="020B0A04020102020204" pitchFamily="34" charset="0"/>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806A68-1460-4E58-9283-7FE201247BFF}">
  <a:tblStyle styleId="{4C806A68-1460-4E58-9283-7FE201247B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S" userId="17162682c1618250" providerId="LiveId" clId="{73F7EFA6-0A61-46ED-ABFA-0C4FE5C57A87}"/>
    <pc:docChg chg="addSld delSld modSld">
      <pc:chgData name="sachin S" userId="17162682c1618250" providerId="LiveId" clId="{73F7EFA6-0A61-46ED-ABFA-0C4FE5C57A87}" dt="2024-12-04T05:19:48.491" v="16" actId="47"/>
      <pc:docMkLst>
        <pc:docMk/>
      </pc:docMkLst>
      <pc:sldChg chg="modSp new del mod">
        <pc:chgData name="sachin S" userId="17162682c1618250" providerId="LiveId" clId="{73F7EFA6-0A61-46ED-ABFA-0C4FE5C57A87}" dt="2024-12-04T05:19:48.491" v="16" actId="47"/>
        <pc:sldMkLst>
          <pc:docMk/>
          <pc:sldMk cId="3669275160" sldId="276"/>
        </pc:sldMkLst>
        <pc:spChg chg="mod">
          <ac:chgData name="sachin S" userId="17162682c1618250" providerId="LiveId" clId="{73F7EFA6-0A61-46ED-ABFA-0C4FE5C57A87}" dt="2024-12-04T05:19:40.924" v="15" actId="20577"/>
          <ac:spMkLst>
            <pc:docMk/>
            <pc:sldMk cId="3669275160" sldId="276"/>
            <ac:spMk id="2" creationId="{97DC37E2-E8EF-7FC1-B140-7364D8E86EBC}"/>
          </ac:spMkLst>
        </pc:spChg>
      </pc:sldChg>
      <pc:sldMasterChg chg="delSldLayout">
        <pc:chgData name="sachin S" userId="17162682c1618250" providerId="LiveId" clId="{73F7EFA6-0A61-46ED-ABFA-0C4FE5C57A87}" dt="2024-12-04T05:19:48.491" v="16" actId="47"/>
        <pc:sldMasterMkLst>
          <pc:docMk/>
          <pc:sldMasterMk cId="0" sldId="2147483659"/>
        </pc:sldMasterMkLst>
        <pc:sldLayoutChg chg="del">
          <pc:chgData name="sachin S" userId="17162682c1618250" providerId="LiveId" clId="{73F7EFA6-0A61-46ED-ABFA-0C4FE5C57A87}" dt="2024-12-04T05:19:48.491" v="16"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695227DB-FE0D-FD80-A6FB-21596A168D8E}"/>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C165CA1F-91F5-7940-EAC4-E55065193FA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CDB4FC07-993D-DB0E-57FF-32728DCC99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77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780DDCE2-6311-90C9-C422-05439115BF63}"/>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C4FA56CA-1687-0519-3488-E54BC203F0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E863896D-5945-D2FA-5670-29CA9872C8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604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8947AE09-9036-AF87-4F6E-03777829E4FA}"/>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6C6C91EC-1C9F-FD5C-87A3-808BA93B40A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DDD74189-94CD-8B22-8607-B2D457F5F7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756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769E105D-2CE0-A362-3A15-7F7CD57DB7C2}"/>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FF603FE3-B87B-F30D-CBCD-9EDA6269C2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15B2A3D0-19D2-0244-0715-9C04D0B72A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0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562BEE09-9E8D-2472-C777-B09362290324}"/>
            </a:ext>
          </a:extLst>
        </p:cNvPr>
        <p:cNvGrpSpPr/>
        <p:nvPr/>
      </p:nvGrpSpPr>
      <p:grpSpPr>
        <a:xfrm>
          <a:off x="0" y="0"/>
          <a:ext cx="0" cy="0"/>
          <a:chOff x="0" y="0"/>
          <a:chExt cx="0" cy="0"/>
        </a:xfrm>
      </p:grpSpPr>
      <p:sp>
        <p:nvSpPr>
          <p:cNvPr id="120" name="Google Shape;120;p5:notes">
            <a:extLst>
              <a:ext uri="{FF2B5EF4-FFF2-40B4-BE49-F238E27FC236}">
                <a16:creationId xmlns:a16="http://schemas.microsoft.com/office/drawing/2014/main" id="{65AAB35F-9CA8-E4DE-C34E-DF92766168C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a:extLst>
              <a:ext uri="{FF2B5EF4-FFF2-40B4-BE49-F238E27FC236}">
                <a16:creationId xmlns:a16="http://schemas.microsoft.com/office/drawing/2014/main" id="{36075D82-5804-1B7A-571C-CC883F563F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30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7613EAA8-9F68-7174-EA9A-A9FAEEEAF37D}"/>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BA9096E9-B160-6A45-7F92-73DDEDA8F36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6FA56BB6-0440-4513-6FEF-B331DCB1DA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68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5BDD6C20-65C5-80E4-3947-CC9C15C285F2}"/>
            </a:ext>
          </a:extLst>
        </p:cNvPr>
        <p:cNvGrpSpPr/>
        <p:nvPr/>
      </p:nvGrpSpPr>
      <p:grpSpPr>
        <a:xfrm>
          <a:off x="0" y="0"/>
          <a:ext cx="0" cy="0"/>
          <a:chOff x="0" y="0"/>
          <a:chExt cx="0" cy="0"/>
        </a:xfrm>
      </p:grpSpPr>
      <p:sp>
        <p:nvSpPr>
          <p:cNvPr id="197" name="Google Shape;197;p13:notes">
            <a:extLst>
              <a:ext uri="{FF2B5EF4-FFF2-40B4-BE49-F238E27FC236}">
                <a16:creationId xmlns:a16="http://schemas.microsoft.com/office/drawing/2014/main" id="{93B9F145-95BD-CC9C-88FA-1C879A1CA1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a:extLst>
              <a:ext uri="{FF2B5EF4-FFF2-40B4-BE49-F238E27FC236}">
                <a16:creationId xmlns:a16="http://schemas.microsoft.com/office/drawing/2014/main" id="{BEA4C80E-1801-3BEB-8120-C647D93A11B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55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2"/>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9"/>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7693223"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3756498"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12">
            <a:alphaModFix/>
          </a:blip>
          <a:srcRect/>
          <a:stretch/>
        </p:blipFill>
        <p:spPr>
          <a:xfrm>
            <a:off x="9305879" y="153297"/>
            <a:ext cx="1455284" cy="486960"/>
          </a:xfrm>
          <a:prstGeom prst="rect">
            <a:avLst/>
          </a:prstGeom>
          <a:noFill/>
          <a:ln>
            <a:noFill/>
          </a:ln>
        </p:spPr>
      </p:pic>
      <p:pic>
        <p:nvPicPr>
          <p:cNvPr id="15" name="Google Shape;15;p1"/>
          <p:cNvPicPr preferRelativeResize="0"/>
          <p:nvPr/>
        </p:nvPicPr>
        <p:blipFill rotWithShape="1">
          <a:blip r:embed="rId13">
            <a:alphaModFix/>
          </a:blip>
          <a:srcRect/>
          <a:stretch/>
        </p:blipFill>
        <p:spPr>
          <a:xfrm>
            <a:off x="10822980" y="153297"/>
            <a:ext cx="1189324" cy="494774"/>
          </a:xfrm>
          <a:prstGeom prst="rect">
            <a:avLst/>
          </a:prstGeom>
          <a:noFill/>
          <a:ln>
            <a:noFill/>
          </a:ln>
        </p:spPr>
      </p:pic>
      <p:sp>
        <p:nvSpPr>
          <p:cNvPr id="16" name="Google Shape;16;p1"/>
          <p:cNvSpPr txBox="1"/>
          <p:nvPr/>
        </p:nvSpPr>
        <p:spPr>
          <a:xfrm>
            <a:off x="7955494" y="6492875"/>
            <a:ext cx="3824702" cy="30777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595959"/>
              </a:buClr>
              <a:buSzPts val="1400"/>
              <a:buFont typeface="Calibri"/>
              <a:buNone/>
            </a:pPr>
            <a:r>
              <a:rPr lang="en-US" sz="1400" b="0" i="0" u="none" strike="noStrike" cap="none">
                <a:solidFill>
                  <a:srgbClr val="595959"/>
                </a:solidFill>
                <a:latin typeface="Calibri"/>
                <a:ea typeface="Calibri"/>
                <a:cs typeface="Calibri"/>
                <a:sym typeface="Calibri"/>
              </a:rPr>
              <a:t>© Project Contest Innovations LLP.</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ralikrishnan2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mailto:saishackthi67@gmail.com" TargetMode="External"/><Relationship Id="rId4" Type="http://schemas.openxmlformats.org/officeDocument/2006/relationships/hyperlink" Target="mailto:pragadeeshwaran45@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8.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aphicFrame>
        <p:nvGraphicFramePr>
          <p:cNvPr id="90" name="Google Shape;90;p13"/>
          <p:cNvGraphicFramePr/>
          <p:nvPr>
            <p:extLst>
              <p:ext uri="{D42A27DB-BD31-4B8C-83A1-F6EECF244321}">
                <p14:modId xmlns:p14="http://schemas.microsoft.com/office/powerpoint/2010/main" val="772254668"/>
              </p:ext>
            </p:extLst>
          </p:nvPr>
        </p:nvGraphicFramePr>
        <p:xfrm>
          <a:off x="1025397" y="2543640"/>
          <a:ext cx="10930775" cy="2722275"/>
        </p:xfrm>
        <a:graphic>
          <a:graphicData uri="http://schemas.openxmlformats.org/drawingml/2006/table">
            <a:tbl>
              <a:tblPr>
                <a:noFill/>
                <a:tableStyleId>{4C806A68-1460-4E58-9283-7FE201247BFF}</a:tableStyleId>
              </a:tblPr>
              <a:tblGrid>
                <a:gridCol w="807650">
                  <a:extLst>
                    <a:ext uri="{9D8B030D-6E8A-4147-A177-3AD203B41FA5}">
                      <a16:colId xmlns:a16="http://schemas.microsoft.com/office/drawing/2014/main" val="20000"/>
                    </a:ext>
                  </a:extLst>
                </a:gridCol>
                <a:gridCol w="2450075">
                  <a:extLst>
                    <a:ext uri="{9D8B030D-6E8A-4147-A177-3AD203B41FA5}">
                      <a16:colId xmlns:a16="http://schemas.microsoft.com/office/drawing/2014/main" val="20001"/>
                    </a:ext>
                  </a:extLst>
                </a:gridCol>
                <a:gridCol w="1306900">
                  <a:extLst>
                    <a:ext uri="{9D8B030D-6E8A-4147-A177-3AD203B41FA5}">
                      <a16:colId xmlns:a16="http://schemas.microsoft.com/office/drawing/2014/main" val="20002"/>
                    </a:ext>
                  </a:extLst>
                </a:gridCol>
                <a:gridCol w="3852000">
                  <a:extLst>
                    <a:ext uri="{9D8B030D-6E8A-4147-A177-3AD203B41FA5}">
                      <a16:colId xmlns:a16="http://schemas.microsoft.com/office/drawing/2014/main" val="20003"/>
                    </a:ext>
                  </a:extLst>
                </a:gridCol>
                <a:gridCol w="2514150">
                  <a:extLst>
                    <a:ext uri="{9D8B030D-6E8A-4147-A177-3AD203B41FA5}">
                      <a16:colId xmlns:a16="http://schemas.microsoft.com/office/drawing/2014/main" val="20004"/>
                    </a:ext>
                  </a:extLst>
                </a:gridCol>
              </a:tblGrid>
              <a:tr h="619125">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 S.No</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2000" b="1" u="none" strike="noStrike" cap="none">
                          <a:latin typeface="Times New Roman"/>
                          <a:ea typeface="Times New Roman"/>
                          <a:cs typeface="Times New Roman"/>
                          <a:sym typeface="Times New Roman"/>
                        </a:rPr>
                        <a:t>Name of the student </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Year/Dept.</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Email Id</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cap="none">
                          <a:latin typeface="Times New Roman"/>
                          <a:ea typeface="Times New Roman"/>
                          <a:cs typeface="Times New Roman"/>
                          <a:sym typeface="Times New Roman"/>
                        </a:rPr>
                        <a:t>Contact Number</a:t>
                      </a:r>
                      <a:endParaRPr sz="2000" b="1" i="0" u="none" strike="noStrike" cap="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1050">
                <a:tc>
                  <a:txBody>
                    <a:bodyPr/>
                    <a:lstStyle/>
                    <a:p>
                      <a:pPr marL="0" marR="0" lvl="0" indent="0" algn="ctr" rtl="0">
                        <a:spcBef>
                          <a:spcPts val="0"/>
                        </a:spcBef>
                        <a:spcAft>
                          <a:spcPts val="0"/>
                        </a:spcAft>
                        <a:buNone/>
                      </a:pPr>
                      <a:r>
                        <a:rPr lang="en-US" sz="2000" b="1" i="0" u="none" strike="noStrike" cap="none">
                          <a:solidFill>
                            <a:srgbClr val="0000FF"/>
                          </a:solidFill>
                          <a:latin typeface="Times New Roman"/>
                          <a:ea typeface="Times New Roman"/>
                          <a:cs typeface="Times New Roman"/>
                          <a:sym typeface="Times New Roman"/>
                        </a:rPr>
                        <a:t>1*</a:t>
                      </a:r>
                      <a:endParaRPr sz="2000" b="1">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400" b="1" dirty="0">
                          <a:solidFill>
                            <a:srgbClr val="0000FF"/>
                          </a:solidFill>
                          <a:latin typeface="Times New Roman"/>
                          <a:ea typeface="Times New Roman"/>
                          <a:cs typeface="Times New Roman"/>
                          <a:sym typeface="Times New Roman"/>
                        </a:rPr>
                        <a:t>  </a:t>
                      </a:r>
                      <a:r>
                        <a:rPr lang="en-US" altLang="zh-CN" sz="1800" b="1" dirty="0">
                          <a:solidFill>
                            <a:srgbClr val="00B050"/>
                          </a:solidFill>
                          <a:latin typeface="Times New Roman" pitchFamily="18" charset="0"/>
                          <a:cs typeface="Times New Roman" panose="02020603050405020304" pitchFamily="18" charset="0"/>
                        </a:rPr>
                        <a:t>Murali Krishnan T</a:t>
                      </a:r>
                      <a:endParaRPr sz="18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err="1">
                          <a:solidFill>
                            <a:srgbClr val="0000FF"/>
                          </a:solidFill>
                          <a:latin typeface="Times New Roman"/>
                          <a:ea typeface="Times New Roman"/>
                          <a:cs typeface="Times New Roman"/>
                          <a:sym typeface="Times New Roman"/>
                        </a:rPr>
                        <a:t>IInd</a:t>
                      </a:r>
                      <a:r>
                        <a:rPr lang="en-US" sz="2000" b="1" dirty="0">
                          <a:solidFill>
                            <a:srgbClr val="0000FF"/>
                          </a:solidFill>
                          <a:latin typeface="Times New Roman"/>
                          <a:ea typeface="Times New Roman"/>
                          <a:cs typeface="Times New Roman"/>
                          <a:sym typeface="Times New Roman"/>
                        </a:rPr>
                        <a:t>/ECE</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a:solidFill>
                            <a:srgbClr val="0000FF"/>
                          </a:solidFill>
                          <a:latin typeface="Times New Roman"/>
                          <a:ea typeface="Times New Roman"/>
                          <a:cs typeface="Times New Roman"/>
                          <a:sym typeface="Times New Roman"/>
                          <a:hlinkClick r:id="rId3"/>
                        </a:rPr>
                        <a:t>muralikrishnan23@gmail.com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i="0" u="none" strike="noStrike" cap="none" dirty="0">
                          <a:solidFill>
                            <a:srgbClr val="0000FF"/>
                          </a:solidFill>
                          <a:latin typeface="Times New Roman"/>
                          <a:ea typeface="Times New Roman"/>
                          <a:cs typeface="Times New Roman"/>
                          <a:sym typeface="Times New Roman"/>
                        </a:rPr>
                        <a:t>9942223212</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1050">
                <a:tc>
                  <a:txBody>
                    <a:bodyPr/>
                    <a:lstStyle/>
                    <a:p>
                      <a:pPr marL="0" marR="0" lvl="0" indent="0" algn="ctr" rtl="0">
                        <a:spcBef>
                          <a:spcPts val="0"/>
                        </a:spcBef>
                        <a:spcAft>
                          <a:spcPts val="0"/>
                        </a:spcAft>
                        <a:buNone/>
                      </a:pPr>
                      <a:r>
                        <a:rPr lang="en-US" sz="2000" b="1" i="0" u="none" strike="noStrike" cap="none">
                          <a:solidFill>
                            <a:srgbClr val="0000FF"/>
                          </a:solidFill>
                          <a:latin typeface="Times New Roman"/>
                          <a:ea typeface="Times New Roman"/>
                          <a:cs typeface="Times New Roman"/>
                          <a:sym typeface="Times New Roman"/>
                        </a:rPr>
                        <a:t>2</a:t>
                      </a:r>
                      <a:endParaRPr sz="2000" b="1">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tLang="zh-CN" sz="1800" b="1" dirty="0" err="1">
                          <a:solidFill>
                            <a:srgbClr val="00B050"/>
                          </a:solidFill>
                          <a:latin typeface="Times New Roman" pitchFamily="18" charset="0"/>
                          <a:cs typeface="Times New Roman" panose="02020603050405020304" pitchFamily="18" charset="0"/>
                        </a:rPr>
                        <a:t>Pragadeeshwaran</a:t>
                      </a:r>
                      <a:r>
                        <a:rPr lang="en-US" altLang="zh-CN" sz="1800" b="1" dirty="0">
                          <a:solidFill>
                            <a:srgbClr val="00B050"/>
                          </a:solidFill>
                          <a:latin typeface="Times New Roman" pitchFamily="18" charset="0"/>
                          <a:cs typeface="Times New Roman" panose="02020603050405020304" pitchFamily="18" charset="0"/>
                        </a:rPr>
                        <a:t> RR </a:t>
                      </a:r>
                      <a:endParaRPr sz="18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err="1">
                          <a:solidFill>
                            <a:srgbClr val="0000FF"/>
                          </a:solidFill>
                          <a:latin typeface="Times New Roman"/>
                          <a:ea typeface="Times New Roman"/>
                          <a:cs typeface="Times New Roman"/>
                          <a:sym typeface="Times New Roman"/>
                        </a:rPr>
                        <a:t>IInd</a:t>
                      </a:r>
                      <a:r>
                        <a:rPr lang="en-US" sz="2000" b="1" dirty="0">
                          <a:solidFill>
                            <a:srgbClr val="0000FF"/>
                          </a:solidFill>
                          <a:latin typeface="Times New Roman"/>
                          <a:ea typeface="Times New Roman"/>
                          <a:cs typeface="Times New Roman"/>
                          <a:sym typeface="Times New Roman"/>
                        </a:rPr>
                        <a:t>/ECE</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a:solidFill>
                            <a:srgbClr val="0000FF"/>
                          </a:solidFill>
                          <a:latin typeface="Times New Roman"/>
                          <a:ea typeface="Times New Roman"/>
                          <a:cs typeface="Times New Roman"/>
                          <a:sym typeface="Times New Roman"/>
                          <a:hlinkClick r:id="rId4"/>
                        </a:rPr>
                        <a:t>pragadeeshwaran45@gmail.com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i="0" u="none" strike="noStrike" cap="none" dirty="0">
                          <a:solidFill>
                            <a:srgbClr val="0000FF"/>
                          </a:solidFill>
                          <a:latin typeface="Times New Roman"/>
                          <a:ea typeface="Times New Roman"/>
                          <a:cs typeface="Times New Roman"/>
                          <a:sym typeface="Times New Roman"/>
                        </a:rPr>
                        <a:t>7825873831</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1050">
                <a:tc>
                  <a:txBody>
                    <a:bodyPr/>
                    <a:lstStyle/>
                    <a:p>
                      <a:pPr marL="0" marR="0" lvl="0" indent="0" algn="ctr" rtl="0">
                        <a:spcBef>
                          <a:spcPts val="0"/>
                        </a:spcBef>
                        <a:spcAft>
                          <a:spcPts val="0"/>
                        </a:spcAft>
                        <a:buNone/>
                      </a:pPr>
                      <a:r>
                        <a:rPr lang="en-US" sz="2000" b="1" i="0" u="none" strike="noStrike" cap="none">
                          <a:solidFill>
                            <a:srgbClr val="0000FF"/>
                          </a:solidFill>
                          <a:latin typeface="Times New Roman"/>
                          <a:ea typeface="Times New Roman"/>
                          <a:cs typeface="Times New Roman"/>
                          <a:sym typeface="Times New Roman"/>
                        </a:rPr>
                        <a:t>3</a:t>
                      </a:r>
                      <a:endParaRPr sz="2000" b="1">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dirty="0">
                          <a:solidFill>
                            <a:srgbClr val="0000FF"/>
                          </a:solidFill>
                          <a:latin typeface="Times New Roman"/>
                          <a:ea typeface="Times New Roman"/>
                          <a:cs typeface="Times New Roman"/>
                          <a:sym typeface="Times New Roman"/>
                        </a:rPr>
                        <a:t> </a:t>
                      </a:r>
                      <a:r>
                        <a:rPr lang="en-US" altLang="zh-CN" sz="2000" b="1" dirty="0">
                          <a:solidFill>
                            <a:srgbClr val="00B050"/>
                          </a:solidFill>
                          <a:latin typeface="Times New Roman" pitchFamily="18" charset="0"/>
                          <a:cs typeface="Times New Roman" panose="02020603050405020304" pitchFamily="18" charset="0"/>
                        </a:rPr>
                        <a:t>Sai </a:t>
                      </a:r>
                      <a:r>
                        <a:rPr lang="en-US" altLang="zh-CN" sz="2000" b="1" dirty="0" err="1">
                          <a:solidFill>
                            <a:srgbClr val="00B050"/>
                          </a:solidFill>
                          <a:latin typeface="Times New Roman" pitchFamily="18" charset="0"/>
                          <a:cs typeface="Times New Roman" panose="02020603050405020304" pitchFamily="18" charset="0"/>
                        </a:rPr>
                        <a:t>Shackthi</a:t>
                      </a:r>
                      <a:r>
                        <a:rPr lang="en-US" altLang="zh-CN" sz="2000" b="1" dirty="0">
                          <a:solidFill>
                            <a:srgbClr val="00B050"/>
                          </a:solidFill>
                          <a:latin typeface="Times New Roman" pitchFamily="18" charset="0"/>
                          <a:cs typeface="Times New Roman" panose="02020603050405020304" pitchFamily="18" charset="0"/>
                        </a:rPr>
                        <a:t> S </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err="1">
                          <a:solidFill>
                            <a:srgbClr val="0000FF"/>
                          </a:solidFill>
                          <a:latin typeface="Times New Roman"/>
                          <a:ea typeface="Times New Roman"/>
                          <a:cs typeface="Times New Roman"/>
                          <a:sym typeface="Times New Roman"/>
                        </a:rPr>
                        <a:t>IIndECE</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dirty="0">
                          <a:solidFill>
                            <a:srgbClr val="0000FF"/>
                          </a:solidFill>
                          <a:latin typeface="Times New Roman"/>
                          <a:ea typeface="Times New Roman"/>
                          <a:cs typeface="Times New Roman"/>
                          <a:sym typeface="Times New Roman"/>
                          <a:hlinkClick r:id="rId5"/>
                        </a:rPr>
                        <a:t>saishackthi67@gmail.com</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i="0" u="none" strike="noStrike" cap="none" dirty="0">
                          <a:solidFill>
                            <a:srgbClr val="0000FF"/>
                          </a:solidFill>
                          <a:latin typeface="Times New Roman"/>
                          <a:ea typeface="Times New Roman"/>
                          <a:cs typeface="Times New Roman"/>
                          <a:sym typeface="Times New Roman"/>
                        </a:rPr>
                        <a:t>6374125535</a:t>
                      </a:r>
                      <a:endParaRPr sz="2000" b="1" i="0" u="none" strike="noStrike" cap="none" dirty="0">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1" name="Google Shape;91;p13"/>
          <p:cNvSpPr txBox="1"/>
          <p:nvPr/>
        </p:nvSpPr>
        <p:spPr>
          <a:xfrm>
            <a:off x="467225" y="519550"/>
            <a:ext cx="54861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i="0" u="none" strike="noStrike" cap="none" dirty="0">
                <a:solidFill>
                  <a:srgbClr val="000000"/>
                </a:solidFill>
                <a:latin typeface="Times New Roman"/>
                <a:ea typeface="Times New Roman"/>
                <a:cs typeface="Times New Roman"/>
                <a:sym typeface="Times New Roman"/>
              </a:rPr>
              <a:t>Team Name:</a:t>
            </a:r>
            <a:r>
              <a:rPr lang="en-US" sz="2600" b="1" dirty="0">
                <a:solidFill>
                  <a:srgbClr val="000000"/>
                </a:solidFill>
                <a:latin typeface="Times New Roman"/>
                <a:ea typeface="Times New Roman"/>
                <a:cs typeface="Times New Roman"/>
                <a:sym typeface="Times New Roman"/>
              </a:rPr>
              <a:t> SMART SYSTEM</a:t>
            </a:r>
            <a:endParaRPr sz="2600" b="1" dirty="0">
              <a:solidFill>
                <a:srgbClr val="000000"/>
              </a:solidFill>
              <a:latin typeface="Times New Roman"/>
              <a:ea typeface="Times New Roman"/>
              <a:cs typeface="Times New Roman"/>
              <a:sym typeface="Times New Roman"/>
            </a:endParaRPr>
          </a:p>
        </p:txBody>
      </p:sp>
      <p:sp>
        <p:nvSpPr>
          <p:cNvPr id="92" name="Google Shape;92;p13"/>
          <p:cNvSpPr txBox="1"/>
          <p:nvPr/>
        </p:nvSpPr>
        <p:spPr>
          <a:xfrm>
            <a:off x="7119800" y="1012150"/>
            <a:ext cx="49554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rgbClr val="000000"/>
                </a:solidFill>
                <a:latin typeface="Times New Roman"/>
                <a:ea typeface="Times New Roman"/>
                <a:cs typeface="Times New Roman"/>
                <a:sym typeface="Times New Roman"/>
              </a:rPr>
              <a:t>Theme: </a:t>
            </a:r>
            <a:r>
              <a:rPr lang="en-US" sz="2200" b="1" dirty="0">
                <a:latin typeface="Times New Roman"/>
                <a:ea typeface="Times New Roman"/>
                <a:cs typeface="Times New Roman"/>
                <a:sym typeface="Times New Roman"/>
              </a:rPr>
              <a:t>For Good Cleaning </a:t>
            </a:r>
            <a:r>
              <a:rPr lang="en-US" sz="2200" b="1" dirty="0" err="1">
                <a:latin typeface="Times New Roman"/>
                <a:ea typeface="Times New Roman"/>
                <a:cs typeface="Times New Roman"/>
                <a:sym typeface="Times New Roman"/>
              </a:rPr>
              <a:t>Porpose</a:t>
            </a:r>
            <a:endParaRPr sz="2200" b="1" dirty="0">
              <a:solidFill>
                <a:srgbClr val="000000"/>
              </a:solidFill>
              <a:latin typeface="Times New Roman"/>
              <a:ea typeface="Times New Roman"/>
              <a:cs typeface="Times New Roman"/>
              <a:sym typeface="Times New Roman"/>
            </a:endParaRPr>
          </a:p>
        </p:txBody>
      </p:sp>
      <p:sp>
        <p:nvSpPr>
          <p:cNvPr id="93" name="Google Shape;93;p13"/>
          <p:cNvSpPr txBox="1"/>
          <p:nvPr/>
        </p:nvSpPr>
        <p:spPr>
          <a:xfrm>
            <a:off x="467225" y="1760000"/>
            <a:ext cx="7547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0000"/>
                </a:solidFill>
                <a:latin typeface="Times New Roman"/>
                <a:ea typeface="Times New Roman"/>
                <a:cs typeface="Times New Roman"/>
                <a:sym typeface="Times New Roman"/>
              </a:rPr>
              <a:t>Project Title: </a:t>
            </a:r>
            <a:endParaRPr dirty="0"/>
          </a:p>
        </p:txBody>
      </p:sp>
      <p:sp>
        <p:nvSpPr>
          <p:cNvPr id="94" name="Google Shape;94;p13"/>
          <p:cNvSpPr txBox="1"/>
          <p:nvPr/>
        </p:nvSpPr>
        <p:spPr>
          <a:xfrm>
            <a:off x="1025371" y="6060124"/>
            <a:ext cx="6094500" cy="3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latin typeface="Times New Roman"/>
                <a:ea typeface="Times New Roman"/>
                <a:cs typeface="Times New Roman"/>
                <a:sym typeface="Times New Roman"/>
              </a:rPr>
              <a:t>Team Leader Name : Murali </a:t>
            </a:r>
            <a:r>
              <a:rPr lang="en-US" sz="1900" b="1" dirty="0" err="1">
                <a:latin typeface="Times New Roman"/>
                <a:ea typeface="Times New Roman"/>
                <a:cs typeface="Times New Roman"/>
                <a:sym typeface="Times New Roman"/>
              </a:rPr>
              <a:t>Krishnan.T</a:t>
            </a:r>
            <a:endParaRPr sz="1900" b="1" dirty="0">
              <a:solidFill>
                <a:srgbClr val="000000"/>
              </a:solidFill>
              <a:latin typeface="Times New Roman"/>
              <a:ea typeface="Times New Roman"/>
              <a:cs typeface="Times New Roman"/>
              <a:sym typeface="Times New Roman"/>
            </a:endParaRPr>
          </a:p>
        </p:txBody>
      </p:sp>
      <p:sp>
        <p:nvSpPr>
          <p:cNvPr id="95" name="Google Shape;95;p13"/>
          <p:cNvSpPr txBox="1"/>
          <p:nvPr/>
        </p:nvSpPr>
        <p:spPr>
          <a:xfrm>
            <a:off x="519725" y="5432175"/>
            <a:ext cx="10367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Times New Roman"/>
                <a:ea typeface="Times New Roman"/>
                <a:cs typeface="Times New Roman"/>
                <a:sym typeface="Times New Roman"/>
              </a:rPr>
              <a:t>College Name: </a:t>
            </a:r>
            <a:r>
              <a:rPr lang="en-US" sz="2400" b="1">
                <a:solidFill>
                  <a:srgbClr val="0000FF"/>
                </a:solidFill>
                <a:latin typeface="Times New Roman"/>
                <a:ea typeface="Times New Roman"/>
                <a:cs typeface="Times New Roman"/>
                <a:sym typeface="Times New Roman"/>
              </a:rPr>
              <a:t>K Ramakrishnan College Of Technology </a:t>
            </a:r>
            <a:endParaRPr sz="2400" b="1">
              <a:solidFill>
                <a:srgbClr val="0000FF"/>
              </a:solidFill>
              <a:latin typeface="Times New Roman"/>
              <a:ea typeface="Times New Roman"/>
              <a:cs typeface="Times New Roman"/>
              <a:sym typeface="Times New Roman"/>
            </a:endParaRPr>
          </a:p>
        </p:txBody>
      </p:sp>
      <p:pic>
        <p:nvPicPr>
          <p:cNvPr id="96" name="Google Shape;96;p13"/>
          <p:cNvPicPr preferRelativeResize="0"/>
          <p:nvPr/>
        </p:nvPicPr>
        <p:blipFill>
          <a:blip r:embed="rId6">
            <a:alphaModFix/>
          </a:blip>
          <a:stretch>
            <a:fillRect/>
          </a:stretch>
        </p:blipFill>
        <p:spPr>
          <a:xfrm>
            <a:off x="8513375" y="0"/>
            <a:ext cx="2236124" cy="75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43DE2CF5-515E-CDEE-F77E-84BD5962A4F9}"/>
            </a:ext>
          </a:extLst>
        </p:cNvPr>
        <p:cNvGrpSpPr/>
        <p:nvPr/>
      </p:nvGrpSpPr>
      <p:grpSpPr>
        <a:xfrm>
          <a:off x="0" y="0"/>
          <a:ext cx="0" cy="0"/>
          <a:chOff x="0" y="0"/>
          <a:chExt cx="0" cy="0"/>
        </a:xfrm>
      </p:grpSpPr>
      <p:pic>
        <p:nvPicPr>
          <p:cNvPr id="201" name="Google Shape;201;p25">
            <a:extLst>
              <a:ext uri="{FF2B5EF4-FFF2-40B4-BE49-F238E27FC236}">
                <a16:creationId xmlns:a16="http://schemas.microsoft.com/office/drawing/2014/main" id="{A5162769-C479-6CB5-9D1E-070E011B90B5}"/>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B4132CF5-15A6-FDCC-A3D0-614570E76DE7}"/>
              </a:ext>
            </a:extLst>
          </p:cNvPr>
          <p:cNvSpPr txBox="1"/>
          <p:nvPr/>
        </p:nvSpPr>
        <p:spPr>
          <a:xfrm>
            <a:off x="314632" y="245806"/>
            <a:ext cx="6213987" cy="584775"/>
          </a:xfrm>
          <a:prstGeom prst="rect">
            <a:avLst/>
          </a:prstGeom>
          <a:noFill/>
        </p:spPr>
        <p:txBody>
          <a:bodyPr wrap="square" rtlCol="0">
            <a:spAutoFit/>
          </a:bodyPr>
          <a:lstStyle/>
          <a:p>
            <a:r>
              <a:rPr lang="en-IN" sz="3200" b="1" dirty="0">
                <a:solidFill>
                  <a:schemeClr val="tx1"/>
                </a:solidFill>
                <a:latin typeface="Times New Roman"/>
                <a:ea typeface="Times New Roman"/>
                <a:cs typeface="Times New Roman"/>
                <a:sym typeface="Times New Roman"/>
              </a:rPr>
              <a:t>Revenue Model</a:t>
            </a:r>
            <a:endParaRPr lang="en-IN" sz="3200" dirty="0">
              <a:solidFill>
                <a:schemeClr val="tx1"/>
              </a:solidFill>
            </a:endParaRPr>
          </a:p>
        </p:txBody>
      </p:sp>
      <p:sp>
        <p:nvSpPr>
          <p:cNvPr id="3" name="TextBox 2">
            <a:extLst>
              <a:ext uri="{FF2B5EF4-FFF2-40B4-BE49-F238E27FC236}">
                <a16:creationId xmlns:a16="http://schemas.microsoft.com/office/drawing/2014/main" id="{C99F8DD7-0AA6-CC0D-EA5F-A385B7BB5866}"/>
              </a:ext>
            </a:extLst>
          </p:cNvPr>
          <p:cNvSpPr txBox="1"/>
          <p:nvPr/>
        </p:nvSpPr>
        <p:spPr>
          <a:xfrm>
            <a:off x="1602659" y="1391266"/>
            <a:ext cx="1113011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Direct Sales (E-commerce)</a:t>
            </a:r>
          </a:p>
          <a:p>
            <a:pPr marL="457200" indent="-457200">
              <a:buFont typeface="Arial" panose="020B0604020202020204" pitchFamily="34" charset="0"/>
              <a:buChar char="•"/>
            </a:pPr>
            <a:r>
              <a:rPr lang="en-US" sz="3200" dirty="0"/>
              <a:t>Wholesale Distribution to Retailers</a:t>
            </a:r>
          </a:p>
          <a:p>
            <a:pPr marL="457200" indent="-457200">
              <a:buFont typeface="Arial" panose="020B0604020202020204" pitchFamily="34" charset="0"/>
              <a:buChar char="•"/>
            </a:pPr>
            <a:r>
              <a:rPr lang="en-US" sz="3200" dirty="0"/>
              <a:t>Subscription Model (Product Bundles)</a:t>
            </a:r>
          </a:p>
          <a:p>
            <a:pPr marL="457200" indent="-457200">
              <a:buFont typeface="Arial" panose="020B0604020202020204" pitchFamily="34" charset="0"/>
              <a:buChar char="•"/>
            </a:pPr>
            <a:r>
              <a:rPr lang="en-US" sz="3200" dirty="0"/>
              <a:t>Licensing &amp; Brand Collaborations</a:t>
            </a:r>
          </a:p>
          <a:p>
            <a:pPr marL="457200" indent="-457200">
              <a:buFont typeface="Arial" panose="020B0604020202020204" pitchFamily="34" charset="0"/>
              <a:buChar char="•"/>
            </a:pPr>
            <a:r>
              <a:rPr lang="en-US" sz="3200" dirty="0"/>
              <a:t>Premium Product Variations (Upsell)</a:t>
            </a:r>
          </a:p>
          <a:p>
            <a:pPr marL="457200" indent="-457200">
              <a:buFont typeface="Arial" panose="020B0604020202020204" pitchFamily="34" charset="0"/>
              <a:buChar char="•"/>
            </a:pPr>
            <a:r>
              <a:rPr lang="en-US" sz="3200" dirty="0"/>
              <a:t>Corporate or Event Sales</a:t>
            </a:r>
          </a:p>
          <a:p>
            <a:pPr marL="457200" indent="-457200">
              <a:buFont typeface="Arial" panose="020B0604020202020204" pitchFamily="34" charset="0"/>
              <a:buChar char="•"/>
            </a:pPr>
            <a:r>
              <a:rPr lang="en-US" sz="3200" dirty="0"/>
              <a:t>Affiliate Marketing and Partnerships</a:t>
            </a:r>
          </a:p>
        </p:txBody>
      </p:sp>
    </p:spTree>
    <p:extLst>
      <p:ext uri="{BB962C8B-B14F-4D97-AF65-F5344CB8AC3E}">
        <p14:creationId xmlns:p14="http://schemas.microsoft.com/office/powerpoint/2010/main" val="366550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2D48C515-C709-CFFB-E489-6F9A20E3BA07}"/>
            </a:ext>
          </a:extLst>
        </p:cNvPr>
        <p:cNvGrpSpPr/>
        <p:nvPr/>
      </p:nvGrpSpPr>
      <p:grpSpPr>
        <a:xfrm>
          <a:off x="0" y="0"/>
          <a:ext cx="0" cy="0"/>
          <a:chOff x="0" y="0"/>
          <a:chExt cx="0" cy="0"/>
        </a:xfrm>
      </p:grpSpPr>
      <p:pic>
        <p:nvPicPr>
          <p:cNvPr id="201" name="Google Shape;201;p25">
            <a:extLst>
              <a:ext uri="{FF2B5EF4-FFF2-40B4-BE49-F238E27FC236}">
                <a16:creationId xmlns:a16="http://schemas.microsoft.com/office/drawing/2014/main" id="{99B40060-5410-F633-67FE-A9683A010AC2}"/>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3" name="TextBox 2">
            <a:extLst>
              <a:ext uri="{FF2B5EF4-FFF2-40B4-BE49-F238E27FC236}">
                <a16:creationId xmlns:a16="http://schemas.microsoft.com/office/drawing/2014/main" id="{13222067-3B4C-E463-7E0F-175A8CF1817A}"/>
              </a:ext>
            </a:extLst>
          </p:cNvPr>
          <p:cNvSpPr txBox="1"/>
          <p:nvPr/>
        </p:nvSpPr>
        <p:spPr>
          <a:xfrm>
            <a:off x="206477" y="449548"/>
            <a:ext cx="4945626" cy="523220"/>
          </a:xfrm>
          <a:prstGeom prst="rect">
            <a:avLst/>
          </a:prstGeom>
          <a:noFill/>
        </p:spPr>
        <p:txBody>
          <a:bodyPr wrap="square" rtlCol="0">
            <a:spAutoFit/>
          </a:bodyPr>
          <a:lstStyle/>
          <a:p>
            <a:r>
              <a:rPr lang="en-IN" sz="2800" b="1" dirty="0">
                <a:solidFill>
                  <a:schemeClr val="tx1"/>
                </a:solidFill>
                <a:latin typeface="Times New Roman"/>
                <a:ea typeface="Times New Roman"/>
                <a:cs typeface="Times New Roman"/>
                <a:sym typeface="Times New Roman"/>
              </a:rPr>
              <a:t>MARKETING STATERGY</a:t>
            </a:r>
            <a:endParaRPr lang="en-IN" sz="2800" dirty="0">
              <a:solidFill>
                <a:schemeClr val="tx1"/>
              </a:solidFill>
            </a:endParaRPr>
          </a:p>
        </p:txBody>
      </p:sp>
      <p:sp>
        <p:nvSpPr>
          <p:cNvPr id="4" name="TextBox 3">
            <a:extLst>
              <a:ext uri="{FF2B5EF4-FFF2-40B4-BE49-F238E27FC236}">
                <a16:creationId xmlns:a16="http://schemas.microsoft.com/office/drawing/2014/main" id="{6A28AFBA-80F6-0CC7-8C60-141994EC1174}"/>
              </a:ext>
            </a:extLst>
          </p:cNvPr>
          <p:cNvSpPr txBox="1"/>
          <p:nvPr/>
        </p:nvSpPr>
        <p:spPr>
          <a:xfrm>
            <a:off x="363794" y="1258529"/>
            <a:ext cx="11326761" cy="4613058"/>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					The marketing strategy for the stretchable ladle will focus on building brand awareness, generating excitement, and establishing long-term customer loyalty through a multi-channel approach. Initially, the strategy will leverage social media marketing and influencer partnerships to showcase the product’s unique features, such as its adjustability and space-saving design. Platforms like Instagram, YouTube, and TikTok will be used to engage with food enthusiasts, home cooks, and influencers in the cooking and lifestyle space to demonstrate real-life use cases and create buzz. Additionally, content marketing through cooking blogs, recipe websites, and video tutorials will emphasize the ladle’s benefits for portion control and healthier cooking, targeting health-conscious consumers and meal prep enthusiasts. The strategy will also focus on SEO and PPC advertising on platforms like Google and Facebook to drive traffic to the brand’s website, where customers can purchase directly. To increase visibility, partnerships with retailers like Walmart and Target, and collaborations with meal kit delivery services like HelloFresh or Blue Apron, will ensure broader distribution.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26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A9451506-29FE-F571-DD50-4E6CBD0A8DED}"/>
            </a:ext>
          </a:extLst>
        </p:cNvPr>
        <p:cNvGrpSpPr/>
        <p:nvPr/>
      </p:nvGrpSpPr>
      <p:grpSpPr>
        <a:xfrm>
          <a:off x="0" y="0"/>
          <a:ext cx="0" cy="0"/>
          <a:chOff x="0" y="0"/>
          <a:chExt cx="0" cy="0"/>
        </a:xfrm>
      </p:grpSpPr>
      <p:pic>
        <p:nvPicPr>
          <p:cNvPr id="201" name="Google Shape;201;p25">
            <a:extLst>
              <a:ext uri="{FF2B5EF4-FFF2-40B4-BE49-F238E27FC236}">
                <a16:creationId xmlns:a16="http://schemas.microsoft.com/office/drawing/2014/main" id="{62BBB12E-60D9-3773-225E-28FA1ACC246B}"/>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6D21F0E1-1E76-6C5F-D921-36FF1A2B2424}"/>
              </a:ext>
            </a:extLst>
          </p:cNvPr>
          <p:cNvSpPr txBox="1"/>
          <p:nvPr/>
        </p:nvSpPr>
        <p:spPr>
          <a:xfrm>
            <a:off x="334297" y="1032387"/>
            <a:ext cx="4621161" cy="400110"/>
          </a:xfrm>
          <a:prstGeom prst="rect">
            <a:avLst/>
          </a:prstGeom>
          <a:noFill/>
        </p:spPr>
        <p:txBody>
          <a:bodyPr wrap="square" rtlCol="0">
            <a:spAutoFit/>
          </a:bodyPr>
          <a:lstStyle/>
          <a:p>
            <a:r>
              <a:rPr lang="en-US" sz="2000" b="1" dirty="0">
                <a:solidFill>
                  <a:srgbClr val="FF0000"/>
                </a:solidFill>
              </a:rPr>
              <a:t>NORMAL LADLE </a:t>
            </a:r>
            <a:endParaRPr lang="en-IN" sz="2000" b="1" dirty="0">
              <a:solidFill>
                <a:srgbClr val="FF0000"/>
              </a:solidFill>
            </a:endParaRPr>
          </a:p>
        </p:txBody>
      </p:sp>
      <p:pic>
        <p:nvPicPr>
          <p:cNvPr id="4" name="Picture 3" descr="A long metal pole with a white background&#10;&#10;Description automatically generated">
            <a:extLst>
              <a:ext uri="{FF2B5EF4-FFF2-40B4-BE49-F238E27FC236}">
                <a16:creationId xmlns:a16="http://schemas.microsoft.com/office/drawing/2014/main" id="{620D3E5E-8DF6-9893-074F-D3A7CE98741C}"/>
              </a:ext>
            </a:extLst>
          </p:cNvPr>
          <p:cNvPicPr>
            <a:picLocks noChangeAspect="1"/>
          </p:cNvPicPr>
          <p:nvPr/>
        </p:nvPicPr>
        <p:blipFill>
          <a:blip r:embed="rId4"/>
          <a:srcRect t="23406"/>
          <a:stretch/>
        </p:blipFill>
        <p:spPr>
          <a:xfrm rot="1301657">
            <a:off x="889818" y="2340076"/>
            <a:ext cx="914400" cy="3107915"/>
          </a:xfrm>
          <a:prstGeom prst="rect">
            <a:avLst/>
          </a:prstGeom>
        </p:spPr>
      </p:pic>
      <p:pic>
        <p:nvPicPr>
          <p:cNvPr id="5" name="Google Shape;109;p5">
            <a:extLst>
              <a:ext uri="{FF2B5EF4-FFF2-40B4-BE49-F238E27FC236}">
                <a16:creationId xmlns:a16="http://schemas.microsoft.com/office/drawing/2014/main" id="{A5BC05CE-C1E8-2585-AEB4-71F0EB720754}"/>
              </a:ext>
            </a:extLst>
          </p:cNvPr>
          <p:cNvPicPr preferRelativeResize="0"/>
          <p:nvPr/>
        </p:nvPicPr>
        <p:blipFill rotWithShape="1">
          <a:blip r:embed="rId5">
            <a:alphaModFix/>
          </a:blip>
          <a:srcRect/>
          <a:stretch/>
        </p:blipFill>
        <p:spPr>
          <a:xfrm>
            <a:off x="4226722" y="2461846"/>
            <a:ext cx="2003729" cy="2969679"/>
          </a:xfrm>
          <a:prstGeom prst="rect">
            <a:avLst/>
          </a:prstGeom>
          <a:noFill/>
          <a:ln>
            <a:noFill/>
          </a:ln>
        </p:spPr>
      </p:pic>
      <p:sp>
        <p:nvSpPr>
          <p:cNvPr id="6" name="TextBox 5">
            <a:extLst>
              <a:ext uri="{FF2B5EF4-FFF2-40B4-BE49-F238E27FC236}">
                <a16:creationId xmlns:a16="http://schemas.microsoft.com/office/drawing/2014/main" id="{D3D7CC88-0B01-462B-F70B-20B5D630E54D}"/>
              </a:ext>
            </a:extLst>
          </p:cNvPr>
          <p:cNvSpPr txBox="1"/>
          <p:nvPr/>
        </p:nvSpPr>
        <p:spPr>
          <a:xfrm>
            <a:off x="7561006" y="1071716"/>
            <a:ext cx="3510116" cy="400110"/>
          </a:xfrm>
          <a:prstGeom prst="rect">
            <a:avLst/>
          </a:prstGeom>
          <a:noFill/>
        </p:spPr>
        <p:txBody>
          <a:bodyPr wrap="square" rtlCol="0">
            <a:spAutoFit/>
          </a:bodyPr>
          <a:lstStyle/>
          <a:p>
            <a:r>
              <a:rPr lang="en-US" sz="2000" b="1" dirty="0">
                <a:solidFill>
                  <a:schemeClr val="accent4"/>
                </a:solidFill>
              </a:rPr>
              <a:t>FLEXI LADLE</a:t>
            </a:r>
            <a:endParaRPr lang="en-IN" sz="2000" b="1" dirty="0">
              <a:solidFill>
                <a:schemeClr val="accent4"/>
              </a:solidFill>
            </a:endParaRPr>
          </a:p>
        </p:txBody>
      </p:sp>
      <p:pic>
        <p:nvPicPr>
          <p:cNvPr id="7" name="Picture 6" descr="A long metal pole with a white background&#10;&#10;Description automatically generated">
            <a:extLst>
              <a:ext uri="{FF2B5EF4-FFF2-40B4-BE49-F238E27FC236}">
                <a16:creationId xmlns:a16="http://schemas.microsoft.com/office/drawing/2014/main" id="{A9437EE0-6E95-9D4E-245B-22157D93E924}"/>
              </a:ext>
            </a:extLst>
          </p:cNvPr>
          <p:cNvPicPr>
            <a:picLocks noChangeAspect="1"/>
          </p:cNvPicPr>
          <p:nvPr/>
        </p:nvPicPr>
        <p:blipFill>
          <a:blip r:embed="rId4"/>
          <a:stretch>
            <a:fillRect/>
          </a:stretch>
        </p:blipFill>
        <p:spPr>
          <a:xfrm rot="2079875">
            <a:off x="7748285" y="2236854"/>
            <a:ext cx="914400" cy="3419665"/>
          </a:xfrm>
          <a:prstGeom prst="rect">
            <a:avLst/>
          </a:prstGeom>
        </p:spPr>
      </p:pic>
      <p:pic>
        <p:nvPicPr>
          <p:cNvPr id="8" name="Picture 7" descr="A blue and white umbrella&#10;&#10;Description automatically generated">
            <a:extLst>
              <a:ext uri="{FF2B5EF4-FFF2-40B4-BE49-F238E27FC236}">
                <a16:creationId xmlns:a16="http://schemas.microsoft.com/office/drawing/2014/main" id="{AEAD020C-0360-3ED9-92BD-02AD2331BC1C}"/>
              </a:ext>
            </a:extLst>
          </p:cNvPr>
          <p:cNvPicPr>
            <a:picLocks noChangeAspect="1"/>
          </p:cNvPicPr>
          <p:nvPr/>
        </p:nvPicPr>
        <p:blipFill>
          <a:blip r:embed="rId6"/>
          <a:srcRect l="48280" t="77744" r="48748" b="5740"/>
          <a:stretch/>
        </p:blipFill>
        <p:spPr>
          <a:xfrm rot="12791515">
            <a:off x="8923167" y="2386365"/>
            <a:ext cx="287255" cy="943896"/>
          </a:xfrm>
          <a:prstGeom prst="rect">
            <a:avLst/>
          </a:prstGeom>
        </p:spPr>
      </p:pic>
    </p:spTree>
    <p:extLst>
      <p:ext uri="{BB962C8B-B14F-4D97-AF65-F5344CB8AC3E}">
        <p14:creationId xmlns:p14="http://schemas.microsoft.com/office/powerpoint/2010/main" val="130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C8979918-C444-2CC6-9019-621E65FCEC2E}"/>
            </a:ext>
          </a:extLst>
        </p:cNvPr>
        <p:cNvGrpSpPr/>
        <p:nvPr/>
      </p:nvGrpSpPr>
      <p:grpSpPr>
        <a:xfrm>
          <a:off x="0" y="0"/>
          <a:ext cx="0" cy="0"/>
          <a:chOff x="0" y="0"/>
          <a:chExt cx="0" cy="0"/>
        </a:xfrm>
      </p:grpSpPr>
      <p:pic>
        <p:nvPicPr>
          <p:cNvPr id="200" name="Google Shape;200;p25" descr="Thank You PNG Images, Free Thank You Clipart Pictures - Free Transparent PNG  Logos">
            <a:extLst>
              <a:ext uri="{FF2B5EF4-FFF2-40B4-BE49-F238E27FC236}">
                <a16:creationId xmlns:a16="http://schemas.microsoft.com/office/drawing/2014/main" id="{2A89BF0D-DF47-FEF6-15F3-FC967750D786}"/>
              </a:ext>
            </a:extLst>
          </p:cNvPr>
          <p:cNvPicPr preferRelativeResize="0"/>
          <p:nvPr/>
        </p:nvPicPr>
        <p:blipFill rotWithShape="1">
          <a:blip r:embed="rId3">
            <a:alphaModFix/>
          </a:blip>
          <a:srcRect/>
          <a:stretch/>
        </p:blipFill>
        <p:spPr>
          <a:xfrm>
            <a:off x="5970233" y="2703158"/>
            <a:ext cx="4363375" cy="1908977"/>
          </a:xfrm>
          <a:prstGeom prst="rect">
            <a:avLst/>
          </a:prstGeom>
          <a:noFill/>
          <a:ln>
            <a:noFill/>
          </a:ln>
        </p:spPr>
      </p:pic>
      <p:pic>
        <p:nvPicPr>
          <p:cNvPr id="201" name="Google Shape;201;p25">
            <a:extLst>
              <a:ext uri="{FF2B5EF4-FFF2-40B4-BE49-F238E27FC236}">
                <a16:creationId xmlns:a16="http://schemas.microsoft.com/office/drawing/2014/main" id="{960ECFCA-5428-5E7D-434A-EA89D2B1CCB8}"/>
              </a:ext>
            </a:extLst>
          </p:cNvPr>
          <p:cNvPicPr preferRelativeResize="0"/>
          <p:nvPr/>
        </p:nvPicPr>
        <p:blipFill>
          <a:blip r:embed="rId4">
            <a:alphaModFix/>
          </a:blip>
          <a:stretch>
            <a:fillRect/>
          </a:stretch>
        </p:blipFill>
        <p:spPr>
          <a:xfrm>
            <a:off x="8513375" y="0"/>
            <a:ext cx="2236124" cy="757325"/>
          </a:xfrm>
          <a:prstGeom prst="rect">
            <a:avLst/>
          </a:prstGeom>
          <a:noFill/>
          <a:ln>
            <a:noFill/>
          </a:ln>
        </p:spPr>
      </p:pic>
    </p:spTree>
    <p:extLst>
      <p:ext uri="{BB962C8B-B14F-4D97-AF65-F5344CB8AC3E}">
        <p14:creationId xmlns:p14="http://schemas.microsoft.com/office/powerpoint/2010/main" val="8091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p:nvPr/>
        </p:nvSpPr>
        <p:spPr>
          <a:xfrm>
            <a:off x="328473" y="292964"/>
            <a:ext cx="4520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Arial Black"/>
                <a:ea typeface="Arial Black"/>
                <a:cs typeface="Arial Black"/>
                <a:sym typeface="Arial Black"/>
              </a:rPr>
              <a:t>Problem Statement</a:t>
            </a:r>
            <a:endParaRPr dirty="0"/>
          </a:p>
        </p:txBody>
      </p:sp>
      <p:pic>
        <p:nvPicPr>
          <p:cNvPr id="102" name="Google Shape;102;p14"/>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3" name="Rectangle 2">
            <a:extLst>
              <a:ext uri="{FF2B5EF4-FFF2-40B4-BE49-F238E27FC236}">
                <a16:creationId xmlns:a16="http://schemas.microsoft.com/office/drawing/2014/main" id="{573417FD-E1D7-7B19-A7E5-253B9C06D204}"/>
              </a:ext>
            </a:extLst>
          </p:cNvPr>
          <p:cNvSpPr>
            <a:spLocks noChangeArrowheads="1"/>
          </p:cNvSpPr>
          <p:nvPr/>
        </p:nvSpPr>
        <p:spPr bwMode="auto">
          <a:xfrm>
            <a:off x="901038" y="1063533"/>
            <a:ext cx="1083187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t>				</a:t>
            </a:r>
            <a:r>
              <a:rPr lang="en-US" sz="2400" dirty="0"/>
              <a:t>The kitchenware industry is increasingly demanding innovative solutions to address common challenges faced by both home cooks and professional chefs. One significant problem is the need for versatile and space-saving kitchen tools. Traditional ladles come in fixed sizes, often requiring multiple utensils for different portion sizes, leading to clutter and inefficiency. Additionally, these ladles are not designed to handle varying food types and portioning needs, which can be inconvenient and wasteful. As more consumers focus on healthy eating, portion control, and efficient meal preparation, there is a growing need for a flexible, adjustable ladle that can accommodate diverse cooking tasks. A stretchable ladle could solve these problems by offering adjustable sizes for different portions, reducing the need for multiple tools, and providing an easy-to-store, multi-functional solution for various food types. This would not only optimize kitchen space but also support healthier cooking practices by allowing precise portion control.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p:nvPr/>
        </p:nvSpPr>
        <p:spPr>
          <a:xfrm>
            <a:off x="328473" y="292964"/>
            <a:ext cx="482363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Arial Black"/>
                <a:sym typeface="Arial Black"/>
              </a:rPr>
              <a:t>TARGET MARKETING</a:t>
            </a:r>
            <a:endParaRPr sz="2800" dirty="0"/>
          </a:p>
        </p:txBody>
      </p:sp>
      <p:pic>
        <p:nvPicPr>
          <p:cNvPr id="111" name="Google Shape;111;p15"/>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4" name="TextBox 3">
            <a:extLst>
              <a:ext uri="{FF2B5EF4-FFF2-40B4-BE49-F238E27FC236}">
                <a16:creationId xmlns:a16="http://schemas.microsoft.com/office/drawing/2014/main" id="{5C968278-E679-541C-D586-CBD44BC5A86B}"/>
              </a:ext>
            </a:extLst>
          </p:cNvPr>
          <p:cNvSpPr txBox="1"/>
          <p:nvPr/>
        </p:nvSpPr>
        <p:spPr>
          <a:xfrm>
            <a:off x="2084439" y="1130535"/>
            <a:ext cx="11139948" cy="5478423"/>
          </a:xfrm>
          <a:prstGeom prst="rect">
            <a:avLst/>
          </a:prstGeom>
          <a:noFill/>
        </p:spPr>
        <p:txBody>
          <a:bodyPr wrap="square" rtlCol="0">
            <a:spAutoFit/>
          </a:bodyPr>
          <a:lstStyle/>
          <a:p>
            <a:pPr marL="457200" indent="-457200" algn="justLow">
              <a:lnSpc>
                <a:spcPct val="150000"/>
              </a:lnSpc>
              <a:buFont typeface="Arial" panose="020B0604020202020204" pitchFamily="34" charset="0"/>
              <a:buChar char="•"/>
            </a:pPr>
            <a:r>
              <a:rPr lang="en-US" sz="3200" dirty="0"/>
              <a:t>Home Cooks</a:t>
            </a:r>
          </a:p>
          <a:p>
            <a:pPr marL="457200" indent="-457200" algn="justLow">
              <a:lnSpc>
                <a:spcPct val="150000"/>
              </a:lnSpc>
              <a:buFont typeface="Arial" panose="020B0604020202020204" pitchFamily="34" charset="0"/>
              <a:buChar char="•"/>
            </a:pPr>
            <a:r>
              <a:rPr lang="en-US" sz="3200" dirty="0"/>
              <a:t>Health-Conscious Consumers</a:t>
            </a:r>
          </a:p>
          <a:p>
            <a:pPr marL="457200" indent="-457200" algn="justLow">
              <a:lnSpc>
                <a:spcPct val="150000"/>
              </a:lnSpc>
              <a:buFont typeface="Arial" panose="020B0604020202020204" pitchFamily="34" charset="0"/>
              <a:buChar char="•"/>
            </a:pPr>
            <a:r>
              <a:rPr lang="en-US" sz="3200" dirty="0"/>
              <a:t>Professional Chefs &amp; Restaurants</a:t>
            </a:r>
          </a:p>
          <a:p>
            <a:pPr marL="457200" indent="-457200" algn="justLow">
              <a:lnSpc>
                <a:spcPct val="150000"/>
              </a:lnSpc>
              <a:buFont typeface="Arial" panose="020B0604020202020204" pitchFamily="34" charset="0"/>
              <a:buChar char="•"/>
            </a:pPr>
            <a:r>
              <a:rPr lang="en-US" sz="3200" dirty="0"/>
              <a:t>Meal Prep Enthusiasts &amp; Catering Services</a:t>
            </a:r>
          </a:p>
          <a:p>
            <a:pPr marL="457200" indent="-457200" algn="justLow">
              <a:lnSpc>
                <a:spcPct val="150000"/>
              </a:lnSpc>
              <a:buFont typeface="Arial" panose="020B0604020202020204" pitchFamily="34" charset="0"/>
              <a:buChar char="•"/>
            </a:pPr>
            <a:r>
              <a:rPr lang="en-US" sz="3200" dirty="0"/>
              <a:t>Eco-Conscious Consumers</a:t>
            </a:r>
          </a:p>
          <a:p>
            <a:pPr marL="457200" indent="-457200" algn="justLow">
              <a:lnSpc>
                <a:spcPct val="150000"/>
              </a:lnSpc>
              <a:buFont typeface="Arial" panose="020B0604020202020204" pitchFamily="34" charset="0"/>
              <a:buChar char="•"/>
            </a:pPr>
            <a:r>
              <a:rPr lang="en-US" sz="3200" dirty="0"/>
              <a:t>Cooking Enthusiasts &amp; DIYers</a:t>
            </a:r>
          </a:p>
          <a:p>
            <a:pPr marL="457200" indent="-457200" algn="justLow">
              <a:lnSpc>
                <a:spcPct val="150000"/>
              </a:lnSpc>
              <a:buFont typeface="Arial" panose="020B0604020202020204" pitchFamily="34" charset="0"/>
              <a:buChar char="•"/>
            </a:pPr>
            <a:r>
              <a:rPr lang="en-US" sz="3200" dirty="0"/>
              <a:t>Tech-Savvy &amp; Smart Kitchen Enthusiasts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328473" y="292964"/>
            <a:ext cx="4177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0000"/>
                </a:solidFill>
                <a:latin typeface="Arial Black"/>
                <a:ea typeface="Arial Black"/>
                <a:cs typeface="Arial Black"/>
                <a:sym typeface="Arial Black"/>
              </a:rPr>
              <a:t>Solution Concept </a:t>
            </a:r>
            <a:endParaRPr/>
          </a:p>
        </p:txBody>
      </p:sp>
      <p:sp>
        <p:nvSpPr>
          <p:cNvPr id="117" name="Google Shape;117;p16"/>
          <p:cNvSpPr txBox="1"/>
          <p:nvPr/>
        </p:nvSpPr>
        <p:spPr>
          <a:xfrm>
            <a:off x="733938" y="1288881"/>
            <a:ext cx="10724100" cy="2862282"/>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2400" b="1" dirty="0"/>
              <a:t>Telescoping Design   </a:t>
            </a:r>
            <a:endParaRPr lang="en-US" sz="2400" dirty="0"/>
          </a:p>
          <a:p>
            <a:pPr lvl="4"/>
            <a:r>
              <a:rPr lang="en-US" sz="1800" dirty="0"/>
              <a:t>                                   		The ladle has an adjustable scoop and handle that expand or contract to suit different portion </a:t>
            </a:r>
            <a:r>
              <a:rPr lang="en-US" sz="1800" dirty="0" err="1"/>
              <a:t>sizes.It</a:t>
            </a:r>
            <a:r>
              <a:rPr lang="en-US" sz="1800" dirty="0"/>
              <a:t> features a compact design for easy storage, making it ideal for kitchens with limited </a:t>
            </a:r>
            <a:r>
              <a:rPr lang="en-US" sz="1800" dirty="0" err="1"/>
              <a:t>space.The</a:t>
            </a:r>
            <a:r>
              <a:rPr lang="en-US" sz="1800" dirty="0"/>
              <a:t> ergonomic, heat-resistant handle ensures comfort and control during use.</a:t>
            </a:r>
          </a:p>
          <a:p>
            <a:pPr marL="342900" lvl="4" indent="-342900">
              <a:buFont typeface="Arial" panose="020B0604020202020204" pitchFamily="34" charset="0"/>
              <a:buChar char="•"/>
            </a:pPr>
            <a:r>
              <a:rPr lang="en-US" sz="2400" b="1" dirty="0"/>
              <a:t>Modular Ladle with Interchangeable Heads</a:t>
            </a:r>
          </a:p>
          <a:p>
            <a:pPr lvl="4"/>
            <a:r>
              <a:rPr lang="en-US" sz="2400" dirty="0"/>
              <a:t>							</a:t>
            </a:r>
          </a:p>
          <a:p>
            <a:pPr marL="457200" lvl="0" indent="-393700" algn="l" rtl="0">
              <a:lnSpc>
                <a:spcPct val="150000"/>
              </a:lnSpc>
              <a:spcBef>
                <a:spcPts val="0"/>
              </a:spcBef>
              <a:spcAft>
                <a:spcPts val="0"/>
              </a:spcAft>
              <a:buClr>
                <a:srgbClr val="434343"/>
              </a:buClr>
              <a:buSzPts val="2600"/>
              <a:buFont typeface="Times New Roman"/>
              <a:buChar char="●"/>
            </a:pPr>
            <a:endParaRPr sz="2400" i="1" dirty="0">
              <a:solidFill>
                <a:srgbClr val="434343"/>
              </a:solidFill>
              <a:highlight>
                <a:srgbClr val="FFFFFF"/>
              </a:highlight>
              <a:latin typeface="Times New Roman"/>
              <a:ea typeface="Times New Roman"/>
              <a:cs typeface="Times New Roman"/>
              <a:sym typeface="Times New Roman"/>
            </a:endParaRPr>
          </a:p>
        </p:txBody>
      </p:sp>
      <p:pic>
        <p:nvPicPr>
          <p:cNvPr id="118" name="Google Shape;118;p16"/>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Rectangle 1">
            <a:extLst>
              <a:ext uri="{FF2B5EF4-FFF2-40B4-BE49-F238E27FC236}">
                <a16:creationId xmlns:a16="http://schemas.microsoft.com/office/drawing/2014/main" id="{28A8F090-A0CE-4719-8A99-86EC2E5C9C45}"/>
              </a:ext>
            </a:extLst>
          </p:cNvPr>
          <p:cNvSpPr>
            <a:spLocks noChangeArrowheads="1"/>
          </p:cNvSpPr>
          <p:nvPr/>
        </p:nvSpPr>
        <p:spPr bwMode="auto">
          <a:xfrm>
            <a:off x="1022556" y="2923315"/>
            <a:ext cx="103076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ladle features interchangeable scoop heads for different food types, such as soups, sauces, and </a:t>
            </a:r>
            <a:r>
              <a:rPr kumimoji="0" lang="en-US" altLang="en-US" sz="1800" b="0" i="0" u="none" strike="noStrike" cap="none" normalizeH="0" baseline="0" dirty="0" err="1">
                <a:ln>
                  <a:noFill/>
                </a:ln>
                <a:solidFill>
                  <a:schemeClr val="tx1"/>
                </a:solidFill>
                <a:effectLst/>
                <a:latin typeface="Arial" panose="020B0604020202020204" pitchFamily="34" charset="0"/>
              </a:rPr>
              <a:t>stews.Quick</a:t>
            </a:r>
            <a:r>
              <a:rPr kumimoji="0" lang="en-US" altLang="en-US" sz="1800" b="0" i="0" u="none" strike="noStrike" cap="none" normalizeH="0" baseline="0" dirty="0">
                <a:ln>
                  <a:noFill/>
                </a:ln>
                <a:solidFill>
                  <a:schemeClr val="tx1"/>
                </a:solidFill>
                <a:effectLst/>
                <a:latin typeface="Arial" panose="020B0604020202020204" pitchFamily="34" charset="0"/>
              </a:rPr>
              <a:t>-snap connectors allow for easy attachment and detachment of heads for </a:t>
            </a:r>
            <a:r>
              <a:rPr kumimoji="0" lang="en-US" altLang="en-US" sz="1800" b="0" i="0" u="none" strike="noStrike" cap="none" normalizeH="0" baseline="0" dirty="0" err="1">
                <a:ln>
                  <a:noFill/>
                </a:ln>
                <a:solidFill>
                  <a:schemeClr val="tx1"/>
                </a:solidFill>
                <a:effectLst/>
                <a:latin typeface="Arial" panose="020B0604020202020204" pitchFamily="34" charset="0"/>
              </a:rPr>
              <a:t>convenience.The</a:t>
            </a:r>
            <a:r>
              <a:rPr kumimoji="0" lang="en-US" altLang="en-US" sz="1800" b="0" i="0" u="none" strike="noStrike" cap="none" normalizeH="0" baseline="0" dirty="0">
                <a:ln>
                  <a:noFill/>
                </a:ln>
                <a:solidFill>
                  <a:schemeClr val="tx1"/>
                </a:solidFill>
                <a:effectLst/>
                <a:latin typeface="Arial" panose="020B0604020202020204" pitchFamily="34" charset="0"/>
              </a:rPr>
              <a:t> modular design saves space and eliminates the need for multiple ladles. </a:t>
            </a:r>
          </a:p>
        </p:txBody>
      </p:sp>
      <p:sp>
        <p:nvSpPr>
          <p:cNvPr id="3" name="TextBox 2">
            <a:extLst>
              <a:ext uri="{FF2B5EF4-FFF2-40B4-BE49-F238E27FC236}">
                <a16:creationId xmlns:a16="http://schemas.microsoft.com/office/drawing/2014/main" id="{586F9657-646C-3FC0-B508-EFE44DF8D796}"/>
              </a:ext>
            </a:extLst>
          </p:cNvPr>
          <p:cNvSpPr txBox="1"/>
          <p:nvPr/>
        </p:nvSpPr>
        <p:spPr>
          <a:xfrm>
            <a:off x="733938" y="4456254"/>
            <a:ext cx="10307664" cy="150810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Foldable or Collapsible Scoop</a:t>
            </a:r>
            <a:endParaRPr lang="en-US" sz="2400" dirty="0"/>
          </a:p>
          <a:p>
            <a:r>
              <a:rPr lang="en-US" dirty="0"/>
              <a:t>			</a:t>
            </a:r>
            <a:r>
              <a:rPr lang="en-US" sz="1800" dirty="0"/>
              <a:t>The ladle's scoop folds or collapses to reduce its size, making it easy to </a:t>
            </a:r>
            <a:r>
              <a:rPr lang="en-US" sz="1800" dirty="0" err="1"/>
              <a:t>store.The</a:t>
            </a:r>
            <a:r>
              <a:rPr lang="en-US" sz="1800" dirty="0"/>
              <a:t> handle is telescoping, allowing users to adjust the length as </a:t>
            </a:r>
            <a:r>
              <a:rPr lang="en-US" sz="1800" dirty="0" err="1"/>
              <a:t>needed.It</a:t>
            </a:r>
            <a:r>
              <a:rPr lang="en-US" sz="1800" dirty="0"/>
              <a:t> is heat-resistant and durable, making it suitable for high-temperature </a:t>
            </a:r>
            <a:r>
              <a:rPr lang="en-US" dirty="0"/>
              <a:t>cooking</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328473" y="292964"/>
            <a:ext cx="2382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0000"/>
                </a:solidFill>
                <a:latin typeface="Arial Black"/>
                <a:ea typeface="Arial Black"/>
                <a:cs typeface="Arial Black"/>
                <a:sym typeface="Arial Black"/>
              </a:rPr>
              <a:t>Prototype</a:t>
            </a:r>
            <a:endParaRPr/>
          </a:p>
        </p:txBody>
      </p:sp>
      <p:pic>
        <p:nvPicPr>
          <p:cNvPr id="128" name="Google Shape;128;p17"/>
          <p:cNvPicPr preferRelativeResize="0"/>
          <p:nvPr/>
        </p:nvPicPr>
        <p:blipFill>
          <a:blip r:embed="rId3">
            <a:alphaModFix/>
          </a:blip>
          <a:stretch>
            <a:fillRect/>
          </a:stretch>
        </p:blipFill>
        <p:spPr>
          <a:xfrm>
            <a:off x="8513375" y="0"/>
            <a:ext cx="2236124" cy="757325"/>
          </a:xfrm>
          <a:prstGeom prst="rect">
            <a:avLst/>
          </a:prstGeom>
          <a:noFill/>
          <a:ln>
            <a:noFill/>
          </a:ln>
        </p:spPr>
      </p:pic>
      <p:pic>
        <p:nvPicPr>
          <p:cNvPr id="4" name="Picture 3" descr="A long metal pole with a white background&#10;&#10;Description automatically generated">
            <a:extLst>
              <a:ext uri="{FF2B5EF4-FFF2-40B4-BE49-F238E27FC236}">
                <a16:creationId xmlns:a16="http://schemas.microsoft.com/office/drawing/2014/main" id="{7B5A33FF-55C4-6E45-A5E0-7C482FE3C927}"/>
              </a:ext>
            </a:extLst>
          </p:cNvPr>
          <p:cNvPicPr>
            <a:picLocks noChangeAspect="1"/>
          </p:cNvPicPr>
          <p:nvPr/>
        </p:nvPicPr>
        <p:blipFill>
          <a:blip r:embed="rId4"/>
          <a:stretch>
            <a:fillRect/>
          </a:stretch>
        </p:blipFill>
        <p:spPr>
          <a:xfrm rot="2604454">
            <a:off x="4927515" y="1494039"/>
            <a:ext cx="914400" cy="3102999"/>
          </a:xfrm>
          <a:prstGeom prst="rect">
            <a:avLst/>
          </a:prstGeom>
        </p:spPr>
      </p:pic>
      <p:pic>
        <p:nvPicPr>
          <p:cNvPr id="14" name="Picture 13" descr="A blue and white umbrella&#10;&#10;Description automatically generated">
            <a:extLst>
              <a:ext uri="{FF2B5EF4-FFF2-40B4-BE49-F238E27FC236}">
                <a16:creationId xmlns:a16="http://schemas.microsoft.com/office/drawing/2014/main" id="{DC8C8109-2597-0C65-A725-3753A1C65D73}"/>
              </a:ext>
            </a:extLst>
          </p:cNvPr>
          <p:cNvPicPr>
            <a:picLocks noChangeAspect="1"/>
          </p:cNvPicPr>
          <p:nvPr/>
        </p:nvPicPr>
        <p:blipFill>
          <a:blip r:embed="rId5"/>
          <a:srcRect l="48436" t="70172" r="48592" b="7806"/>
          <a:stretch/>
        </p:blipFill>
        <p:spPr>
          <a:xfrm rot="13516318">
            <a:off x="6131671" y="1639946"/>
            <a:ext cx="317669" cy="1046502"/>
          </a:xfrm>
          <a:prstGeom prst="rect">
            <a:avLst/>
          </a:prstGeom>
        </p:spPr>
      </p:pic>
      <p:pic>
        <p:nvPicPr>
          <p:cNvPr id="16" name="Picture 15" descr="A long metal pole with a white background&#10;&#10;Description automatically generated">
            <a:extLst>
              <a:ext uri="{FF2B5EF4-FFF2-40B4-BE49-F238E27FC236}">
                <a16:creationId xmlns:a16="http://schemas.microsoft.com/office/drawing/2014/main" id="{EEEA1E63-E7C8-1046-9754-4767600487A3}"/>
              </a:ext>
            </a:extLst>
          </p:cNvPr>
          <p:cNvPicPr>
            <a:picLocks noChangeAspect="1"/>
          </p:cNvPicPr>
          <p:nvPr/>
        </p:nvPicPr>
        <p:blipFill>
          <a:blip r:embed="rId4"/>
          <a:stretch>
            <a:fillRect/>
          </a:stretch>
        </p:blipFill>
        <p:spPr>
          <a:xfrm rot="2802913">
            <a:off x="7929718" y="1655492"/>
            <a:ext cx="914400" cy="4057650"/>
          </a:xfrm>
          <a:prstGeom prst="rect">
            <a:avLst/>
          </a:prstGeom>
        </p:spPr>
      </p:pic>
      <p:pic>
        <p:nvPicPr>
          <p:cNvPr id="18" name="Picture 17" descr="A blue and white umbrella&#10;&#10;Description automatically generated">
            <a:extLst>
              <a:ext uri="{FF2B5EF4-FFF2-40B4-BE49-F238E27FC236}">
                <a16:creationId xmlns:a16="http://schemas.microsoft.com/office/drawing/2014/main" id="{75283730-C355-EC32-6421-06ACCB4ACEB2}"/>
              </a:ext>
            </a:extLst>
          </p:cNvPr>
          <p:cNvPicPr>
            <a:picLocks noChangeAspect="1"/>
          </p:cNvPicPr>
          <p:nvPr/>
        </p:nvPicPr>
        <p:blipFill>
          <a:blip r:embed="rId5"/>
          <a:srcRect l="48280" t="77744" r="48748" b="5740"/>
          <a:stretch/>
        </p:blipFill>
        <p:spPr>
          <a:xfrm rot="13670952">
            <a:off x="9454109" y="2150391"/>
            <a:ext cx="287255" cy="9438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49C0F4EB-8B3C-0E07-6B2A-496D71C82106}"/>
            </a:ext>
          </a:extLst>
        </p:cNvPr>
        <p:cNvGrpSpPr/>
        <p:nvPr/>
      </p:nvGrpSpPr>
      <p:grpSpPr>
        <a:xfrm>
          <a:off x="0" y="0"/>
          <a:ext cx="0" cy="0"/>
          <a:chOff x="0" y="0"/>
          <a:chExt cx="0" cy="0"/>
        </a:xfrm>
      </p:grpSpPr>
      <p:sp>
        <p:nvSpPr>
          <p:cNvPr id="123" name="Google Shape;123;p17">
            <a:extLst>
              <a:ext uri="{FF2B5EF4-FFF2-40B4-BE49-F238E27FC236}">
                <a16:creationId xmlns:a16="http://schemas.microsoft.com/office/drawing/2014/main" id="{AD5079CB-6362-F4FA-7875-2D3658874AAC}"/>
              </a:ext>
            </a:extLst>
          </p:cNvPr>
          <p:cNvSpPr txBox="1"/>
          <p:nvPr/>
        </p:nvSpPr>
        <p:spPr>
          <a:xfrm>
            <a:off x="328472" y="292964"/>
            <a:ext cx="623947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tx1"/>
                </a:solidFill>
                <a:latin typeface="Times New Roman"/>
                <a:ea typeface="Times New Roman"/>
                <a:cs typeface="Times New Roman"/>
                <a:sym typeface="Times New Roman"/>
              </a:rPr>
              <a:t>HIGHLIGHTED SURVEY REPORT </a:t>
            </a:r>
            <a:endParaRPr sz="2800" dirty="0">
              <a:solidFill>
                <a:schemeClr val="tx1"/>
              </a:solidFill>
            </a:endParaRPr>
          </a:p>
        </p:txBody>
      </p:sp>
      <p:pic>
        <p:nvPicPr>
          <p:cNvPr id="128" name="Google Shape;128;p17">
            <a:extLst>
              <a:ext uri="{FF2B5EF4-FFF2-40B4-BE49-F238E27FC236}">
                <a16:creationId xmlns:a16="http://schemas.microsoft.com/office/drawing/2014/main" id="{49A4D907-F7E7-AB81-17F4-62196E1B98F6}"/>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77F613F9-0919-2507-B751-C1A218E3B4B2}"/>
              </a:ext>
            </a:extLst>
          </p:cNvPr>
          <p:cNvSpPr txBox="1"/>
          <p:nvPr/>
        </p:nvSpPr>
        <p:spPr>
          <a:xfrm>
            <a:off x="462116" y="754588"/>
            <a:ext cx="11208774" cy="646331"/>
          </a:xfrm>
          <a:prstGeom prst="rect">
            <a:avLst/>
          </a:prstGeom>
          <a:noFill/>
        </p:spPr>
        <p:txBody>
          <a:bodyPr wrap="square" rtlCol="0">
            <a:spAutoFit/>
          </a:bodyPr>
          <a:lstStyle/>
          <a:p>
            <a:r>
              <a:rPr lang="en-US" sz="2000" b="0" i="0" dirty="0">
                <a:solidFill>
                  <a:srgbClr val="202124"/>
                </a:solidFill>
                <a:effectLst/>
                <a:latin typeface="Roboto" panose="02000000000000000000" pitchFamily="2" charset="0"/>
              </a:rPr>
              <a:t>How easy was it to use the product?</a:t>
            </a:r>
            <a:endParaRPr lang="en-US" sz="1600" b="1" i="0" dirty="0">
              <a:solidFill>
                <a:srgbClr val="202124"/>
              </a:solidFill>
              <a:effectLst/>
              <a:latin typeface="Roboto" panose="020F0502020204030204" pitchFamily="2" charset="0"/>
            </a:endParaRPr>
          </a:p>
          <a:p>
            <a:endParaRPr lang="en-IN" sz="1600" b="1" dirty="0"/>
          </a:p>
        </p:txBody>
      </p:sp>
      <p:pic>
        <p:nvPicPr>
          <p:cNvPr id="5" name="Picture 4" descr="A colorful pie chart with numbers&#10;&#10;Description automatically generated">
            <a:extLst>
              <a:ext uri="{FF2B5EF4-FFF2-40B4-BE49-F238E27FC236}">
                <a16:creationId xmlns:a16="http://schemas.microsoft.com/office/drawing/2014/main" id="{2DF8F83B-E5D2-7E84-C933-D439E6E39B84}"/>
              </a:ext>
            </a:extLst>
          </p:cNvPr>
          <p:cNvPicPr>
            <a:picLocks noChangeAspect="1"/>
          </p:cNvPicPr>
          <p:nvPr/>
        </p:nvPicPr>
        <p:blipFill>
          <a:blip r:embed="rId4"/>
          <a:stretch>
            <a:fillRect/>
          </a:stretch>
        </p:blipFill>
        <p:spPr>
          <a:xfrm>
            <a:off x="3094114" y="1077753"/>
            <a:ext cx="6239746" cy="2543530"/>
          </a:xfrm>
          <a:prstGeom prst="rect">
            <a:avLst/>
          </a:prstGeom>
        </p:spPr>
      </p:pic>
      <p:sp>
        <p:nvSpPr>
          <p:cNvPr id="7" name="TextBox 6">
            <a:extLst>
              <a:ext uri="{FF2B5EF4-FFF2-40B4-BE49-F238E27FC236}">
                <a16:creationId xmlns:a16="http://schemas.microsoft.com/office/drawing/2014/main" id="{94B8363A-61B5-DD01-3EAD-86F35C0C2F92}"/>
              </a:ext>
            </a:extLst>
          </p:cNvPr>
          <p:cNvSpPr txBox="1"/>
          <p:nvPr/>
        </p:nvSpPr>
        <p:spPr>
          <a:xfrm>
            <a:off x="108155" y="3873910"/>
            <a:ext cx="11877368" cy="400110"/>
          </a:xfrm>
          <a:prstGeom prst="rect">
            <a:avLst/>
          </a:prstGeom>
          <a:noFill/>
        </p:spPr>
        <p:txBody>
          <a:bodyPr wrap="square" rtlCol="0">
            <a:spAutoFit/>
          </a:bodyPr>
          <a:lstStyle/>
          <a:p>
            <a:r>
              <a:rPr lang="en-US" b="1" dirty="0">
                <a:solidFill>
                  <a:srgbClr val="202124"/>
                </a:solidFill>
                <a:latin typeface="Roboto" panose="02000000000000000000" pitchFamily="2" charset="0"/>
              </a:rPr>
              <a:t>       </a:t>
            </a:r>
            <a:r>
              <a:rPr lang="en-US" b="1" i="0" dirty="0">
                <a:solidFill>
                  <a:srgbClr val="202124"/>
                </a:solidFill>
                <a:effectLst/>
                <a:latin typeface="Roboto" panose="02000000000000000000" pitchFamily="2" charset="0"/>
              </a:rPr>
              <a:t> </a:t>
            </a:r>
            <a:r>
              <a:rPr lang="en-US" sz="2000" b="0" i="0" dirty="0">
                <a:solidFill>
                  <a:srgbClr val="202124"/>
                </a:solidFill>
                <a:effectLst/>
                <a:latin typeface="Times New Roman" panose="02020603050405020304" pitchFamily="18" charset="0"/>
                <a:cs typeface="Times New Roman" panose="02020603050405020304" pitchFamily="18" charset="0"/>
              </a:rPr>
              <a:t>Do you think the adjustable feature is useful</a:t>
            </a:r>
            <a:r>
              <a:rPr lang="en-US" b="0" i="0" dirty="0">
                <a:solidFill>
                  <a:srgbClr val="202124"/>
                </a:solidFill>
                <a:effectLst/>
                <a:latin typeface="Roboto" panose="02000000000000000000" pitchFamily="2" charset="0"/>
              </a:rPr>
              <a:t>?</a:t>
            </a:r>
            <a:endParaRPr lang="en-IN" dirty="0"/>
          </a:p>
        </p:txBody>
      </p:sp>
      <p:pic>
        <p:nvPicPr>
          <p:cNvPr id="9" name="Picture 8" descr="A blue circle with white text&#10;&#10;Description automatically generated">
            <a:extLst>
              <a:ext uri="{FF2B5EF4-FFF2-40B4-BE49-F238E27FC236}">
                <a16:creationId xmlns:a16="http://schemas.microsoft.com/office/drawing/2014/main" id="{BA995351-EF8D-2B02-2F77-EB595351A3C6}"/>
              </a:ext>
            </a:extLst>
          </p:cNvPr>
          <p:cNvPicPr>
            <a:picLocks noChangeAspect="1"/>
          </p:cNvPicPr>
          <p:nvPr/>
        </p:nvPicPr>
        <p:blipFill>
          <a:blip r:embed="rId5"/>
          <a:stretch>
            <a:fillRect/>
          </a:stretch>
        </p:blipFill>
        <p:spPr>
          <a:xfrm>
            <a:off x="4082320" y="4453809"/>
            <a:ext cx="5325218" cy="2391109"/>
          </a:xfrm>
          <a:prstGeom prst="rect">
            <a:avLst/>
          </a:prstGeom>
        </p:spPr>
      </p:pic>
    </p:spTree>
    <p:extLst>
      <p:ext uri="{BB962C8B-B14F-4D97-AF65-F5344CB8AC3E}">
        <p14:creationId xmlns:p14="http://schemas.microsoft.com/office/powerpoint/2010/main" val="32118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266C1247-720A-FDB9-8959-23D29C845480}"/>
              </a:ext>
            </a:extLst>
          </p:cNvPr>
          <p:cNvSpPr txBox="1"/>
          <p:nvPr/>
        </p:nvSpPr>
        <p:spPr>
          <a:xfrm>
            <a:off x="275303" y="196645"/>
            <a:ext cx="4729316" cy="646331"/>
          </a:xfrm>
          <a:prstGeom prst="rect">
            <a:avLst/>
          </a:prstGeom>
          <a:noFill/>
        </p:spPr>
        <p:txBody>
          <a:bodyPr wrap="square" rtlCol="0">
            <a:spAutoFit/>
          </a:bodyPr>
          <a:lstStyle/>
          <a:p>
            <a:r>
              <a:rPr lang="en-IN" sz="3600" b="1" dirty="0"/>
              <a:t>Competitor Analysis </a:t>
            </a:r>
          </a:p>
        </p:txBody>
      </p:sp>
      <p:sp>
        <p:nvSpPr>
          <p:cNvPr id="3" name="TextBox 2">
            <a:extLst>
              <a:ext uri="{FF2B5EF4-FFF2-40B4-BE49-F238E27FC236}">
                <a16:creationId xmlns:a16="http://schemas.microsoft.com/office/drawing/2014/main" id="{649B07F9-0D15-6177-E5B5-71233F6857F1}"/>
              </a:ext>
            </a:extLst>
          </p:cNvPr>
          <p:cNvSpPr txBox="1"/>
          <p:nvPr/>
        </p:nvSpPr>
        <p:spPr>
          <a:xfrm>
            <a:off x="491613" y="983226"/>
            <a:ext cx="11395587" cy="4001095"/>
          </a:xfrm>
          <a:prstGeom prst="rect">
            <a:avLst/>
          </a:prstGeom>
          <a:noFill/>
        </p:spPr>
        <p:txBody>
          <a:bodyPr wrap="square" rtlCol="0">
            <a:spAutoFit/>
          </a:bodyPr>
          <a:lstStyle/>
          <a:p>
            <a:r>
              <a:rPr lang="en-US" sz="2000" dirty="0"/>
              <a:t>Traditional Ladles</a:t>
            </a:r>
            <a:r>
              <a:rPr lang="en-US" sz="2000" b="1" dirty="0"/>
              <a:t>:</a:t>
            </a:r>
            <a:endParaRPr lang="en-US" sz="2000" dirty="0"/>
          </a:p>
          <a:p>
            <a:pPr lvl="1">
              <a:buFont typeface="Arial" panose="020B0604020202020204" pitchFamily="34" charset="0"/>
              <a:buChar char="•"/>
            </a:pPr>
            <a:r>
              <a:rPr lang="en-US" sz="2000" dirty="0"/>
              <a:t>Examples: OXO Good Grips Ladle, </a:t>
            </a:r>
            <a:r>
              <a:rPr lang="en-US" sz="2000" dirty="0" err="1"/>
              <a:t>Cuisipro</a:t>
            </a:r>
            <a:r>
              <a:rPr lang="en-US" sz="2000" dirty="0"/>
              <a:t> Ladle, Joseph </a:t>
            </a:r>
            <a:r>
              <a:rPr lang="en-US" sz="2000" dirty="0" err="1"/>
              <a:t>Joseph</a:t>
            </a:r>
            <a:r>
              <a:rPr lang="en-US" sz="2000" dirty="0"/>
              <a:t> Ladle.</a:t>
            </a:r>
          </a:p>
          <a:p>
            <a:pPr>
              <a:buFont typeface="Arial" panose="020B0604020202020204" pitchFamily="34" charset="0"/>
              <a:buChar char="•"/>
            </a:pPr>
            <a:r>
              <a:rPr lang="en-US" sz="2000" dirty="0"/>
              <a:t>Strengths: Affordable, durable, easy to use, widely available.</a:t>
            </a:r>
          </a:p>
          <a:p>
            <a:endParaRPr lang="en-IN" sz="2000" dirty="0"/>
          </a:p>
          <a:p>
            <a:r>
              <a:rPr lang="en-IN" sz="2000" dirty="0"/>
              <a:t>Adjustable Portion Control Ladles</a:t>
            </a:r>
          </a:p>
          <a:p>
            <a:pPr>
              <a:buFont typeface="Arial" panose="020B0604020202020204" pitchFamily="34" charset="0"/>
              <a:buChar char="•"/>
            </a:pPr>
            <a:r>
              <a:rPr lang="en-IN" sz="2000" dirty="0"/>
              <a:t>Examples: Progressive International Adjustable Ladle, Kuhn </a:t>
            </a:r>
            <a:r>
              <a:rPr lang="en-IN" sz="2000" dirty="0" err="1"/>
              <a:t>Rikon</a:t>
            </a:r>
            <a:r>
              <a:rPr lang="en-IN" sz="2000" dirty="0"/>
              <a:t> Adjustable Ladle.</a:t>
            </a:r>
          </a:p>
          <a:p>
            <a:pPr>
              <a:buFont typeface="Arial" panose="020B0604020202020204" pitchFamily="34" charset="0"/>
              <a:buChar char="•"/>
            </a:pPr>
            <a:r>
              <a:rPr lang="en-IN" sz="2000" dirty="0"/>
              <a:t>Strengths: Adjustable portion sizes, good for portion control, versatile for soups and sauces.</a:t>
            </a:r>
          </a:p>
          <a:p>
            <a:pPr>
              <a:buFont typeface="Arial" panose="020B0604020202020204" pitchFamily="34" charset="0"/>
              <a:buChar char="•"/>
            </a:pPr>
            <a:endParaRPr lang="en-IN" sz="2000" dirty="0"/>
          </a:p>
          <a:p>
            <a:r>
              <a:rPr lang="en-US" sz="2000" dirty="0"/>
              <a:t>Multi-Function Kitchen Tools</a:t>
            </a:r>
          </a:p>
          <a:p>
            <a:pPr>
              <a:buFont typeface="Arial" panose="020B0604020202020204" pitchFamily="34" charset="0"/>
              <a:buChar char="•"/>
            </a:pPr>
            <a:r>
              <a:rPr lang="en-US" sz="2000" dirty="0"/>
              <a:t>Examples: OXO Good Grips 3-in-1 Avocado Slicer, All-Clad Multi-Purpose Ladle.</a:t>
            </a:r>
          </a:p>
          <a:p>
            <a:pPr>
              <a:buFont typeface="Arial" panose="020B0604020202020204" pitchFamily="34" charset="0"/>
              <a:buChar char="•"/>
            </a:pPr>
            <a:r>
              <a:rPr lang="en-US" sz="2000" dirty="0"/>
              <a:t>Strengths: Space-saving, versatile, compact.</a:t>
            </a:r>
          </a:p>
          <a:p>
            <a:endParaRPr lang="en-IN" sz="20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BAF8ACBB-133D-9EB0-FB03-330AEF3197D9}"/>
            </a:ext>
          </a:extLst>
        </p:cNvPr>
        <p:cNvGrpSpPr/>
        <p:nvPr/>
      </p:nvGrpSpPr>
      <p:grpSpPr>
        <a:xfrm>
          <a:off x="0" y="0"/>
          <a:ext cx="0" cy="0"/>
          <a:chOff x="0" y="0"/>
          <a:chExt cx="0" cy="0"/>
        </a:xfrm>
      </p:grpSpPr>
      <p:pic>
        <p:nvPicPr>
          <p:cNvPr id="201" name="Google Shape;201;p25">
            <a:extLst>
              <a:ext uri="{FF2B5EF4-FFF2-40B4-BE49-F238E27FC236}">
                <a16:creationId xmlns:a16="http://schemas.microsoft.com/office/drawing/2014/main" id="{88D57CCC-A4F8-F06A-A3D0-8178ACAB10D3}"/>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DE5523EA-2A78-1630-4EE4-3EF2AEAA5E8E}"/>
              </a:ext>
            </a:extLst>
          </p:cNvPr>
          <p:cNvSpPr txBox="1"/>
          <p:nvPr/>
        </p:nvSpPr>
        <p:spPr>
          <a:xfrm>
            <a:off x="226142" y="167148"/>
            <a:ext cx="5456903" cy="646331"/>
          </a:xfrm>
          <a:prstGeom prst="rect">
            <a:avLst/>
          </a:prstGeom>
          <a:noFill/>
        </p:spPr>
        <p:txBody>
          <a:bodyPr wrap="square" rtlCol="0">
            <a:spAutoFit/>
          </a:bodyPr>
          <a:lstStyle/>
          <a:p>
            <a:r>
              <a:rPr lang="en-IN" sz="3600" b="1" dirty="0">
                <a:solidFill>
                  <a:schemeClr val="tx1"/>
                </a:solidFill>
                <a:latin typeface="Times New Roman"/>
                <a:ea typeface="Times New Roman"/>
                <a:cs typeface="Times New Roman"/>
                <a:sym typeface="Times New Roman"/>
              </a:rPr>
              <a:t>Value Proportion</a:t>
            </a:r>
            <a:endParaRPr lang="en-IN" sz="3600" dirty="0">
              <a:solidFill>
                <a:schemeClr val="tx1"/>
              </a:solidFill>
            </a:endParaRPr>
          </a:p>
        </p:txBody>
      </p:sp>
      <p:sp>
        <p:nvSpPr>
          <p:cNvPr id="3" name="TextBox 2">
            <a:extLst>
              <a:ext uri="{FF2B5EF4-FFF2-40B4-BE49-F238E27FC236}">
                <a16:creationId xmlns:a16="http://schemas.microsoft.com/office/drawing/2014/main" id="{F0388B90-1EA8-AF7B-C1C6-46EBFBE23A3B}"/>
              </a:ext>
            </a:extLst>
          </p:cNvPr>
          <p:cNvSpPr txBox="1"/>
          <p:nvPr/>
        </p:nvSpPr>
        <p:spPr>
          <a:xfrm>
            <a:off x="639096" y="976233"/>
            <a:ext cx="10913807" cy="5293757"/>
          </a:xfrm>
          <a:prstGeom prst="rect">
            <a:avLst/>
          </a:prstGeom>
          <a:noFill/>
        </p:spPr>
        <p:txBody>
          <a:bodyPr wrap="square" rtlCol="0">
            <a:spAutoFit/>
          </a:bodyPr>
          <a:lstStyle/>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Versatility and Adaptability</a:t>
            </a:r>
          </a:p>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Space-Saving Design</a:t>
            </a:r>
          </a:p>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Precise Portion Control</a:t>
            </a:r>
          </a:p>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Durability and Quality</a:t>
            </a:r>
          </a:p>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Convenience and Ease of Use</a:t>
            </a:r>
          </a:p>
          <a:p>
            <a:pPr marL="742950" indent="-742950">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Cost Efficiency</a:t>
            </a:r>
          </a:p>
          <a:p>
            <a:endParaRPr lang="en-IN" dirty="0"/>
          </a:p>
        </p:txBody>
      </p:sp>
    </p:spTree>
    <p:extLst>
      <p:ext uri="{BB962C8B-B14F-4D97-AF65-F5344CB8AC3E}">
        <p14:creationId xmlns:p14="http://schemas.microsoft.com/office/powerpoint/2010/main" val="129850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6237E7CF-B907-9F44-45A8-9DC9D19B3165}"/>
            </a:ext>
          </a:extLst>
        </p:cNvPr>
        <p:cNvGrpSpPr/>
        <p:nvPr/>
      </p:nvGrpSpPr>
      <p:grpSpPr>
        <a:xfrm>
          <a:off x="0" y="0"/>
          <a:ext cx="0" cy="0"/>
          <a:chOff x="0" y="0"/>
          <a:chExt cx="0" cy="0"/>
        </a:xfrm>
      </p:grpSpPr>
      <p:pic>
        <p:nvPicPr>
          <p:cNvPr id="201" name="Google Shape;201;p25">
            <a:extLst>
              <a:ext uri="{FF2B5EF4-FFF2-40B4-BE49-F238E27FC236}">
                <a16:creationId xmlns:a16="http://schemas.microsoft.com/office/drawing/2014/main" id="{68632C2F-6DE9-AF5A-CC26-2EC85B56D50B}"/>
              </a:ext>
            </a:extLst>
          </p:cNvPr>
          <p:cNvPicPr preferRelativeResize="0"/>
          <p:nvPr/>
        </p:nvPicPr>
        <p:blipFill>
          <a:blip r:embed="rId3">
            <a:alphaModFix/>
          </a:blip>
          <a:stretch>
            <a:fillRect/>
          </a:stretch>
        </p:blipFill>
        <p:spPr>
          <a:xfrm>
            <a:off x="8513375" y="0"/>
            <a:ext cx="2236124" cy="757325"/>
          </a:xfrm>
          <a:prstGeom prst="rect">
            <a:avLst/>
          </a:prstGeom>
          <a:noFill/>
          <a:ln>
            <a:noFill/>
          </a:ln>
        </p:spPr>
      </p:pic>
      <p:sp>
        <p:nvSpPr>
          <p:cNvPr id="2" name="TextBox 1">
            <a:extLst>
              <a:ext uri="{FF2B5EF4-FFF2-40B4-BE49-F238E27FC236}">
                <a16:creationId xmlns:a16="http://schemas.microsoft.com/office/drawing/2014/main" id="{AFC23548-1D0C-DF05-A9C9-AAC351C261EF}"/>
              </a:ext>
            </a:extLst>
          </p:cNvPr>
          <p:cNvSpPr txBox="1"/>
          <p:nvPr/>
        </p:nvSpPr>
        <p:spPr>
          <a:xfrm>
            <a:off x="442452" y="245806"/>
            <a:ext cx="4945625" cy="584775"/>
          </a:xfrm>
          <a:prstGeom prst="rect">
            <a:avLst/>
          </a:prstGeom>
          <a:noFill/>
        </p:spPr>
        <p:txBody>
          <a:bodyPr wrap="square" rtlCol="0">
            <a:spAutoFit/>
          </a:bodyPr>
          <a:lstStyle/>
          <a:p>
            <a:r>
              <a:rPr lang="en-IN" sz="3200" b="1" dirty="0">
                <a:solidFill>
                  <a:schemeClr val="tx1"/>
                </a:solidFill>
                <a:latin typeface="Times New Roman"/>
                <a:ea typeface="Times New Roman"/>
                <a:cs typeface="Times New Roman"/>
                <a:sym typeface="Times New Roman"/>
              </a:rPr>
              <a:t>Channels For Marketing</a:t>
            </a:r>
            <a:endParaRPr lang="en-IN" sz="3200" dirty="0">
              <a:solidFill>
                <a:schemeClr val="tx1"/>
              </a:solidFill>
            </a:endParaRPr>
          </a:p>
        </p:txBody>
      </p:sp>
      <p:sp>
        <p:nvSpPr>
          <p:cNvPr id="3" name="TextBox 2">
            <a:extLst>
              <a:ext uri="{FF2B5EF4-FFF2-40B4-BE49-F238E27FC236}">
                <a16:creationId xmlns:a16="http://schemas.microsoft.com/office/drawing/2014/main" id="{681D4ACE-95C9-FBE2-A0C2-615409C365B4}"/>
              </a:ext>
            </a:extLst>
          </p:cNvPr>
          <p:cNvSpPr txBox="1"/>
          <p:nvPr/>
        </p:nvSpPr>
        <p:spPr>
          <a:xfrm>
            <a:off x="599768" y="1032387"/>
            <a:ext cx="11228438" cy="5293757"/>
          </a:xfrm>
          <a:prstGeom prst="rect">
            <a:avLst/>
          </a:prstGeom>
          <a:noFill/>
        </p:spPr>
        <p:txBody>
          <a:bodyPr wrap="square" rtlCol="0">
            <a:spAutoFit/>
          </a:bodyPr>
          <a:lstStyle/>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E-commerce Platforms</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Company Website</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Social Media</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Influencer Marketing</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Email Marketing</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Content Marketing</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Online Advertising</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Retail Partnerships</a:t>
            </a:r>
            <a:endParaRPr lang="en-US" sz="24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385623"/>
              </a:buClr>
              <a:buSzPts val="2400"/>
              <a:buFont typeface="Arial" panose="020B0604020202020204" pitchFamily="34" charset="0"/>
              <a:buChar char="•"/>
            </a:pPr>
            <a:r>
              <a:rPr lang="en-US" sz="2400" b="0" i="0" u="none" strike="noStrike" cap="none" dirty="0">
                <a:solidFill>
                  <a:schemeClr val="tx1"/>
                </a:solidFill>
                <a:latin typeface="Times New Roman"/>
                <a:ea typeface="Times New Roman"/>
                <a:cs typeface="Times New Roman"/>
                <a:sym typeface="Times New Roman"/>
              </a:rPr>
              <a:t>Customer Referral Program</a:t>
            </a:r>
            <a:endParaRPr lang="en-US" sz="2400" b="0" i="0" u="none" strike="noStrike" cap="none" dirty="0">
              <a:solidFill>
                <a:schemeClr val="tx1"/>
              </a:solidFill>
              <a:latin typeface="Arial"/>
              <a:ea typeface="Arial"/>
              <a:cs typeface="Arial"/>
              <a:sym typeface="Arial"/>
            </a:endParaRPr>
          </a:p>
          <a:p>
            <a:endParaRPr lang="en-IN" dirty="0"/>
          </a:p>
        </p:txBody>
      </p:sp>
    </p:spTree>
    <p:extLst>
      <p:ext uri="{BB962C8B-B14F-4D97-AF65-F5344CB8AC3E}">
        <p14:creationId xmlns:p14="http://schemas.microsoft.com/office/powerpoint/2010/main" val="30151683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839</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 Black</vt:lpstr>
      <vt:lpstr>Calibri</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 S</cp:lastModifiedBy>
  <cp:revision>5</cp:revision>
  <dcterms:modified xsi:type="dcterms:W3CDTF">2024-12-04T05:19:56Z</dcterms:modified>
</cp:coreProperties>
</file>