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0" r:id="rId5"/>
  </p:sldMasterIdLst>
  <p:notesMasterIdLst>
    <p:notesMasterId r:id="rId11"/>
  </p:notesMasterIdLst>
  <p:sldIdLst>
    <p:sldId id="2147479892" r:id="rId6"/>
    <p:sldId id="2147479896" r:id="rId7"/>
    <p:sldId id="2147479893" r:id="rId8"/>
    <p:sldId id="2147479894" r:id="rId9"/>
    <p:sldId id="21474798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DBC32-3A65-584A-8ED5-0017C30F571A}" v="3" dt="2024-09-03T12:16:03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6" autoAdjust="0"/>
    <p:restoredTop sz="94719"/>
  </p:normalViewPr>
  <p:slideViewPr>
    <p:cSldViewPr snapToGrid="0">
      <p:cViewPr varScale="1">
        <p:scale>
          <a:sx n="152" d="100"/>
          <a:sy n="152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086CA-D486-344A-B3C9-BCD26C8486FF}" type="doc">
      <dgm:prSet loTypeId="urn:microsoft.com/office/officeart/2005/8/layout/process1" loCatId="" qsTypeId="urn:microsoft.com/office/officeart/2005/8/quickstyle/simple1" qsCatId="simple" csTypeId="urn:microsoft.com/office/officeart/2005/8/colors/accent1_4" csCatId="accent1" phldr="1"/>
      <dgm:spPr/>
    </dgm:pt>
    <dgm:pt modelId="{BB77EA46-35F2-AB46-956A-D27E970E5F8F}">
      <dgm:prSet phldrT="[Text]"/>
      <dgm:spPr/>
      <dgm:t>
        <a:bodyPr/>
        <a:lstStyle/>
        <a:p>
          <a:r>
            <a:rPr lang="en-US" dirty="0"/>
            <a:t>Load the source code in Input folder in Azure Blob Storage</a:t>
          </a:r>
        </a:p>
      </dgm:t>
    </dgm:pt>
    <dgm:pt modelId="{57852521-3AFA-4647-A77E-941748DBE699}" type="parTrans" cxnId="{2BC1B858-C32B-E247-B234-1CF4660203EA}">
      <dgm:prSet/>
      <dgm:spPr/>
      <dgm:t>
        <a:bodyPr/>
        <a:lstStyle/>
        <a:p>
          <a:endParaRPr lang="en-US"/>
        </a:p>
      </dgm:t>
    </dgm:pt>
    <dgm:pt modelId="{A04CE2A1-3126-2644-B909-60BEED756127}" type="sibTrans" cxnId="{2BC1B858-C32B-E247-B234-1CF4660203EA}">
      <dgm:prSet/>
      <dgm:spPr/>
      <dgm:t>
        <a:bodyPr/>
        <a:lstStyle/>
        <a:p>
          <a:endParaRPr lang="en-US"/>
        </a:p>
      </dgm:t>
    </dgm:pt>
    <dgm:pt modelId="{27054E8D-94C5-6A42-9F82-2FFE539CAC6B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GenLite</a:t>
          </a:r>
          <a:r>
            <a:rPr lang="en-US" dirty="0"/>
            <a:t> to convert the code to Output folder</a:t>
          </a:r>
        </a:p>
      </dgm:t>
    </dgm:pt>
    <dgm:pt modelId="{8A714091-E6C2-0B4C-AE8F-E5148CE0F3C7}" type="parTrans" cxnId="{3E6A28D4-6186-544E-ADEF-7F9D37532BB7}">
      <dgm:prSet/>
      <dgm:spPr/>
      <dgm:t>
        <a:bodyPr/>
        <a:lstStyle/>
        <a:p>
          <a:endParaRPr lang="en-US"/>
        </a:p>
      </dgm:t>
    </dgm:pt>
    <dgm:pt modelId="{99B42D0C-5A36-284C-9611-4BB164C6F569}" type="sibTrans" cxnId="{3E6A28D4-6186-544E-ADEF-7F9D37532BB7}">
      <dgm:prSet/>
      <dgm:spPr/>
      <dgm:t>
        <a:bodyPr/>
        <a:lstStyle/>
        <a:p>
          <a:endParaRPr lang="en-US"/>
        </a:p>
      </dgm:t>
    </dgm:pt>
    <dgm:pt modelId="{1F135D7D-29D6-F74F-BF1A-3FA2A8100AC7}">
      <dgm:prSet phldrT="[Text]"/>
      <dgm:spPr/>
      <dgm:t>
        <a:bodyPr/>
        <a:lstStyle/>
        <a:p>
          <a:r>
            <a:rPr lang="en-US" dirty="0"/>
            <a:t>Review and do manual adjustments as needed</a:t>
          </a:r>
        </a:p>
      </dgm:t>
    </dgm:pt>
    <dgm:pt modelId="{BE27F712-BAE6-0141-BFBE-D577CEB3261C}" type="parTrans" cxnId="{17746CCC-8DEC-A442-89F5-A62948E15B48}">
      <dgm:prSet/>
      <dgm:spPr/>
      <dgm:t>
        <a:bodyPr/>
        <a:lstStyle/>
        <a:p>
          <a:endParaRPr lang="en-US"/>
        </a:p>
      </dgm:t>
    </dgm:pt>
    <dgm:pt modelId="{966DB0B5-8C60-2943-BBEE-1643FD7580C1}" type="sibTrans" cxnId="{17746CCC-8DEC-A442-89F5-A62948E15B48}">
      <dgm:prSet/>
      <dgm:spPr/>
      <dgm:t>
        <a:bodyPr/>
        <a:lstStyle/>
        <a:p>
          <a:endParaRPr lang="en-US"/>
        </a:p>
      </dgm:t>
    </dgm:pt>
    <dgm:pt modelId="{34DBC4AC-0930-8949-BBB3-C830D7D44F8E}">
      <dgm:prSet phldrT="[Text]"/>
      <dgm:spPr/>
      <dgm:t>
        <a:bodyPr/>
        <a:lstStyle/>
        <a:p>
          <a:r>
            <a:rPr lang="en-US" dirty="0"/>
            <a:t>Test the code</a:t>
          </a:r>
        </a:p>
      </dgm:t>
    </dgm:pt>
    <dgm:pt modelId="{BDDD672C-4919-C84F-95E6-FB8F1BAA9518}" type="parTrans" cxnId="{A93207EB-643D-C842-BB10-FC0099129BE7}">
      <dgm:prSet/>
      <dgm:spPr/>
      <dgm:t>
        <a:bodyPr/>
        <a:lstStyle/>
        <a:p>
          <a:endParaRPr lang="en-US"/>
        </a:p>
      </dgm:t>
    </dgm:pt>
    <dgm:pt modelId="{EAE77D3D-AFA4-F84D-BF4C-F1314B4BDAE5}" type="sibTrans" cxnId="{A93207EB-643D-C842-BB10-FC0099129BE7}">
      <dgm:prSet/>
      <dgm:spPr/>
      <dgm:t>
        <a:bodyPr/>
        <a:lstStyle/>
        <a:p>
          <a:endParaRPr lang="en-US"/>
        </a:p>
      </dgm:t>
    </dgm:pt>
    <dgm:pt modelId="{77AF2CB1-005A-3240-8DFB-63A4FCC71288}">
      <dgm:prSet phldrT="[Text]"/>
      <dgm:spPr/>
      <dgm:t>
        <a:bodyPr/>
        <a:lstStyle/>
        <a:p>
          <a:r>
            <a:rPr lang="en-US" dirty="0"/>
            <a:t>Commit the validated code into new  GitHub repo</a:t>
          </a:r>
        </a:p>
      </dgm:t>
    </dgm:pt>
    <dgm:pt modelId="{563A35A5-3F15-1449-AFD0-4A67E4D8C37E}" type="parTrans" cxnId="{61D8293E-AAF6-2A4B-B279-3FF06D836F37}">
      <dgm:prSet/>
      <dgm:spPr/>
      <dgm:t>
        <a:bodyPr/>
        <a:lstStyle/>
        <a:p>
          <a:endParaRPr lang="en-US"/>
        </a:p>
      </dgm:t>
    </dgm:pt>
    <dgm:pt modelId="{7FC62C23-DC27-BD49-8586-8FE367F8D480}" type="sibTrans" cxnId="{61D8293E-AAF6-2A4B-B279-3FF06D836F37}">
      <dgm:prSet/>
      <dgm:spPr/>
      <dgm:t>
        <a:bodyPr/>
        <a:lstStyle/>
        <a:p>
          <a:endParaRPr lang="en-US"/>
        </a:p>
      </dgm:t>
    </dgm:pt>
    <dgm:pt modelId="{92D02720-37DC-C14B-838D-08CD98F15FE9}" type="pres">
      <dgm:prSet presAssocID="{0A7086CA-D486-344A-B3C9-BCD26C8486FF}" presName="Name0" presStyleCnt="0">
        <dgm:presLayoutVars>
          <dgm:dir/>
          <dgm:resizeHandles val="exact"/>
        </dgm:presLayoutVars>
      </dgm:prSet>
      <dgm:spPr/>
    </dgm:pt>
    <dgm:pt modelId="{B8279006-953E-3447-9561-56F4A37844D1}" type="pres">
      <dgm:prSet presAssocID="{BB77EA46-35F2-AB46-956A-D27E970E5F8F}" presName="node" presStyleLbl="node1" presStyleIdx="0" presStyleCnt="5">
        <dgm:presLayoutVars>
          <dgm:bulletEnabled val="1"/>
        </dgm:presLayoutVars>
      </dgm:prSet>
      <dgm:spPr/>
    </dgm:pt>
    <dgm:pt modelId="{F9BF2FDC-401F-3D40-B680-DFA4EAA87F78}" type="pres">
      <dgm:prSet presAssocID="{A04CE2A1-3126-2644-B909-60BEED756127}" presName="sibTrans" presStyleLbl="sibTrans2D1" presStyleIdx="0" presStyleCnt="4"/>
      <dgm:spPr/>
    </dgm:pt>
    <dgm:pt modelId="{C8B89922-3B39-A340-AF10-89C7365C32E5}" type="pres">
      <dgm:prSet presAssocID="{A04CE2A1-3126-2644-B909-60BEED756127}" presName="connectorText" presStyleLbl="sibTrans2D1" presStyleIdx="0" presStyleCnt="4"/>
      <dgm:spPr/>
    </dgm:pt>
    <dgm:pt modelId="{9F6E8138-9F0E-2E49-ACFE-BD46C1925A79}" type="pres">
      <dgm:prSet presAssocID="{27054E8D-94C5-6A42-9F82-2FFE539CAC6B}" presName="node" presStyleLbl="node1" presStyleIdx="1" presStyleCnt="5">
        <dgm:presLayoutVars>
          <dgm:bulletEnabled val="1"/>
        </dgm:presLayoutVars>
      </dgm:prSet>
      <dgm:spPr/>
    </dgm:pt>
    <dgm:pt modelId="{966815FE-E154-B84C-A5BE-31DA3600D90E}" type="pres">
      <dgm:prSet presAssocID="{99B42D0C-5A36-284C-9611-4BB164C6F569}" presName="sibTrans" presStyleLbl="sibTrans2D1" presStyleIdx="1" presStyleCnt="4"/>
      <dgm:spPr/>
    </dgm:pt>
    <dgm:pt modelId="{69FE7673-F48C-8D4A-9AFE-6DC8118A1630}" type="pres">
      <dgm:prSet presAssocID="{99B42D0C-5A36-284C-9611-4BB164C6F569}" presName="connectorText" presStyleLbl="sibTrans2D1" presStyleIdx="1" presStyleCnt="4"/>
      <dgm:spPr/>
    </dgm:pt>
    <dgm:pt modelId="{DE1125B5-320B-A445-8191-5DB860E13782}" type="pres">
      <dgm:prSet presAssocID="{1F135D7D-29D6-F74F-BF1A-3FA2A8100AC7}" presName="node" presStyleLbl="node1" presStyleIdx="2" presStyleCnt="5">
        <dgm:presLayoutVars>
          <dgm:bulletEnabled val="1"/>
        </dgm:presLayoutVars>
      </dgm:prSet>
      <dgm:spPr/>
    </dgm:pt>
    <dgm:pt modelId="{0B142697-7BC8-3445-93B4-80ED569BADBE}" type="pres">
      <dgm:prSet presAssocID="{966DB0B5-8C60-2943-BBEE-1643FD7580C1}" presName="sibTrans" presStyleLbl="sibTrans2D1" presStyleIdx="2" presStyleCnt="4"/>
      <dgm:spPr/>
    </dgm:pt>
    <dgm:pt modelId="{85A127C9-C0EE-3A44-8994-9562A761BA20}" type="pres">
      <dgm:prSet presAssocID="{966DB0B5-8C60-2943-BBEE-1643FD7580C1}" presName="connectorText" presStyleLbl="sibTrans2D1" presStyleIdx="2" presStyleCnt="4"/>
      <dgm:spPr/>
    </dgm:pt>
    <dgm:pt modelId="{E684F3C0-96AA-4149-ACF8-673284BE911C}" type="pres">
      <dgm:prSet presAssocID="{34DBC4AC-0930-8949-BBB3-C830D7D44F8E}" presName="node" presStyleLbl="node1" presStyleIdx="3" presStyleCnt="5">
        <dgm:presLayoutVars>
          <dgm:bulletEnabled val="1"/>
        </dgm:presLayoutVars>
      </dgm:prSet>
      <dgm:spPr/>
    </dgm:pt>
    <dgm:pt modelId="{9E574F85-730D-BC42-8467-0802D481AAC3}" type="pres">
      <dgm:prSet presAssocID="{EAE77D3D-AFA4-F84D-BF4C-F1314B4BDAE5}" presName="sibTrans" presStyleLbl="sibTrans2D1" presStyleIdx="3" presStyleCnt="4"/>
      <dgm:spPr/>
    </dgm:pt>
    <dgm:pt modelId="{E8C9296E-0003-0C4E-A039-3308D51033D0}" type="pres">
      <dgm:prSet presAssocID="{EAE77D3D-AFA4-F84D-BF4C-F1314B4BDAE5}" presName="connectorText" presStyleLbl="sibTrans2D1" presStyleIdx="3" presStyleCnt="4"/>
      <dgm:spPr/>
    </dgm:pt>
    <dgm:pt modelId="{8DB17050-58BD-3A47-B711-97C28B5264ED}" type="pres">
      <dgm:prSet presAssocID="{77AF2CB1-005A-3240-8DFB-63A4FCC71288}" presName="node" presStyleLbl="node1" presStyleIdx="4" presStyleCnt="5">
        <dgm:presLayoutVars>
          <dgm:bulletEnabled val="1"/>
        </dgm:presLayoutVars>
      </dgm:prSet>
      <dgm:spPr/>
    </dgm:pt>
  </dgm:ptLst>
  <dgm:cxnLst>
    <dgm:cxn modelId="{CAA33C0D-D878-6441-979C-33F7EBB53248}" type="presOf" srcId="{34DBC4AC-0930-8949-BBB3-C830D7D44F8E}" destId="{E684F3C0-96AA-4149-ACF8-673284BE911C}" srcOrd="0" destOrd="0" presId="urn:microsoft.com/office/officeart/2005/8/layout/process1"/>
    <dgm:cxn modelId="{F906DC0D-F685-B843-BFD9-16FA0BB39EE9}" type="presOf" srcId="{966DB0B5-8C60-2943-BBEE-1643FD7580C1}" destId="{0B142697-7BC8-3445-93B4-80ED569BADBE}" srcOrd="0" destOrd="0" presId="urn:microsoft.com/office/officeart/2005/8/layout/process1"/>
    <dgm:cxn modelId="{A6110421-9CA2-C24E-BEEA-C9D6836B83C7}" type="presOf" srcId="{A04CE2A1-3126-2644-B909-60BEED756127}" destId="{F9BF2FDC-401F-3D40-B680-DFA4EAA87F78}" srcOrd="0" destOrd="0" presId="urn:microsoft.com/office/officeart/2005/8/layout/process1"/>
    <dgm:cxn modelId="{61D8293E-AAF6-2A4B-B279-3FF06D836F37}" srcId="{0A7086CA-D486-344A-B3C9-BCD26C8486FF}" destId="{77AF2CB1-005A-3240-8DFB-63A4FCC71288}" srcOrd="4" destOrd="0" parTransId="{563A35A5-3F15-1449-AFD0-4A67E4D8C37E}" sibTransId="{7FC62C23-DC27-BD49-8586-8FE367F8D480}"/>
    <dgm:cxn modelId="{C7AC8A4F-8069-E04C-98ED-5C029F580AF7}" type="presOf" srcId="{99B42D0C-5A36-284C-9611-4BB164C6F569}" destId="{966815FE-E154-B84C-A5BE-31DA3600D90E}" srcOrd="0" destOrd="0" presId="urn:microsoft.com/office/officeart/2005/8/layout/process1"/>
    <dgm:cxn modelId="{2BC1B858-C32B-E247-B234-1CF4660203EA}" srcId="{0A7086CA-D486-344A-B3C9-BCD26C8486FF}" destId="{BB77EA46-35F2-AB46-956A-D27E970E5F8F}" srcOrd="0" destOrd="0" parTransId="{57852521-3AFA-4647-A77E-941748DBE699}" sibTransId="{A04CE2A1-3126-2644-B909-60BEED756127}"/>
    <dgm:cxn modelId="{CEC2E176-883F-5D45-B0F1-680A155DB3A7}" type="presOf" srcId="{EAE77D3D-AFA4-F84D-BF4C-F1314B4BDAE5}" destId="{E8C9296E-0003-0C4E-A039-3308D51033D0}" srcOrd="1" destOrd="0" presId="urn:microsoft.com/office/officeart/2005/8/layout/process1"/>
    <dgm:cxn modelId="{56098D81-FC27-4743-919F-3F85D7EB5E91}" type="presOf" srcId="{77AF2CB1-005A-3240-8DFB-63A4FCC71288}" destId="{8DB17050-58BD-3A47-B711-97C28B5264ED}" srcOrd="0" destOrd="0" presId="urn:microsoft.com/office/officeart/2005/8/layout/process1"/>
    <dgm:cxn modelId="{06775E96-2CE4-084A-A3F8-A017EFE74506}" type="presOf" srcId="{99B42D0C-5A36-284C-9611-4BB164C6F569}" destId="{69FE7673-F48C-8D4A-9AFE-6DC8118A1630}" srcOrd="1" destOrd="0" presId="urn:microsoft.com/office/officeart/2005/8/layout/process1"/>
    <dgm:cxn modelId="{2107F39C-03A5-3B48-8DE7-61568AD19141}" type="presOf" srcId="{0A7086CA-D486-344A-B3C9-BCD26C8486FF}" destId="{92D02720-37DC-C14B-838D-08CD98F15FE9}" srcOrd="0" destOrd="0" presId="urn:microsoft.com/office/officeart/2005/8/layout/process1"/>
    <dgm:cxn modelId="{C3B35AA0-471B-1C4C-B0D1-4D75386463D3}" type="presOf" srcId="{EAE77D3D-AFA4-F84D-BF4C-F1314B4BDAE5}" destId="{9E574F85-730D-BC42-8467-0802D481AAC3}" srcOrd="0" destOrd="0" presId="urn:microsoft.com/office/officeart/2005/8/layout/process1"/>
    <dgm:cxn modelId="{AF38A0C5-46C8-2541-AB97-17FA9832F8F6}" type="presOf" srcId="{1F135D7D-29D6-F74F-BF1A-3FA2A8100AC7}" destId="{DE1125B5-320B-A445-8191-5DB860E13782}" srcOrd="0" destOrd="0" presId="urn:microsoft.com/office/officeart/2005/8/layout/process1"/>
    <dgm:cxn modelId="{17746CCC-8DEC-A442-89F5-A62948E15B48}" srcId="{0A7086CA-D486-344A-B3C9-BCD26C8486FF}" destId="{1F135D7D-29D6-F74F-BF1A-3FA2A8100AC7}" srcOrd="2" destOrd="0" parTransId="{BE27F712-BAE6-0141-BFBE-D577CEB3261C}" sibTransId="{966DB0B5-8C60-2943-BBEE-1643FD7580C1}"/>
    <dgm:cxn modelId="{0FBE3BCF-312B-6843-9979-C0AE090E9F38}" type="presOf" srcId="{27054E8D-94C5-6A42-9F82-2FFE539CAC6B}" destId="{9F6E8138-9F0E-2E49-ACFE-BD46C1925A79}" srcOrd="0" destOrd="0" presId="urn:microsoft.com/office/officeart/2005/8/layout/process1"/>
    <dgm:cxn modelId="{3E6A28D4-6186-544E-ADEF-7F9D37532BB7}" srcId="{0A7086CA-D486-344A-B3C9-BCD26C8486FF}" destId="{27054E8D-94C5-6A42-9F82-2FFE539CAC6B}" srcOrd="1" destOrd="0" parTransId="{8A714091-E6C2-0B4C-AE8F-E5148CE0F3C7}" sibTransId="{99B42D0C-5A36-284C-9611-4BB164C6F569}"/>
    <dgm:cxn modelId="{0CED2DE4-CEA0-D749-88B0-1C11013BFC39}" type="presOf" srcId="{A04CE2A1-3126-2644-B909-60BEED756127}" destId="{C8B89922-3B39-A340-AF10-89C7365C32E5}" srcOrd="1" destOrd="0" presId="urn:microsoft.com/office/officeart/2005/8/layout/process1"/>
    <dgm:cxn modelId="{6E601EE6-47AC-4F45-9DC5-B79EFF04713B}" type="presOf" srcId="{BB77EA46-35F2-AB46-956A-D27E970E5F8F}" destId="{B8279006-953E-3447-9561-56F4A37844D1}" srcOrd="0" destOrd="0" presId="urn:microsoft.com/office/officeart/2005/8/layout/process1"/>
    <dgm:cxn modelId="{A93207EB-643D-C842-BB10-FC0099129BE7}" srcId="{0A7086CA-D486-344A-B3C9-BCD26C8486FF}" destId="{34DBC4AC-0930-8949-BBB3-C830D7D44F8E}" srcOrd="3" destOrd="0" parTransId="{BDDD672C-4919-C84F-95E6-FB8F1BAA9518}" sibTransId="{EAE77D3D-AFA4-F84D-BF4C-F1314B4BDAE5}"/>
    <dgm:cxn modelId="{0B41A9EB-61AE-0A45-9309-F3B92AAB094E}" type="presOf" srcId="{966DB0B5-8C60-2943-BBEE-1643FD7580C1}" destId="{85A127C9-C0EE-3A44-8994-9562A761BA20}" srcOrd="1" destOrd="0" presId="urn:microsoft.com/office/officeart/2005/8/layout/process1"/>
    <dgm:cxn modelId="{C8DBE6CF-1372-6644-9FDA-1562C9351364}" type="presParOf" srcId="{92D02720-37DC-C14B-838D-08CD98F15FE9}" destId="{B8279006-953E-3447-9561-56F4A37844D1}" srcOrd="0" destOrd="0" presId="urn:microsoft.com/office/officeart/2005/8/layout/process1"/>
    <dgm:cxn modelId="{F707DCCE-59B4-C74D-BF98-AD6DBDCDF71B}" type="presParOf" srcId="{92D02720-37DC-C14B-838D-08CD98F15FE9}" destId="{F9BF2FDC-401F-3D40-B680-DFA4EAA87F78}" srcOrd="1" destOrd="0" presId="urn:microsoft.com/office/officeart/2005/8/layout/process1"/>
    <dgm:cxn modelId="{A66DEE82-8796-B348-B724-5CE038893538}" type="presParOf" srcId="{F9BF2FDC-401F-3D40-B680-DFA4EAA87F78}" destId="{C8B89922-3B39-A340-AF10-89C7365C32E5}" srcOrd="0" destOrd="0" presId="urn:microsoft.com/office/officeart/2005/8/layout/process1"/>
    <dgm:cxn modelId="{353B592C-30C4-F84F-867E-A99ACF9B5508}" type="presParOf" srcId="{92D02720-37DC-C14B-838D-08CD98F15FE9}" destId="{9F6E8138-9F0E-2E49-ACFE-BD46C1925A79}" srcOrd="2" destOrd="0" presId="urn:microsoft.com/office/officeart/2005/8/layout/process1"/>
    <dgm:cxn modelId="{97AB57DC-9BEF-BE43-BD53-253F0AA2C10E}" type="presParOf" srcId="{92D02720-37DC-C14B-838D-08CD98F15FE9}" destId="{966815FE-E154-B84C-A5BE-31DA3600D90E}" srcOrd="3" destOrd="0" presId="urn:microsoft.com/office/officeart/2005/8/layout/process1"/>
    <dgm:cxn modelId="{80842B90-ED33-C047-9C56-EBBC35D08811}" type="presParOf" srcId="{966815FE-E154-B84C-A5BE-31DA3600D90E}" destId="{69FE7673-F48C-8D4A-9AFE-6DC8118A1630}" srcOrd="0" destOrd="0" presId="urn:microsoft.com/office/officeart/2005/8/layout/process1"/>
    <dgm:cxn modelId="{07EE6349-D7EA-584B-B7CB-DC39492DC225}" type="presParOf" srcId="{92D02720-37DC-C14B-838D-08CD98F15FE9}" destId="{DE1125B5-320B-A445-8191-5DB860E13782}" srcOrd="4" destOrd="0" presId="urn:microsoft.com/office/officeart/2005/8/layout/process1"/>
    <dgm:cxn modelId="{FAC20583-6916-0845-A54A-F669F6F0E52B}" type="presParOf" srcId="{92D02720-37DC-C14B-838D-08CD98F15FE9}" destId="{0B142697-7BC8-3445-93B4-80ED569BADBE}" srcOrd="5" destOrd="0" presId="urn:microsoft.com/office/officeart/2005/8/layout/process1"/>
    <dgm:cxn modelId="{00F980CE-DC7A-DF4A-A3D5-7D4AB2F7543B}" type="presParOf" srcId="{0B142697-7BC8-3445-93B4-80ED569BADBE}" destId="{85A127C9-C0EE-3A44-8994-9562A761BA20}" srcOrd="0" destOrd="0" presId="urn:microsoft.com/office/officeart/2005/8/layout/process1"/>
    <dgm:cxn modelId="{DB640722-6916-E74D-8BDA-A48A19499475}" type="presParOf" srcId="{92D02720-37DC-C14B-838D-08CD98F15FE9}" destId="{E684F3C0-96AA-4149-ACF8-673284BE911C}" srcOrd="6" destOrd="0" presId="urn:microsoft.com/office/officeart/2005/8/layout/process1"/>
    <dgm:cxn modelId="{393D6960-93B4-CA44-8862-5AF67F92410D}" type="presParOf" srcId="{92D02720-37DC-C14B-838D-08CD98F15FE9}" destId="{9E574F85-730D-BC42-8467-0802D481AAC3}" srcOrd="7" destOrd="0" presId="urn:microsoft.com/office/officeart/2005/8/layout/process1"/>
    <dgm:cxn modelId="{6F57147D-224D-B64D-82E0-F6A9EFDE1967}" type="presParOf" srcId="{9E574F85-730D-BC42-8467-0802D481AAC3}" destId="{E8C9296E-0003-0C4E-A039-3308D51033D0}" srcOrd="0" destOrd="0" presId="urn:microsoft.com/office/officeart/2005/8/layout/process1"/>
    <dgm:cxn modelId="{33EA4308-575D-EF47-843F-B9C4B102CADE}" type="presParOf" srcId="{92D02720-37DC-C14B-838D-08CD98F15FE9}" destId="{8DB17050-58BD-3A47-B711-97C28B5264E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79006-953E-3447-9561-56F4A37844D1}">
      <dsp:nvSpPr>
        <dsp:cNvPr id="0" name=""/>
        <dsp:cNvSpPr/>
      </dsp:nvSpPr>
      <dsp:spPr>
        <a:xfrm>
          <a:off x="5063" y="1504477"/>
          <a:ext cx="1569570" cy="1648049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 the source code in Input folder in Azure Blob Storage</a:t>
          </a:r>
        </a:p>
      </dsp:txBody>
      <dsp:txXfrm>
        <a:off x="51034" y="1550448"/>
        <a:ext cx="1477628" cy="1556107"/>
      </dsp:txXfrm>
    </dsp:sp>
    <dsp:sp modelId="{F9BF2FDC-401F-3D40-B680-DFA4EAA87F78}">
      <dsp:nvSpPr>
        <dsp:cNvPr id="0" name=""/>
        <dsp:cNvSpPr/>
      </dsp:nvSpPr>
      <dsp:spPr>
        <a:xfrm>
          <a:off x="1731591" y="2133875"/>
          <a:ext cx="332749" cy="389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31591" y="2211726"/>
        <a:ext cx="232924" cy="233551"/>
      </dsp:txXfrm>
    </dsp:sp>
    <dsp:sp modelId="{9F6E8138-9F0E-2E49-ACFE-BD46C1925A79}">
      <dsp:nvSpPr>
        <dsp:cNvPr id="0" name=""/>
        <dsp:cNvSpPr/>
      </dsp:nvSpPr>
      <dsp:spPr>
        <a:xfrm>
          <a:off x="2202462" y="1504477"/>
          <a:ext cx="1569570" cy="1648049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306062"/>
            <a:satOff val="0"/>
            <a:lumOff val="19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</a:t>
          </a:r>
          <a:r>
            <a:rPr lang="en-US" sz="1700" kern="1200" dirty="0" err="1"/>
            <a:t>GenLite</a:t>
          </a:r>
          <a:r>
            <a:rPr lang="en-US" sz="1700" kern="1200" dirty="0"/>
            <a:t> to convert the code to Output folder</a:t>
          </a:r>
        </a:p>
      </dsp:txBody>
      <dsp:txXfrm>
        <a:off x="2248433" y="1550448"/>
        <a:ext cx="1477628" cy="1556107"/>
      </dsp:txXfrm>
    </dsp:sp>
    <dsp:sp modelId="{966815FE-E154-B84C-A5BE-31DA3600D90E}">
      <dsp:nvSpPr>
        <dsp:cNvPr id="0" name=""/>
        <dsp:cNvSpPr/>
      </dsp:nvSpPr>
      <dsp:spPr>
        <a:xfrm>
          <a:off x="3928990" y="2133875"/>
          <a:ext cx="332749" cy="389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06781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28990" y="2211726"/>
        <a:ext cx="232924" cy="233551"/>
      </dsp:txXfrm>
    </dsp:sp>
    <dsp:sp modelId="{DE1125B5-320B-A445-8191-5DB860E13782}">
      <dsp:nvSpPr>
        <dsp:cNvPr id="0" name=""/>
        <dsp:cNvSpPr/>
      </dsp:nvSpPr>
      <dsp:spPr>
        <a:xfrm>
          <a:off x="4399861" y="1504477"/>
          <a:ext cx="1569570" cy="1648049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612125"/>
            <a:satOff val="0"/>
            <a:lumOff val="38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Review and do manual adjustments as needed</a:t>
          </a:r>
        </a:p>
      </dsp:txBody>
      <dsp:txXfrm>
        <a:off x="4445832" y="1550448"/>
        <a:ext cx="1477628" cy="1556107"/>
      </dsp:txXfrm>
    </dsp:sp>
    <dsp:sp modelId="{0B142697-7BC8-3445-93B4-80ED569BADBE}">
      <dsp:nvSpPr>
        <dsp:cNvPr id="0" name=""/>
        <dsp:cNvSpPr/>
      </dsp:nvSpPr>
      <dsp:spPr>
        <a:xfrm>
          <a:off x="6126389" y="2133875"/>
          <a:ext cx="332749" cy="389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813561"/>
            <a:satOff val="0"/>
            <a:lumOff val="390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126389" y="2211726"/>
        <a:ext cx="232924" cy="233551"/>
      </dsp:txXfrm>
    </dsp:sp>
    <dsp:sp modelId="{E684F3C0-96AA-4149-ACF8-673284BE911C}">
      <dsp:nvSpPr>
        <dsp:cNvPr id="0" name=""/>
        <dsp:cNvSpPr/>
      </dsp:nvSpPr>
      <dsp:spPr>
        <a:xfrm>
          <a:off x="6597260" y="1504477"/>
          <a:ext cx="1569570" cy="1648049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612125"/>
            <a:satOff val="0"/>
            <a:lumOff val="38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the code</a:t>
          </a:r>
        </a:p>
      </dsp:txBody>
      <dsp:txXfrm>
        <a:off x="6643231" y="1550448"/>
        <a:ext cx="1477628" cy="1556107"/>
      </dsp:txXfrm>
    </dsp:sp>
    <dsp:sp modelId="{9E574F85-730D-BC42-8467-0802D481AAC3}">
      <dsp:nvSpPr>
        <dsp:cNvPr id="0" name=""/>
        <dsp:cNvSpPr/>
      </dsp:nvSpPr>
      <dsp:spPr>
        <a:xfrm>
          <a:off x="8323788" y="2133875"/>
          <a:ext cx="332749" cy="389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06781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323788" y="2211726"/>
        <a:ext cx="232924" cy="233551"/>
      </dsp:txXfrm>
    </dsp:sp>
    <dsp:sp modelId="{8DB17050-58BD-3A47-B711-97C28B5264ED}">
      <dsp:nvSpPr>
        <dsp:cNvPr id="0" name=""/>
        <dsp:cNvSpPr/>
      </dsp:nvSpPr>
      <dsp:spPr>
        <a:xfrm>
          <a:off x="8794659" y="1504477"/>
          <a:ext cx="1569570" cy="1648049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-306062"/>
            <a:satOff val="0"/>
            <a:lumOff val="19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the validated code into new  GitHub repo</a:t>
          </a:r>
        </a:p>
      </dsp:txBody>
      <dsp:txXfrm>
        <a:off x="8840630" y="1550448"/>
        <a:ext cx="1477628" cy="1556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AB74C-7CA6-074A-B344-E3E105B0245A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2C1C0-FE8B-8143-B69C-1BD323BF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2C1C0-FE8B-8143-B69C-1BD323BF27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Message Gradient Dar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B4BDE6-510C-2313-5231-97B212FD48F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0516C4-C695-FE6E-C5A5-169770A2D4A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66000">
                  <a:srgbClr val="FBEDE0"/>
                </a:gs>
                <a:gs pos="33000">
                  <a:srgbClr val="FDDBF8"/>
                </a:gs>
                <a:gs pos="100000">
                  <a:srgbClr val="E1EAFF"/>
                </a:gs>
              </a:gsLst>
              <a:lin ang="30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40" b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62F2D4-1500-5292-E1F5-12A801C2B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00" t="27898" r="33443" b="17747"/>
            <a:stretch/>
          </p:blipFill>
          <p:spPr>
            <a:xfrm>
              <a:off x="3825240" y="1188720"/>
              <a:ext cx="4541520" cy="4480560"/>
            </a:xfrm>
            <a:prstGeom prst="ellipse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F4E46E-2A71-3B05-FA68-92C0E25C967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8120"/>
              <a:ext cx="0" cy="758239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lumMod val="85000"/>
                  <a:lumOff val="1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24BBEF-DD1E-8FB8-825E-1422FF9B2F1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26711"/>
              <a:ext cx="0" cy="758239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lumMod val="85000"/>
                  <a:lumOff val="15000"/>
                </a:srgb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2024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85CEBC-E633-DD4E-516F-AA8F7B1078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BC6B5E1-CC7C-5E44-F441-CEC0ECD74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226" y="2357438"/>
            <a:ext cx="8639549" cy="2143125"/>
          </a:xfr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80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F09187-00A4-E5B3-C65B-4205837B81E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04D9B0-0D1F-6236-31EB-07CFB848126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66000">
                  <a:srgbClr val="FBEDE0"/>
                </a:gs>
                <a:gs pos="33000">
                  <a:srgbClr val="FDDBF8"/>
                </a:gs>
                <a:gs pos="100000">
                  <a:srgbClr val="E1EAFF"/>
                </a:gs>
              </a:gsLst>
              <a:lin ang="30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40" b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23D74B-75D0-F984-3F1E-A666E143C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00" t="27898" r="33443" b="17747"/>
            <a:stretch/>
          </p:blipFill>
          <p:spPr>
            <a:xfrm>
              <a:off x="3825240" y="1188720"/>
              <a:ext cx="4541520" cy="4480560"/>
            </a:xfrm>
            <a:prstGeom prst="ellipse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B292065-C054-00DC-D9FD-A862058FF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8120"/>
              <a:ext cx="0" cy="758239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lumMod val="85000"/>
                  <a:lumOff val="1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411535-54C1-B7E0-256F-FAB454A18B6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26711"/>
              <a:ext cx="0" cy="758239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lumMod val="85000"/>
                  <a:lumOff val="1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  <a:latin typeface="Graphik Light" panose="020B0403030202060203" pitchFamily="34" charset="0"/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7993C781-1B0E-D74A-2E98-9B852BBE6B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1127" y="4539727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6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Image - Left-aligned, GT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7C2545-741D-3A41-EF4F-6930CD634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66000">
                <a:srgbClr val="FBEDE0"/>
              </a:gs>
              <a:gs pos="33000">
                <a:srgbClr val="FDDBF8"/>
              </a:gs>
              <a:gs pos="100000">
                <a:srgbClr val="E1EAFF"/>
              </a:gs>
            </a:gsLst>
            <a:lin ang="3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tIns="91440" b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FAB493-995F-E541-EABC-BBD6E6B8427C}"/>
              </a:ext>
            </a:extLst>
          </p:cNvPr>
          <p:cNvGrpSpPr/>
          <p:nvPr userDrawn="1"/>
        </p:nvGrpSpPr>
        <p:grpSpPr>
          <a:xfrm>
            <a:off x="3825240" y="198120"/>
            <a:ext cx="4541520" cy="6386830"/>
            <a:chOff x="3825240" y="198120"/>
            <a:chExt cx="4541520" cy="63868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3A8E1F-6660-E596-B88A-4A63AA68E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00" t="27898" r="33443" b="17747"/>
            <a:stretch/>
          </p:blipFill>
          <p:spPr>
            <a:xfrm>
              <a:off x="3825240" y="1188720"/>
              <a:ext cx="4541520" cy="4480560"/>
            </a:xfrm>
            <a:prstGeom prst="ellipse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89BAA8-94C8-B356-3330-ABFD1B2C1F3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8120"/>
              <a:ext cx="0" cy="758239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lumMod val="85000"/>
                  <a:lumOff val="1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3E8E-9090-9F18-0F9E-3A967730680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26711"/>
              <a:ext cx="0" cy="758239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lumMod val="85000"/>
                  <a:lumOff val="15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1942515"/>
            <a:ext cx="5715000" cy="1555066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1000" y="3626533"/>
            <a:ext cx="5227094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  <p:pic>
        <p:nvPicPr>
          <p:cNvPr id="6" name="Picture 5" descr="A person pointing at a whiteboard&#10;&#10;Description automatically generated">
            <a:extLst>
              <a:ext uri="{FF2B5EF4-FFF2-40B4-BE49-F238E27FC236}">
                <a16:creationId xmlns:a16="http://schemas.microsoft.com/office/drawing/2014/main" id="{F7707BF0-C9DE-6295-6944-D37D790AC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6D12757-6937-4D7F-83F3-EA7C9915FF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1"/>
            <a:ext cx="12191999" cy="6857999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0B05EE9-ECC1-4823-B1AF-B4155FF9D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51825" y="6454453"/>
            <a:ext cx="3175200" cy="13252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-18"/>
              </a:defRPr>
            </a:lvl1pPr>
          </a:lstStyle>
          <a:p>
            <a:r>
              <a:rPr lang="en-US"/>
              <a:t>Copyright © 2024 Accenture. All rights reserved.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A128E2CA-34D5-4314-9BF4-1253E5360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813" y="6454453"/>
            <a:ext cx="381600" cy="13252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F8EB60C-7CC2-49F0-B2EE-C81F067DE0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TS_Purple" descr="Accenture Greater Than symbol in purple">
            <a:extLst>
              <a:ext uri="{FF2B5EF4-FFF2-40B4-BE49-F238E27FC236}">
                <a16:creationId xmlns:a16="http://schemas.microsoft.com/office/drawing/2014/main" id="{D373AF98-4171-48FB-A648-DA4CCF70B94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57549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Graphik Regular" panose="020B0503030202060203" pitchFamily="34" charset="-18"/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BC30D632-5A8E-43A2-A24D-0F874B9608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5138" y="2479133"/>
            <a:ext cx="5588001" cy="43088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kumimoji="0" lang="en-US" sz="2798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/>
              <a:t>Insert subhead </a:t>
            </a:r>
            <a:r>
              <a:rPr lang="pl-PL"/>
              <a:t>here</a:t>
            </a:r>
            <a:endParaRPr lang="en-US"/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A5A1F1F1-D9CA-476A-AF35-E0F3F2E0D1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5138" y="3751569"/>
            <a:ext cx="5588001" cy="43088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kumimoji="0" lang="en-US" sz="2798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/>
              <a:t>Insert subhead </a:t>
            </a:r>
            <a:r>
              <a:rPr lang="pl-PL"/>
              <a:t>here</a:t>
            </a:r>
            <a:endParaRPr lang="en-US"/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4DAD8328-C6C7-4C84-9E51-9E6E9E42FE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75138" y="5024006"/>
            <a:ext cx="5588001" cy="43088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kumimoji="0" lang="en-US" sz="2798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/>
              <a:t>Insert subhead </a:t>
            </a:r>
            <a:r>
              <a:rPr lang="pl-PL"/>
              <a:t>here</a:t>
            </a:r>
            <a:endParaRPr lang="en-US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E976E419-99CE-45EE-98CA-59F5B04321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5138" y="1206697"/>
            <a:ext cx="5588001" cy="43088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kumimoji="0" lang="en-US" sz="2798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/>
              <a:t>Insert subhead </a:t>
            </a:r>
            <a:r>
              <a:rPr lang="pl-PL"/>
              <a:t>here</a:t>
            </a:r>
            <a:endParaRPr lang="en-US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A086FA39-CF9E-49CE-9F36-70D397E0DB9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122104" y="1083586"/>
            <a:ext cx="996075" cy="67710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kumimoji="0" lang="en-US" sz="4397" b="0" i="0" u="none" strike="noStrike" kern="1200" cap="none" spc="0" normalizeH="0" baseline="0" dirty="0">
                <a:ln>
                  <a:noFill/>
                </a:ln>
                <a:solidFill>
                  <a:srgbClr val="DCA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pl-PL"/>
              <a:t>01</a:t>
            </a:r>
            <a:endParaRPr lang="en-US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6F9CF924-663A-4788-896A-7D291E8284A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22104" y="2356021"/>
            <a:ext cx="996075" cy="67710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kumimoji="0" lang="en-US" sz="4397" b="0" i="0" u="none" strike="noStrike" kern="1200" cap="none" spc="0" normalizeH="0" baseline="0" dirty="0">
                <a:ln>
                  <a:noFill/>
                </a:ln>
                <a:solidFill>
                  <a:srgbClr val="DCA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pl-PL"/>
              <a:t>02</a:t>
            </a:r>
            <a:endParaRPr lang="en-US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A3A4E014-1726-4860-8D27-831CFB1F7C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22104" y="3628457"/>
            <a:ext cx="996075" cy="67710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kumimoji="0" lang="en-US" sz="4397" b="0" i="0" u="none" strike="noStrike" kern="1200" cap="none" spc="0" normalizeH="0" baseline="0" dirty="0">
                <a:ln>
                  <a:noFill/>
                </a:ln>
                <a:solidFill>
                  <a:srgbClr val="DCA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pl-PL"/>
              <a:t>03</a:t>
            </a:r>
            <a:endParaRPr lang="en-US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276CE889-50C3-4B57-8B7E-EF0DC04EFD2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122104" y="4900894"/>
            <a:ext cx="996075" cy="677108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kumimoji="0" lang="en-US" sz="4397" b="0" i="0" u="none" strike="noStrike" kern="1200" cap="none" spc="0" normalizeH="0" baseline="0" dirty="0">
                <a:ln>
                  <a:noFill/>
                </a:ln>
                <a:solidFill>
                  <a:srgbClr val="DCA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pl-PL"/>
              <a:t>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073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C579A3C-762B-4219-B6EE-5A8B59C1C1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1" imgH="472" progId="TCLayout.ActiveDocument.1">
                  <p:embed/>
                </p:oleObj>
              </mc:Choice>
              <mc:Fallback>
                <p:oleObj name="think-cell Slide" r:id="rId10" imgW="471" imgH="472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C579A3C-762B-4219-B6EE-5A8B59C1C1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B34356D-370C-4209-B226-581FDE0CD913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3600" b="1" i="0" u="none" cap="none" baseline="0">
              <a:latin typeface="Graphik" panose="020B0503030202060203" pitchFamily="34" charset="0"/>
              <a:ea typeface="+mj-ea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2024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9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2024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Friday, August 30, 2024</a:t>
            </a:fld>
            <a:endParaRPr lang="en-US" dirty="0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121926C-06F0-8BAB-303E-4101BFC94D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96" b="7696"/>
          <a:stretch/>
        </p:blipFill>
        <p:spPr/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3D1C6F0A-8D6C-3DC5-A58F-66A54A751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01" y="2897597"/>
            <a:ext cx="5715000" cy="1221637"/>
          </a:xfrm>
        </p:spPr>
        <p:txBody>
          <a:bodyPr anchor="ctr"/>
          <a:lstStyle/>
          <a:p>
            <a:r>
              <a:rPr lang="en-US" sz="4400" dirty="0" err="1">
                <a:solidFill>
                  <a:schemeClr val="bg1"/>
                </a:solidFill>
              </a:rPr>
              <a:t>GenLite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Azure Technical Architecture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ECC1-16C9-7C34-4AF4-413C5E1351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64975" y="6489700"/>
            <a:ext cx="327025" cy="201613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BDCDB1C-FF0B-00D0-85C7-8853FA8C8D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1" y="5817454"/>
            <a:ext cx="1883664" cy="497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6783-FD46-E44E-4CC1-53AC0B921719}"/>
              </a:ext>
            </a:extLst>
          </p:cNvPr>
          <p:cNvSpPr txBox="1">
            <a:spLocks/>
          </p:cNvSpPr>
          <p:nvPr/>
        </p:nvSpPr>
        <p:spPr>
          <a:xfrm>
            <a:off x="203888" y="5696405"/>
            <a:ext cx="6416531" cy="44562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6985FB-BC27-3B92-90FF-1C293293D86E}"/>
              </a:ext>
            </a:extLst>
          </p:cNvPr>
          <p:cNvSpPr txBox="1">
            <a:spLocks/>
          </p:cNvSpPr>
          <p:nvPr/>
        </p:nvSpPr>
        <p:spPr>
          <a:xfrm>
            <a:off x="203888" y="5696405"/>
            <a:ext cx="6416531" cy="44562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DCAEB88-65D7-1DF7-C031-F2F29B51B02A}"/>
              </a:ext>
            </a:extLst>
          </p:cNvPr>
          <p:cNvSpPr txBox="1">
            <a:spLocks/>
          </p:cNvSpPr>
          <p:nvPr/>
        </p:nvSpPr>
        <p:spPr bwMode="black">
          <a:xfrm>
            <a:off x="375338" y="5124692"/>
            <a:ext cx="8402902" cy="81814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bg1"/>
                </a:solidFill>
              </a:rPr>
              <a:t> </a:t>
            </a:r>
            <a:br>
              <a:rPr lang="en-US" sz="2400">
                <a:solidFill>
                  <a:schemeClr val="bg1"/>
                </a:solidFill>
              </a:rPr>
            </a:b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3611C-C638-D977-63EB-41E8BFBE3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F3FD96-9209-486E-D39D-90777F83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92" y="1039127"/>
            <a:ext cx="9534525" cy="5438775"/>
          </a:xfrm>
          <a:prstGeom prst="rect">
            <a:avLst/>
          </a:prstGeom>
        </p:spPr>
      </p:pic>
      <p:sp>
        <p:nvSpPr>
          <p:cNvPr id="6" name="Title 17">
            <a:extLst>
              <a:ext uri="{FF2B5EF4-FFF2-40B4-BE49-F238E27FC236}">
                <a16:creationId xmlns:a16="http://schemas.microsoft.com/office/drawing/2014/main" id="{4C447F23-2E95-CC98-5DC1-1964D66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38125"/>
            <a:ext cx="11430000" cy="800100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  <a:gs pos="61000">
                      <a:srgbClr val="D931A9"/>
                    </a:gs>
                  </a:gsLst>
                  <a:lin ang="0" scaled="1"/>
                </a:gradFill>
                <a:latin typeface="Graphik Semibold" panose="020B0703030202060203" pitchFamily="34" charset="0"/>
                <a:ea typeface="+mn-ea"/>
                <a:cs typeface="+mn-cs"/>
              </a:rPr>
              <a:t>Technical Architecture – Azure with CI/CD pipeline</a:t>
            </a:r>
            <a:br>
              <a:rPr lang="en-US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  <a:gs pos="61000">
                      <a:srgbClr val="D931A9"/>
                    </a:gs>
                  </a:gsLst>
                  <a:lin ang="0" scaled="1"/>
                </a:gradFill>
                <a:latin typeface="Graphik Semibold" panose="020B0703030202060203" pitchFamily="34" charset="0"/>
                <a:ea typeface="+mn-ea"/>
                <a:cs typeface="+mn-cs"/>
              </a:rPr>
            </a:br>
            <a:endParaRPr lang="en-US" dirty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  <a:gs pos="61000">
                    <a:srgbClr val="D931A9"/>
                  </a:gs>
                </a:gsLst>
                <a:lin ang="0" scaled="1"/>
              </a:gradFill>
              <a:latin typeface="Graphik Semibold" panose="020B07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84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FD0C-19ED-3C31-BC84-E866AC25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Infrastructure &amp; Software Requirements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804B0-AFE5-BE56-3F89-9F217439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E55AB4-5E1C-F0E6-E812-6A22F8444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01800"/>
              </p:ext>
            </p:extLst>
          </p:nvPr>
        </p:nvGraphicFramePr>
        <p:xfrm>
          <a:off x="229651" y="1002814"/>
          <a:ext cx="11519170" cy="5067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244">
                  <a:extLst>
                    <a:ext uri="{9D8B030D-6E8A-4147-A177-3AD203B41FA5}">
                      <a16:colId xmlns:a16="http://schemas.microsoft.com/office/drawing/2014/main" val="3618691183"/>
                    </a:ext>
                  </a:extLst>
                </a:gridCol>
                <a:gridCol w="2023425">
                  <a:extLst>
                    <a:ext uri="{9D8B030D-6E8A-4147-A177-3AD203B41FA5}">
                      <a16:colId xmlns:a16="http://schemas.microsoft.com/office/drawing/2014/main" val="4284064135"/>
                    </a:ext>
                  </a:extLst>
                </a:gridCol>
                <a:gridCol w="2918460">
                  <a:extLst>
                    <a:ext uri="{9D8B030D-6E8A-4147-A177-3AD203B41FA5}">
                      <a16:colId xmlns:a16="http://schemas.microsoft.com/office/drawing/2014/main" val="2139556872"/>
                    </a:ext>
                  </a:extLst>
                </a:gridCol>
                <a:gridCol w="6270041">
                  <a:extLst>
                    <a:ext uri="{9D8B030D-6E8A-4147-A177-3AD203B41FA5}">
                      <a16:colId xmlns:a16="http://schemas.microsoft.com/office/drawing/2014/main" val="1464692302"/>
                    </a:ext>
                  </a:extLst>
                </a:gridCol>
              </a:tblGrid>
              <a:tr h="451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R="2308" marT="230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Services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Configuration 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Comments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47101"/>
                  </a:ext>
                </a:extLst>
              </a:tr>
              <a:tr h="22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Resource 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rg-genlite</a:t>
                      </a: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Service principle – Client id/ Secret / tenant ID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extLst>
                  <a:ext uri="{0D108BD9-81ED-4DB2-BD59-A6C34878D82A}">
                    <a16:rowId xmlns:a16="http://schemas.microsoft.com/office/drawing/2014/main" val="4119049420"/>
                  </a:ext>
                </a:extLst>
              </a:tr>
              <a:tr h="451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sngStrike" dirty="0">
                          <a:effectLst/>
                        </a:rPr>
                        <a:t>2</a:t>
                      </a:r>
                      <a:endParaRPr lang="en-US" sz="10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Virtual Network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Virtual Network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Subnets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App subnet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ACR subnet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Leverage existing one or create dedicated subnet for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Genlite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with access enabled to App Service, CICD pipeline infra and Azure blob storage</a:t>
                      </a:r>
                    </a:p>
                  </a:txBody>
                  <a:tcPr marR="2308" marT="2308" marB="0" anchor="ctr"/>
                </a:tc>
                <a:extLst>
                  <a:ext uri="{0D108BD9-81ED-4DB2-BD59-A6C34878D82A}">
                    <a16:rowId xmlns:a16="http://schemas.microsoft.com/office/drawing/2014/main" val="1823553894"/>
                  </a:ext>
                </a:extLst>
              </a:tr>
              <a:tr h="451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effectLst/>
                        </a:rPr>
                        <a:t>3</a:t>
                      </a:r>
                      <a:endParaRPr lang="en-US" sz="10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App Service plans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Operating System - Linux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Size -  P2v3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Instance  - 2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extLst>
                  <a:ext uri="{0D108BD9-81ED-4DB2-BD59-A6C34878D82A}">
                    <a16:rowId xmlns:a16="http://schemas.microsoft.com/office/drawing/2014/main" val="1098804022"/>
                  </a:ext>
                </a:extLst>
              </a:tr>
              <a:tr h="899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App 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Operating System - Linux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Publish - Docker Container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Restricted with Virtual Network (Private)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extLst>
                  <a:ext uri="{0D108BD9-81ED-4DB2-BD59-A6C34878D82A}">
                    <a16:rowId xmlns:a16="http://schemas.microsoft.com/office/drawing/2014/main" val="1311853416"/>
                  </a:ext>
                </a:extLst>
              </a:tr>
              <a:tr h="6752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Container Registry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Pricing plan - Premium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Connectivity configuration - Private access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extLst>
                  <a:ext uri="{0D108BD9-81ED-4DB2-BD59-A6C34878D82A}">
                    <a16:rowId xmlns:a16="http://schemas.microsoft.com/office/drawing/2014/main" val="207932849"/>
                  </a:ext>
                </a:extLst>
              </a:tr>
              <a:tr h="451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Key vaults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Sku</a:t>
                      </a:r>
                      <a:r>
                        <a:rPr lang="en-US" sz="1000" u="none" strike="noStrike" dirty="0">
                          <a:effectLst/>
                        </a:rPr>
                        <a:t> (Pricing tier) - Standard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Associated within Vnet and Managed Identity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extLst>
                  <a:ext uri="{0D108BD9-81ED-4DB2-BD59-A6C34878D82A}">
                    <a16:rowId xmlns:a16="http://schemas.microsoft.com/office/drawing/2014/main" val="4253042505"/>
                  </a:ext>
                </a:extLst>
              </a:tr>
              <a:tr h="451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Storage Account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Storage account store Pickle files, Prompt files, as well as input and output folders to store source code for conversion. Estimated 100GB max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extLst>
                  <a:ext uri="{0D108BD9-81ED-4DB2-BD59-A6C34878D82A}">
                    <a16:rowId xmlns:a16="http://schemas.microsoft.com/office/drawing/2014/main" val="2027325961"/>
                  </a:ext>
                </a:extLst>
              </a:tr>
              <a:tr h="22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Open AI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Pricing Tier - Standard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Models - gpt-35-turbo-16k and text-embedding-ada-002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Model - gpt-35-turbo-16k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Version - 0613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Capacity - 120K TPM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Rate Limit - 120000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308" marT="2308" marB="0"/>
                </a:tc>
                <a:extLst>
                  <a:ext uri="{0D108BD9-81ED-4DB2-BD59-A6C34878D82A}">
                    <a16:rowId xmlns:a16="http://schemas.microsoft.com/office/drawing/2014/main" val="173486736"/>
                  </a:ext>
                </a:extLst>
              </a:tr>
              <a:tr h="22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77"/>
                        </a:rPr>
                        <a:t>9</a:t>
                      </a: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Actions</a:t>
                      </a: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Orchestration</a:t>
                      </a:r>
                    </a:p>
                  </a:txBody>
                  <a:tcPr marR="2308" marT="23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with Sudhir for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Actions</a:t>
                      </a:r>
                    </a:p>
                  </a:txBody>
                  <a:tcPr marR="2308" marT="2308" marB="0"/>
                </a:tc>
                <a:extLst>
                  <a:ext uri="{0D108BD9-81ED-4DB2-BD59-A6C34878D82A}">
                    <a16:rowId xmlns:a16="http://schemas.microsoft.com/office/drawing/2014/main" val="273616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4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E54D-F595-4FFF-73A1-D74BC583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60833"/>
          </a:xfrm>
        </p:spPr>
        <p:txBody>
          <a:bodyPr/>
          <a:lstStyle/>
          <a:p>
            <a:r>
              <a:rPr lang="en-US" dirty="0"/>
              <a:t>Gentile Usage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AA295-CABF-F6C6-8BC1-F74A419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FD4387-47F2-EBE3-D079-EFA97F886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584058"/>
              </p:ext>
            </p:extLst>
          </p:nvPr>
        </p:nvGraphicFramePr>
        <p:xfrm>
          <a:off x="1060704" y="1481328"/>
          <a:ext cx="10369294" cy="4657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30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4F53-924E-9E3F-F5EE-6B95F8A4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What to ask Infra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CD013-8E35-E75F-7425-4BBC559E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1C98C-DCDB-AA45-5355-D0A31678BF5B}"/>
              </a:ext>
            </a:extLst>
          </p:cNvPr>
          <p:cNvSpPr txBox="1"/>
          <p:nvPr/>
        </p:nvSpPr>
        <p:spPr>
          <a:xfrm>
            <a:off x="381000" y="1249960"/>
            <a:ext cx="11237751" cy="42699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algn="l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Action Items:</a:t>
            </a:r>
          </a:p>
          <a:p>
            <a:pPr marL="742950" lvl="1" indent="-28575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Resource group with Service Principle will be provided by </a:t>
            </a:r>
            <a:r>
              <a:rPr lang="en-US" dirty="0">
                <a:highlight>
                  <a:srgbClr val="FFFF00"/>
                </a:highlight>
              </a:rPr>
              <a:t>Nitin R – ETC: Sep 03</a:t>
            </a:r>
            <a:r>
              <a:rPr lang="en-US" baseline="30000" dirty="0">
                <a:highlight>
                  <a:srgbClr val="FFFF00"/>
                </a:highlight>
              </a:rPr>
              <a:t>rd</a:t>
            </a:r>
            <a:r>
              <a:rPr lang="en-US" dirty="0">
                <a:highlight>
                  <a:srgbClr val="FFFF00"/>
                </a:highlight>
              </a:rPr>
              <a:t> 2024</a:t>
            </a:r>
          </a:p>
          <a:p>
            <a:pPr marL="742950" lvl="1" indent="-28575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Repo / Actions will be provisioned by different group –</a:t>
            </a:r>
            <a:r>
              <a:rPr lang="en-US" dirty="0">
                <a:highlight>
                  <a:srgbClr val="FFFF00"/>
                </a:highlight>
              </a:rPr>
              <a:t>Sudhir to provide direction </a:t>
            </a:r>
          </a:p>
          <a:p>
            <a:pPr marL="1200150" lvl="2" indent="-28575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Admin permissions needed to setup repo and configure 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marL="742950" lvl="1" indent="-28575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GenLite</a:t>
            </a:r>
            <a:r>
              <a:rPr lang="en-US" dirty="0"/>
              <a:t> team will provision resources and deploy </a:t>
            </a:r>
            <a:r>
              <a:rPr lang="en-US" dirty="0" err="1"/>
              <a:t>Genlite</a:t>
            </a:r>
            <a:r>
              <a:rPr lang="en-US" dirty="0"/>
              <a:t> – dependent on above </a:t>
            </a:r>
            <a:r>
              <a:rPr lang="en-US" dirty="0">
                <a:highlight>
                  <a:srgbClr val="FFFF00"/>
                </a:highlight>
              </a:rPr>
              <a:t>( </a:t>
            </a:r>
            <a:r>
              <a:rPr lang="en-US" dirty="0" err="1">
                <a:highlight>
                  <a:srgbClr val="FFFF00"/>
                </a:highlight>
              </a:rPr>
              <a:t>Aravid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Moturi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1200150" lvl="2" indent="-28575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Provisions the Infrastructure via ARM templates</a:t>
            </a:r>
          </a:p>
          <a:p>
            <a:pPr marL="1200150" lvl="2" indent="-28575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Pushes the code to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1200150" lvl="2" indent="-28575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Creates Pipelines</a:t>
            </a:r>
          </a:p>
          <a:p>
            <a:pPr marL="1200150" lvl="2" indent="-28575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Deploys the code to App Service</a:t>
            </a:r>
          </a:p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8929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V.N1LsgthmyrjYRVdwsg"/>
</p:tagLst>
</file>

<file path=ppt/theme/theme1.xml><?xml version="1.0" encoding="utf-8"?>
<a:theme xmlns:a="http://schemas.openxmlformats.org/drawingml/2006/main" name="8_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0895FEDED144F998D75F262A82E69" ma:contentTypeVersion="10" ma:contentTypeDescription="Create a new document." ma:contentTypeScope="" ma:versionID="c792b589aa968568e68417212368e958">
  <xsd:schema xmlns:xsd="http://www.w3.org/2001/XMLSchema" xmlns:xs="http://www.w3.org/2001/XMLSchema" xmlns:p="http://schemas.microsoft.com/office/2006/metadata/properties" xmlns:ns2="cc9fa964-6097-4baa-ad4e-8b6b10b70985" xmlns:ns3="9201913d-5f92-409e-94d8-7c795224acf7" targetNamespace="http://schemas.microsoft.com/office/2006/metadata/properties" ma:root="true" ma:fieldsID="583a8048ac8ae76546b2f8ae63d91e69" ns2:_="" ns3:_="">
    <xsd:import namespace="cc9fa964-6097-4baa-ad4e-8b6b10b70985"/>
    <xsd:import namespace="9201913d-5f92-409e-94d8-7c795224ac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fa964-6097-4baa-ad4e-8b6b10b709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1913d-5f92-409e-94d8-7c795224acf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58DB69-C9E3-48C2-AE3C-0054ADC0E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fa964-6097-4baa-ad4e-8b6b10b70985"/>
    <ds:schemaRef ds:uri="9201913d-5f92-409e-94d8-7c795224ac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0E69E6-80DA-491A-82E2-0E3F91D6F5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14FFA0-0600-43D6-B3BD-4932331ECF5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201913d-5f92-409e-94d8-7c795224acf7"/>
    <ds:schemaRef ds:uri="cc9fa964-6097-4baa-ad4e-8b6b10b70985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14205</TotalTime>
  <Words>343</Words>
  <Application>Microsoft Macintosh PowerPoint</Application>
  <PresentationFormat>Widescreen</PresentationFormat>
  <Paragraphs>69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Aptos</vt:lpstr>
      <vt:lpstr>Arial</vt:lpstr>
      <vt:lpstr>Calibri</vt:lpstr>
      <vt:lpstr>Graphik</vt:lpstr>
      <vt:lpstr>Graphik Light</vt:lpstr>
      <vt:lpstr>Graphik Regular</vt:lpstr>
      <vt:lpstr>Graphik Semibold</vt:lpstr>
      <vt:lpstr>GT Sectra Fine</vt:lpstr>
      <vt:lpstr>GT Sectra Fine Rg</vt:lpstr>
      <vt:lpstr>System Font</vt:lpstr>
      <vt:lpstr>8_Office Theme</vt:lpstr>
      <vt:lpstr>Office Theme</vt:lpstr>
      <vt:lpstr>think-cell Slide</vt:lpstr>
      <vt:lpstr>GenLite Azure Technical Architecture</vt:lpstr>
      <vt:lpstr>Technical Architecture – Azure with CI/CD pipeline </vt:lpstr>
      <vt:lpstr>Infrastructure &amp; Software Requirements</vt:lpstr>
      <vt:lpstr>Gentile Usage Steps</vt:lpstr>
      <vt:lpstr>Preparation – What to ask Infra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GenLite Azure Infrastructure</dc:title>
  <dc:creator>Nagaraj, Aravind</dc:creator>
  <cp:lastModifiedBy>Kurakula, Murali</cp:lastModifiedBy>
  <cp:revision>13</cp:revision>
  <dcterms:created xsi:type="dcterms:W3CDTF">2024-06-18T13:01:14Z</dcterms:created>
  <dcterms:modified xsi:type="dcterms:W3CDTF">2024-09-03T12:38:51Z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0x010100CD20895FEDED144F998D75F262A82E69</vt:lpwstr>
  </property>
</Properties>
</file>