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8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layfair Display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0303696b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0303696b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0303696b4_0_3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0303696b4_0_3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0303696b4_0_7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0303696b4_0_7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0303696b4_0_7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0303696b4_0_7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76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0303696b4_0_7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0303696b4_0_7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0303696b4_0_7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0303696b4_0_7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0ce6958f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0ce6958f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0303696b4_0_7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0303696b4_0_7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87CB-668B-CD47-8252-7BB06D64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B76-102E-FB43-9232-FE2529F3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7E4D-A17B-8445-A827-76983C8B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D19F-250D-C541-9B2B-EEA2E52ECE78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07DC-958B-1644-B31B-7702963F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1C638-9736-2D44-8BC6-AB4DE96D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F4C9-B83E-7B45-B89B-D1BE5D6BE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509550" y="11952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Social Pulse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Understanding Brand Perception using Social Media Analytics</a:t>
            </a:r>
            <a:endParaRPr sz="2000"/>
          </a:p>
        </p:txBody>
      </p:sp>
      <p:sp>
        <p:nvSpPr>
          <p:cNvPr id="60" name="Google Shape;60;p13"/>
          <p:cNvSpPr txBox="1"/>
          <p:nvPr/>
        </p:nvSpPr>
        <p:spPr>
          <a:xfrm>
            <a:off x="177875" y="3589875"/>
            <a:ext cx="1383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Murali Dandu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Christopher Light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Hao Qiu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Liyang Ru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Pai Tong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Yen-Ju Tseng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875" y="2726225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544" y="2716503"/>
            <a:ext cx="568006" cy="5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</a:t>
            </a:r>
            <a:endParaRPr sz="2400"/>
          </a:p>
        </p:txBody>
      </p:sp>
      <p:pic>
        <p:nvPicPr>
          <p:cNvPr id="3" name="Google Shape;68;p14">
            <a:extLst>
              <a:ext uri="{FF2B5EF4-FFF2-40B4-BE49-F238E27FC236}">
                <a16:creationId xmlns:a16="http://schemas.microsoft.com/office/drawing/2014/main" id="{104B74BA-0C2E-5073-CAFC-758A23A84D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985" y="1317698"/>
            <a:ext cx="4076030" cy="26822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A55EE8-9115-D844-9A18-75E078D4B24E}"/>
              </a:ext>
            </a:extLst>
          </p:cNvPr>
          <p:cNvSpPr txBox="1"/>
          <p:nvPr/>
        </p:nvSpPr>
        <p:spPr>
          <a:xfrm>
            <a:off x="3152573" y="922837"/>
            <a:ext cx="283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accent5"/>
                </a:solidFill>
              </a:rPr>
              <a:t>http://18.234.216.224:8501/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343114" y="528258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tx1"/>
                </a:solidFill>
              </a:rPr>
              <a:t>Agenda:</a:t>
            </a:r>
            <a:endParaRPr sz="2400" b="1">
              <a:solidFill>
                <a:schemeClr val="tx1"/>
              </a:solidFill>
            </a:endParaRPr>
          </a:p>
          <a:p>
            <a:pPr marL="4254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000">
                <a:solidFill>
                  <a:schemeClr val="tx1"/>
                </a:solidFill>
              </a:rPr>
              <a:t>Motivation</a:t>
            </a:r>
            <a:endParaRPr sz="2000">
              <a:solidFill>
                <a:schemeClr val="tx1"/>
              </a:solidFill>
            </a:endParaRPr>
          </a:p>
          <a:p>
            <a:pPr marL="425450">
              <a:lnSpc>
                <a:spcPct val="150000"/>
              </a:lnSpc>
              <a:buClr>
                <a:schemeClr val="tx1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000">
                <a:solidFill>
                  <a:schemeClr val="tx1"/>
                </a:solidFill>
              </a:rPr>
              <a:t>User Story</a:t>
            </a:r>
          </a:p>
          <a:p>
            <a:pPr marL="425450">
              <a:lnSpc>
                <a:spcPct val="150000"/>
              </a:lnSpc>
              <a:buClr>
                <a:schemeClr val="tx1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000">
                <a:solidFill>
                  <a:schemeClr val="tx1"/>
                </a:solidFill>
              </a:rPr>
              <a:t>Data</a:t>
            </a:r>
            <a:endParaRPr sz="2000">
              <a:solidFill>
                <a:schemeClr val="tx1"/>
              </a:solidFill>
            </a:endParaRPr>
          </a:p>
          <a:p>
            <a:pPr marL="425450">
              <a:lnSpc>
                <a:spcPct val="150000"/>
              </a:lnSpc>
              <a:buClr>
                <a:schemeClr val="tx1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000">
                <a:solidFill>
                  <a:schemeClr val="tx1"/>
                </a:solidFill>
              </a:rPr>
              <a:t>Models and Analytics</a:t>
            </a:r>
            <a:endParaRPr sz="2000">
              <a:solidFill>
                <a:schemeClr val="tx1"/>
              </a:solidFill>
            </a:endParaRPr>
          </a:p>
          <a:p>
            <a:pPr marL="425450">
              <a:lnSpc>
                <a:spcPct val="150000"/>
              </a:lnSpc>
              <a:buClr>
                <a:schemeClr val="tx1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000">
                <a:solidFill>
                  <a:schemeClr val="tx1"/>
                </a:solidFill>
              </a:rPr>
              <a:t>Architecture</a:t>
            </a:r>
          </a:p>
          <a:p>
            <a:pPr marL="425450">
              <a:lnSpc>
                <a:spcPct val="150000"/>
              </a:lnSpc>
              <a:buClr>
                <a:schemeClr val="tx1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000">
                <a:solidFill>
                  <a:schemeClr val="tx1"/>
                </a:solidFill>
              </a:rPr>
              <a:t>Dashboard Demo</a:t>
            </a:r>
            <a:endParaRPr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74" name="Google Shape;74;p15"/>
          <p:cNvSpPr/>
          <p:nvPr/>
        </p:nvSpPr>
        <p:spPr>
          <a:xfrm>
            <a:off x="712950" y="1748450"/>
            <a:ext cx="3386700" cy="267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80% brand marketers agree that social listening has </a:t>
            </a: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increased value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Need for Performance measurement, brand reputation, product development, competitive insights etc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Currently, lot of standalone analytics with no consolidated tool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007325" y="1748450"/>
            <a:ext cx="3386700" cy="267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Proposed Solution: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Unified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brand perception tool analyzing different social streams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Need to understand </a:t>
            </a: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sentiment, emotion and key topics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across different dimensions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Social Pulse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396438" y="2792425"/>
            <a:ext cx="314100" cy="4245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906300" y="12642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 sz="17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200675" y="12642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sz="17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Story – Brand Manager</a:t>
            </a:r>
            <a:endParaRPr sz="2400"/>
          </a:p>
        </p:txBody>
      </p:sp>
      <p:sp>
        <p:nvSpPr>
          <p:cNvPr id="74" name="Google Shape;74;p15"/>
          <p:cNvSpPr/>
          <p:nvPr/>
        </p:nvSpPr>
        <p:spPr>
          <a:xfrm>
            <a:off x="706433" y="3445964"/>
            <a:ext cx="2123853" cy="1178107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Marketing is my passion and I love increasing my product’s brand value. I want to understand customer’s perception to understand pain points and help device product and marketing strategies</a:t>
            </a:r>
            <a:endParaRPr sz="11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367211" y="1819727"/>
            <a:ext cx="1632960" cy="413657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Frustrations</a:t>
            </a:r>
            <a:endParaRPr sz="1800"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2" name="Picture 8" descr="Manager ">
            <a:extLst>
              <a:ext uri="{FF2B5EF4-FFF2-40B4-BE49-F238E27FC236}">
                <a16:creationId xmlns:a16="http://schemas.microsoft.com/office/drawing/2014/main" id="{C87EDD93-981B-3FA5-D6ED-025922DC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92" y="13525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294A87-38B3-5F4F-4B9C-67C2755D1039}"/>
              </a:ext>
            </a:extLst>
          </p:cNvPr>
          <p:cNvSpPr/>
          <p:nvPr/>
        </p:nvSpPr>
        <p:spPr>
          <a:xfrm>
            <a:off x="816985" y="1221921"/>
            <a:ext cx="1926215" cy="1775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211444-964A-82D0-A523-4E745A7E50D7}"/>
              </a:ext>
            </a:extLst>
          </p:cNvPr>
          <p:cNvSpPr txBox="1"/>
          <p:nvPr/>
        </p:nvSpPr>
        <p:spPr>
          <a:xfrm>
            <a:off x="870367" y="2564493"/>
            <a:ext cx="18194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Brand Manager, Marketing Manager</a:t>
            </a:r>
            <a:endParaRPr lang="en-US" sz="110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A40436D5-2A49-86C5-BEF9-BD41F9590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928" y="3033486"/>
            <a:ext cx="624114" cy="6241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8243C-2F3D-69F9-858D-A0BA29414D68}"/>
              </a:ext>
            </a:extLst>
          </p:cNvPr>
          <p:cNvCxnSpPr/>
          <p:nvPr/>
        </p:nvCxnSpPr>
        <p:spPr>
          <a:xfrm>
            <a:off x="3418114" y="2233384"/>
            <a:ext cx="47969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75;p15">
            <a:extLst>
              <a:ext uri="{FF2B5EF4-FFF2-40B4-BE49-F238E27FC236}">
                <a16:creationId xmlns:a16="http://schemas.microsoft.com/office/drawing/2014/main" id="{3E91E7FE-962B-E350-0ED7-5E6A4678229D}"/>
              </a:ext>
            </a:extLst>
          </p:cNvPr>
          <p:cNvSpPr/>
          <p:nvPr/>
        </p:nvSpPr>
        <p:spPr>
          <a:xfrm>
            <a:off x="3367210" y="3110954"/>
            <a:ext cx="2017589" cy="413657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Wants and Needs</a:t>
            </a:r>
            <a:endParaRPr sz="1800"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27CE65-B5CE-A467-07CF-AD94D6F519D9}"/>
              </a:ext>
            </a:extLst>
          </p:cNvPr>
          <p:cNvCxnSpPr/>
          <p:nvPr/>
        </p:nvCxnSpPr>
        <p:spPr>
          <a:xfrm>
            <a:off x="3418114" y="3524611"/>
            <a:ext cx="47969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74;p15">
            <a:extLst>
              <a:ext uri="{FF2B5EF4-FFF2-40B4-BE49-F238E27FC236}">
                <a16:creationId xmlns:a16="http://schemas.microsoft.com/office/drawing/2014/main" id="{D04D8934-D3F9-5CDE-4C72-DE44E85C461D}"/>
              </a:ext>
            </a:extLst>
          </p:cNvPr>
          <p:cNvSpPr/>
          <p:nvPr/>
        </p:nvSpPr>
        <p:spPr>
          <a:xfrm>
            <a:off x="3367210" y="2250987"/>
            <a:ext cx="2447854" cy="735965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lvl="0" indent="-171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response manual surveys</a:t>
            </a:r>
          </a:p>
          <a:p>
            <a:pPr marL="311150" lvl="0" indent="-171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 consuming product decision making</a:t>
            </a:r>
            <a:endParaRPr sz="11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74;p15">
            <a:extLst>
              <a:ext uri="{FF2B5EF4-FFF2-40B4-BE49-F238E27FC236}">
                <a16:creationId xmlns:a16="http://schemas.microsoft.com/office/drawing/2014/main" id="{1CE8EF07-360C-8DEE-EAEC-620BB81FF691}"/>
              </a:ext>
            </a:extLst>
          </p:cNvPr>
          <p:cNvSpPr/>
          <p:nvPr/>
        </p:nvSpPr>
        <p:spPr>
          <a:xfrm>
            <a:off x="5767232" y="2316300"/>
            <a:ext cx="2447854" cy="735965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lvl="0" indent="-171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able to understand online brand perception</a:t>
            </a:r>
          </a:p>
          <a:p>
            <a:pPr marL="311150" lvl="0" indent="-171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Friction between product and marketing teams</a:t>
            </a:r>
            <a:endParaRPr sz="11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raphic 9" descr="Office worker male with solid fill">
            <a:extLst>
              <a:ext uri="{FF2B5EF4-FFF2-40B4-BE49-F238E27FC236}">
                <a16:creationId xmlns:a16="http://schemas.microsoft.com/office/drawing/2014/main" id="{EDEC5799-4019-7A5D-D5C6-2B94D00355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8804" y="1273362"/>
            <a:ext cx="274320" cy="274320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F1FA601E-8AE0-175E-5529-CAF821B5F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0506" y="1272720"/>
            <a:ext cx="274320" cy="274320"/>
          </a:xfrm>
          <a:prstGeom prst="rect">
            <a:avLst/>
          </a:prstGeom>
        </p:spPr>
      </p:pic>
      <p:sp>
        <p:nvSpPr>
          <p:cNvPr id="31" name="Google Shape;74;p15">
            <a:extLst>
              <a:ext uri="{FF2B5EF4-FFF2-40B4-BE49-F238E27FC236}">
                <a16:creationId xmlns:a16="http://schemas.microsoft.com/office/drawing/2014/main" id="{CC7EC219-11B4-6EE3-EA56-F318FFC26EB2}"/>
              </a:ext>
            </a:extLst>
          </p:cNvPr>
          <p:cNvSpPr/>
          <p:nvPr/>
        </p:nvSpPr>
        <p:spPr>
          <a:xfrm>
            <a:off x="3445851" y="1219747"/>
            <a:ext cx="559420" cy="39251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35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74;p15">
            <a:extLst>
              <a:ext uri="{FF2B5EF4-FFF2-40B4-BE49-F238E27FC236}">
                <a16:creationId xmlns:a16="http://schemas.microsoft.com/office/drawing/2014/main" id="{12D34950-7615-D01C-7783-0FCAF6DF4622}"/>
              </a:ext>
            </a:extLst>
          </p:cNvPr>
          <p:cNvSpPr/>
          <p:nvPr/>
        </p:nvSpPr>
        <p:spPr>
          <a:xfrm>
            <a:off x="4479076" y="1219747"/>
            <a:ext cx="2070773" cy="39251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Sr. Marketing Manager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74;p15">
            <a:extLst>
              <a:ext uri="{FF2B5EF4-FFF2-40B4-BE49-F238E27FC236}">
                <a16:creationId xmlns:a16="http://schemas.microsoft.com/office/drawing/2014/main" id="{141A1AE4-64C8-E6F4-412D-07AA90072D54}"/>
              </a:ext>
            </a:extLst>
          </p:cNvPr>
          <p:cNvSpPr/>
          <p:nvPr/>
        </p:nvSpPr>
        <p:spPr>
          <a:xfrm>
            <a:off x="6908802" y="1213389"/>
            <a:ext cx="1378858" cy="39251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Mobile Making Company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74;p15">
            <a:extLst>
              <a:ext uri="{FF2B5EF4-FFF2-40B4-BE49-F238E27FC236}">
                <a16:creationId xmlns:a16="http://schemas.microsoft.com/office/drawing/2014/main" id="{1A64034E-85FB-BF06-2FDB-A32E41F9303B}"/>
              </a:ext>
            </a:extLst>
          </p:cNvPr>
          <p:cNvSpPr/>
          <p:nvPr/>
        </p:nvSpPr>
        <p:spPr>
          <a:xfrm>
            <a:off x="3400506" y="3592056"/>
            <a:ext cx="2447854" cy="735965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lvl="0" indent="-171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Want to understand customer sentiment and emotion</a:t>
            </a:r>
          </a:p>
          <a:p>
            <a:pPr marL="311150" lvl="0" indent="-171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Want to listen to social media for brand perception</a:t>
            </a:r>
            <a:endParaRPr sz="11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74;p15">
            <a:extLst>
              <a:ext uri="{FF2B5EF4-FFF2-40B4-BE49-F238E27FC236}">
                <a16:creationId xmlns:a16="http://schemas.microsoft.com/office/drawing/2014/main" id="{7A91F9F5-483B-81A3-BD92-CF16DB08439B}"/>
              </a:ext>
            </a:extLst>
          </p:cNvPr>
          <p:cNvSpPr/>
          <p:nvPr/>
        </p:nvSpPr>
        <p:spPr>
          <a:xfrm>
            <a:off x="5767232" y="3628975"/>
            <a:ext cx="2447854" cy="735965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1150" lvl="0" indent="-171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Want to make faster decisions using multi-faceted analytics</a:t>
            </a:r>
          </a:p>
          <a:p>
            <a:pPr marL="311150" lvl="0" indent="-171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Need to create a competitive edge</a:t>
            </a:r>
            <a:endParaRPr sz="11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" name="Graphic 16" descr="Building with solid fill">
            <a:extLst>
              <a:ext uri="{FF2B5EF4-FFF2-40B4-BE49-F238E27FC236}">
                <a16:creationId xmlns:a16="http://schemas.microsoft.com/office/drawing/2014/main" id="{9D61CF46-F224-8009-D646-C43393D17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8601" y="127272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</a:t>
            </a: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574695" y="1152474"/>
            <a:ext cx="4002300" cy="25196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Reddit</a:t>
            </a:r>
            <a:endParaRPr sz="1600" b="1"/>
          </a:p>
          <a:p>
            <a:pPr marL="0" lvl="0" indent="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1600"/>
          </a:p>
          <a:p>
            <a:pPr marL="0" lvl="0" indent="0" algn="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PRAW</a:t>
            </a:r>
            <a:endParaRPr sz="1600"/>
          </a:p>
          <a:p>
            <a:pPr marL="0" lvl="0" indent="457200" algn="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" sz="1600"/>
          </a:p>
          <a:p>
            <a:pPr marL="0" lvl="0" indent="457200" algn="r" rtl="0">
              <a:lnSpc>
                <a:spcPct val="95000"/>
              </a:lnSpc>
              <a:spcAft>
                <a:spcPts val="1200"/>
              </a:spcAft>
              <a:buNone/>
            </a:pPr>
            <a:r>
              <a:rPr lang="en" sz="1600"/>
              <a:t>More comment content, better diversity of searches</a:t>
            </a:r>
            <a:endParaRPr sz="160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4002300" cy="25196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 b="1"/>
              <a:t>Twitter</a:t>
            </a:r>
            <a:endParaRPr sz="16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lang="en"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Tweepy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lang="en"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Has geospatial data, but less context,     </a:t>
            </a:r>
            <a:r>
              <a:rPr lang="en-US" sz="1600"/>
              <a:t>and more marketing info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4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926" y="1185191"/>
            <a:ext cx="40017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537" y="1175466"/>
            <a:ext cx="409903" cy="4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11700" y="3879847"/>
            <a:ext cx="8274300" cy="83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each stream, per brand: 1k comments → </a:t>
            </a: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2k/brand</a:t>
            </a:r>
            <a:endParaRPr lang="en-US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Info Collected: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Text, upvotes, time of creation, location, ids.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839025" y="1953073"/>
            <a:ext cx="1201500" cy="34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100325" y="1923973"/>
            <a:ext cx="678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839025" y="2758622"/>
            <a:ext cx="1201500" cy="34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929700" y="2721748"/>
            <a:ext cx="10383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Pros/Cons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Detection Models</a:t>
            </a:r>
            <a:endParaRPr sz="24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93500" y="1152475"/>
            <a:ext cx="3999900" cy="34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3999900" cy="34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102" name="Google Shape;102;p17"/>
          <p:cNvSpPr/>
          <p:nvPr/>
        </p:nvSpPr>
        <p:spPr>
          <a:xfrm>
            <a:off x="3839025" y="1934932"/>
            <a:ext cx="1201500" cy="34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950400" y="1905832"/>
            <a:ext cx="978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839025" y="2544532"/>
            <a:ext cx="1201500" cy="34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950400" y="2515432"/>
            <a:ext cx="978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839025" y="3230332"/>
            <a:ext cx="1201500" cy="34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950400" y="3201232"/>
            <a:ext cx="978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839025" y="3916132"/>
            <a:ext cx="1201500" cy="34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950400" y="3887032"/>
            <a:ext cx="978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00350" y="1152475"/>
            <a:ext cx="39999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Sentiment Detection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392075" y="1622050"/>
            <a:ext cx="47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00350" y="1908893"/>
            <a:ext cx="3999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Positive, Neutral, Negative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92175" y="2432355"/>
            <a:ext cx="3999900" cy="83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Twitter and Reddit Sentimental                  Analysis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00350" y="3201153"/>
            <a:ext cx="3999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TF-IDF Transformation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92175" y="3882590"/>
            <a:ext cx="3999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Scikit-Learn LinearSVC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591350" y="3201153"/>
            <a:ext cx="3999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TF-IDF Transformation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583175" y="3882590"/>
            <a:ext cx="39999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Scikit-Learn LinearSVC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580175" y="1152475"/>
            <a:ext cx="39999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Emotion Detection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588350" y="1928938"/>
            <a:ext cx="39837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Joy, Sadness, Surprise, Anger, Fear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580175" y="2517801"/>
            <a:ext cx="39837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Emotion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Keyword Extraction Methods</a:t>
            </a:r>
            <a:endParaRPr sz="2400"/>
          </a:p>
        </p:txBody>
      </p:sp>
      <p:sp>
        <p:nvSpPr>
          <p:cNvPr id="145" name="Google Shape;145;p18"/>
          <p:cNvSpPr txBox="1"/>
          <p:nvPr/>
        </p:nvSpPr>
        <p:spPr>
          <a:xfrm>
            <a:off x="4210650" y="1622050"/>
            <a:ext cx="47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74;p15">
            <a:extLst>
              <a:ext uri="{FF2B5EF4-FFF2-40B4-BE49-F238E27FC236}">
                <a16:creationId xmlns:a16="http://schemas.microsoft.com/office/drawing/2014/main" id="{1E461298-E38D-7924-821C-7A61AF4D0D5F}"/>
              </a:ext>
            </a:extLst>
          </p:cNvPr>
          <p:cNvSpPr/>
          <p:nvPr/>
        </p:nvSpPr>
        <p:spPr>
          <a:xfrm>
            <a:off x="313809" y="1234950"/>
            <a:ext cx="4265451" cy="34023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YAKE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74;p15">
            <a:extLst>
              <a:ext uri="{FF2B5EF4-FFF2-40B4-BE49-F238E27FC236}">
                <a16:creationId xmlns:a16="http://schemas.microsoft.com/office/drawing/2014/main" id="{E0F45151-FED5-6AF1-CD18-733339226FE1}"/>
              </a:ext>
            </a:extLst>
          </p:cNvPr>
          <p:cNvSpPr/>
          <p:nvPr/>
        </p:nvSpPr>
        <p:spPr>
          <a:xfrm>
            <a:off x="603851" y="1915864"/>
            <a:ext cx="3606799" cy="4934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Aggregate data for a brand and stream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74;p15">
            <a:extLst>
              <a:ext uri="{FF2B5EF4-FFF2-40B4-BE49-F238E27FC236}">
                <a16:creationId xmlns:a16="http://schemas.microsoft.com/office/drawing/2014/main" id="{BAB061D3-3AF0-0F1E-91E4-6110C07A9481}"/>
              </a:ext>
            </a:extLst>
          </p:cNvPr>
          <p:cNvSpPr/>
          <p:nvPr/>
        </p:nvSpPr>
        <p:spPr>
          <a:xfrm>
            <a:off x="603851" y="2782858"/>
            <a:ext cx="3606799" cy="4934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YAKE Unsupervised KW Extraction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74;p15">
            <a:extLst>
              <a:ext uri="{FF2B5EF4-FFF2-40B4-BE49-F238E27FC236}">
                <a16:creationId xmlns:a16="http://schemas.microsoft.com/office/drawing/2014/main" id="{776F2E1C-C7D0-588B-E900-211FBDEDCD4D}"/>
              </a:ext>
            </a:extLst>
          </p:cNvPr>
          <p:cNvSpPr/>
          <p:nvPr/>
        </p:nvSpPr>
        <p:spPr>
          <a:xfrm>
            <a:off x="603850" y="3678880"/>
            <a:ext cx="3606799" cy="49348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Sub-Topic Analysis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74;p15">
            <a:extLst>
              <a:ext uri="{FF2B5EF4-FFF2-40B4-BE49-F238E27FC236}">
                <a16:creationId xmlns:a16="http://schemas.microsoft.com/office/drawing/2014/main" id="{7C973B0B-0413-3030-E963-8AFBBB151AE4}"/>
              </a:ext>
            </a:extLst>
          </p:cNvPr>
          <p:cNvSpPr/>
          <p:nvPr/>
        </p:nvSpPr>
        <p:spPr>
          <a:xfrm>
            <a:off x="4656099" y="1234950"/>
            <a:ext cx="4265451" cy="34023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KeyBERT</a:t>
            </a:r>
            <a:endParaRPr sz="1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Google Shape;74;p15">
            <a:extLst>
              <a:ext uri="{FF2B5EF4-FFF2-40B4-BE49-F238E27FC236}">
                <a16:creationId xmlns:a16="http://schemas.microsoft.com/office/drawing/2014/main" id="{882EB5C3-664C-1C5A-6FD8-71E83F203233}"/>
              </a:ext>
            </a:extLst>
          </p:cNvPr>
          <p:cNvSpPr/>
          <p:nvPr/>
        </p:nvSpPr>
        <p:spPr>
          <a:xfrm>
            <a:off x="4946141" y="1915864"/>
            <a:ext cx="3606799" cy="4934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Aggregate data for a brand and stream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74;p15">
            <a:extLst>
              <a:ext uri="{FF2B5EF4-FFF2-40B4-BE49-F238E27FC236}">
                <a16:creationId xmlns:a16="http://schemas.microsoft.com/office/drawing/2014/main" id="{9AE2DB5F-2528-3014-BD97-B103B33B3831}"/>
              </a:ext>
            </a:extLst>
          </p:cNvPr>
          <p:cNvSpPr/>
          <p:nvPr/>
        </p:nvSpPr>
        <p:spPr>
          <a:xfrm>
            <a:off x="4946141" y="2782858"/>
            <a:ext cx="3606799" cy="4934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KeyBERT KW Extraction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74;p15">
            <a:extLst>
              <a:ext uri="{FF2B5EF4-FFF2-40B4-BE49-F238E27FC236}">
                <a16:creationId xmlns:a16="http://schemas.microsoft.com/office/drawing/2014/main" id="{5869A644-11BF-DC11-D7C7-47E0B612F35A}"/>
              </a:ext>
            </a:extLst>
          </p:cNvPr>
          <p:cNvSpPr/>
          <p:nvPr/>
        </p:nvSpPr>
        <p:spPr>
          <a:xfrm>
            <a:off x="4946140" y="3678880"/>
            <a:ext cx="3606799" cy="49348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Co-occurrence Keyphrase Graph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0B390F-7C34-FC4A-8EF8-CB90D142666E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2407251" y="2409350"/>
            <a:ext cx="0" cy="37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F35DD4-1475-0297-070C-98E1C2E18AE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407250" y="3276344"/>
            <a:ext cx="1" cy="40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D36CE2-0C85-1614-3FB4-5098A2B705C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749541" y="2409350"/>
            <a:ext cx="0" cy="37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E2610-0E59-95F2-5369-F2F26348BD5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6749540" y="3276344"/>
            <a:ext cx="1" cy="40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ving fun with Docker, Stripe and Kill Bill - Kill Bill">
            <a:extLst>
              <a:ext uri="{FF2B5EF4-FFF2-40B4-BE49-F238E27FC236}">
                <a16:creationId xmlns:a16="http://schemas.microsoft.com/office/drawing/2014/main" id="{F2CD6CB6-EC58-3E4A-824F-830603D1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" y="2308461"/>
            <a:ext cx="1022627" cy="9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DCE933-8DAF-4641-BB73-1F75D7D792F7}"/>
              </a:ext>
            </a:extLst>
          </p:cNvPr>
          <p:cNvSpPr/>
          <p:nvPr/>
        </p:nvSpPr>
        <p:spPr>
          <a:xfrm>
            <a:off x="1423358" y="824215"/>
            <a:ext cx="7586385" cy="395952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6B867-E093-654A-A6BB-39AFB94B72B2}"/>
              </a:ext>
            </a:extLst>
          </p:cNvPr>
          <p:cNvCxnSpPr>
            <a:cxnSpLocks/>
          </p:cNvCxnSpPr>
          <p:nvPr/>
        </p:nvCxnSpPr>
        <p:spPr>
          <a:xfrm>
            <a:off x="931709" y="2803977"/>
            <a:ext cx="103407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5D78D6-B6BD-6947-AF20-1E9023A9326C}"/>
              </a:ext>
            </a:extLst>
          </p:cNvPr>
          <p:cNvSpPr/>
          <p:nvPr/>
        </p:nvSpPr>
        <p:spPr>
          <a:xfrm>
            <a:off x="1831487" y="1302979"/>
            <a:ext cx="5140539" cy="3001993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F5A62-6330-C04F-9428-241273BB5D64}"/>
              </a:ext>
            </a:extLst>
          </p:cNvPr>
          <p:cNvSpPr/>
          <p:nvPr/>
        </p:nvSpPr>
        <p:spPr>
          <a:xfrm>
            <a:off x="7244288" y="1587650"/>
            <a:ext cx="1558421" cy="243264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F53C9-E406-9C40-B30D-419598FBA9EA}"/>
              </a:ext>
            </a:extLst>
          </p:cNvPr>
          <p:cNvSpPr txBox="1"/>
          <p:nvPr/>
        </p:nvSpPr>
        <p:spPr>
          <a:xfrm>
            <a:off x="2003709" y="1311823"/>
            <a:ext cx="68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903E59F-962B-104B-915B-BB1D8A4A2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3358" y="824215"/>
            <a:ext cx="285750" cy="2857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7EA3886-63CF-C944-BE28-D5062E83F54D}"/>
              </a:ext>
            </a:extLst>
          </p:cNvPr>
          <p:cNvGrpSpPr/>
          <p:nvPr/>
        </p:nvGrpSpPr>
        <p:grpSpPr>
          <a:xfrm>
            <a:off x="2204870" y="1486294"/>
            <a:ext cx="1810850" cy="2703446"/>
            <a:chOff x="2947576" y="1734081"/>
            <a:chExt cx="2414466" cy="360459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D4B807-1BB3-3845-A2DE-BA93341B36CE}"/>
                </a:ext>
              </a:extLst>
            </p:cNvPr>
            <p:cNvSpPr/>
            <p:nvPr/>
          </p:nvSpPr>
          <p:spPr bwMode="auto">
            <a:xfrm>
              <a:off x="2947576" y="2084851"/>
              <a:ext cx="2414466" cy="2987669"/>
            </a:xfrm>
            <a:prstGeom prst="rect">
              <a:avLst/>
            </a:prstGeom>
            <a:noFill/>
            <a:ln w="254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77190" tIns="68580"/>
            <a:lstStyle/>
            <a:p>
              <a:pPr>
                <a:defRPr/>
              </a:pPr>
              <a:r>
                <a:rPr lang="en-US" sz="788" b="1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zh-CN" altLang="en-US" sz="788" b="1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788" b="1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  <a:r>
                <a:rPr lang="zh-CN" altLang="en-US" sz="788" b="1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788" b="1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endParaRPr lang="en-US" sz="788" b="1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5B43D-F39E-034B-921A-73EF0A721BD2}"/>
                </a:ext>
              </a:extLst>
            </p:cNvPr>
            <p:cNvSpPr/>
            <p:nvPr/>
          </p:nvSpPr>
          <p:spPr bwMode="auto">
            <a:xfrm>
              <a:off x="3300073" y="1734081"/>
              <a:ext cx="1749229" cy="3604595"/>
            </a:xfrm>
            <a:prstGeom prst="rect">
              <a:avLst/>
            </a:prstGeom>
            <a:noFill/>
            <a:ln w="254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/>
            <a:lstStyle/>
            <a:p>
              <a:pPr algn="ctr">
                <a:defRPr/>
              </a:pPr>
              <a:r>
                <a:rPr lang="en-US" sz="788" b="1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C35DB9A-7897-D144-AD56-DA503247E5C8}"/>
              </a:ext>
            </a:extLst>
          </p:cNvPr>
          <p:cNvSpPr/>
          <p:nvPr/>
        </p:nvSpPr>
        <p:spPr bwMode="auto">
          <a:xfrm>
            <a:off x="4323236" y="1486294"/>
            <a:ext cx="1311922" cy="2703446"/>
          </a:xfrm>
          <a:prstGeom prst="rect">
            <a:avLst/>
          </a:prstGeom>
          <a:noFill/>
          <a:ln w="25400">
            <a:solidFill>
              <a:srgbClr val="EF93A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9F25F14-3411-C64A-9699-EE2C129B1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4870" y="1751528"/>
            <a:ext cx="205593" cy="2055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ADA7562-F8D8-2341-926D-82FF0432311C}"/>
              </a:ext>
            </a:extLst>
          </p:cNvPr>
          <p:cNvSpPr/>
          <p:nvPr/>
        </p:nvSpPr>
        <p:spPr>
          <a:xfrm>
            <a:off x="2518626" y="2146699"/>
            <a:ext cx="1213156" cy="14460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/>
          <a:lstStyle/>
          <a:p>
            <a:pPr>
              <a:defRPr/>
            </a:pPr>
            <a:r>
              <a:rPr lang="en-US" sz="788" b="1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580FDF8-A4A8-A24B-9953-6993AAEF78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88809" y="2146700"/>
            <a:ext cx="185705" cy="18570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2798D505-0DFD-2B4C-9672-9E171B1CB8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31487" y="1311823"/>
            <a:ext cx="229353" cy="229353"/>
          </a:xfrm>
          <a:prstGeom prst="rect">
            <a:avLst/>
          </a:prstGeom>
        </p:spPr>
      </p:pic>
      <p:pic>
        <p:nvPicPr>
          <p:cNvPr id="36" name="Graphic 19">
            <a:extLst>
              <a:ext uri="{FF2B5EF4-FFF2-40B4-BE49-F238E27FC236}">
                <a16:creationId xmlns:a16="http://schemas.microsoft.com/office/drawing/2014/main" id="{64142145-C033-0143-97CB-54D962A2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94" y="2659660"/>
            <a:ext cx="324805" cy="32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C128F-285E-2D4A-8030-C9224DE578DA}"/>
              </a:ext>
            </a:extLst>
          </p:cNvPr>
          <p:cNvCxnSpPr>
            <a:cxnSpLocks/>
          </p:cNvCxnSpPr>
          <p:nvPr/>
        </p:nvCxnSpPr>
        <p:spPr>
          <a:xfrm>
            <a:off x="2364599" y="2818138"/>
            <a:ext cx="3563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37">
            <a:extLst>
              <a:ext uri="{FF2B5EF4-FFF2-40B4-BE49-F238E27FC236}">
                <a16:creationId xmlns:a16="http://schemas.microsoft.com/office/drawing/2014/main" id="{35C727C5-FBE3-9D49-8BED-48594935B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32" y="2642464"/>
            <a:ext cx="356300" cy="3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2">
            <a:extLst>
              <a:ext uri="{FF2B5EF4-FFF2-40B4-BE49-F238E27FC236}">
                <a16:creationId xmlns:a16="http://schemas.microsoft.com/office/drawing/2014/main" id="{2E1936D6-B164-B34B-A702-2612245F9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093" y="3053884"/>
            <a:ext cx="75285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2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82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6C3F9FD-7A12-084B-8A06-2DDBCF862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712" y="3053884"/>
            <a:ext cx="100713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2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A34D07-704C-0F49-B3AC-D0A8588D49C5}"/>
              </a:ext>
            </a:extLst>
          </p:cNvPr>
          <p:cNvGrpSpPr/>
          <p:nvPr/>
        </p:nvGrpSpPr>
        <p:grpSpPr>
          <a:xfrm>
            <a:off x="4283764" y="1650505"/>
            <a:ext cx="1418480" cy="794685"/>
            <a:chOff x="6767513" y="1184275"/>
            <a:chExt cx="2290762" cy="1316842"/>
          </a:xfrm>
        </p:grpSpPr>
        <p:pic>
          <p:nvPicPr>
            <p:cNvPr id="45" name="Graphic 18">
              <a:extLst>
                <a:ext uri="{FF2B5EF4-FFF2-40B4-BE49-F238E27FC236}">
                  <a16:creationId xmlns:a16="http://schemas.microsoft.com/office/drawing/2014/main" id="{BE874B44-06FC-0B46-AAA8-60C03ED71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450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24">
              <a:extLst>
                <a:ext uri="{FF2B5EF4-FFF2-40B4-BE49-F238E27FC236}">
                  <a16:creationId xmlns:a16="http://schemas.microsoft.com/office/drawing/2014/main" id="{47C222CD-888E-154F-B5D7-633D0792A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513" y="1946275"/>
              <a:ext cx="2290762" cy="554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Service (Amazon ECS)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0A884F-095B-1A4B-80CA-974DDE234A2B}"/>
              </a:ext>
            </a:extLst>
          </p:cNvPr>
          <p:cNvGrpSpPr/>
          <p:nvPr/>
        </p:nvGrpSpPr>
        <p:grpSpPr>
          <a:xfrm>
            <a:off x="4318213" y="2604026"/>
            <a:ext cx="1347176" cy="655550"/>
            <a:chOff x="9047163" y="1185863"/>
            <a:chExt cx="2279650" cy="1127890"/>
          </a:xfrm>
        </p:grpSpPr>
        <p:pic>
          <p:nvPicPr>
            <p:cNvPr id="48" name="Graphic 14">
              <a:extLst>
                <a:ext uri="{FF2B5EF4-FFF2-40B4-BE49-F238E27FC236}">
                  <a16:creationId xmlns:a16="http://schemas.microsoft.com/office/drawing/2014/main" id="{E51C6EAD-FD14-6E4E-BFFC-B1AACC794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8688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79C4EE92-D6B0-5248-94A1-5FD819571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7163" y="1946275"/>
              <a:ext cx="2279650" cy="367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918170-57B7-0D4D-B118-F0445E3D9DB7}"/>
              </a:ext>
            </a:extLst>
          </p:cNvPr>
          <p:cNvCxnSpPr>
            <a:cxnSpLocks/>
          </p:cNvCxnSpPr>
          <p:nvPr/>
        </p:nvCxnSpPr>
        <p:spPr>
          <a:xfrm>
            <a:off x="3332554" y="2818138"/>
            <a:ext cx="139443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31">
            <a:extLst>
              <a:ext uri="{FF2B5EF4-FFF2-40B4-BE49-F238E27FC236}">
                <a16:creationId xmlns:a16="http://schemas.microsoft.com/office/drawing/2014/main" id="{FE2AAEBD-7A64-9242-9F3E-EDADFB99B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639" y="3859262"/>
            <a:ext cx="9072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2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56" name="Graphic 40">
            <a:extLst>
              <a:ext uri="{FF2B5EF4-FFF2-40B4-BE49-F238E27FC236}">
                <a16:creationId xmlns:a16="http://schemas.microsoft.com/office/drawing/2014/main" id="{4FC7F52A-783D-8A40-9663-E21F5208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24" y="3502074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97493D7-7F1B-9247-B83D-25DECA93B121}"/>
              </a:ext>
            </a:extLst>
          </p:cNvPr>
          <p:cNvGrpSpPr/>
          <p:nvPr/>
        </p:nvGrpSpPr>
        <p:grpSpPr>
          <a:xfrm>
            <a:off x="5658438" y="1650199"/>
            <a:ext cx="1311922" cy="806484"/>
            <a:chOff x="2249488" y="1182688"/>
            <a:chExt cx="2243137" cy="1305672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5EF9B8B2-9626-A64B-B46E-E29142242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298B0642-C0D9-F54F-9667-F6B72C7F1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3"/>
              <a:ext cx="2243137" cy="54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DBFC0B-9E8B-7D4E-B767-9A2F064F23FA}"/>
              </a:ext>
            </a:extLst>
          </p:cNvPr>
          <p:cNvCxnSpPr/>
          <p:nvPr/>
        </p:nvCxnSpPr>
        <p:spPr>
          <a:xfrm>
            <a:off x="6313934" y="2424204"/>
            <a:ext cx="0" cy="943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AEFE132-4E84-0D48-96CD-A71944E9A16F}"/>
              </a:ext>
            </a:extLst>
          </p:cNvPr>
          <p:cNvGrpSpPr/>
          <p:nvPr/>
        </p:nvGrpSpPr>
        <p:grpSpPr>
          <a:xfrm>
            <a:off x="5586960" y="3460320"/>
            <a:ext cx="1477826" cy="692198"/>
            <a:chOff x="4487863" y="1184275"/>
            <a:chExt cx="2292350" cy="1143246"/>
          </a:xfrm>
        </p:grpSpPr>
        <p:pic>
          <p:nvPicPr>
            <p:cNvPr id="62" name="Graphic 17">
              <a:extLst>
                <a:ext uri="{FF2B5EF4-FFF2-40B4-BE49-F238E27FC236}">
                  <a16:creationId xmlns:a16="http://schemas.microsoft.com/office/drawing/2014/main" id="{2A5C713A-C972-AE45-9CD9-EC5703D61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100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1">
              <a:extLst>
                <a:ext uri="{FF2B5EF4-FFF2-40B4-BE49-F238E27FC236}">
                  <a16:creationId xmlns:a16="http://schemas.microsoft.com/office/drawing/2014/main" id="{84AF993B-AB5E-5F46-B65F-E9D64164C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38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9DB642-ACE5-424F-9FDB-A5783F6A8791}"/>
              </a:ext>
            </a:extLst>
          </p:cNvPr>
          <p:cNvGrpSpPr/>
          <p:nvPr/>
        </p:nvGrpSpPr>
        <p:grpSpPr>
          <a:xfrm>
            <a:off x="7364863" y="1811954"/>
            <a:ext cx="1311922" cy="882840"/>
            <a:chOff x="6786563" y="1184275"/>
            <a:chExt cx="2279650" cy="1576378"/>
          </a:xfrm>
        </p:grpSpPr>
        <p:pic>
          <p:nvPicPr>
            <p:cNvPr id="66" name="Graphic 19">
              <a:extLst>
                <a:ext uri="{FF2B5EF4-FFF2-40B4-BE49-F238E27FC236}">
                  <a16:creationId xmlns:a16="http://schemas.microsoft.com/office/drawing/2014/main" id="{2115166E-7B7B-2542-8211-52286BFD0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12">
              <a:extLst>
                <a:ext uri="{FF2B5EF4-FFF2-40B4-BE49-F238E27FC236}">
                  <a16:creationId xmlns:a16="http://schemas.microsoft.com/office/drawing/2014/main" id="{A7661109-4C4E-0545-9CB0-F88FD9CB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81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69" name="Graphic 6">
            <a:extLst>
              <a:ext uri="{FF2B5EF4-FFF2-40B4-BE49-F238E27FC236}">
                <a16:creationId xmlns:a16="http://schemas.microsoft.com/office/drawing/2014/main" id="{39EAD9F9-D37B-594E-AAA4-CAC35276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7264739" y="1604696"/>
            <a:ext cx="259078" cy="25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336C8E1-CB21-1141-B0D1-C8C6C5BE2101}"/>
              </a:ext>
            </a:extLst>
          </p:cNvPr>
          <p:cNvSpPr txBox="1"/>
          <p:nvPr/>
        </p:nvSpPr>
        <p:spPr>
          <a:xfrm>
            <a:off x="7478290" y="1637670"/>
            <a:ext cx="605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2F7C06-E157-454E-9594-0149D0F88AD8}"/>
              </a:ext>
            </a:extLst>
          </p:cNvPr>
          <p:cNvCxnSpPr>
            <a:cxnSpLocks/>
          </p:cNvCxnSpPr>
          <p:nvPr/>
        </p:nvCxnSpPr>
        <p:spPr>
          <a:xfrm>
            <a:off x="8016771" y="2505944"/>
            <a:ext cx="0" cy="298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EDCC5C-3C0D-5246-B2C9-84575B89DBB3}"/>
              </a:ext>
            </a:extLst>
          </p:cNvPr>
          <p:cNvCxnSpPr>
            <a:cxnSpLocks/>
          </p:cNvCxnSpPr>
          <p:nvPr/>
        </p:nvCxnSpPr>
        <p:spPr>
          <a:xfrm flipH="1">
            <a:off x="5186624" y="3678023"/>
            <a:ext cx="8176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CAC74939-76E1-BB4B-AE55-8EC47637AFD0}"/>
              </a:ext>
            </a:extLst>
          </p:cNvPr>
          <p:cNvSpPr/>
          <p:nvPr/>
        </p:nvSpPr>
        <p:spPr>
          <a:xfrm>
            <a:off x="5015173" y="4051206"/>
            <a:ext cx="3001598" cy="507206"/>
          </a:xfrm>
          <a:custGeom>
            <a:avLst/>
            <a:gdLst>
              <a:gd name="connsiteX0" fmla="*/ 4241800 w 4241800"/>
              <a:gd name="connsiteY0" fmla="*/ 177800 h 889000"/>
              <a:gd name="connsiteX1" fmla="*/ 4241800 w 4241800"/>
              <a:gd name="connsiteY1" fmla="*/ 889000 h 889000"/>
              <a:gd name="connsiteX2" fmla="*/ 0 w 4241800"/>
              <a:gd name="connsiteY2" fmla="*/ 889000 h 889000"/>
              <a:gd name="connsiteX3" fmla="*/ 0 w 4241800"/>
              <a:gd name="connsiteY3" fmla="*/ 711200 h 889000"/>
              <a:gd name="connsiteX4" fmla="*/ 0 w 4241800"/>
              <a:gd name="connsiteY4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2"/>
            </a:solidFill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327545-E56C-114E-949D-E0468DF214BB}"/>
              </a:ext>
            </a:extLst>
          </p:cNvPr>
          <p:cNvCxnSpPr>
            <a:cxnSpLocks/>
          </p:cNvCxnSpPr>
          <p:nvPr/>
        </p:nvCxnSpPr>
        <p:spPr>
          <a:xfrm>
            <a:off x="8016771" y="3921686"/>
            <a:ext cx="0" cy="2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21">
            <a:extLst>
              <a:ext uri="{FF2B5EF4-FFF2-40B4-BE49-F238E27FC236}">
                <a16:creationId xmlns:a16="http://schemas.microsoft.com/office/drawing/2014/main" id="{DB36E94A-CBF9-454C-8D38-FCFD9E8A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0468" y="3097486"/>
            <a:ext cx="1120379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Permissions</a:t>
            </a:r>
          </a:p>
        </p:txBody>
      </p:sp>
      <p:pic>
        <p:nvPicPr>
          <p:cNvPr id="83" name="Graphic 35">
            <a:extLst>
              <a:ext uri="{FF2B5EF4-FFF2-40B4-BE49-F238E27FC236}">
                <a16:creationId xmlns:a16="http://schemas.microsoft.com/office/drawing/2014/main" id="{EE8E60E2-37CA-4046-B8BD-6C7D8727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28" y="278972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A20B767E-91AD-A847-85CE-3659FDC18F42}"/>
              </a:ext>
            </a:extLst>
          </p:cNvPr>
          <p:cNvGrpSpPr/>
          <p:nvPr/>
        </p:nvGrpSpPr>
        <p:grpSpPr>
          <a:xfrm>
            <a:off x="7528856" y="3413761"/>
            <a:ext cx="993513" cy="500040"/>
            <a:chOff x="8517732" y="5168896"/>
            <a:chExt cx="1554162" cy="806409"/>
          </a:xfrm>
        </p:grpSpPr>
        <p:sp>
          <p:nvSpPr>
            <p:cNvPr id="86" name="TextBox 30">
              <a:extLst>
                <a:ext uri="{FF2B5EF4-FFF2-40B4-BE49-F238E27FC236}">
                  <a16:creationId xmlns:a16="http://schemas.microsoft.com/office/drawing/2014/main" id="{2D357435-3015-1F4C-A0BD-5E2B16545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7732" y="5630859"/>
              <a:ext cx="1554162" cy="34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</a:t>
              </a:r>
              <a:r>
                <a:rPr lang="zh-CN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  <a:endPara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7" name="Graphic 51">
              <a:extLst>
                <a:ext uri="{FF2B5EF4-FFF2-40B4-BE49-F238E27FC236}">
                  <a16:creationId xmlns:a16="http://schemas.microsoft.com/office/drawing/2014/main" id="{5250F9C7-2297-D142-A199-69A6C4B0D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750" y="516889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D82D99C-7336-EB43-B790-1A8AF72D4353}"/>
              </a:ext>
            </a:extLst>
          </p:cNvPr>
          <p:cNvSpPr txBox="1"/>
          <p:nvPr/>
        </p:nvSpPr>
        <p:spPr>
          <a:xfrm>
            <a:off x="5827308" y="2748013"/>
            <a:ext cx="67317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dirty="0">
                <a:solidFill>
                  <a:schemeClr val="tx1"/>
                </a:solidFill>
              </a:rPr>
              <a:t>SSH Connect</a:t>
            </a:r>
          </a:p>
        </p:txBody>
      </p:sp>
      <p:sp>
        <p:nvSpPr>
          <p:cNvPr id="60" name="Google Shape;129;p18">
            <a:extLst>
              <a:ext uri="{FF2B5EF4-FFF2-40B4-BE49-F238E27FC236}">
                <a16:creationId xmlns:a16="http://schemas.microsoft.com/office/drawing/2014/main" id="{ACA8FA4A-D913-1024-0223-CBCE03D35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95409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Architecture - </a:t>
            </a:r>
            <a:r>
              <a:rPr lang="en-US" sz="2000"/>
              <a:t>Authenticating with Docker Hub for AWS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99773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4695D-680A-2F4D-87F9-A96989E9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740"/>
            <a:ext cx="9144000" cy="4041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1B02F-1D75-EA4A-ACC7-0DA4F8EF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23" y="3786907"/>
            <a:ext cx="787673" cy="732621"/>
          </a:xfrm>
          <a:prstGeom prst="rect">
            <a:avLst/>
          </a:prstGeom>
        </p:spPr>
      </p:pic>
      <p:sp>
        <p:nvSpPr>
          <p:cNvPr id="6" name="Google Shape;129;p18">
            <a:extLst>
              <a:ext uri="{FF2B5EF4-FFF2-40B4-BE49-F238E27FC236}">
                <a16:creationId xmlns:a16="http://schemas.microsoft.com/office/drawing/2014/main" id="{744842EC-5E6A-6A27-5AC7-AD1C7312E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95409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Architecture - </a:t>
            </a:r>
            <a:r>
              <a:rPr lang="en-US" sz="2000"/>
              <a:t>Deployment on Amazon ECS using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074093873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403</Words>
  <Application>Microsoft Office PowerPoint</Application>
  <PresentationFormat>On-screen Show (16:9)</PresentationFormat>
  <Paragraphs>109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Playfair Display</vt:lpstr>
      <vt:lpstr>Arial</vt:lpstr>
      <vt:lpstr>Lato</vt:lpstr>
      <vt:lpstr>Coral</vt:lpstr>
      <vt:lpstr>Social Pulse Understanding Brand Perception using Social Media Analytics</vt:lpstr>
      <vt:lpstr>PowerPoint Presentation</vt:lpstr>
      <vt:lpstr>Motivation</vt:lpstr>
      <vt:lpstr>User Story – Brand Manager</vt:lpstr>
      <vt:lpstr>Data</vt:lpstr>
      <vt:lpstr>Detection Models</vt:lpstr>
      <vt:lpstr>Keyword Extraction Methods</vt:lpstr>
      <vt:lpstr>Architecture - Authenticating with Docker Hub for AWS</vt:lpstr>
      <vt:lpstr>Architecture - Deployment on Amazon ECS using Docker Compose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Pulse Understanding Brand Perception using Social Media Analytics</dc:title>
  <cp:lastModifiedBy>Murali Mohana Krishna Dandu</cp:lastModifiedBy>
  <cp:revision>6</cp:revision>
  <dcterms:modified xsi:type="dcterms:W3CDTF">2022-06-10T05:39:11Z</dcterms:modified>
</cp:coreProperties>
</file>