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9"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Georgia" panose="02040502050405020303" pitchFamily="18" charset="0"/>
      <p:regular r:id="rId31"/>
      <p:bold r:id="rId32"/>
      <p:italic r:id="rId33"/>
      <p:boldItalic r:id="rId34"/>
    </p:embeddedFont>
    <p:embeddedFont>
      <p:font typeface="Lato" panose="020F0502020204030203" pitchFamily="34" charset="0"/>
      <p:regular r:id="rId35"/>
      <p:bold r:id="rId36"/>
      <p:italic r:id="rId37"/>
      <p:boldItalic r:id="rId38"/>
    </p:embeddedFont>
    <p:embeddedFont>
      <p:font typeface="Nunito" pitchFamily="2" charset="77"/>
      <p:regular r:id="rId39"/>
      <p:bold r:id="rId40"/>
      <p:italic r:id="rId41"/>
      <p:boldItalic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5"/>
    <p:restoredTop sz="94650"/>
  </p:normalViewPr>
  <p:slideViewPr>
    <p:cSldViewPr snapToGrid="0">
      <p:cViewPr varScale="1">
        <p:scale>
          <a:sx n="160" d="100"/>
          <a:sy n="160" d="100"/>
        </p:scale>
        <p:origin x="376"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62a0ca9eae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62a0ca9ea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6298db39cd_0_5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6298db39cd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62a0ca9ea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62a0ca9ea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62a0ca9ea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62a0ca9ea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6298db39cd_0_5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6298db39cd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62dfdbc68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62dfdbc68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62a0ca9eae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62a0ca9ea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62a0ca9eae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62a0ca9ea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62a0ca9eae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62a0ca9ea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62dfdbc68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62dfdbc68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2a0ca9ea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2a0ca9e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62dfdbc68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62dfdbc68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2dfdbc68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62dfdbc68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62a0ca9ea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62a0ca9ea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298db39cd_0_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298db39cd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298db39cd_0_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298db39cd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298db39cd_0_4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298db39cd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298db39cd_0_4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298db39cd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298db39c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298db39c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62a0ca9ea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62a0ca9ea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6298db39c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6298db39c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rajiinio/celebset"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696000" y="1397450"/>
            <a:ext cx="7752000" cy="1367100"/>
          </a:xfrm>
          <a:prstGeom prst="rect">
            <a:avLst/>
          </a:prstGeom>
        </p:spPr>
        <p:txBody>
          <a:bodyPr spcFirstLastPara="1" wrap="square" lIns="91425" tIns="91425" rIns="91425" bIns="91425" anchor="ctr" anchorCtr="0">
            <a:noAutofit/>
          </a:bodyPr>
          <a:lstStyle/>
          <a:p>
            <a:pPr marL="1371600" lvl="0" indent="0" algn="ctr" rtl="0">
              <a:lnSpc>
                <a:spcPct val="115000"/>
              </a:lnSpc>
              <a:spcBef>
                <a:spcPts val="0"/>
              </a:spcBef>
              <a:spcAft>
                <a:spcPts val="0"/>
              </a:spcAft>
              <a:buSzPts val="990"/>
              <a:buNone/>
            </a:pPr>
            <a:endParaRPr sz="1840" dirty="0">
              <a:solidFill>
                <a:srgbClr val="374151"/>
              </a:solidFill>
              <a:latin typeface="Georgia"/>
              <a:ea typeface="Georgia"/>
              <a:cs typeface="Georgia"/>
              <a:sym typeface="Georgia"/>
            </a:endParaRPr>
          </a:p>
          <a:p>
            <a:pPr marL="0" lvl="0" indent="0" algn="ctr" rtl="0">
              <a:lnSpc>
                <a:spcPct val="115000"/>
              </a:lnSpc>
              <a:spcBef>
                <a:spcPts val="1500"/>
              </a:spcBef>
              <a:spcAft>
                <a:spcPts val="0"/>
              </a:spcAft>
              <a:buClr>
                <a:schemeClr val="dk1"/>
              </a:buClr>
              <a:buSzPts val="990"/>
              <a:buFont typeface="Arial"/>
              <a:buNone/>
            </a:pPr>
            <a:r>
              <a:rPr lang="en" sz="2240" dirty="0">
                <a:solidFill>
                  <a:srgbClr val="374151"/>
                </a:solidFill>
                <a:latin typeface="Georgia"/>
                <a:ea typeface="Georgia"/>
                <a:cs typeface="Georgia"/>
                <a:sym typeface="Georgia"/>
              </a:rPr>
              <a:t>Arc Face: Additive Angular Margin Loss for Deep Face Recognition</a:t>
            </a:r>
            <a:endParaRPr sz="2240" dirty="0">
              <a:solidFill>
                <a:srgbClr val="374151"/>
              </a:solidFill>
              <a:latin typeface="Georgia"/>
              <a:ea typeface="Georgia"/>
              <a:cs typeface="Georgia"/>
              <a:sym typeface="Georgia"/>
            </a:endParaRPr>
          </a:p>
          <a:p>
            <a:pPr marL="0" lvl="0" indent="0" algn="l" rtl="0">
              <a:lnSpc>
                <a:spcPct val="115000"/>
              </a:lnSpc>
              <a:spcBef>
                <a:spcPts val="1500"/>
              </a:spcBef>
              <a:spcAft>
                <a:spcPts val="0"/>
              </a:spcAft>
              <a:buClr>
                <a:schemeClr val="dk1"/>
              </a:buClr>
              <a:buSzPts val="990"/>
              <a:buFont typeface="Arial"/>
              <a:buNone/>
            </a:pPr>
            <a:endParaRPr sz="1290" dirty="0">
              <a:latin typeface="Georgia"/>
              <a:ea typeface="Georgia"/>
              <a:cs typeface="Georgia"/>
              <a:sym typeface="Georgia"/>
            </a:endParaRPr>
          </a:p>
          <a:p>
            <a:pPr marL="0" lvl="0" indent="0" algn="ctr" rtl="0">
              <a:spcBef>
                <a:spcPts val="0"/>
              </a:spcBef>
              <a:spcAft>
                <a:spcPts val="0"/>
              </a:spcAft>
              <a:buSzPts val="990"/>
              <a:buNone/>
            </a:pPr>
            <a:endParaRPr sz="4080" dirty="0">
              <a:latin typeface="Georgia"/>
              <a:ea typeface="Georgia"/>
              <a:cs typeface="Georgia"/>
              <a:sym typeface="Georgia"/>
            </a:endParaRPr>
          </a:p>
        </p:txBody>
      </p:sp>
      <p:sp>
        <p:nvSpPr>
          <p:cNvPr id="129" name="Google Shape;129;p13"/>
          <p:cNvSpPr txBox="1">
            <a:spLocks noGrp="1"/>
          </p:cNvSpPr>
          <p:nvPr>
            <p:ph type="subTitle" idx="1"/>
          </p:nvPr>
        </p:nvSpPr>
        <p:spPr>
          <a:xfrm>
            <a:off x="813002" y="2899900"/>
            <a:ext cx="7752000" cy="2045324"/>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An Advanced Facial Recognition Algorithm</a:t>
            </a:r>
            <a:br>
              <a:rPr lang="en" dirty="0"/>
            </a:br>
            <a:endParaRPr lang="en" dirty="0"/>
          </a:p>
          <a:p>
            <a:pPr marL="0" lvl="0" indent="0" algn="ctr" rtl="0">
              <a:spcBef>
                <a:spcPts val="0"/>
              </a:spcBef>
              <a:spcAft>
                <a:spcPts val="0"/>
              </a:spcAft>
              <a:buNone/>
            </a:pPr>
            <a:r>
              <a:rPr lang="en" dirty="0"/>
              <a:t>BY </a:t>
            </a:r>
          </a:p>
          <a:p>
            <a:pPr marL="0" lvl="0" indent="0" algn="ctr" rtl="0">
              <a:spcBef>
                <a:spcPts val="0"/>
              </a:spcBef>
              <a:spcAft>
                <a:spcPts val="0"/>
              </a:spcAft>
              <a:buNone/>
            </a:pPr>
            <a:br>
              <a:rPr lang="en" dirty="0"/>
            </a:br>
            <a:r>
              <a:rPr lang="en" dirty="0"/>
              <a:t>Murali Krishna </a:t>
            </a:r>
            <a:r>
              <a:rPr lang="en" dirty="0" err="1"/>
              <a:t>Kancheti</a:t>
            </a:r>
            <a:br>
              <a:rPr lang="en" dirty="0"/>
            </a:br>
            <a:r>
              <a:rPr lang="en" dirty="0"/>
              <a:t>Gayatri </a:t>
            </a:r>
            <a:r>
              <a:rPr lang="en" dirty="0" err="1"/>
              <a:t>Ravada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727650" y="1007825"/>
            <a:ext cx="7688700" cy="535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1840">
                <a:latin typeface="Georgia"/>
                <a:ea typeface="Georgia"/>
                <a:cs typeface="Georgia"/>
                <a:sym typeface="Georgia"/>
              </a:rPr>
              <a:t>Angular margin and its significance</a:t>
            </a:r>
            <a:endParaRPr sz="1840">
              <a:latin typeface="Georgia"/>
              <a:ea typeface="Georgia"/>
              <a:cs typeface="Georgia"/>
              <a:sym typeface="Georgia"/>
            </a:endParaRPr>
          </a:p>
        </p:txBody>
      </p:sp>
      <p:sp>
        <p:nvSpPr>
          <p:cNvPr id="184" name="Google Shape;184;p22"/>
          <p:cNvSpPr txBox="1">
            <a:spLocks noGrp="1"/>
          </p:cNvSpPr>
          <p:nvPr>
            <p:ph type="body" idx="1"/>
          </p:nvPr>
        </p:nvSpPr>
        <p:spPr>
          <a:xfrm>
            <a:off x="350925" y="1442775"/>
            <a:ext cx="8522400" cy="2898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100">
                <a:latin typeface="Georgia"/>
                <a:ea typeface="Georgia"/>
                <a:cs typeface="Georgia"/>
                <a:sym typeface="Georgia"/>
              </a:rPr>
              <a:t>The concept of angular margin is a key component of algorithms like ArcFace in facial recognition.</a:t>
            </a:r>
            <a:endParaRPr sz="1100">
              <a:latin typeface="Georgia"/>
              <a:ea typeface="Georgia"/>
              <a:cs typeface="Georgia"/>
              <a:sym typeface="Georgia"/>
            </a:endParaRPr>
          </a:p>
          <a:p>
            <a:pPr marL="0" lvl="0" indent="0" algn="just" rtl="0">
              <a:spcBef>
                <a:spcPts val="1200"/>
              </a:spcBef>
              <a:spcAft>
                <a:spcPts val="0"/>
              </a:spcAft>
              <a:buNone/>
            </a:pPr>
            <a:r>
              <a:rPr lang="en" sz="1100">
                <a:latin typeface="Georgia"/>
                <a:ea typeface="Georgia"/>
                <a:cs typeface="Georgia"/>
                <a:sym typeface="Georgia"/>
              </a:rPr>
              <a:t>Key points:</a:t>
            </a:r>
            <a:endParaRPr sz="1100">
              <a:latin typeface="Georgia"/>
              <a:ea typeface="Georgia"/>
              <a:cs typeface="Georgia"/>
              <a:sym typeface="Georgia"/>
            </a:endParaRPr>
          </a:p>
          <a:p>
            <a:pPr marL="457200" lvl="0" indent="-298450" algn="just" rtl="0">
              <a:lnSpc>
                <a:spcPct val="150000"/>
              </a:lnSpc>
              <a:spcBef>
                <a:spcPts val="1200"/>
              </a:spcBef>
              <a:spcAft>
                <a:spcPts val="0"/>
              </a:spcAft>
              <a:buSzPts val="1100"/>
              <a:buFont typeface="Georgia"/>
              <a:buAutoNum type="arabicPeriod"/>
            </a:pPr>
            <a:r>
              <a:rPr lang="en" sz="1100">
                <a:latin typeface="Georgia"/>
                <a:ea typeface="Georgia"/>
                <a:cs typeface="Georgia"/>
                <a:sym typeface="Georgia"/>
              </a:rPr>
              <a:t>The angular margin is a mathematical parameter introduced in the loss function of facial recognition algorithms, such as ArcFace.</a:t>
            </a:r>
            <a:endParaRPr sz="1100">
              <a:latin typeface="Georgia"/>
              <a:ea typeface="Georgia"/>
              <a:cs typeface="Georgia"/>
              <a:sym typeface="Georgia"/>
            </a:endParaRPr>
          </a:p>
          <a:p>
            <a:pPr marL="457200" lvl="0" indent="-298450" algn="just" rtl="0">
              <a:lnSpc>
                <a:spcPct val="150000"/>
              </a:lnSpc>
              <a:spcBef>
                <a:spcPts val="0"/>
              </a:spcBef>
              <a:spcAft>
                <a:spcPts val="0"/>
              </a:spcAft>
              <a:buSzPts val="1100"/>
              <a:buFont typeface="Georgia"/>
              <a:buAutoNum type="arabicPeriod"/>
            </a:pPr>
            <a:r>
              <a:rPr lang="en" sz="1100">
                <a:latin typeface="Georgia"/>
                <a:ea typeface="Georgia"/>
                <a:cs typeface="Georgia"/>
                <a:sym typeface="Georgia"/>
              </a:rPr>
              <a:t>The angular margin effectively expands the embedding space between classes, creating a more distinct and separable features representation for each identity.</a:t>
            </a:r>
            <a:endParaRPr sz="1100">
              <a:latin typeface="Georgia"/>
              <a:ea typeface="Georgia"/>
              <a:cs typeface="Georgia"/>
              <a:sym typeface="Georgia"/>
            </a:endParaRPr>
          </a:p>
          <a:p>
            <a:pPr marL="457200" lvl="0" indent="-298450" algn="just" rtl="0">
              <a:lnSpc>
                <a:spcPct val="150000"/>
              </a:lnSpc>
              <a:spcBef>
                <a:spcPts val="0"/>
              </a:spcBef>
              <a:spcAft>
                <a:spcPts val="0"/>
              </a:spcAft>
              <a:buSzPts val="1100"/>
              <a:buFont typeface="Georgia"/>
              <a:buAutoNum type="arabicPeriod"/>
            </a:pPr>
            <a:r>
              <a:rPr lang="en" sz="1100">
                <a:latin typeface="Georgia"/>
                <a:ea typeface="Georgia"/>
                <a:cs typeface="Georgia"/>
                <a:sym typeface="Georgia"/>
              </a:rPr>
              <a:t>With the introduction of an angular margin, the algorithm learn to generate feature embeddings that are more representative of the unique characteristics of each individual.</a:t>
            </a:r>
            <a:endParaRPr sz="1100">
              <a:latin typeface="Georgia"/>
              <a:ea typeface="Georgia"/>
              <a:cs typeface="Georgia"/>
              <a:sym typeface="Georgia"/>
            </a:endParaRPr>
          </a:p>
          <a:p>
            <a:pPr marL="457200" lvl="0" indent="-298450" algn="just" rtl="0">
              <a:lnSpc>
                <a:spcPct val="150000"/>
              </a:lnSpc>
              <a:spcBef>
                <a:spcPts val="0"/>
              </a:spcBef>
              <a:spcAft>
                <a:spcPts val="0"/>
              </a:spcAft>
              <a:buSzPts val="1100"/>
              <a:buFont typeface="Georgia"/>
              <a:buAutoNum type="arabicPeriod"/>
            </a:pPr>
            <a:r>
              <a:rPr lang="en" sz="1100">
                <a:latin typeface="Georgia"/>
                <a:ea typeface="Georgia"/>
                <a:cs typeface="Georgia"/>
                <a:sym typeface="Georgia"/>
              </a:rPr>
              <a:t>The angular margin improves the robustness of the facial recognition algorithms to variations in lighting, pose, and facial expressions.</a:t>
            </a:r>
            <a:endParaRPr sz="1100">
              <a:latin typeface="Georgia"/>
              <a:ea typeface="Georgia"/>
              <a:cs typeface="Georgia"/>
              <a:sym typeface="Georgia"/>
            </a:endParaRPr>
          </a:p>
          <a:p>
            <a:pPr marL="457200" lvl="0" indent="-298450" algn="just" rtl="0">
              <a:lnSpc>
                <a:spcPct val="150000"/>
              </a:lnSpc>
              <a:spcBef>
                <a:spcPts val="0"/>
              </a:spcBef>
              <a:spcAft>
                <a:spcPts val="0"/>
              </a:spcAft>
              <a:buSzPts val="1100"/>
              <a:buFont typeface="Georgia"/>
              <a:buAutoNum type="arabicPeriod"/>
            </a:pPr>
            <a:r>
              <a:rPr lang="en" sz="1100">
                <a:latin typeface="Georgia"/>
                <a:ea typeface="Georgia"/>
                <a:cs typeface="Georgia"/>
                <a:sym typeface="Georgia"/>
              </a:rPr>
              <a:t>The angular margin contributes to improved generalized capability, allowing the algorithm to perform well on diverse datasets and under various real- world conditions.</a:t>
            </a:r>
            <a:endParaRPr sz="1100">
              <a:latin typeface="Georgia"/>
              <a:ea typeface="Georgia"/>
              <a:cs typeface="Georgia"/>
              <a:sym typeface="Georgia"/>
            </a:endParaRPr>
          </a:p>
          <a:p>
            <a:pPr marL="0" lvl="0" indent="0" algn="just" rtl="0">
              <a:spcBef>
                <a:spcPts val="1200"/>
              </a:spcBef>
              <a:spcAft>
                <a:spcPts val="1200"/>
              </a:spcAft>
              <a:buNone/>
            </a:pPr>
            <a:endParaRPr sz="11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3"/>
          <p:cNvPicPr preferRelativeResize="0"/>
          <p:nvPr/>
        </p:nvPicPr>
        <p:blipFill>
          <a:blip r:embed="rId3">
            <a:alphaModFix/>
          </a:blip>
          <a:stretch>
            <a:fillRect/>
          </a:stretch>
        </p:blipFill>
        <p:spPr>
          <a:xfrm>
            <a:off x="2476500" y="1318650"/>
            <a:ext cx="3662800" cy="3009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673425" y="1238625"/>
            <a:ext cx="7688700" cy="535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1840">
                <a:latin typeface="Georgia"/>
                <a:ea typeface="Georgia"/>
                <a:cs typeface="Georgia"/>
                <a:sym typeface="Georgia"/>
              </a:rPr>
              <a:t>How arc face works?</a:t>
            </a:r>
            <a:endParaRPr sz="1840">
              <a:latin typeface="Georgia"/>
              <a:ea typeface="Georgia"/>
              <a:cs typeface="Georgia"/>
              <a:sym typeface="Georgia"/>
            </a:endParaRPr>
          </a:p>
        </p:txBody>
      </p:sp>
      <p:sp>
        <p:nvSpPr>
          <p:cNvPr id="195" name="Google Shape;195;p24"/>
          <p:cNvSpPr txBox="1">
            <a:spLocks noGrp="1"/>
          </p:cNvSpPr>
          <p:nvPr>
            <p:ph type="body" idx="1"/>
          </p:nvPr>
        </p:nvSpPr>
        <p:spPr>
          <a:xfrm>
            <a:off x="729450" y="1720900"/>
            <a:ext cx="7688700" cy="2619000"/>
          </a:xfrm>
          <a:prstGeom prst="rect">
            <a:avLst/>
          </a:prstGeom>
        </p:spPr>
        <p:txBody>
          <a:bodyPr spcFirstLastPara="1" wrap="square" lIns="91425" tIns="91425" rIns="91425" bIns="91425" anchor="t" anchorCtr="0">
            <a:normAutofit lnSpcReduction="10000"/>
          </a:bodyPr>
          <a:lstStyle/>
          <a:p>
            <a:pPr marL="457200" marR="63500" lvl="0" indent="-298450" algn="just" rtl="0">
              <a:lnSpc>
                <a:spcPct val="150000"/>
              </a:lnSpc>
              <a:spcBef>
                <a:spcPts val="0"/>
              </a:spcBef>
              <a:spcAft>
                <a:spcPts val="0"/>
              </a:spcAft>
              <a:buSzPts val="1100"/>
              <a:buFont typeface="Georgia"/>
              <a:buChar char="●"/>
            </a:pPr>
            <a:r>
              <a:rPr lang="en" sz="1100">
                <a:latin typeface="Georgia"/>
                <a:ea typeface="Georgia"/>
                <a:cs typeface="Georgia"/>
                <a:sym typeface="Georgia"/>
              </a:rPr>
              <a:t>ArcFace is an advanced facial recognition algorithm that improves upon traditional methods by introducing an angular margin in the loss function. </a:t>
            </a:r>
            <a:endParaRPr sz="1100">
              <a:latin typeface="Georgia"/>
              <a:ea typeface="Georgia"/>
              <a:cs typeface="Georgia"/>
              <a:sym typeface="Georgia"/>
            </a:endParaRPr>
          </a:p>
          <a:p>
            <a:pPr marL="457200" marR="63500" lvl="0" indent="-298450" algn="just" rtl="0">
              <a:lnSpc>
                <a:spcPct val="150000"/>
              </a:lnSpc>
              <a:spcBef>
                <a:spcPts val="0"/>
              </a:spcBef>
              <a:spcAft>
                <a:spcPts val="0"/>
              </a:spcAft>
              <a:buSzPts val="1100"/>
              <a:buFont typeface="Georgia"/>
              <a:buChar char="●"/>
            </a:pPr>
            <a:r>
              <a:rPr lang="en" sz="1100">
                <a:latin typeface="Georgia"/>
                <a:ea typeface="Georgia"/>
                <a:cs typeface="Georgia"/>
                <a:sym typeface="Georgia"/>
              </a:rPr>
              <a:t>This margin enhances the discrimination between different individuals, thereby creating distinct feature embeddings. </a:t>
            </a:r>
            <a:endParaRPr sz="1100">
              <a:latin typeface="Georgia"/>
              <a:ea typeface="Georgia"/>
              <a:cs typeface="Georgia"/>
              <a:sym typeface="Georgia"/>
            </a:endParaRPr>
          </a:p>
          <a:p>
            <a:pPr marL="457200" marR="63500" lvl="0" indent="-298450" algn="just" rtl="0">
              <a:lnSpc>
                <a:spcPct val="150000"/>
              </a:lnSpc>
              <a:spcBef>
                <a:spcPts val="0"/>
              </a:spcBef>
              <a:spcAft>
                <a:spcPts val="0"/>
              </a:spcAft>
              <a:buSzPts val="1100"/>
              <a:buFont typeface="Georgia"/>
              <a:buChar char="●"/>
            </a:pPr>
            <a:r>
              <a:rPr lang="en" sz="1100">
                <a:latin typeface="Georgia"/>
                <a:ea typeface="Georgia"/>
                <a:cs typeface="Georgia"/>
                <a:sym typeface="Georgia"/>
              </a:rPr>
              <a:t>During the training process, ArcFace optimizes the feature space for face recognition by emphasizing the significance of angular margins. </a:t>
            </a:r>
            <a:endParaRPr sz="1100">
              <a:latin typeface="Georgia"/>
              <a:ea typeface="Georgia"/>
              <a:cs typeface="Georgia"/>
              <a:sym typeface="Georgia"/>
            </a:endParaRPr>
          </a:p>
          <a:p>
            <a:pPr marL="457200" marR="63500" lvl="0" indent="-298450" algn="just" rtl="0">
              <a:lnSpc>
                <a:spcPct val="150000"/>
              </a:lnSpc>
              <a:spcBef>
                <a:spcPts val="0"/>
              </a:spcBef>
              <a:spcAft>
                <a:spcPts val="0"/>
              </a:spcAft>
              <a:buSzPts val="1100"/>
              <a:buFont typeface="Georgia"/>
              <a:buChar char="●"/>
            </a:pPr>
            <a:r>
              <a:rPr lang="en" sz="1100">
                <a:latin typeface="Georgia"/>
                <a:ea typeface="Georgia"/>
                <a:cs typeface="Georgia"/>
                <a:sym typeface="Georgia"/>
              </a:rPr>
              <a:t>The algorithm utilizes an end-to-end training approach that ensures joint optimization of feature extraction and classification layers. </a:t>
            </a:r>
            <a:endParaRPr sz="1100">
              <a:latin typeface="Georgia"/>
              <a:ea typeface="Georgia"/>
              <a:cs typeface="Georgia"/>
              <a:sym typeface="Georgia"/>
            </a:endParaRPr>
          </a:p>
          <a:p>
            <a:pPr marL="457200" marR="63500" lvl="0" indent="-298450" algn="just" rtl="0">
              <a:lnSpc>
                <a:spcPct val="150000"/>
              </a:lnSpc>
              <a:spcBef>
                <a:spcPts val="0"/>
              </a:spcBef>
              <a:spcAft>
                <a:spcPts val="0"/>
              </a:spcAft>
              <a:buSzPts val="1100"/>
              <a:buFont typeface="Georgia"/>
              <a:buChar char="●"/>
            </a:pPr>
            <a:r>
              <a:rPr lang="en" sz="1100">
                <a:latin typeface="Georgia"/>
                <a:ea typeface="Georgia"/>
                <a:cs typeface="Georgia"/>
                <a:sym typeface="Georgia"/>
              </a:rPr>
              <a:t>This results in a facial recognition system that is highly accurate and robust in large-scale scenarios, less sensitive to variations in lighting and pose, and has demonstrated state-of-the-art performance in benchmarks.</a:t>
            </a:r>
            <a:endParaRPr sz="1100">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727650" y="1231525"/>
            <a:ext cx="7688700" cy="535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1840">
                <a:latin typeface="Georgia"/>
                <a:ea typeface="Georgia"/>
                <a:cs typeface="Georgia"/>
                <a:sym typeface="Georgia"/>
              </a:rPr>
              <a:t>Feature Extraction and Normalization</a:t>
            </a:r>
            <a:endParaRPr sz="1840">
              <a:latin typeface="Georgia"/>
              <a:ea typeface="Georgia"/>
              <a:cs typeface="Georgia"/>
              <a:sym typeface="Georgia"/>
            </a:endParaRPr>
          </a:p>
        </p:txBody>
      </p:sp>
      <p:sp>
        <p:nvSpPr>
          <p:cNvPr id="201" name="Google Shape;201;p25"/>
          <p:cNvSpPr txBox="1">
            <a:spLocks noGrp="1"/>
          </p:cNvSpPr>
          <p:nvPr>
            <p:ph type="body" idx="1"/>
          </p:nvPr>
        </p:nvSpPr>
        <p:spPr>
          <a:xfrm>
            <a:off x="727650" y="1814750"/>
            <a:ext cx="7688700" cy="2723700"/>
          </a:xfrm>
          <a:prstGeom prst="rect">
            <a:avLst/>
          </a:prstGeom>
        </p:spPr>
        <p:txBody>
          <a:bodyPr spcFirstLastPara="1" wrap="square" lIns="91425" tIns="91425" rIns="91425" bIns="91425" anchor="t" anchorCtr="0">
            <a:normAutofit lnSpcReduction="10000"/>
          </a:bodyPr>
          <a:lstStyle/>
          <a:p>
            <a:pPr marL="0" lvl="0" indent="0" algn="just" rtl="0">
              <a:lnSpc>
                <a:spcPct val="150000"/>
              </a:lnSpc>
              <a:spcBef>
                <a:spcPts val="0"/>
              </a:spcBef>
              <a:spcAft>
                <a:spcPts val="0"/>
              </a:spcAft>
              <a:buNone/>
            </a:pPr>
            <a:r>
              <a:rPr lang="en" sz="1100">
                <a:latin typeface="Georgia"/>
                <a:ea typeface="Georgia"/>
                <a:cs typeface="Georgia"/>
                <a:sym typeface="Georgia"/>
              </a:rPr>
              <a:t>The ArcFace algorithm captures unique facial characteristics from input images through feature extraction. This process creates feature embeddings that emphasize the angular margin, enhancing discrimination between different individuals. The algorithm uses an end-to-end training approach, optimizing both feature extraction and classification layers for accurate face recognition.</a:t>
            </a:r>
            <a:endParaRPr sz="1100">
              <a:latin typeface="Georgia"/>
              <a:ea typeface="Georgia"/>
              <a:cs typeface="Georgia"/>
              <a:sym typeface="Georgia"/>
            </a:endParaRPr>
          </a:p>
          <a:p>
            <a:pPr marL="0" lvl="0" indent="0" algn="just" rtl="0">
              <a:lnSpc>
                <a:spcPct val="150000"/>
              </a:lnSpc>
              <a:spcBef>
                <a:spcPts val="1200"/>
              </a:spcBef>
              <a:spcAft>
                <a:spcPts val="1200"/>
              </a:spcAft>
              <a:buNone/>
            </a:pPr>
            <a:r>
              <a:rPr lang="en" sz="1100">
                <a:latin typeface="Georgia"/>
                <a:ea typeface="Georgia"/>
                <a:cs typeface="Georgia"/>
                <a:sym typeface="Georgia"/>
              </a:rPr>
              <a:t>Feature normalization is a crucial step in ArcFace that ensures consistent performance across different faces. By normalizing the extracted features, the algorithm minimizes the impact of variations in facial appearance, such as lighting and pose. This normalization process contributes to the algorithm's robustness, making it reliable in diverse real-world scenarios. Together, feature extraction and normalization in ArcFace form a powerful combination, allowing for precise and efficient face recognition.</a:t>
            </a:r>
            <a:endParaRPr sz="11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26"/>
          <p:cNvPicPr preferRelativeResize="0"/>
          <p:nvPr/>
        </p:nvPicPr>
        <p:blipFill>
          <a:blip r:embed="rId3">
            <a:alphaModFix/>
          </a:blip>
          <a:stretch>
            <a:fillRect/>
          </a:stretch>
        </p:blipFill>
        <p:spPr>
          <a:xfrm>
            <a:off x="918300" y="1163675"/>
            <a:ext cx="7307399" cy="3039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12" name="Google Shape;212;p2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04800" algn="l" rtl="0">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Privacy Protection in Facial Recognition: With the increasing use of facial recognition technology, concerns about privacy have become paramount.</a:t>
            </a:r>
            <a:endParaRPr sz="1200">
              <a:solidFill>
                <a:srgbClr val="374151"/>
              </a:solidFill>
              <a:latin typeface="Roboto"/>
              <a:ea typeface="Roboto"/>
              <a:cs typeface="Roboto"/>
              <a:sym typeface="Roboto"/>
            </a:endParaRPr>
          </a:p>
          <a:p>
            <a:pPr marL="457200" lvl="0" indent="-304800" algn="l" rtl="0">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Non-invertible Models: The paper proposes a future direction to explore making face recognition models non-invertible to prevent easy reconstruction of face images from model weights.</a:t>
            </a:r>
            <a:endParaRPr sz="1200">
              <a:solidFill>
                <a:srgbClr val="374151"/>
              </a:solidFill>
              <a:latin typeface="Roboto"/>
              <a:ea typeface="Roboto"/>
              <a:cs typeface="Roboto"/>
              <a:sym typeface="Roboto"/>
            </a:endParaRPr>
          </a:p>
          <a:p>
            <a:pPr marL="457200" lvl="0" indent="-304800" algn="l" rtl="0">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Importance of Privacy: Emphasize the critical need to balance the benefits of facial recognition with protecting individual privacy.</a:t>
            </a:r>
            <a:endParaRPr sz="1200">
              <a:solidFill>
                <a:srgbClr val="374151"/>
              </a:solidFill>
              <a:latin typeface="Roboto"/>
              <a:ea typeface="Roboto"/>
              <a:cs typeface="Roboto"/>
              <a:sym typeface="Roboto"/>
            </a:endParaRPr>
          </a:p>
          <a:p>
            <a:pPr marL="0" lvl="0" indent="0" algn="l" rtl="0">
              <a:spcBef>
                <a:spcPts val="15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1840">
                <a:latin typeface="Georgia"/>
                <a:ea typeface="Georgia"/>
                <a:cs typeface="Georgia"/>
                <a:sym typeface="Georgia"/>
              </a:rPr>
              <a:t>Performance and results</a:t>
            </a:r>
            <a:endParaRPr sz="1840">
              <a:latin typeface="Georgia"/>
              <a:ea typeface="Georgia"/>
              <a:cs typeface="Georgia"/>
              <a:sym typeface="Georgia"/>
            </a:endParaRPr>
          </a:p>
        </p:txBody>
      </p:sp>
      <p:sp>
        <p:nvSpPr>
          <p:cNvPr id="218" name="Google Shape;218;p2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indent="0">
              <a:spcAft>
                <a:spcPts val="1200"/>
              </a:spcAft>
              <a:buNone/>
            </a:pPr>
            <a:r>
              <a:rPr lang="en-US" sz="1800" dirty="0">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rPr>
              <a:t>Trained the model with pre weights using ir_50 back bone architecture and tested it with the data set available at </a:t>
            </a:r>
            <a:r>
              <a:rPr lang="en-US" sz="1800" u="sng" dirty="0">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hlinkClick r:id="rId3"/>
              </a:rPr>
              <a:t>https://www.kaggle.com/datasets/rajiinio/celebset</a:t>
            </a:r>
            <a:r>
              <a:rPr lang="en-US" sz="1800" dirty="0">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rPr>
              <a:t> . This is improved when trained on GPU and TPU with different batch data sizes.</a:t>
            </a:r>
          </a:p>
          <a:p>
            <a:pPr marL="0" lvl="0" indent="0" algn="l" rtl="0">
              <a:spcBef>
                <a:spcPts val="0"/>
              </a:spcBef>
              <a:spcAft>
                <a:spcPts val="1200"/>
              </a:spcAft>
              <a:buNone/>
            </a:pPr>
            <a:endParaRPr dirty="0"/>
          </a:p>
        </p:txBody>
      </p:sp>
      <p:pic>
        <p:nvPicPr>
          <p:cNvPr id="2" name="Picture 1" descr="A computer screen shot of a code&#10;&#10;Description automatically generated">
            <a:extLst>
              <a:ext uri="{FF2B5EF4-FFF2-40B4-BE49-F238E27FC236}">
                <a16:creationId xmlns:a16="http://schemas.microsoft.com/office/drawing/2014/main" id="{2DBCACC0-EEA4-65D4-AE4A-EED9B1AAA23F}"/>
              </a:ext>
            </a:extLst>
          </p:cNvPr>
          <p:cNvPicPr>
            <a:picLocks noChangeAspect="1"/>
          </p:cNvPicPr>
          <p:nvPr/>
        </p:nvPicPr>
        <p:blipFill>
          <a:blip r:embed="rId4"/>
          <a:stretch>
            <a:fillRect/>
          </a:stretch>
        </p:blipFill>
        <p:spPr>
          <a:xfrm>
            <a:off x="1954889" y="3507077"/>
            <a:ext cx="5400068" cy="8420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74C62-CB21-0E9D-38A0-B856944662C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A7FEB33-446C-CEAD-77E9-8768ABEFC055}"/>
              </a:ext>
            </a:extLst>
          </p:cNvPr>
          <p:cNvSpPr>
            <a:spLocks noGrp="1"/>
          </p:cNvSpPr>
          <p:nvPr>
            <p:ph type="body" idx="1"/>
          </p:nvPr>
        </p:nvSpPr>
        <p:spPr/>
        <p:txBody>
          <a:bodyPr>
            <a:normAutofit fontScale="92500" lnSpcReduction="10000"/>
          </a:bodyPr>
          <a:lstStyle/>
          <a:p>
            <a:pPr marL="0" marR="0" algn="l">
              <a:spcBef>
                <a:spcPts val="0"/>
              </a:spcBef>
              <a:spcAft>
                <a:spcPts val="0"/>
              </a:spcAft>
            </a:pPr>
            <a:r>
              <a:rPr lang="en-US" sz="1800" b="1" dirty="0">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rPr>
              <a:t> Privacy Enhancement with Hash Layer</a:t>
            </a:r>
            <a:endParaRPr lang="en-US" sz="1800" dirty="0">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0" marR="0" algn="l">
              <a:spcBef>
                <a:spcPts val="0"/>
              </a:spcBef>
              <a:spcAft>
                <a:spcPts val="0"/>
              </a:spcAft>
            </a:pPr>
            <a:r>
              <a:rPr lang="en-US" sz="1800" dirty="0">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rPr>
              <a:t>To assess the effectiveness of the added hash layer in preserving privacy, we measured the information leakage and compared it with the baseline </a:t>
            </a:r>
            <a:r>
              <a:rPr lang="en-US" sz="1800" dirty="0" err="1">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rPr>
              <a:t>ArcFace</a:t>
            </a:r>
            <a:r>
              <a:rPr lang="en-US" sz="1800" dirty="0">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rPr>
              <a:t> without the hash layer.</a:t>
            </a:r>
          </a:p>
          <a:p>
            <a:pPr marL="342900" marR="0" lvl="0" indent="-342900" algn="l">
              <a:spcBef>
                <a:spcPts val="0"/>
              </a:spcBef>
              <a:spcAft>
                <a:spcPts val="0"/>
              </a:spcAft>
              <a:buSzPts val="1000"/>
              <a:buFont typeface="Symbol" pitchFamily="2" charset="2"/>
              <a:buChar char=""/>
              <a:tabLst>
                <a:tab pos="457200" algn="l"/>
              </a:tabLst>
            </a:pPr>
            <a:r>
              <a:rPr lang="en-US" sz="1800" b="1" dirty="0">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rPr>
              <a:t>Baseline </a:t>
            </a:r>
            <a:r>
              <a:rPr lang="en-US" sz="1800" b="1" dirty="0" err="1">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rPr>
              <a:t>ArcFace</a:t>
            </a:r>
            <a:r>
              <a:rPr lang="en-US" sz="1800" b="1" dirty="0">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rPr>
              <a:t>:</a:t>
            </a:r>
            <a:r>
              <a:rPr lang="en-US" sz="1800" dirty="0">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rPr>
              <a:t> Potential information leakage observed during model inversion.</a:t>
            </a:r>
          </a:p>
          <a:p>
            <a:pPr marL="342900" marR="0" lvl="0" indent="-342900" algn="l">
              <a:spcBef>
                <a:spcPts val="0"/>
              </a:spcBef>
              <a:spcAft>
                <a:spcPts val="0"/>
              </a:spcAft>
              <a:buSzPts val="1000"/>
              <a:buFont typeface="Symbol" pitchFamily="2" charset="2"/>
              <a:buChar char=""/>
              <a:tabLst>
                <a:tab pos="457200" algn="l"/>
              </a:tabLst>
            </a:pPr>
            <a:r>
              <a:rPr lang="en-US" sz="1800" b="1" dirty="0" err="1">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rPr>
              <a:t>ArcFace</a:t>
            </a:r>
            <a:r>
              <a:rPr lang="en-US" sz="1800" b="1" dirty="0">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rPr>
              <a:t> with Hash Layer:</a:t>
            </a:r>
            <a:r>
              <a:rPr lang="en-US" sz="1800" dirty="0">
                <a:ln>
                  <a:noFill/>
                </a:ln>
                <a:solidFill>
                  <a:srgbClr val="000000"/>
                </a:solidFill>
                <a:effectLst/>
                <a:uFill>
                  <a:solidFill>
                    <a:srgbClr val="000000"/>
                  </a:solidFill>
                </a:uFill>
                <a:latin typeface="Times New Roman" panose="02020603050405020304" pitchFamily="18" charset="0"/>
                <a:ea typeface="Times New Roman" panose="02020603050405020304" pitchFamily="18" charset="0"/>
              </a:rPr>
              <a:t> Marked reduction in information leakage, demonstrating its efficacy in enhancing the privacy of face embeddings.</a:t>
            </a:r>
          </a:p>
          <a:p>
            <a:endParaRPr lang="en-US" dirty="0"/>
          </a:p>
        </p:txBody>
      </p:sp>
    </p:spTree>
    <p:extLst>
      <p:ext uri="{BB962C8B-B14F-4D97-AF65-F5344CB8AC3E}">
        <p14:creationId xmlns:p14="http://schemas.microsoft.com/office/powerpoint/2010/main" val="10495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1840">
                <a:latin typeface="Georgia"/>
                <a:ea typeface="Georgia"/>
                <a:cs typeface="Georgia"/>
                <a:sym typeface="Georgia"/>
              </a:rPr>
              <a:t>Applications</a:t>
            </a:r>
            <a:endParaRPr sz="1840">
              <a:latin typeface="Georgia"/>
              <a:ea typeface="Georgia"/>
              <a:cs typeface="Georgia"/>
              <a:sym typeface="Georgia"/>
            </a:endParaRPr>
          </a:p>
        </p:txBody>
      </p:sp>
      <p:sp>
        <p:nvSpPr>
          <p:cNvPr id="224" name="Google Shape;224;p29"/>
          <p:cNvSpPr txBox="1">
            <a:spLocks noGrp="1"/>
          </p:cNvSpPr>
          <p:nvPr>
            <p:ph type="body" idx="1"/>
          </p:nvPr>
        </p:nvSpPr>
        <p:spPr>
          <a:xfrm>
            <a:off x="727650" y="1894775"/>
            <a:ext cx="7688700" cy="2763600"/>
          </a:xfrm>
          <a:prstGeom prst="rect">
            <a:avLst/>
          </a:prstGeom>
        </p:spPr>
        <p:txBody>
          <a:bodyPr spcFirstLastPara="1" wrap="square" lIns="91425" tIns="91425" rIns="91425" bIns="91425" anchor="t" anchorCtr="0">
            <a:normAutofit/>
          </a:bodyPr>
          <a:lstStyle/>
          <a:p>
            <a:pPr marL="457200" lvl="0" indent="-298450" algn="l" rtl="0">
              <a:lnSpc>
                <a:spcPct val="150000"/>
              </a:lnSpc>
              <a:spcBef>
                <a:spcPts val="0"/>
              </a:spcBef>
              <a:spcAft>
                <a:spcPts val="0"/>
              </a:spcAft>
              <a:buSzPts val="1100"/>
              <a:buFont typeface="Georgia"/>
              <a:buChar char="●"/>
            </a:pPr>
            <a:r>
              <a:rPr lang="en" sz="1100">
                <a:latin typeface="Georgia"/>
                <a:ea typeface="Georgia"/>
                <a:cs typeface="Georgia"/>
                <a:sym typeface="Georgia"/>
              </a:rPr>
              <a:t>Security and Access Control</a:t>
            </a:r>
            <a:endParaRPr sz="1100">
              <a:latin typeface="Georgia"/>
              <a:ea typeface="Georgia"/>
              <a:cs typeface="Georgia"/>
              <a:sym typeface="Georgia"/>
            </a:endParaRPr>
          </a:p>
          <a:p>
            <a:pPr marL="457200" lvl="0" indent="-298450" algn="l" rtl="0">
              <a:lnSpc>
                <a:spcPct val="150000"/>
              </a:lnSpc>
              <a:spcBef>
                <a:spcPts val="0"/>
              </a:spcBef>
              <a:spcAft>
                <a:spcPts val="0"/>
              </a:spcAft>
              <a:buSzPts val="1100"/>
              <a:buFont typeface="Georgia"/>
              <a:buChar char="●"/>
            </a:pPr>
            <a:r>
              <a:rPr lang="en" sz="1100">
                <a:latin typeface="Georgia"/>
                <a:ea typeface="Georgia"/>
                <a:cs typeface="Georgia"/>
                <a:sym typeface="Georgia"/>
              </a:rPr>
              <a:t>Law Enforcement and Surveillance</a:t>
            </a:r>
            <a:endParaRPr sz="1100">
              <a:latin typeface="Georgia"/>
              <a:ea typeface="Georgia"/>
              <a:cs typeface="Georgia"/>
              <a:sym typeface="Georgia"/>
            </a:endParaRPr>
          </a:p>
          <a:p>
            <a:pPr marL="457200" lvl="0" indent="-298450" algn="l" rtl="0">
              <a:lnSpc>
                <a:spcPct val="150000"/>
              </a:lnSpc>
              <a:spcBef>
                <a:spcPts val="0"/>
              </a:spcBef>
              <a:spcAft>
                <a:spcPts val="0"/>
              </a:spcAft>
              <a:buSzPts val="1100"/>
              <a:buFont typeface="Georgia"/>
              <a:buChar char="●"/>
            </a:pPr>
            <a:r>
              <a:rPr lang="en" sz="1100">
                <a:latin typeface="Georgia"/>
                <a:ea typeface="Georgia"/>
                <a:cs typeface="Georgia"/>
                <a:sym typeface="Georgia"/>
              </a:rPr>
              <a:t>Retail Analytics</a:t>
            </a:r>
            <a:endParaRPr sz="1100">
              <a:latin typeface="Georgia"/>
              <a:ea typeface="Georgia"/>
              <a:cs typeface="Georgia"/>
              <a:sym typeface="Georgia"/>
            </a:endParaRPr>
          </a:p>
          <a:p>
            <a:pPr marL="457200" lvl="0" indent="-298450" algn="l" rtl="0">
              <a:lnSpc>
                <a:spcPct val="150000"/>
              </a:lnSpc>
              <a:spcBef>
                <a:spcPts val="0"/>
              </a:spcBef>
              <a:spcAft>
                <a:spcPts val="0"/>
              </a:spcAft>
              <a:buSzPts val="1100"/>
              <a:buFont typeface="Georgia"/>
              <a:buChar char="●"/>
            </a:pPr>
            <a:r>
              <a:rPr lang="en" sz="1100">
                <a:latin typeface="Georgia"/>
                <a:ea typeface="Georgia"/>
                <a:cs typeface="Georgia"/>
                <a:sym typeface="Georgia"/>
              </a:rPr>
              <a:t>Attendance Tracking</a:t>
            </a:r>
            <a:endParaRPr sz="1100">
              <a:latin typeface="Georgia"/>
              <a:ea typeface="Georgia"/>
              <a:cs typeface="Georgia"/>
              <a:sym typeface="Georgia"/>
            </a:endParaRPr>
          </a:p>
          <a:p>
            <a:pPr marL="457200" lvl="0" indent="-298450" algn="l" rtl="0">
              <a:lnSpc>
                <a:spcPct val="150000"/>
              </a:lnSpc>
              <a:spcBef>
                <a:spcPts val="0"/>
              </a:spcBef>
              <a:spcAft>
                <a:spcPts val="0"/>
              </a:spcAft>
              <a:buSzPts val="1100"/>
              <a:buFont typeface="Georgia"/>
              <a:buChar char="●"/>
            </a:pPr>
            <a:r>
              <a:rPr lang="en" sz="1100">
                <a:latin typeface="Georgia"/>
                <a:ea typeface="Georgia"/>
                <a:cs typeface="Georgia"/>
                <a:sym typeface="Georgia"/>
              </a:rPr>
              <a:t>Border Control and Immigration</a:t>
            </a:r>
            <a:endParaRPr sz="1100">
              <a:latin typeface="Georgia"/>
              <a:ea typeface="Georgia"/>
              <a:cs typeface="Georgia"/>
              <a:sym typeface="Georgia"/>
            </a:endParaRPr>
          </a:p>
          <a:p>
            <a:pPr marL="457200" lvl="0" indent="-298450" algn="l" rtl="0">
              <a:lnSpc>
                <a:spcPct val="150000"/>
              </a:lnSpc>
              <a:spcBef>
                <a:spcPts val="0"/>
              </a:spcBef>
              <a:spcAft>
                <a:spcPts val="0"/>
              </a:spcAft>
              <a:buSzPts val="1100"/>
              <a:buFont typeface="Georgia"/>
              <a:buChar char="●"/>
            </a:pPr>
            <a:r>
              <a:rPr lang="en" sz="1100">
                <a:latin typeface="Georgia"/>
                <a:ea typeface="Georgia"/>
                <a:cs typeface="Georgia"/>
                <a:sym typeface="Georgia"/>
              </a:rPr>
              <a:t>Mobile Device Security</a:t>
            </a:r>
            <a:endParaRPr sz="1100">
              <a:latin typeface="Georgia"/>
              <a:ea typeface="Georgia"/>
              <a:cs typeface="Georgia"/>
              <a:sym typeface="Georgia"/>
            </a:endParaRPr>
          </a:p>
          <a:p>
            <a:pPr marL="457200" lvl="0" indent="-298450" algn="l" rtl="0">
              <a:lnSpc>
                <a:spcPct val="150000"/>
              </a:lnSpc>
              <a:spcBef>
                <a:spcPts val="0"/>
              </a:spcBef>
              <a:spcAft>
                <a:spcPts val="0"/>
              </a:spcAft>
              <a:buSzPts val="1100"/>
              <a:buFont typeface="Georgia"/>
              <a:buChar char="●"/>
            </a:pPr>
            <a:r>
              <a:rPr lang="en" sz="1100">
                <a:latin typeface="Georgia"/>
                <a:ea typeface="Georgia"/>
                <a:cs typeface="Georgia"/>
                <a:sym typeface="Georgia"/>
              </a:rPr>
              <a:t>Healthcare Access Control</a:t>
            </a:r>
            <a:endParaRPr sz="1100">
              <a:latin typeface="Georgia"/>
              <a:ea typeface="Georgia"/>
              <a:cs typeface="Georgia"/>
              <a:sym typeface="Georgia"/>
            </a:endParaRPr>
          </a:p>
          <a:p>
            <a:pPr marL="457200" lvl="0" indent="-298450" algn="l" rtl="0">
              <a:lnSpc>
                <a:spcPct val="150000"/>
              </a:lnSpc>
              <a:spcBef>
                <a:spcPts val="0"/>
              </a:spcBef>
              <a:spcAft>
                <a:spcPts val="0"/>
              </a:spcAft>
              <a:buSzPts val="1100"/>
              <a:buFont typeface="Georgia"/>
              <a:buChar char="●"/>
            </a:pPr>
            <a:r>
              <a:rPr lang="en" sz="1100">
                <a:latin typeface="Georgia"/>
                <a:ea typeface="Georgia"/>
                <a:cs typeface="Georgia"/>
                <a:sym typeface="Georgia"/>
              </a:rPr>
              <a:t>Smart Cities</a:t>
            </a:r>
            <a:endParaRPr sz="11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1840" dirty="0">
                <a:latin typeface="Georgia"/>
                <a:ea typeface="Georgia"/>
                <a:cs typeface="Georgia"/>
                <a:sym typeface="Georgia"/>
              </a:rPr>
              <a:t>Future development</a:t>
            </a:r>
            <a:endParaRPr sz="1840" dirty="0">
              <a:latin typeface="Georgia"/>
              <a:ea typeface="Georgia"/>
              <a:cs typeface="Georgia"/>
              <a:sym typeface="Georgia"/>
            </a:endParaRPr>
          </a:p>
        </p:txBody>
      </p:sp>
      <p:sp>
        <p:nvSpPr>
          <p:cNvPr id="230" name="Google Shape;230;p3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1500"/>
              </a:spcBef>
              <a:spcAft>
                <a:spcPts val="0"/>
              </a:spcAft>
              <a:buNone/>
            </a:pPr>
            <a:r>
              <a:rPr lang="en" sz="1200">
                <a:solidFill>
                  <a:srgbClr val="374151"/>
                </a:solidFill>
                <a:latin typeface="Roboto"/>
                <a:ea typeface="Roboto"/>
                <a:cs typeface="Roboto"/>
                <a:sym typeface="Roboto"/>
              </a:rPr>
              <a:t>Privacy Concerns and Future Work</a:t>
            </a:r>
            <a:endParaRPr sz="1200">
              <a:solidFill>
                <a:srgbClr val="374151"/>
              </a:solidFill>
              <a:latin typeface="Roboto"/>
              <a:ea typeface="Roboto"/>
              <a:cs typeface="Roboto"/>
              <a:sym typeface="Roboto"/>
            </a:endParaRPr>
          </a:p>
          <a:p>
            <a:pPr marL="457200" lvl="0" indent="-304800" algn="l" rtl="0">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Addressing Privacy Concerns: unauthorized image reconstruction using image inverting</a:t>
            </a:r>
            <a:endParaRPr sz="1200">
              <a:solidFill>
                <a:srgbClr val="374151"/>
              </a:solidFill>
              <a:latin typeface="Roboto"/>
              <a:ea typeface="Roboto"/>
              <a:cs typeface="Roboto"/>
              <a:sym typeface="Roboto"/>
            </a:endParaRPr>
          </a:p>
          <a:p>
            <a:pPr marL="457200" lvl="0" indent="-304800" algn="l" rtl="0">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Future Work Overview: enhance privacy in face recognition models.</a:t>
            </a:r>
            <a:endParaRPr sz="1200">
              <a:solidFill>
                <a:srgbClr val="374151"/>
              </a:solidFill>
              <a:latin typeface="Roboto"/>
              <a:ea typeface="Roboto"/>
              <a:cs typeface="Roboto"/>
              <a:sym typeface="Roboto"/>
            </a:endParaRPr>
          </a:p>
          <a:p>
            <a:pPr marL="0" lvl="0" indent="0" algn="l" rtl="0">
              <a:spcBef>
                <a:spcPts val="1500"/>
              </a:spcBef>
              <a:spcAft>
                <a:spcPts val="1200"/>
              </a:spcAft>
              <a:buNone/>
            </a:pPr>
            <a:endParaRPr sz="1200">
              <a:solidFill>
                <a:srgbClr val="37415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1840">
                <a:latin typeface="Georgia"/>
                <a:ea typeface="Georgia"/>
                <a:cs typeface="Georgia"/>
                <a:sym typeface="Georgia"/>
              </a:rPr>
              <a:t>Overview of Facial Recognition Technology</a:t>
            </a:r>
            <a:endParaRPr sz="1840">
              <a:latin typeface="Georgia"/>
              <a:ea typeface="Georgia"/>
              <a:cs typeface="Georgia"/>
              <a:sym typeface="Georgia"/>
            </a:endParaRPr>
          </a:p>
        </p:txBody>
      </p:sp>
      <p:sp>
        <p:nvSpPr>
          <p:cNvPr id="135" name="Google Shape;135;p14"/>
          <p:cNvSpPr txBox="1">
            <a:spLocks noGrp="1"/>
          </p:cNvSpPr>
          <p:nvPr>
            <p:ph type="body" idx="1"/>
          </p:nvPr>
        </p:nvSpPr>
        <p:spPr>
          <a:xfrm>
            <a:off x="729450" y="1853850"/>
            <a:ext cx="7688700" cy="2808300"/>
          </a:xfrm>
          <a:prstGeom prst="rect">
            <a:avLst/>
          </a:prstGeom>
        </p:spPr>
        <p:txBody>
          <a:bodyPr spcFirstLastPara="1" wrap="square" lIns="91425" tIns="91425" rIns="91425" bIns="91425" anchor="t" anchorCtr="0">
            <a:normAutofit/>
          </a:bodyPr>
          <a:lstStyle/>
          <a:p>
            <a:pPr marL="457200" lvl="0" indent="-298450" algn="just" rtl="0">
              <a:spcBef>
                <a:spcPts val="0"/>
              </a:spcBef>
              <a:spcAft>
                <a:spcPts val="0"/>
              </a:spcAft>
              <a:buSzPts val="1100"/>
              <a:buFont typeface="Georgia"/>
              <a:buChar char="●"/>
            </a:pPr>
            <a:r>
              <a:rPr lang="en" sz="1100">
                <a:latin typeface="Georgia"/>
                <a:ea typeface="Georgia"/>
                <a:cs typeface="Georgia"/>
                <a:sym typeface="Georgia"/>
              </a:rPr>
              <a:t>Facial recognition technology is a biometric technology that involves the identification or verification of individuals based on their unique facial features.</a:t>
            </a:r>
            <a:endParaRPr sz="1100">
              <a:latin typeface="Georgia"/>
              <a:ea typeface="Georgia"/>
              <a:cs typeface="Georgia"/>
              <a:sym typeface="Georgia"/>
            </a:endParaRPr>
          </a:p>
          <a:p>
            <a:pPr marL="457200" lvl="0" indent="-298450" algn="just" rtl="0">
              <a:spcBef>
                <a:spcPts val="0"/>
              </a:spcBef>
              <a:spcAft>
                <a:spcPts val="0"/>
              </a:spcAft>
              <a:buSzPts val="1100"/>
              <a:buFont typeface="Georgia"/>
              <a:buChar char="●"/>
            </a:pPr>
            <a:r>
              <a:rPr lang="en" sz="1100">
                <a:latin typeface="Georgia"/>
                <a:ea typeface="Georgia"/>
                <a:cs typeface="Georgia"/>
                <a:sym typeface="Georgia"/>
              </a:rPr>
              <a:t>For instance, Biometric identification, it is a biometric identification method that analyze and measure unique characteristics of person’s face such as distance between eyes, nose shape, and jawline, are used to create a facial template or signature</a:t>
            </a:r>
            <a:endParaRPr sz="1100">
              <a:latin typeface="Georgia"/>
              <a:ea typeface="Georgia"/>
              <a:cs typeface="Georgia"/>
              <a:sym typeface="Georgia"/>
            </a:endParaRPr>
          </a:p>
          <a:p>
            <a:pPr marL="457200" lvl="0" indent="-298450" algn="just" rtl="0">
              <a:spcBef>
                <a:spcPts val="0"/>
              </a:spcBef>
              <a:spcAft>
                <a:spcPts val="0"/>
              </a:spcAft>
              <a:buSzPts val="1100"/>
              <a:buFont typeface="Georgia"/>
              <a:buChar char="●"/>
            </a:pPr>
            <a:r>
              <a:rPr lang="en" sz="1100">
                <a:latin typeface="Georgia"/>
                <a:ea typeface="Georgia"/>
                <a:cs typeface="Georgia"/>
                <a:sym typeface="Georgia"/>
              </a:rPr>
              <a:t>Feature extraction: this algorithm extract distinctive features from the facial image, converting them into data points or vectors.</a:t>
            </a:r>
            <a:endParaRPr sz="1100">
              <a:latin typeface="Georgia"/>
              <a:ea typeface="Georgia"/>
              <a:cs typeface="Georgia"/>
              <a:sym typeface="Georgia"/>
            </a:endParaRPr>
          </a:p>
          <a:p>
            <a:pPr marL="457200" lvl="0" indent="-298450" algn="just" rtl="0">
              <a:spcBef>
                <a:spcPts val="0"/>
              </a:spcBef>
              <a:spcAft>
                <a:spcPts val="0"/>
              </a:spcAft>
              <a:buSzPts val="1100"/>
              <a:buFont typeface="Georgia"/>
              <a:buChar char="●"/>
            </a:pPr>
            <a:r>
              <a:rPr lang="en" sz="1100">
                <a:latin typeface="Georgia"/>
                <a:ea typeface="Georgia"/>
                <a:cs typeface="Georgia"/>
                <a:sym typeface="Georgia"/>
              </a:rPr>
              <a:t>Database comparison: the extracted facial features are compared to the pre- existing templates or data stored in a database.</a:t>
            </a:r>
            <a:endParaRPr sz="1100">
              <a:latin typeface="Georgia"/>
              <a:ea typeface="Georgia"/>
              <a:cs typeface="Georgia"/>
              <a:sym typeface="Georgia"/>
            </a:endParaRPr>
          </a:p>
          <a:p>
            <a:pPr marL="457200" lvl="0" indent="-298450" algn="just" rtl="0">
              <a:spcBef>
                <a:spcPts val="0"/>
              </a:spcBef>
              <a:spcAft>
                <a:spcPts val="0"/>
              </a:spcAft>
              <a:buSzPts val="1100"/>
              <a:buFont typeface="Georgia"/>
              <a:buChar char="●"/>
            </a:pPr>
            <a:r>
              <a:rPr lang="en" sz="1100">
                <a:latin typeface="Georgia"/>
                <a:ea typeface="Georgia"/>
                <a:cs typeface="Georgia"/>
                <a:sym typeface="Georgia"/>
              </a:rPr>
              <a:t>Applications: security and access control (airports, government facilities), Law Enforcement (public surveillance), mobile devices, attendance tracking, etc.</a:t>
            </a:r>
            <a:endParaRPr sz="1100">
              <a:latin typeface="Georgia"/>
              <a:ea typeface="Georgia"/>
              <a:cs typeface="Georgia"/>
              <a:sym typeface="Georgia"/>
            </a:endParaRPr>
          </a:p>
          <a:p>
            <a:pPr marL="0" lvl="0" indent="0" algn="just" rtl="0">
              <a:spcBef>
                <a:spcPts val="1200"/>
              </a:spcBef>
              <a:spcAft>
                <a:spcPts val="1200"/>
              </a:spcAft>
              <a:buNone/>
            </a:pPr>
            <a:endParaRPr sz="11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r>
              <a:rPr lang="en" sz="3200" dirty="0">
                <a:solidFill>
                  <a:srgbClr val="000000"/>
                </a:solidFill>
                <a:latin typeface="Georgia" panose="02040502050405020303" pitchFamily="18" charset="0"/>
                <a:ea typeface="Roboto"/>
                <a:cs typeface="Roboto"/>
                <a:sym typeface="Roboto"/>
              </a:rPr>
              <a:t>         Approach to Protect Privacy</a:t>
            </a:r>
            <a:endParaRPr dirty="0">
              <a:latin typeface="Georgia" panose="02040502050405020303" pitchFamily="18" charset="0"/>
            </a:endParaRPr>
          </a:p>
        </p:txBody>
      </p:sp>
      <p:sp>
        <p:nvSpPr>
          <p:cNvPr id="236" name="Google Shape;236;p3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92500"/>
          </a:bodyPr>
          <a:lstStyle/>
          <a:p>
            <a:pPr marL="457200" lvl="0" indent="-228600" algn="l" rtl="0">
              <a:spcBef>
                <a:spcPts val="1500"/>
              </a:spcBef>
              <a:spcAft>
                <a:spcPts val="0"/>
              </a:spcAft>
              <a:buClr>
                <a:srgbClr val="374151"/>
              </a:buClr>
              <a:buSzPct val="100000"/>
              <a:buFont typeface="Roboto"/>
              <a:buNone/>
            </a:pPr>
            <a:r>
              <a:rPr lang="en" sz="1200">
                <a:solidFill>
                  <a:srgbClr val="374151"/>
                </a:solidFill>
                <a:latin typeface="Roboto"/>
                <a:ea typeface="Roboto"/>
                <a:cs typeface="Roboto"/>
                <a:sym typeface="Roboto"/>
              </a:rPr>
              <a:t>Feature Extraction and Hashing:</a:t>
            </a:r>
            <a:endParaRPr sz="1200">
              <a:solidFill>
                <a:srgbClr val="374151"/>
              </a:solidFill>
              <a:latin typeface="Roboto"/>
              <a:ea typeface="Roboto"/>
              <a:cs typeface="Roboto"/>
              <a:sym typeface="Roboto"/>
            </a:endParaRPr>
          </a:p>
          <a:p>
            <a:pPr marL="914400" lvl="1" indent="-299085" algn="l" rtl="0">
              <a:spcBef>
                <a:spcPts val="0"/>
              </a:spcBef>
              <a:spcAft>
                <a:spcPts val="0"/>
              </a:spcAft>
              <a:buClr>
                <a:srgbClr val="374151"/>
              </a:buClr>
              <a:buSzPct val="100000"/>
              <a:buFont typeface="Roboto"/>
              <a:buChar char="●"/>
            </a:pPr>
            <a:r>
              <a:rPr lang="en" sz="1200">
                <a:solidFill>
                  <a:srgbClr val="374151"/>
                </a:solidFill>
                <a:latin typeface="Roboto"/>
                <a:ea typeface="Roboto"/>
                <a:cs typeface="Roboto"/>
                <a:sym typeface="Roboto"/>
              </a:rPr>
              <a:t>Transition from Raw Images: Move away from storing raw face images to extracting relevant features.</a:t>
            </a:r>
            <a:endParaRPr sz="1200">
              <a:solidFill>
                <a:srgbClr val="374151"/>
              </a:solidFill>
              <a:latin typeface="Roboto"/>
              <a:ea typeface="Roboto"/>
              <a:cs typeface="Roboto"/>
              <a:sym typeface="Roboto"/>
            </a:endParaRPr>
          </a:p>
          <a:p>
            <a:pPr marL="914400" lvl="1" indent="-299085" algn="l" rtl="0">
              <a:spcBef>
                <a:spcPts val="0"/>
              </a:spcBef>
              <a:spcAft>
                <a:spcPts val="0"/>
              </a:spcAft>
              <a:buClr>
                <a:srgbClr val="374151"/>
              </a:buClr>
              <a:buSzPct val="100000"/>
              <a:buFont typeface="Roboto"/>
              <a:buChar char="●"/>
            </a:pPr>
            <a:r>
              <a:rPr lang="en" sz="1200">
                <a:solidFill>
                  <a:srgbClr val="374151"/>
                </a:solidFill>
                <a:latin typeface="Roboto"/>
                <a:ea typeface="Roboto"/>
                <a:cs typeface="Roboto"/>
                <a:sym typeface="Roboto"/>
              </a:rPr>
              <a:t>Improved Privacy: Feature extraction ensures that only essential facial information is retained.</a:t>
            </a:r>
            <a:endParaRPr sz="1200">
              <a:solidFill>
                <a:srgbClr val="374151"/>
              </a:solidFill>
              <a:latin typeface="Roboto"/>
              <a:ea typeface="Roboto"/>
              <a:cs typeface="Roboto"/>
              <a:sym typeface="Roboto"/>
            </a:endParaRPr>
          </a:p>
          <a:p>
            <a:pPr marL="914400" lvl="1" indent="-299085" algn="l" rtl="0">
              <a:spcBef>
                <a:spcPts val="0"/>
              </a:spcBef>
              <a:spcAft>
                <a:spcPts val="0"/>
              </a:spcAft>
              <a:buClr>
                <a:srgbClr val="374151"/>
              </a:buClr>
              <a:buSzPct val="100000"/>
              <a:buFont typeface="Roboto"/>
              <a:buChar char="●"/>
            </a:pPr>
            <a:r>
              <a:rPr lang="en" sz="1200">
                <a:solidFill>
                  <a:srgbClr val="374151"/>
                </a:solidFill>
                <a:latin typeface="Roboto"/>
                <a:ea typeface="Roboto"/>
                <a:cs typeface="Roboto"/>
                <a:sym typeface="Roboto"/>
              </a:rPr>
              <a:t>Hashing Process: The extracted features are then hashed to add an additional layer of security.</a:t>
            </a:r>
            <a:endParaRPr sz="1200">
              <a:solidFill>
                <a:srgbClr val="374151"/>
              </a:solidFill>
              <a:latin typeface="Roboto"/>
              <a:ea typeface="Roboto"/>
              <a:cs typeface="Roboto"/>
              <a:sym typeface="Roboto"/>
            </a:endParaRPr>
          </a:p>
          <a:p>
            <a:pPr marL="457200" lvl="0" indent="-228600" algn="l" rtl="0">
              <a:spcBef>
                <a:spcPts val="0"/>
              </a:spcBef>
              <a:spcAft>
                <a:spcPts val="0"/>
              </a:spcAft>
              <a:buClr>
                <a:srgbClr val="374151"/>
              </a:buClr>
              <a:buSzPct val="100000"/>
              <a:buFont typeface="Roboto"/>
              <a:buNone/>
            </a:pPr>
            <a:r>
              <a:rPr lang="en" sz="1200">
                <a:solidFill>
                  <a:srgbClr val="374151"/>
                </a:solidFill>
                <a:latin typeface="Roboto"/>
                <a:ea typeface="Roboto"/>
                <a:cs typeface="Roboto"/>
                <a:sym typeface="Roboto"/>
              </a:rPr>
              <a:t>One-Way Hash Functions:</a:t>
            </a:r>
            <a:endParaRPr sz="1200">
              <a:solidFill>
                <a:srgbClr val="374151"/>
              </a:solidFill>
              <a:latin typeface="Roboto"/>
              <a:ea typeface="Roboto"/>
              <a:cs typeface="Roboto"/>
              <a:sym typeface="Roboto"/>
            </a:endParaRPr>
          </a:p>
          <a:p>
            <a:pPr marL="914400" lvl="1" indent="-299085" algn="l" rtl="0">
              <a:spcBef>
                <a:spcPts val="0"/>
              </a:spcBef>
              <a:spcAft>
                <a:spcPts val="0"/>
              </a:spcAft>
              <a:buClr>
                <a:srgbClr val="374151"/>
              </a:buClr>
              <a:buSzPct val="100000"/>
              <a:buFont typeface="Roboto"/>
              <a:buChar char="●"/>
            </a:pPr>
            <a:r>
              <a:rPr lang="en" sz="1200">
                <a:solidFill>
                  <a:srgbClr val="374151"/>
                </a:solidFill>
                <a:latin typeface="Roboto"/>
                <a:ea typeface="Roboto"/>
                <a:cs typeface="Roboto"/>
                <a:sym typeface="Roboto"/>
              </a:rPr>
              <a:t>Introduction: Implement one-way hash functions to protect against reconstruction.</a:t>
            </a:r>
            <a:endParaRPr sz="1200">
              <a:solidFill>
                <a:srgbClr val="374151"/>
              </a:solidFill>
              <a:latin typeface="Roboto"/>
              <a:ea typeface="Roboto"/>
              <a:cs typeface="Roboto"/>
              <a:sym typeface="Roboto"/>
            </a:endParaRPr>
          </a:p>
          <a:p>
            <a:pPr marL="914400" lvl="1" indent="-299085" algn="l" rtl="0">
              <a:spcBef>
                <a:spcPts val="0"/>
              </a:spcBef>
              <a:spcAft>
                <a:spcPts val="0"/>
              </a:spcAft>
              <a:buClr>
                <a:srgbClr val="374151"/>
              </a:buClr>
              <a:buSzPct val="100000"/>
              <a:buFont typeface="Roboto"/>
              <a:buChar char="●"/>
            </a:pPr>
            <a:r>
              <a:rPr lang="en" sz="1200">
                <a:solidFill>
                  <a:srgbClr val="374151"/>
                </a:solidFill>
                <a:latin typeface="Roboto"/>
                <a:ea typeface="Roboto"/>
                <a:cs typeface="Roboto"/>
                <a:sym typeface="Roboto"/>
              </a:rPr>
              <a:t>Irreversibility: One-way hash functions make it challenging to reverse the process and reconstruct the original input.</a:t>
            </a:r>
            <a:endParaRPr sz="1200">
              <a:solidFill>
                <a:srgbClr val="374151"/>
              </a:solidFill>
              <a:latin typeface="Roboto"/>
              <a:ea typeface="Roboto"/>
              <a:cs typeface="Roboto"/>
              <a:sym typeface="Roboto"/>
            </a:endParaRPr>
          </a:p>
          <a:p>
            <a:pPr marL="914400" lvl="1" indent="-299085" algn="l" rtl="0">
              <a:spcBef>
                <a:spcPts val="0"/>
              </a:spcBef>
              <a:spcAft>
                <a:spcPts val="0"/>
              </a:spcAft>
              <a:buClr>
                <a:srgbClr val="374151"/>
              </a:buClr>
              <a:buSzPct val="100000"/>
              <a:buFont typeface="Roboto"/>
              <a:buChar char="●"/>
            </a:pPr>
            <a:r>
              <a:rPr lang="en" sz="1200">
                <a:solidFill>
                  <a:srgbClr val="374151"/>
                </a:solidFill>
                <a:latin typeface="Roboto"/>
                <a:ea typeface="Roboto"/>
                <a:cs typeface="Roboto"/>
                <a:sym typeface="Roboto"/>
              </a:rPr>
              <a:t>Privacy Enhancement: This technique ensures that even if the model is compromised, the original facial features remain protected</a:t>
            </a:r>
            <a:endParaRPr sz="1200">
              <a:solidFill>
                <a:srgbClr val="374151"/>
              </a:solidFill>
              <a:latin typeface="Roboto"/>
              <a:ea typeface="Roboto"/>
              <a:cs typeface="Roboto"/>
              <a:sym typeface="Roboto"/>
            </a:endParaRPr>
          </a:p>
          <a:p>
            <a:pPr marL="0" lvl="0" indent="0" algn="l" rtl="0">
              <a:spcBef>
                <a:spcPts val="15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500"/>
              </a:spcBef>
              <a:spcAft>
                <a:spcPts val="0"/>
              </a:spcAft>
              <a:buNone/>
            </a:pPr>
            <a:r>
              <a:rPr lang="en" sz="2800" dirty="0">
                <a:solidFill>
                  <a:srgbClr val="374151"/>
                </a:solidFill>
                <a:latin typeface="Georgia" panose="02040502050405020303" pitchFamily="18" charset="0"/>
                <a:ea typeface="Roboto"/>
                <a:cs typeface="Roboto"/>
                <a:sym typeface="Roboto"/>
              </a:rPr>
              <a:t>         Proposed Algorithm - Adding Hashing Layer</a:t>
            </a:r>
            <a:endParaRPr sz="2800" dirty="0">
              <a:solidFill>
                <a:srgbClr val="374151"/>
              </a:solidFill>
              <a:latin typeface="Georgia" panose="02040502050405020303" pitchFamily="18" charset="0"/>
              <a:ea typeface="Roboto"/>
              <a:cs typeface="Roboto"/>
              <a:sym typeface="Roboto"/>
            </a:endParaRPr>
          </a:p>
          <a:p>
            <a:pPr marL="0" lvl="0" indent="0" algn="l" rtl="0">
              <a:spcBef>
                <a:spcPts val="1500"/>
              </a:spcBef>
              <a:spcAft>
                <a:spcPts val="0"/>
              </a:spcAft>
              <a:buNone/>
            </a:pPr>
            <a:endParaRPr sz="1200" b="0" dirty="0">
              <a:solidFill>
                <a:srgbClr val="374151"/>
              </a:solidFill>
              <a:latin typeface="Roboto"/>
              <a:ea typeface="Roboto"/>
              <a:cs typeface="Roboto"/>
              <a:sym typeface="Roboto"/>
            </a:endParaRPr>
          </a:p>
        </p:txBody>
      </p:sp>
      <p:sp>
        <p:nvSpPr>
          <p:cNvPr id="242" name="Google Shape;242;p3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85000" lnSpcReduction="10000"/>
          </a:bodyPr>
          <a:lstStyle/>
          <a:p>
            <a:pPr marL="457200" lvl="0" indent="-228600" algn="l" rtl="0">
              <a:spcBef>
                <a:spcPts val="1500"/>
              </a:spcBef>
              <a:spcAft>
                <a:spcPts val="0"/>
              </a:spcAft>
              <a:buClr>
                <a:srgbClr val="374151"/>
              </a:buClr>
              <a:buSzPct val="100000"/>
              <a:buFont typeface="Roboto"/>
              <a:buNone/>
            </a:pPr>
            <a:r>
              <a:rPr lang="en" sz="1200">
                <a:solidFill>
                  <a:srgbClr val="374151"/>
                </a:solidFill>
                <a:latin typeface="Roboto"/>
                <a:ea typeface="Roboto"/>
                <a:cs typeface="Roboto"/>
                <a:sym typeface="Roboto"/>
              </a:rPr>
              <a:t>Cryptographic Hash Function:</a:t>
            </a:r>
            <a:endParaRPr sz="1200">
              <a:solidFill>
                <a:srgbClr val="374151"/>
              </a:solidFill>
              <a:latin typeface="Roboto"/>
              <a:ea typeface="Roboto"/>
              <a:cs typeface="Roboto"/>
              <a:sym typeface="Roboto"/>
            </a:endParaRPr>
          </a:p>
          <a:p>
            <a:pPr marL="914400" lvl="1" indent="-287655" algn="l" rtl="0">
              <a:spcBef>
                <a:spcPts val="0"/>
              </a:spcBef>
              <a:spcAft>
                <a:spcPts val="0"/>
              </a:spcAft>
              <a:buClr>
                <a:srgbClr val="374151"/>
              </a:buClr>
              <a:buSzPct val="100000"/>
              <a:buFont typeface="Roboto"/>
              <a:buChar char="●"/>
            </a:pPr>
            <a:r>
              <a:rPr lang="en" sz="1200">
                <a:solidFill>
                  <a:srgbClr val="374151"/>
                </a:solidFill>
                <a:latin typeface="Roboto"/>
                <a:ea typeface="Roboto"/>
                <a:cs typeface="Roboto"/>
                <a:sym typeface="Roboto"/>
              </a:rPr>
              <a:t>Introduction: Incorporate a cryptographic hash function as a new layer in the model architecture.</a:t>
            </a:r>
            <a:endParaRPr sz="1200">
              <a:solidFill>
                <a:srgbClr val="374151"/>
              </a:solidFill>
              <a:latin typeface="Roboto"/>
              <a:ea typeface="Roboto"/>
              <a:cs typeface="Roboto"/>
              <a:sym typeface="Roboto"/>
            </a:endParaRPr>
          </a:p>
          <a:p>
            <a:pPr marL="914400" lvl="1" indent="-287655" algn="l" rtl="0">
              <a:spcBef>
                <a:spcPts val="0"/>
              </a:spcBef>
              <a:spcAft>
                <a:spcPts val="0"/>
              </a:spcAft>
              <a:buClr>
                <a:srgbClr val="374151"/>
              </a:buClr>
              <a:buSzPct val="100000"/>
              <a:buFont typeface="Roboto"/>
              <a:buChar char="●"/>
            </a:pPr>
            <a:r>
              <a:rPr lang="en" sz="1200">
                <a:solidFill>
                  <a:srgbClr val="374151"/>
                </a:solidFill>
                <a:latin typeface="Roboto"/>
                <a:ea typeface="Roboto"/>
                <a:cs typeface="Roboto"/>
                <a:sym typeface="Roboto"/>
              </a:rPr>
              <a:t>Purpose: The hash function transforms facial embeddings into hash codes, enhancing the security of stored information.</a:t>
            </a:r>
            <a:endParaRPr sz="1200">
              <a:solidFill>
                <a:srgbClr val="374151"/>
              </a:solidFill>
              <a:latin typeface="Roboto"/>
              <a:ea typeface="Roboto"/>
              <a:cs typeface="Roboto"/>
              <a:sym typeface="Roboto"/>
            </a:endParaRPr>
          </a:p>
          <a:p>
            <a:pPr marL="914400" lvl="1" indent="-287655" algn="l" rtl="0">
              <a:spcBef>
                <a:spcPts val="0"/>
              </a:spcBef>
              <a:spcAft>
                <a:spcPts val="0"/>
              </a:spcAft>
              <a:buClr>
                <a:srgbClr val="374151"/>
              </a:buClr>
              <a:buSzPct val="100000"/>
              <a:buFont typeface="Roboto"/>
              <a:buChar char="●"/>
            </a:pPr>
            <a:r>
              <a:rPr lang="en" sz="1200">
                <a:solidFill>
                  <a:srgbClr val="374151"/>
                </a:solidFill>
                <a:latin typeface="Roboto"/>
                <a:ea typeface="Roboto"/>
                <a:cs typeface="Roboto"/>
                <a:sym typeface="Roboto"/>
              </a:rPr>
              <a:t>Strength of Encryption: Highlight that the cryptographic hash function is selected for its robust security features.</a:t>
            </a:r>
            <a:endParaRPr sz="1200">
              <a:solidFill>
                <a:srgbClr val="374151"/>
              </a:solidFill>
              <a:latin typeface="Roboto"/>
              <a:ea typeface="Roboto"/>
              <a:cs typeface="Roboto"/>
              <a:sym typeface="Roboto"/>
            </a:endParaRPr>
          </a:p>
          <a:p>
            <a:pPr marL="457200" lvl="0" indent="-228600" algn="l" rtl="0">
              <a:spcBef>
                <a:spcPts val="0"/>
              </a:spcBef>
              <a:spcAft>
                <a:spcPts val="0"/>
              </a:spcAft>
              <a:buClr>
                <a:srgbClr val="374151"/>
              </a:buClr>
              <a:buSzPct val="100000"/>
              <a:buFont typeface="Roboto"/>
              <a:buNone/>
            </a:pPr>
            <a:r>
              <a:rPr lang="en" sz="1200">
                <a:solidFill>
                  <a:srgbClr val="374151"/>
                </a:solidFill>
                <a:latin typeface="Roboto"/>
                <a:ea typeface="Roboto"/>
                <a:cs typeface="Roboto"/>
                <a:sym typeface="Roboto"/>
              </a:rPr>
              <a:t>Transformation of Embeddings:</a:t>
            </a:r>
            <a:endParaRPr sz="1200">
              <a:solidFill>
                <a:srgbClr val="374151"/>
              </a:solidFill>
              <a:latin typeface="Roboto"/>
              <a:ea typeface="Roboto"/>
              <a:cs typeface="Roboto"/>
              <a:sym typeface="Roboto"/>
            </a:endParaRPr>
          </a:p>
          <a:p>
            <a:pPr marL="914400" lvl="1" indent="-287655" algn="l" rtl="0">
              <a:spcBef>
                <a:spcPts val="0"/>
              </a:spcBef>
              <a:spcAft>
                <a:spcPts val="0"/>
              </a:spcAft>
              <a:buClr>
                <a:srgbClr val="374151"/>
              </a:buClr>
              <a:buSzPct val="100000"/>
              <a:buFont typeface="Roboto"/>
              <a:buChar char="●"/>
            </a:pPr>
            <a:r>
              <a:rPr lang="en" sz="1200">
                <a:solidFill>
                  <a:srgbClr val="374151"/>
                </a:solidFill>
                <a:latin typeface="Roboto"/>
                <a:ea typeface="Roboto"/>
                <a:cs typeface="Roboto"/>
                <a:sym typeface="Roboto"/>
              </a:rPr>
              <a:t>Process Overview: hash layer transforms facial embeddings into hash codes.</a:t>
            </a:r>
            <a:endParaRPr sz="1200">
              <a:solidFill>
                <a:srgbClr val="374151"/>
              </a:solidFill>
              <a:latin typeface="Roboto"/>
              <a:ea typeface="Roboto"/>
              <a:cs typeface="Roboto"/>
              <a:sym typeface="Roboto"/>
            </a:endParaRPr>
          </a:p>
          <a:p>
            <a:pPr marL="914400" lvl="1" indent="-287655" algn="l" rtl="0">
              <a:spcBef>
                <a:spcPts val="0"/>
              </a:spcBef>
              <a:spcAft>
                <a:spcPts val="0"/>
              </a:spcAft>
              <a:buClr>
                <a:srgbClr val="374151"/>
              </a:buClr>
              <a:buSzPct val="100000"/>
              <a:buFont typeface="Roboto"/>
              <a:buChar char="●"/>
            </a:pPr>
            <a:r>
              <a:rPr lang="en" sz="1200">
                <a:solidFill>
                  <a:srgbClr val="374151"/>
                </a:solidFill>
                <a:latin typeface="Roboto"/>
                <a:ea typeface="Roboto"/>
                <a:cs typeface="Roboto"/>
                <a:sym typeface="Roboto"/>
              </a:rPr>
              <a:t>Irreversibility: This transformation ensures irreversibility, making it difficult to reconstruct the original facial features.</a:t>
            </a:r>
            <a:endParaRPr sz="1200">
              <a:solidFill>
                <a:srgbClr val="374151"/>
              </a:solidFill>
              <a:latin typeface="Roboto"/>
              <a:ea typeface="Roboto"/>
              <a:cs typeface="Roboto"/>
              <a:sym typeface="Roboto"/>
            </a:endParaRPr>
          </a:p>
          <a:p>
            <a:pPr marL="457200" lvl="0" indent="-228600" algn="l" rtl="0">
              <a:spcBef>
                <a:spcPts val="0"/>
              </a:spcBef>
              <a:spcAft>
                <a:spcPts val="0"/>
              </a:spcAft>
              <a:buClr>
                <a:srgbClr val="374151"/>
              </a:buClr>
              <a:buSzPct val="100000"/>
              <a:buFont typeface="Roboto"/>
              <a:buNone/>
            </a:pPr>
            <a:r>
              <a:rPr lang="en" sz="1200">
                <a:solidFill>
                  <a:srgbClr val="374151"/>
                </a:solidFill>
                <a:latin typeface="Roboto"/>
                <a:ea typeface="Roboto"/>
                <a:cs typeface="Roboto"/>
                <a:sym typeface="Roboto"/>
              </a:rPr>
              <a:t>Ensuring Security:</a:t>
            </a:r>
            <a:endParaRPr sz="1200">
              <a:solidFill>
                <a:srgbClr val="374151"/>
              </a:solidFill>
              <a:latin typeface="Roboto"/>
              <a:ea typeface="Roboto"/>
              <a:cs typeface="Roboto"/>
              <a:sym typeface="Roboto"/>
            </a:endParaRPr>
          </a:p>
          <a:p>
            <a:pPr marL="914400" lvl="1" indent="-287655" algn="l" rtl="0">
              <a:spcBef>
                <a:spcPts val="0"/>
              </a:spcBef>
              <a:spcAft>
                <a:spcPts val="0"/>
              </a:spcAft>
              <a:buClr>
                <a:srgbClr val="374151"/>
              </a:buClr>
              <a:buSzPct val="100000"/>
              <a:buFont typeface="Roboto"/>
              <a:buChar char="●"/>
            </a:pPr>
            <a:r>
              <a:rPr lang="en" sz="1200">
                <a:solidFill>
                  <a:srgbClr val="374151"/>
                </a:solidFill>
                <a:latin typeface="Roboto"/>
                <a:ea typeface="Roboto"/>
                <a:cs typeface="Roboto"/>
                <a:sym typeface="Roboto"/>
              </a:rPr>
              <a:t>Importance of Security: secure cryptographic hash function is crucial for the overall effectiveness of the privacy protection approach.</a:t>
            </a:r>
            <a:endParaRPr sz="1200">
              <a:solidFill>
                <a:srgbClr val="374151"/>
              </a:solidFill>
              <a:latin typeface="Roboto"/>
              <a:ea typeface="Roboto"/>
              <a:cs typeface="Roboto"/>
              <a:sym typeface="Roboto"/>
            </a:endParaRPr>
          </a:p>
          <a:p>
            <a:pPr marL="914400" lvl="1" indent="-287655" algn="l" rtl="0">
              <a:spcBef>
                <a:spcPts val="0"/>
              </a:spcBef>
              <a:spcAft>
                <a:spcPts val="0"/>
              </a:spcAft>
              <a:buClr>
                <a:srgbClr val="374151"/>
              </a:buClr>
              <a:buSzPct val="100000"/>
              <a:buFont typeface="Roboto"/>
              <a:buChar char="●"/>
            </a:pPr>
            <a:r>
              <a:rPr lang="en" sz="1200">
                <a:solidFill>
                  <a:srgbClr val="374151"/>
                </a:solidFill>
                <a:latin typeface="Roboto"/>
                <a:ea typeface="Roboto"/>
                <a:cs typeface="Roboto"/>
                <a:sym typeface="Roboto"/>
              </a:rPr>
              <a:t>Mitigating Risks: Hash layer mitigates risks associated with potential attacks, safeguarding both data and model integrity.</a:t>
            </a:r>
            <a:endParaRPr sz="1200">
              <a:solidFill>
                <a:srgbClr val="374151"/>
              </a:solidFill>
              <a:latin typeface="Roboto"/>
              <a:ea typeface="Roboto"/>
              <a:cs typeface="Roboto"/>
              <a:sym typeface="Roboto"/>
            </a:endParaRPr>
          </a:p>
          <a:p>
            <a:pPr marL="0" lvl="0" indent="0" algn="l" rtl="0">
              <a:spcBef>
                <a:spcPts val="150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lnSpc>
                <a:spcPct val="115000"/>
              </a:lnSpc>
              <a:spcBef>
                <a:spcPts val="1500"/>
              </a:spcBef>
              <a:spcAft>
                <a:spcPts val="0"/>
              </a:spcAft>
              <a:buNone/>
            </a:pPr>
            <a:r>
              <a:rPr lang="en" sz="2800" dirty="0">
                <a:solidFill>
                  <a:srgbClr val="374151"/>
                </a:solidFill>
                <a:latin typeface="Roboto"/>
                <a:ea typeface="Roboto"/>
                <a:cs typeface="Roboto"/>
                <a:sym typeface="Roboto"/>
              </a:rPr>
              <a:t>                       Benefits of Hashing Layer</a:t>
            </a:r>
            <a:endParaRPr sz="2800" dirty="0">
              <a:solidFill>
                <a:srgbClr val="374151"/>
              </a:solidFill>
              <a:latin typeface="Roboto"/>
              <a:ea typeface="Roboto"/>
              <a:cs typeface="Roboto"/>
              <a:sym typeface="Roboto"/>
            </a:endParaRPr>
          </a:p>
          <a:p>
            <a:pPr marL="0" lvl="0" indent="0" algn="l" rtl="0">
              <a:spcBef>
                <a:spcPts val="1500"/>
              </a:spcBef>
              <a:spcAft>
                <a:spcPts val="0"/>
              </a:spcAft>
              <a:buNone/>
            </a:pPr>
            <a:endParaRPr sz="1200" b="0" dirty="0">
              <a:solidFill>
                <a:srgbClr val="374151"/>
              </a:solidFill>
              <a:latin typeface="Roboto"/>
              <a:ea typeface="Roboto"/>
              <a:cs typeface="Roboto"/>
              <a:sym typeface="Roboto"/>
            </a:endParaRPr>
          </a:p>
        </p:txBody>
      </p:sp>
      <p:sp>
        <p:nvSpPr>
          <p:cNvPr id="248" name="Google Shape;248;p3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92500" lnSpcReduction="20000"/>
          </a:bodyPr>
          <a:lstStyle/>
          <a:p>
            <a:pPr marL="457200" lvl="0" indent="-228600" algn="l" rtl="0">
              <a:spcBef>
                <a:spcPts val="1500"/>
              </a:spcBef>
              <a:spcAft>
                <a:spcPts val="0"/>
              </a:spcAft>
              <a:buClr>
                <a:srgbClr val="374151"/>
              </a:buClr>
              <a:buSzPct val="100000"/>
              <a:buFont typeface="Roboto"/>
              <a:buNone/>
            </a:pPr>
            <a:r>
              <a:rPr lang="en" sz="1200">
                <a:solidFill>
                  <a:srgbClr val="374151"/>
                </a:solidFill>
                <a:latin typeface="Roboto"/>
                <a:ea typeface="Roboto"/>
                <a:cs typeface="Roboto"/>
                <a:sym typeface="Roboto"/>
              </a:rPr>
              <a:t>Enhanced Privacy:</a:t>
            </a:r>
            <a:endParaRPr sz="1200">
              <a:solidFill>
                <a:srgbClr val="374151"/>
              </a:solidFill>
              <a:latin typeface="Roboto"/>
              <a:ea typeface="Roboto"/>
              <a:cs typeface="Roboto"/>
              <a:sym typeface="Roboto"/>
            </a:endParaRPr>
          </a:p>
          <a:p>
            <a:pPr marL="914400" lvl="1" indent="-293369" algn="l" rtl="0">
              <a:spcBef>
                <a:spcPts val="0"/>
              </a:spcBef>
              <a:spcAft>
                <a:spcPts val="0"/>
              </a:spcAft>
              <a:buClr>
                <a:srgbClr val="374151"/>
              </a:buClr>
              <a:buSzPct val="100000"/>
              <a:buFont typeface="Roboto"/>
              <a:buChar char="●"/>
            </a:pPr>
            <a:r>
              <a:rPr lang="en" sz="1200">
                <a:solidFill>
                  <a:srgbClr val="374151"/>
                </a:solidFill>
                <a:latin typeface="Roboto"/>
                <a:ea typeface="Roboto"/>
                <a:cs typeface="Roboto"/>
                <a:sym typeface="Roboto"/>
              </a:rPr>
              <a:t>Added Layer of Protection: The Hashing Layer introduces an extra level of security, enhancing overall privacy.</a:t>
            </a:r>
            <a:endParaRPr sz="1200">
              <a:solidFill>
                <a:srgbClr val="374151"/>
              </a:solidFill>
              <a:latin typeface="Roboto"/>
              <a:ea typeface="Roboto"/>
              <a:cs typeface="Roboto"/>
              <a:sym typeface="Roboto"/>
            </a:endParaRPr>
          </a:p>
          <a:p>
            <a:pPr marL="914400" lvl="1" indent="-293369" algn="l" rtl="0">
              <a:spcBef>
                <a:spcPts val="0"/>
              </a:spcBef>
              <a:spcAft>
                <a:spcPts val="0"/>
              </a:spcAft>
              <a:buClr>
                <a:srgbClr val="374151"/>
              </a:buClr>
              <a:buSzPct val="100000"/>
              <a:buFont typeface="Roboto"/>
              <a:buChar char="●"/>
            </a:pPr>
            <a:r>
              <a:rPr lang="en" sz="1200">
                <a:solidFill>
                  <a:srgbClr val="374151"/>
                </a:solidFill>
                <a:latin typeface="Roboto"/>
                <a:ea typeface="Roboto"/>
                <a:cs typeface="Roboto"/>
                <a:sym typeface="Roboto"/>
              </a:rPr>
              <a:t>Minimizing Risks: Reduces the risk of unauthorized access and image reconstruction.</a:t>
            </a:r>
            <a:endParaRPr sz="1200">
              <a:solidFill>
                <a:srgbClr val="374151"/>
              </a:solidFill>
              <a:latin typeface="Roboto"/>
              <a:ea typeface="Roboto"/>
              <a:cs typeface="Roboto"/>
              <a:sym typeface="Roboto"/>
            </a:endParaRPr>
          </a:p>
          <a:p>
            <a:pPr marL="457200" lvl="0" indent="-228600" algn="l" rtl="0">
              <a:spcBef>
                <a:spcPts val="0"/>
              </a:spcBef>
              <a:spcAft>
                <a:spcPts val="0"/>
              </a:spcAft>
              <a:buClr>
                <a:srgbClr val="374151"/>
              </a:buClr>
              <a:buSzPct val="100000"/>
              <a:buFont typeface="Roboto"/>
              <a:buNone/>
            </a:pPr>
            <a:r>
              <a:rPr lang="en" sz="1200">
                <a:solidFill>
                  <a:srgbClr val="374151"/>
                </a:solidFill>
                <a:latin typeface="Roboto"/>
                <a:ea typeface="Roboto"/>
                <a:cs typeface="Roboto"/>
                <a:sym typeface="Roboto"/>
              </a:rPr>
              <a:t>Robust against Reconstruction Attacks:</a:t>
            </a:r>
            <a:endParaRPr sz="1200">
              <a:solidFill>
                <a:srgbClr val="374151"/>
              </a:solidFill>
              <a:latin typeface="Roboto"/>
              <a:ea typeface="Roboto"/>
              <a:cs typeface="Roboto"/>
              <a:sym typeface="Roboto"/>
            </a:endParaRPr>
          </a:p>
          <a:p>
            <a:pPr marL="914400" lvl="1" indent="-293369" algn="l" rtl="0">
              <a:spcBef>
                <a:spcPts val="0"/>
              </a:spcBef>
              <a:spcAft>
                <a:spcPts val="0"/>
              </a:spcAft>
              <a:buClr>
                <a:srgbClr val="374151"/>
              </a:buClr>
              <a:buSzPct val="100000"/>
              <a:buFont typeface="Roboto"/>
              <a:buChar char="●"/>
            </a:pPr>
            <a:r>
              <a:rPr lang="en" sz="1200">
                <a:solidFill>
                  <a:srgbClr val="374151"/>
                </a:solidFill>
                <a:latin typeface="Roboto"/>
                <a:ea typeface="Roboto"/>
                <a:cs typeface="Roboto"/>
                <a:sym typeface="Roboto"/>
              </a:rPr>
              <a:t>Mitigating Risks: The hashing layer significantly reduces the risks associated with potential model weight inversion attacks.</a:t>
            </a:r>
            <a:endParaRPr sz="1200">
              <a:solidFill>
                <a:srgbClr val="374151"/>
              </a:solidFill>
              <a:latin typeface="Roboto"/>
              <a:ea typeface="Roboto"/>
              <a:cs typeface="Roboto"/>
              <a:sym typeface="Roboto"/>
            </a:endParaRPr>
          </a:p>
          <a:p>
            <a:pPr marL="914400" lvl="1" indent="-293369" algn="l" rtl="0">
              <a:spcBef>
                <a:spcPts val="0"/>
              </a:spcBef>
              <a:spcAft>
                <a:spcPts val="0"/>
              </a:spcAft>
              <a:buClr>
                <a:srgbClr val="374151"/>
              </a:buClr>
              <a:buSzPct val="100000"/>
              <a:buFont typeface="Roboto"/>
              <a:buChar char="●"/>
            </a:pPr>
            <a:r>
              <a:rPr lang="en" sz="1200">
                <a:solidFill>
                  <a:srgbClr val="374151"/>
                </a:solidFill>
                <a:latin typeface="Roboto"/>
                <a:ea typeface="Roboto"/>
                <a:cs typeface="Roboto"/>
                <a:sym typeface="Roboto"/>
              </a:rPr>
              <a:t>Preserving Facial Features: Despite security measures, the model retains the ability to effectively recognize faces.</a:t>
            </a:r>
            <a:endParaRPr sz="1200">
              <a:solidFill>
                <a:srgbClr val="374151"/>
              </a:solidFill>
              <a:latin typeface="Roboto"/>
              <a:ea typeface="Roboto"/>
              <a:cs typeface="Roboto"/>
              <a:sym typeface="Roboto"/>
            </a:endParaRPr>
          </a:p>
          <a:p>
            <a:pPr marL="457200" lvl="0" indent="-228600" algn="l" rtl="0">
              <a:spcBef>
                <a:spcPts val="0"/>
              </a:spcBef>
              <a:spcAft>
                <a:spcPts val="0"/>
              </a:spcAft>
              <a:buClr>
                <a:srgbClr val="374151"/>
              </a:buClr>
              <a:buSzPct val="100000"/>
              <a:buFont typeface="Roboto"/>
              <a:buNone/>
            </a:pPr>
            <a:r>
              <a:rPr lang="en" sz="1200">
                <a:solidFill>
                  <a:srgbClr val="374151"/>
                </a:solidFill>
                <a:latin typeface="Roboto"/>
                <a:ea typeface="Roboto"/>
                <a:cs typeface="Roboto"/>
                <a:sym typeface="Roboto"/>
              </a:rPr>
              <a:t>Preserving Model Utility:</a:t>
            </a:r>
            <a:endParaRPr sz="1200">
              <a:solidFill>
                <a:srgbClr val="374151"/>
              </a:solidFill>
              <a:latin typeface="Roboto"/>
              <a:ea typeface="Roboto"/>
              <a:cs typeface="Roboto"/>
              <a:sym typeface="Roboto"/>
            </a:endParaRPr>
          </a:p>
          <a:p>
            <a:pPr marL="914400" lvl="1" indent="-293369" algn="l" rtl="0">
              <a:spcBef>
                <a:spcPts val="0"/>
              </a:spcBef>
              <a:spcAft>
                <a:spcPts val="0"/>
              </a:spcAft>
              <a:buClr>
                <a:srgbClr val="374151"/>
              </a:buClr>
              <a:buSzPct val="100000"/>
              <a:buFont typeface="Roboto"/>
              <a:buChar char="●"/>
            </a:pPr>
            <a:r>
              <a:rPr lang="en" sz="1200">
                <a:solidFill>
                  <a:srgbClr val="374151"/>
                </a:solidFill>
                <a:latin typeface="Roboto"/>
                <a:ea typeface="Roboto"/>
                <a:cs typeface="Roboto"/>
                <a:sym typeface="Roboto"/>
              </a:rPr>
              <a:t>User-Friendly Recognition: Despite heightened privacy measures, the model maintains its effectiveness in recognizing faces.</a:t>
            </a:r>
            <a:endParaRPr sz="1200">
              <a:solidFill>
                <a:srgbClr val="374151"/>
              </a:solidFill>
              <a:latin typeface="Roboto"/>
              <a:ea typeface="Roboto"/>
              <a:cs typeface="Roboto"/>
              <a:sym typeface="Roboto"/>
            </a:endParaRPr>
          </a:p>
          <a:p>
            <a:pPr marL="914400" lvl="0" indent="0" algn="l" rtl="0">
              <a:spcBef>
                <a:spcPts val="1500"/>
              </a:spcBef>
              <a:spcAft>
                <a:spcPts val="0"/>
              </a:spcAft>
              <a:buNone/>
            </a:pPr>
            <a:endParaRPr sz="1200">
              <a:solidFill>
                <a:srgbClr val="374151"/>
              </a:solidFill>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800" dirty="0">
                <a:latin typeface="Georgia"/>
                <a:ea typeface="Georgia"/>
                <a:cs typeface="Georgia"/>
                <a:sym typeface="Georgia"/>
              </a:rPr>
              <a:t>Conclusion</a:t>
            </a:r>
            <a:endParaRPr sz="2800" dirty="0">
              <a:latin typeface="Georgia"/>
              <a:ea typeface="Georgia"/>
              <a:cs typeface="Georgia"/>
              <a:sym typeface="Georgia"/>
            </a:endParaRPr>
          </a:p>
        </p:txBody>
      </p:sp>
      <p:sp>
        <p:nvSpPr>
          <p:cNvPr id="254" name="Google Shape;254;p3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algn="l"/>
            <a:r>
              <a:rPr lang="en-US" b="0" i="0" dirty="0">
                <a:solidFill>
                  <a:srgbClr val="374151"/>
                </a:solidFill>
                <a:effectLst/>
                <a:latin typeface="Söhne"/>
              </a:rPr>
              <a:t>As a notable improvement, we have introduced a hash layer to convert embeddings into hash codes, enhancing the privacy of the face recognition system. This addition ensures that sensitive facial information is further protected, adding a crucial layer of security in scenarios where privacy is a paramount concern.</a:t>
            </a:r>
          </a:p>
          <a:p>
            <a:pPr algn="l"/>
            <a:r>
              <a:rPr lang="en-US" b="0" i="0" dirty="0">
                <a:solidFill>
                  <a:srgbClr val="374151"/>
                </a:solidFill>
                <a:effectLst/>
                <a:latin typeface="Söhne"/>
              </a:rPr>
              <a:t>In summary, our work not only pushes the boundaries of face recognition performance but also addresses privacy concerns through innovations such as sub-center </a:t>
            </a:r>
            <a:r>
              <a:rPr lang="en-US" b="0" i="0" dirty="0" err="1">
                <a:solidFill>
                  <a:srgbClr val="374151"/>
                </a:solidFill>
                <a:effectLst/>
                <a:latin typeface="Söhne"/>
              </a:rPr>
              <a:t>ArcFace</a:t>
            </a:r>
            <a:r>
              <a:rPr lang="en-US" b="0" i="0" dirty="0">
                <a:solidFill>
                  <a:srgbClr val="374151"/>
                </a:solidFill>
                <a:effectLst/>
                <a:latin typeface="Söhne"/>
              </a:rPr>
              <a:t> and the integration of a hash layer. We believe these advancements contribute significantly to the ongoing development of robust and privacy-conscious face recognition systems.</a:t>
            </a:r>
          </a:p>
          <a:p>
            <a:pPr marL="0" lvl="0" indent="0" algn="l" rtl="0">
              <a:spcBef>
                <a:spcPts val="0"/>
              </a:spcBef>
              <a:spcAft>
                <a:spcPts val="1200"/>
              </a:spcAft>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3F4A-EFB9-07E2-1618-68C70BD3577C}"/>
              </a:ext>
            </a:extLst>
          </p:cNvPr>
          <p:cNvSpPr>
            <a:spLocks noGrp="1"/>
          </p:cNvSpPr>
          <p:nvPr>
            <p:ph type="title"/>
          </p:nvPr>
        </p:nvSpPr>
        <p:spPr>
          <a:xfrm>
            <a:off x="2873828" y="2640562"/>
            <a:ext cx="6270171" cy="885787"/>
          </a:xfrm>
        </p:spPr>
        <p:txBody>
          <a:bodyPr/>
          <a:lstStyle/>
          <a:p>
            <a:r>
              <a:rPr lang="en-US" dirty="0"/>
              <a:t>THANKS</a:t>
            </a:r>
          </a:p>
        </p:txBody>
      </p:sp>
      <p:sp>
        <p:nvSpPr>
          <p:cNvPr id="3" name="Text Placeholder 2">
            <a:extLst>
              <a:ext uri="{FF2B5EF4-FFF2-40B4-BE49-F238E27FC236}">
                <a16:creationId xmlns:a16="http://schemas.microsoft.com/office/drawing/2014/main" id="{63537AF3-47CA-C0FC-6DC9-52F1C1B6BF06}"/>
              </a:ext>
            </a:extLst>
          </p:cNvPr>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118319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599125" y="1294800"/>
            <a:ext cx="7688700" cy="535200"/>
          </a:xfrm>
          <a:prstGeom prst="rect">
            <a:avLst/>
          </a:prstGeom>
        </p:spPr>
        <p:txBody>
          <a:bodyPr spcFirstLastPara="1" wrap="square" lIns="91425" tIns="91425" rIns="91425" bIns="91425" anchor="t" anchorCtr="0">
            <a:normAutofit fontScale="90000"/>
          </a:bodyPr>
          <a:lstStyle/>
          <a:p>
            <a:pPr marL="0" lvl="0" indent="0" algn="ctr" rtl="0">
              <a:lnSpc>
                <a:spcPct val="105882"/>
              </a:lnSpc>
              <a:spcBef>
                <a:spcPts val="2900"/>
              </a:spcBef>
              <a:spcAft>
                <a:spcPts val="0"/>
              </a:spcAft>
              <a:buNone/>
            </a:pPr>
            <a:r>
              <a:rPr lang="en" sz="2055">
                <a:solidFill>
                  <a:srgbClr val="242424"/>
                </a:solidFill>
                <a:latin typeface="Georgia"/>
                <a:ea typeface="Georgia"/>
                <a:cs typeface="Georgia"/>
                <a:sym typeface="Georgia"/>
              </a:rPr>
              <a:t>Feature Embeddings</a:t>
            </a:r>
            <a:endParaRPr sz="2055">
              <a:solidFill>
                <a:srgbClr val="242424"/>
              </a:solidFill>
              <a:latin typeface="Georgia"/>
              <a:ea typeface="Georgia"/>
              <a:cs typeface="Georgia"/>
              <a:sym typeface="Georgia"/>
            </a:endParaRPr>
          </a:p>
          <a:p>
            <a:pPr marL="0" lvl="0" indent="0" algn="l" rtl="0">
              <a:spcBef>
                <a:spcPts val="0"/>
              </a:spcBef>
              <a:spcAft>
                <a:spcPts val="0"/>
              </a:spcAft>
              <a:buNone/>
            </a:pPr>
            <a:endParaRPr sz="1500">
              <a:solidFill>
                <a:srgbClr val="242424"/>
              </a:solidFill>
              <a:latin typeface="Arial"/>
              <a:ea typeface="Arial"/>
              <a:cs typeface="Arial"/>
              <a:sym typeface="Arial"/>
            </a:endParaRPr>
          </a:p>
        </p:txBody>
      </p:sp>
      <p:sp>
        <p:nvSpPr>
          <p:cNvPr id="141" name="Google Shape;141;p15"/>
          <p:cNvSpPr txBox="1">
            <a:spLocks noGrp="1"/>
          </p:cNvSpPr>
          <p:nvPr>
            <p:ph type="body" idx="1"/>
          </p:nvPr>
        </p:nvSpPr>
        <p:spPr>
          <a:xfrm>
            <a:off x="727650" y="1934050"/>
            <a:ext cx="7688700" cy="2261100"/>
          </a:xfrm>
          <a:prstGeom prst="rect">
            <a:avLst/>
          </a:prstGeom>
        </p:spPr>
        <p:txBody>
          <a:bodyPr spcFirstLastPara="1" wrap="square" lIns="91425" tIns="91425" rIns="91425" bIns="91425" anchor="t" anchorCtr="0">
            <a:normAutofit/>
          </a:bodyPr>
          <a:lstStyle/>
          <a:p>
            <a:pPr marL="0" lvl="0" indent="0" algn="just" rtl="0">
              <a:lnSpc>
                <a:spcPct val="218181"/>
              </a:lnSpc>
              <a:spcBef>
                <a:spcPts val="1400"/>
              </a:spcBef>
              <a:spcAft>
                <a:spcPts val="0"/>
              </a:spcAft>
              <a:buNone/>
            </a:pPr>
            <a:r>
              <a:rPr lang="en" sz="1100">
                <a:solidFill>
                  <a:srgbClr val="242424"/>
                </a:solidFill>
                <a:latin typeface="Georgia"/>
                <a:ea typeface="Georgia"/>
                <a:cs typeface="Georgia"/>
                <a:sym typeface="Georgia"/>
              </a:rPr>
              <a:t>A typical CNN for classification consists of feature extraction and classification. During training, the model learns the unique facial features and produces feature embeddings in the feature extraction process. Once the training is complete, you can skip the classification part and produce feature embedding for each face image, which is like a digital “fingerprint”. Another way to think about embedding vector is like a conversion of high dimensional data to a relatively low dimension</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729450" y="1238625"/>
            <a:ext cx="7688700" cy="535200"/>
          </a:xfrm>
          <a:prstGeom prst="rect">
            <a:avLst/>
          </a:prstGeom>
        </p:spPr>
        <p:txBody>
          <a:bodyPr spcFirstLastPara="1" wrap="square" lIns="91425" tIns="91425" rIns="91425" bIns="91425" anchor="t" anchorCtr="0">
            <a:noAutofit/>
          </a:bodyPr>
          <a:lstStyle/>
          <a:p>
            <a:pPr marL="0" lvl="0" indent="0" algn="ctr" rtl="0">
              <a:lnSpc>
                <a:spcPct val="97826"/>
              </a:lnSpc>
              <a:spcBef>
                <a:spcPts val="4500"/>
              </a:spcBef>
              <a:spcAft>
                <a:spcPts val="0"/>
              </a:spcAft>
              <a:buSzPts val="990"/>
              <a:buNone/>
            </a:pPr>
            <a:r>
              <a:rPr lang="en" sz="1820">
                <a:solidFill>
                  <a:srgbClr val="242424"/>
                </a:solidFill>
                <a:latin typeface="Georgia"/>
                <a:ea typeface="Georgia"/>
                <a:cs typeface="Georgia"/>
                <a:sym typeface="Georgia"/>
              </a:rPr>
              <a:t>SoftMax vs ArcFace</a:t>
            </a:r>
            <a:endParaRPr sz="1820">
              <a:solidFill>
                <a:srgbClr val="242424"/>
              </a:solidFill>
              <a:latin typeface="Georgia"/>
              <a:ea typeface="Georgia"/>
              <a:cs typeface="Georgia"/>
              <a:sym typeface="Georgia"/>
            </a:endParaRPr>
          </a:p>
          <a:p>
            <a:pPr marL="0" lvl="0" indent="0" algn="l" rtl="0">
              <a:spcBef>
                <a:spcPts val="0"/>
              </a:spcBef>
              <a:spcAft>
                <a:spcPts val="0"/>
              </a:spcAft>
              <a:buSzPts val="990"/>
              <a:buNone/>
            </a:pPr>
            <a:endParaRPr sz="1820">
              <a:solidFill>
                <a:srgbClr val="242424"/>
              </a:solidFill>
              <a:latin typeface="Georgia"/>
              <a:ea typeface="Georgia"/>
              <a:cs typeface="Georgia"/>
              <a:sym typeface="Georgia"/>
            </a:endParaRPr>
          </a:p>
        </p:txBody>
      </p:sp>
      <p:sp>
        <p:nvSpPr>
          <p:cNvPr id="147" name="Google Shape;147;p16"/>
          <p:cNvSpPr txBox="1">
            <a:spLocks noGrp="1"/>
          </p:cNvSpPr>
          <p:nvPr>
            <p:ph type="body" idx="1"/>
          </p:nvPr>
        </p:nvSpPr>
        <p:spPr>
          <a:xfrm>
            <a:off x="729450" y="1853850"/>
            <a:ext cx="7688700" cy="2261100"/>
          </a:xfrm>
          <a:prstGeom prst="rect">
            <a:avLst/>
          </a:prstGeom>
        </p:spPr>
        <p:txBody>
          <a:bodyPr spcFirstLastPara="1" wrap="square" lIns="91425" tIns="91425" rIns="91425" bIns="91425" anchor="t" anchorCtr="0">
            <a:noAutofit/>
          </a:bodyPr>
          <a:lstStyle/>
          <a:p>
            <a:pPr marL="0" lvl="0" indent="0" algn="just" rtl="0">
              <a:lnSpc>
                <a:spcPct val="218181"/>
              </a:lnSpc>
              <a:spcBef>
                <a:spcPts val="1400"/>
              </a:spcBef>
              <a:spcAft>
                <a:spcPts val="0"/>
              </a:spcAft>
              <a:buSzPts val="770"/>
              <a:buNone/>
            </a:pPr>
            <a:r>
              <a:rPr lang="en" sz="1100">
                <a:solidFill>
                  <a:srgbClr val="242424"/>
                </a:solidFill>
                <a:latin typeface="Georgia"/>
                <a:ea typeface="Georgia"/>
                <a:cs typeface="Georgia"/>
                <a:sym typeface="Georgia"/>
              </a:rPr>
              <a:t>In a standard classification network, SoftMax and Categorical Cross-Entropy loss are usually used at the end of the network. SoftMax transforms numbers into probabilities. For each object, it gives a probability for each class that sums to 1. </a:t>
            </a:r>
            <a:br>
              <a:rPr lang="en" sz="1100">
                <a:solidFill>
                  <a:srgbClr val="242424"/>
                </a:solidFill>
                <a:latin typeface="Georgia"/>
                <a:ea typeface="Georgia"/>
                <a:cs typeface="Georgia"/>
                <a:sym typeface="Georgia"/>
              </a:rPr>
            </a:br>
            <a:r>
              <a:rPr lang="en" sz="1100">
                <a:solidFill>
                  <a:srgbClr val="242424"/>
                </a:solidFill>
                <a:latin typeface="Georgia"/>
                <a:ea typeface="Georgia"/>
                <a:cs typeface="Georgia"/>
                <a:sym typeface="Georgia"/>
              </a:rPr>
              <a:t>Once training is complete, the class with the highest probability is chosen. The Categorical Cross-Entropy loss calculates the difference between two distributions of probabilities and is minimized in the process of back-propagation during the training.</a:t>
            </a:r>
            <a:endParaRPr sz="1100">
              <a:solidFill>
                <a:srgbClr val="242424"/>
              </a:solidFill>
              <a:latin typeface="Georgia"/>
              <a:ea typeface="Georgia"/>
              <a:cs typeface="Georgia"/>
              <a:sym typeface="Georgia"/>
            </a:endParaRPr>
          </a:p>
          <a:p>
            <a:pPr marL="0" lvl="0" indent="0" algn="just" rtl="0">
              <a:spcBef>
                <a:spcPts val="0"/>
              </a:spcBef>
              <a:spcAft>
                <a:spcPts val="1200"/>
              </a:spcAft>
              <a:buSzPts val="770"/>
              <a:buNone/>
            </a:pP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1840">
                <a:latin typeface="Georgia"/>
                <a:ea typeface="Georgia"/>
                <a:cs typeface="Georgia"/>
                <a:sym typeface="Georgia"/>
              </a:rPr>
              <a:t>Drawbacks with the Traditional Method </a:t>
            </a:r>
            <a:endParaRPr sz="1840">
              <a:latin typeface="Georgia"/>
              <a:ea typeface="Georgia"/>
              <a:cs typeface="Georgia"/>
              <a:sym typeface="Georgia"/>
            </a:endParaRPr>
          </a:p>
        </p:txBody>
      </p:sp>
      <p:sp>
        <p:nvSpPr>
          <p:cNvPr id="153" name="Google Shape;153;p17"/>
          <p:cNvSpPr txBox="1">
            <a:spLocks noGrp="1"/>
          </p:cNvSpPr>
          <p:nvPr>
            <p:ph type="body" idx="1"/>
          </p:nvPr>
        </p:nvSpPr>
        <p:spPr>
          <a:xfrm>
            <a:off x="729450" y="1898400"/>
            <a:ext cx="7688700" cy="2261100"/>
          </a:xfrm>
          <a:prstGeom prst="rect">
            <a:avLst/>
          </a:prstGeom>
        </p:spPr>
        <p:txBody>
          <a:bodyPr spcFirstLastPara="1" wrap="square" lIns="91425" tIns="91425" rIns="91425" bIns="91425" anchor="t" anchorCtr="0">
            <a:normAutofit/>
          </a:bodyPr>
          <a:lstStyle/>
          <a:p>
            <a:pPr marL="0" lvl="0" indent="0" algn="just" rtl="0">
              <a:lnSpc>
                <a:spcPct val="218181"/>
              </a:lnSpc>
              <a:spcBef>
                <a:spcPts val="3200"/>
              </a:spcBef>
              <a:spcAft>
                <a:spcPts val="0"/>
              </a:spcAft>
              <a:buNone/>
            </a:pPr>
            <a:r>
              <a:rPr lang="en" sz="1200">
                <a:solidFill>
                  <a:srgbClr val="242424"/>
                </a:solidFill>
                <a:latin typeface="Georgia"/>
                <a:ea typeface="Georgia"/>
                <a:cs typeface="Georgia"/>
                <a:sym typeface="Georgia"/>
              </a:rPr>
              <a:t>The drawback with SoftMax is that it does not produce a safety margin, which means that the borders are a bit blurry. We want the vectors of two images of the same person to be as similar as possible, and the vectors of two images of two different people to be as different as possible. That means we want to produce a margin, as SVM does.</a:t>
            </a:r>
            <a:endParaRPr sz="12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body" idx="1"/>
          </p:nvPr>
        </p:nvSpPr>
        <p:spPr>
          <a:xfrm>
            <a:off x="311725" y="1483900"/>
            <a:ext cx="3498300" cy="3366900"/>
          </a:xfrm>
          <a:prstGeom prst="rect">
            <a:avLst/>
          </a:prstGeom>
        </p:spPr>
        <p:txBody>
          <a:bodyPr spcFirstLastPara="1" wrap="square" lIns="91425" tIns="91425" rIns="91425" bIns="91425" anchor="t" anchorCtr="0">
            <a:normAutofit/>
          </a:bodyPr>
          <a:lstStyle/>
          <a:p>
            <a:pPr marL="0" lvl="0" indent="0" algn="just" rtl="0">
              <a:lnSpc>
                <a:spcPct val="218181"/>
              </a:lnSpc>
              <a:spcBef>
                <a:spcPts val="3200"/>
              </a:spcBef>
              <a:spcAft>
                <a:spcPts val="0"/>
              </a:spcAft>
              <a:buNone/>
            </a:pPr>
            <a:r>
              <a:rPr lang="en" sz="1100">
                <a:solidFill>
                  <a:srgbClr val="242424"/>
                </a:solidFill>
                <a:latin typeface="Georgia"/>
                <a:ea typeface="Georgia"/>
                <a:cs typeface="Georgia"/>
                <a:sym typeface="Georgia"/>
              </a:rPr>
              <a:t>Look at the example below. Here, we see feature embeddings of MNIST digits. It is noticeable that the boundaries of SoftMax features are relatively blurred compared to Arcface feature embeddings</a:t>
            </a:r>
            <a:endParaRPr sz="1100"/>
          </a:p>
        </p:txBody>
      </p:sp>
      <p:pic>
        <p:nvPicPr>
          <p:cNvPr id="159" name="Google Shape;159;p18"/>
          <p:cNvPicPr preferRelativeResize="0"/>
          <p:nvPr/>
        </p:nvPicPr>
        <p:blipFill>
          <a:blip r:embed="rId3">
            <a:alphaModFix/>
          </a:blip>
          <a:stretch>
            <a:fillRect/>
          </a:stretch>
        </p:blipFill>
        <p:spPr>
          <a:xfrm>
            <a:off x="3916775" y="1625889"/>
            <a:ext cx="4961500" cy="23998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body" idx="1"/>
          </p:nvPr>
        </p:nvSpPr>
        <p:spPr>
          <a:xfrm>
            <a:off x="739500" y="1594175"/>
            <a:ext cx="7876800" cy="3218400"/>
          </a:xfrm>
          <a:prstGeom prst="rect">
            <a:avLst/>
          </a:prstGeom>
        </p:spPr>
        <p:txBody>
          <a:bodyPr spcFirstLastPara="1" wrap="square" lIns="91425" tIns="91425" rIns="91425" bIns="91425" anchor="t" anchorCtr="0">
            <a:normAutofit fontScale="25000" lnSpcReduction="20000"/>
          </a:bodyPr>
          <a:lstStyle/>
          <a:p>
            <a:pPr marL="0" lvl="0" indent="0" algn="just" rtl="0">
              <a:spcBef>
                <a:spcPts val="1500"/>
              </a:spcBef>
              <a:spcAft>
                <a:spcPts val="0"/>
              </a:spcAft>
              <a:buNone/>
            </a:pPr>
            <a:r>
              <a:rPr lang="en" sz="4180" b="1">
                <a:solidFill>
                  <a:srgbClr val="374151"/>
                </a:solidFill>
                <a:latin typeface="Georgia"/>
                <a:ea typeface="Georgia"/>
                <a:cs typeface="Georgia"/>
                <a:sym typeface="Georgia"/>
              </a:rPr>
              <a:t>Challenges in traditional face recognition:</a:t>
            </a:r>
            <a:endParaRPr sz="4180" b="1">
              <a:solidFill>
                <a:srgbClr val="374151"/>
              </a:solidFill>
              <a:latin typeface="Georgia"/>
              <a:ea typeface="Georgia"/>
              <a:cs typeface="Georgia"/>
              <a:sym typeface="Georgia"/>
            </a:endParaRPr>
          </a:p>
          <a:p>
            <a:pPr marL="457200" lvl="0" indent="-294884" algn="just" rtl="0">
              <a:lnSpc>
                <a:spcPct val="150000"/>
              </a:lnSpc>
              <a:spcBef>
                <a:spcPts val="1500"/>
              </a:spcBef>
              <a:spcAft>
                <a:spcPts val="0"/>
              </a:spcAft>
              <a:buClr>
                <a:srgbClr val="374151"/>
              </a:buClr>
              <a:buSzPct val="100000"/>
              <a:buFont typeface="Georgia"/>
              <a:buChar char="●"/>
            </a:pPr>
            <a:r>
              <a:rPr lang="en" sz="4175">
                <a:solidFill>
                  <a:srgbClr val="374151"/>
                </a:solidFill>
                <a:latin typeface="Georgia"/>
                <a:ea typeface="Georgia"/>
                <a:cs typeface="Georgia"/>
                <a:sym typeface="Georgia"/>
              </a:rPr>
              <a:t>Traditional methods can struggle to handle variations in lighting conditions, making it challenging to accurately recognize faces in different levels of illumination.</a:t>
            </a:r>
            <a:endParaRPr sz="4175">
              <a:solidFill>
                <a:srgbClr val="374151"/>
              </a:solidFill>
              <a:latin typeface="Georgia"/>
              <a:ea typeface="Georgia"/>
              <a:cs typeface="Georgia"/>
              <a:sym typeface="Georgia"/>
            </a:endParaRPr>
          </a:p>
          <a:p>
            <a:pPr marL="457200" lvl="0" indent="-294884" algn="just" rtl="0">
              <a:lnSpc>
                <a:spcPct val="150000"/>
              </a:lnSpc>
              <a:spcBef>
                <a:spcPts val="0"/>
              </a:spcBef>
              <a:spcAft>
                <a:spcPts val="0"/>
              </a:spcAft>
              <a:buClr>
                <a:srgbClr val="374151"/>
              </a:buClr>
              <a:buSzPct val="100000"/>
              <a:buFont typeface="Georgia"/>
              <a:buChar char="●"/>
            </a:pPr>
            <a:r>
              <a:rPr lang="en" sz="4175">
                <a:solidFill>
                  <a:srgbClr val="374151"/>
                </a:solidFill>
                <a:latin typeface="Georgia"/>
                <a:ea typeface="Georgia"/>
                <a:cs typeface="Georgia"/>
                <a:sym typeface="Georgia"/>
              </a:rPr>
              <a:t>Changes in facial pose (such as sitting or turning the face) can significantly impact the performance of traditional face recognition systems, leading to lower accuracy.</a:t>
            </a:r>
            <a:endParaRPr sz="4175">
              <a:solidFill>
                <a:srgbClr val="374151"/>
              </a:solidFill>
              <a:latin typeface="Georgia"/>
              <a:ea typeface="Georgia"/>
              <a:cs typeface="Georgia"/>
              <a:sym typeface="Georgia"/>
            </a:endParaRPr>
          </a:p>
          <a:p>
            <a:pPr marL="457200" lvl="0" indent="-294884" algn="just" rtl="0">
              <a:lnSpc>
                <a:spcPct val="150000"/>
              </a:lnSpc>
              <a:spcBef>
                <a:spcPts val="0"/>
              </a:spcBef>
              <a:spcAft>
                <a:spcPts val="0"/>
              </a:spcAft>
              <a:buClr>
                <a:srgbClr val="374151"/>
              </a:buClr>
              <a:buSzPct val="100000"/>
              <a:buFont typeface="Georgia"/>
              <a:buChar char="●"/>
            </a:pPr>
            <a:r>
              <a:rPr lang="en" sz="4175">
                <a:solidFill>
                  <a:srgbClr val="374151"/>
                </a:solidFill>
                <a:latin typeface="Georgia"/>
                <a:ea typeface="Georgia"/>
                <a:cs typeface="Georgia"/>
                <a:sym typeface="Georgia"/>
              </a:rPr>
              <a:t>Expressions like smiling, frowning, or squinting can introduce variability in facial features. Traditional methods may struggle to robustly recognize faces across different expressions.</a:t>
            </a:r>
            <a:endParaRPr sz="4175">
              <a:solidFill>
                <a:srgbClr val="374151"/>
              </a:solidFill>
              <a:latin typeface="Georgia"/>
              <a:ea typeface="Georgia"/>
              <a:cs typeface="Georgia"/>
              <a:sym typeface="Georgia"/>
            </a:endParaRPr>
          </a:p>
          <a:p>
            <a:pPr marL="457200" lvl="0" indent="-294884" algn="just" rtl="0">
              <a:lnSpc>
                <a:spcPct val="150000"/>
              </a:lnSpc>
              <a:spcBef>
                <a:spcPts val="0"/>
              </a:spcBef>
              <a:spcAft>
                <a:spcPts val="0"/>
              </a:spcAft>
              <a:buClr>
                <a:srgbClr val="374151"/>
              </a:buClr>
              <a:buSzPct val="100000"/>
              <a:buFont typeface="Georgia"/>
              <a:buChar char="●"/>
            </a:pPr>
            <a:r>
              <a:rPr lang="en" sz="4175">
                <a:solidFill>
                  <a:srgbClr val="374151"/>
                </a:solidFill>
                <a:latin typeface="Georgia"/>
                <a:ea typeface="Georgia"/>
                <a:cs typeface="Georgia"/>
                <a:sym typeface="Georgia"/>
              </a:rPr>
              <a:t>When parts of the face are obscured or partially hidden, such as sunglasses, hats or facial hair, traditional systems may fail to accurately identify individual </a:t>
            </a:r>
            <a:endParaRPr sz="4175">
              <a:solidFill>
                <a:srgbClr val="374151"/>
              </a:solidFill>
              <a:latin typeface="Georgia"/>
              <a:ea typeface="Georgia"/>
              <a:cs typeface="Georgia"/>
              <a:sym typeface="Georgia"/>
            </a:endParaRPr>
          </a:p>
          <a:p>
            <a:pPr marL="457200" lvl="0" indent="-294884" algn="just" rtl="0">
              <a:lnSpc>
                <a:spcPct val="150000"/>
              </a:lnSpc>
              <a:spcBef>
                <a:spcPts val="0"/>
              </a:spcBef>
              <a:spcAft>
                <a:spcPts val="0"/>
              </a:spcAft>
              <a:buClr>
                <a:srgbClr val="374151"/>
              </a:buClr>
              <a:buSzPct val="100000"/>
              <a:buFont typeface="Georgia"/>
              <a:buChar char="●"/>
            </a:pPr>
            <a:r>
              <a:rPr lang="en" sz="4175">
                <a:solidFill>
                  <a:srgbClr val="374151"/>
                </a:solidFill>
                <a:latin typeface="Georgia"/>
                <a:ea typeface="Georgia"/>
                <a:cs typeface="Georgia"/>
                <a:sym typeface="Georgia"/>
              </a:rPr>
              <a:t>Traditional face recognition may not be robust to changes in facial appearance due to aging , weight loss or gain, or other time- dependent factors.</a:t>
            </a:r>
            <a:endParaRPr sz="4175">
              <a:solidFill>
                <a:srgbClr val="374151"/>
              </a:solidFill>
              <a:latin typeface="Georgia"/>
              <a:ea typeface="Georgia"/>
              <a:cs typeface="Georgia"/>
              <a:sym typeface="Georgia"/>
            </a:endParaRPr>
          </a:p>
          <a:p>
            <a:pPr marL="457200" lvl="0" indent="-294884" algn="just" rtl="0">
              <a:lnSpc>
                <a:spcPct val="150000"/>
              </a:lnSpc>
              <a:spcBef>
                <a:spcPts val="0"/>
              </a:spcBef>
              <a:spcAft>
                <a:spcPts val="0"/>
              </a:spcAft>
              <a:buClr>
                <a:srgbClr val="374151"/>
              </a:buClr>
              <a:buSzPct val="100000"/>
              <a:buFont typeface="Georgia"/>
              <a:buChar char="●"/>
            </a:pPr>
            <a:r>
              <a:rPr lang="en" sz="4175">
                <a:solidFill>
                  <a:srgbClr val="374151"/>
                </a:solidFill>
                <a:latin typeface="Georgia"/>
                <a:ea typeface="Georgia"/>
                <a:cs typeface="Georgia"/>
                <a:sym typeface="Georgia"/>
              </a:rPr>
              <a:t>Traditional softmax loss functions used for classification may not effectively capture subtle differences between faces, resulting in limited discrimination ability, especially in scenarios with a large number of classes.</a:t>
            </a:r>
            <a:endParaRPr sz="4175">
              <a:solidFill>
                <a:srgbClr val="374151"/>
              </a:solidFill>
              <a:latin typeface="Georgia"/>
              <a:ea typeface="Georgia"/>
              <a:cs typeface="Georgia"/>
              <a:sym typeface="Georgia"/>
            </a:endParaRPr>
          </a:p>
          <a:p>
            <a:pPr marL="0" lvl="0" indent="0" algn="just" rtl="0">
              <a:lnSpc>
                <a:spcPct val="150000"/>
              </a:lnSpc>
              <a:spcBef>
                <a:spcPts val="1500"/>
              </a:spcBef>
              <a:spcAft>
                <a:spcPts val="0"/>
              </a:spcAft>
              <a:buNone/>
            </a:pPr>
            <a:endParaRPr sz="4175">
              <a:solidFill>
                <a:srgbClr val="374151"/>
              </a:solidFill>
              <a:latin typeface="Georgia"/>
              <a:ea typeface="Georgia"/>
              <a:cs typeface="Georgia"/>
              <a:sym typeface="Georgia"/>
            </a:endParaRPr>
          </a:p>
          <a:p>
            <a:pPr marL="457200" lvl="0" indent="0" algn="just" rtl="0">
              <a:lnSpc>
                <a:spcPct val="150000"/>
              </a:lnSpc>
              <a:spcBef>
                <a:spcPts val="1500"/>
              </a:spcBef>
              <a:spcAft>
                <a:spcPts val="0"/>
              </a:spcAft>
              <a:buNone/>
            </a:pPr>
            <a:endParaRPr sz="1317">
              <a:solidFill>
                <a:srgbClr val="374151"/>
              </a:solidFill>
              <a:latin typeface="Georgia"/>
              <a:ea typeface="Georgia"/>
              <a:cs typeface="Georgia"/>
              <a:sym typeface="Georgia"/>
            </a:endParaRPr>
          </a:p>
          <a:p>
            <a:pPr marL="0" lvl="0" indent="0" algn="just" rtl="0">
              <a:spcBef>
                <a:spcPts val="1500"/>
              </a:spcBef>
              <a:spcAft>
                <a:spcPts val="1200"/>
              </a:spcAft>
              <a:buNone/>
            </a:pPr>
            <a:endParaRPr>
              <a:latin typeface="Georgia"/>
              <a:ea typeface="Georgia"/>
              <a:cs typeface="Georgia"/>
              <a:sym typeface="Georgia"/>
            </a:endParaRPr>
          </a:p>
        </p:txBody>
      </p:sp>
      <p:sp>
        <p:nvSpPr>
          <p:cNvPr id="165" name="Google Shape;165;p19"/>
          <p:cNvSpPr txBox="1"/>
          <p:nvPr/>
        </p:nvSpPr>
        <p:spPr>
          <a:xfrm>
            <a:off x="853950" y="1433775"/>
            <a:ext cx="81162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166" name="Google Shape;166;p19"/>
          <p:cNvSpPr txBox="1"/>
          <p:nvPr/>
        </p:nvSpPr>
        <p:spPr>
          <a:xfrm>
            <a:off x="843900" y="1192650"/>
            <a:ext cx="83001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accent1"/>
                </a:solidFill>
                <a:latin typeface="Georgia"/>
                <a:ea typeface="Georgia"/>
                <a:cs typeface="Georgia"/>
                <a:sym typeface="Georgia"/>
              </a:rPr>
              <a:t>Motivation to ArcFace</a:t>
            </a:r>
            <a:endParaRPr sz="1800" b="1">
              <a:solidFill>
                <a:schemeClr val="accent1"/>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966925" y="1222600"/>
            <a:ext cx="7688700" cy="535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1840">
                <a:latin typeface="Georgia"/>
                <a:ea typeface="Georgia"/>
                <a:cs typeface="Georgia"/>
                <a:sym typeface="Georgia"/>
              </a:rPr>
              <a:t>ArcFace and its significance</a:t>
            </a:r>
            <a:endParaRPr sz="1840">
              <a:latin typeface="Georgia"/>
              <a:ea typeface="Georgia"/>
              <a:cs typeface="Georgia"/>
              <a:sym typeface="Georgia"/>
            </a:endParaRPr>
          </a:p>
        </p:txBody>
      </p:sp>
      <p:sp>
        <p:nvSpPr>
          <p:cNvPr id="172" name="Google Shape;172;p20"/>
          <p:cNvSpPr txBox="1">
            <a:spLocks noGrp="1"/>
          </p:cNvSpPr>
          <p:nvPr>
            <p:ph type="body" idx="1"/>
          </p:nvPr>
        </p:nvSpPr>
        <p:spPr>
          <a:xfrm>
            <a:off x="727650" y="1757800"/>
            <a:ext cx="7688700" cy="2649300"/>
          </a:xfrm>
          <a:prstGeom prst="rect">
            <a:avLst/>
          </a:prstGeom>
        </p:spPr>
        <p:txBody>
          <a:bodyPr spcFirstLastPara="1" wrap="square" lIns="91425" tIns="91425" rIns="91425" bIns="91425" anchor="t" anchorCtr="0">
            <a:normAutofit/>
          </a:bodyPr>
          <a:lstStyle/>
          <a:p>
            <a:pPr marL="457200" lvl="0" indent="-298450" algn="just" rtl="0">
              <a:lnSpc>
                <a:spcPct val="150000"/>
              </a:lnSpc>
              <a:spcBef>
                <a:spcPts val="1500"/>
              </a:spcBef>
              <a:spcAft>
                <a:spcPts val="0"/>
              </a:spcAft>
              <a:buClr>
                <a:srgbClr val="374151"/>
              </a:buClr>
              <a:buSzPts val="1100"/>
              <a:buFont typeface="Georgia"/>
              <a:buChar char="●"/>
            </a:pPr>
            <a:r>
              <a:rPr lang="en" sz="1100">
                <a:solidFill>
                  <a:srgbClr val="374151"/>
                </a:solidFill>
                <a:latin typeface="Georgia"/>
                <a:ea typeface="Georgia"/>
                <a:cs typeface="Georgia"/>
                <a:sym typeface="Georgia"/>
              </a:rPr>
              <a:t>It is a machine learning model that can be used for face recognition and face search.</a:t>
            </a:r>
            <a:endParaRPr sz="1100">
              <a:solidFill>
                <a:srgbClr val="374151"/>
              </a:solidFill>
              <a:latin typeface="Georgia"/>
              <a:ea typeface="Georgia"/>
              <a:cs typeface="Georgia"/>
              <a:sym typeface="Georgia"/>
            </a:endParaRPr>
          </a:p>
          <a:p>
            <a:pPr marL="457200" lvl="0" indent="-298450" algn="just" rtl="0">
              <a:lnSpc>
                <a:spcPct val="150000"/>
              </a:lnSpc>
              <a:spcBef>
                <a:spcPts val="0"/>
              </a:spcBef>
              <a:spcAft>
                <a:spcPts val="0"/>
              </a:spcAft>
              <a:buClr>
                <a:srgbClr val="374151"/>
              </a:buClr>
              <a:buSzPts val="1100"/>
              <a:buFont typeface="Georgia"/>
              <a:buChar char="●"/>
            </a:pPr>
            <a:r>
              <a:rPr lang="en" sz="1100">
                <a:solidFill>
                  <a:srgbClr val="374151"/>
                </a:solidFill>
                <a:latin typeface="Georgia"/>
                <a:ea typeface="Georgia"/>
                <a:cs typeface="Georgia"/>
                <a:sym typeface="Georgia"/>
              </a:rPr>
              <a:t>It takes two face images as input and outputs the distance between them. The distance indicated how likely the images are to be of the same person.</a:t>
            </a:r>
            <a:endParaRPr sz="1100">
              <a:solidFill>
                <a:srgbClr val="374151"/>
              </a:solidFill>
              <a:latin typeface="Georgia"/>
              <a:ea typeface="Georgia"/>
              <a:cs typeface="Georgia"/>
              <a:sym typeface="Georgia"/>
            </a:endParaRPr>
          </a:p>
          <a:p>
            <a:pPr marL="457200" lvl="0" indent="-298450" algn="just" rtl="0">
              <a:lnSpc>
                <a:spcPct val="150000"/>
              </a:lnSpc>
              <a:spcBef>
                <a:spcPts val="0"/>
              </a:spcBef>
              <a:spcAft>
                <a:spcPts val="0"/>
              </a:spcAft>
              <a:buClr>
                <a:srgbClr val="374151"/>
              </a:buClr>
              <a:buSzPts val="1100"/>
              <a:buFont typeface="Georgia"/>
              <a:buChar char="●"/>
            </a:pPr>
            <a:r>
              <a:rPr lang="en" sz="1100">
                <a:solidFill>
                  <a:srgbClr val="374151"/>
                </a:solidFill>
                <a:latin typeface="Georgia"/>
                <a:ea typeface="Georgia"/>
                <a:cs typeface="Georgia"/>
                <a:sym typeface="Georgia"/>
              </a:rPr>
              <a:t>It is also known as Additive Angular Margin Loss. it’s a loss function that’s used in face recognition tasks.</a:t>
            </a:r>
            <a:endParaRPr sz="1100">
              <a:solidFill>
                <a:srgbClr val="374151"/>
              </a:solidFill>
              <a:latin typeface="Georgia"/>
              <a:ea typeface="Georgia"/>
              <a:cs typeface="Georgia"/>
              <a:sym typeface="Georgia"/>
            </a:endParaRPr>
          </a:p>
          <a:p>
            <a:pPr marL="457200" lvl="0" indent="-298450" algn="just" rtl="0">
              <a:lnSpc>
                <a:spcPct val="150000"/>
              </a:lnSpc>
              <a:spcBef>
                <a:spcPts val="0"/>
              </a:spcBef>
              <a:spcAft>
                <a:spcPts val="0"/>
              </a:spcAft>
              <a:buClr>
                <a:srgbClr val="374151"/>
              </a:buClr>
              <a:buSzPts val="1100"/>
              <a:buFont typeface="Georgia"/>
              <a:buChar char="●"/>
            </a:pPr>
            <a:r>
              <a:rPr lang="en" sz="1100">
                <a:solidFill>
                  <a:srgbClr val="374151"/>
                </a:solidFill>
                <a:latin typeface="Georgia"/>
                <a:ea typeface="Georgia"/>
                <a:cs typeface="Georgia"/>
                <a:sym typeface="Georgia"/>
              </a:rPr>
              <a:t>It maximizes the margin, which is the decision boundary at the geodesic space on the hypersphere. This is achieved through normalized weights and features.</a:t>
            </a:r>
            <a:endParaRPr sz="1100">
              <a:solidFill>
                <a:srgbClr val="374151"/>
              </a:solidFill>
              <a:latin typeface="Georgia"/>
              <a:ea typeface="Georgia"/>
              <a:cs typeface="Georgia"/>
              <a:sym typeface="Georgia"/>
            </a:endParaRPr>
          </a:p>
          <a:p>
            <a:pPr marL="457200" lvl="0" indent="-298450" algn="just" rtl="0">
              <a:lnSpc>
                <a:spcPct val="150000"/>
              </a:lnSpc>
              <a:spcBef>
                <a:spcPts val="0"/>
              </a:spcBef>
              <a:spcAft>
                <a:spcPts val="0"/>
              </a:spcAft>
              <a:buClr>
                <a:srgbClr val="374151"/>
              </a:buClr>
              <a:buSzPts val="1100"/>
              <a:buFont typeface="Georgia"/>
              <a:buChar char="●"/>
            </a:pPr>
            <a:r>
              <a:rPr lang="en" sz="1100">
                <a:solidFill>
                  <a:srgbClr val="374151"/>
                </a:solidFill>
                <a:latin typeface="Georgia"/>
                <a:ea typeface="Georgia"/>
                <a:cs typeface="Georgia"/>
                <a:sym typeface="Georgia"/>
              </a:rPr>
              <a:t>It has a constant linear angular margin throughout the whole interval.</a:t>
            </a:r>
            <a:endParaRPr sz="1100">
              <a:solidFill>
                <a:srgbClr val="374151"/>
              </a:solidFill>
              <a:latin typeface="Georgia"/>
              <a:ea typeface="Georgia"/>
              <a:cs typeface="Georgia"/>
              <a:sym typeface="Georgia"/>
            </a:endParaRPr>
          </a:p>
          <a:p>
            <a:pPr marL="457200" lvl="0" indent="-298450" algn="just" rtl="0">
              <a:lnSpc>
                <a:spcPct val="150000"/>
              </a:lnSpc>
              <a:spcBef>
                <a:spcPts val="0"/>
              </a:spcBef>
              <a:spcAft>
                <a:spcPts val="0"/>
              </a:spcAft>
              <a:buClr>
                <a:srgbClr val="374151"/>
              </a:buClr>
              <a:buSzPts val="1100"/>
              <a:buFont typeface="Georgia"/>
              <a:buChar char="●"/>
            </a:pPr>
            <a:r>
              <a:rPr lang="en" sz="1100">
                <a:solidFill>
                  <a:srgbClr val="374151"/>
                </a:solidFill>
                <a:latin typeface="Georgia"/>
                <a:ea typeface="Georgia"/>
                <a:cs typeface="Georgia"/>
                <a:sym typeface="Georgia"/>
              </a:rPr>
              <a:t>It addresses challenges in traditional softmax loss functions used for face recognition.</a:t>
            </a:r>
            <a:endParaRPr sz="11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727650" y="1049625"/>
            <a:ext cx="7688700" cy="535200"/>
          </a:xfrm>
          <a:prstGeom prst="rect">
            <a:avLst/>
          </a:prstGeom>
        </p:spPr>
        <p:txBody>
          <a:bodyPr spcFirstLastPara="1" wrap="square" lIns="91425" tIns="91425" rIns="91425" bIns="91425" anchor="t" anchorCtr="0">
            <a:noAutofit/>
          </a:bodyPr>
          <a:lstStyle/>
          <a:p>
            <a:pPr marL="2743200" lvl="0" indent="0" algn="l" rtl="0">
              <a:lnSpc>
                <a:spcPct val="115000"/>
              </a:lnSpc>
              <a:spcBef>
                <a:spcPts val="1500"/>
              </a:spcBef>
              <a:spcAft>
                <a:spcPts val="0"/>
              </a:spcAft>
              <a:buClr>
                <a:schemeClr val="dk1"/>
              </a:buClr>
              <a:buSzPts val="1100"/>
              <a:buFont typeface="Arial"/>
              <a:buNone/>
            </a:pPr>
            <a:r>
              <a:rPr lang="en" sz="1800">
                <a:solidFill>
                  <a:srgbClr val="374151"/>
                </a:solidFill>
                <a:latin typeface="Georgia"/>
                <a:ea typeface="Georgia"/>
                <a:cs typeface="Georgia"/>
                <a:sym typeface="Georgia"/>
              </a:rPr>
              <a:t>Advantages</a:t>
            </a:r>
            <a:endParaRPr sz="1800">
              <a:solidFill>
                <a:srgbClr val="374151"/>
              </a:solidFill>
              <a:latin typeface="Georgia"/>
              <a:ea typeface="Georgia"/>
              <a:cs typeface="Georgia"/>
              <a:sym typeface="Georgia"/>
            </a:endParaRPr>
          </a:p>
          <a:p>
            <a:pPr marL="457200" lvl="0" indent="-228600" algn="l" rtl="0">
              <a:lnSpc>
                <a:spcPct val="115000"/>
              </a:lnSpc>
              <a:spcBef>
                <a:spcPts val="1500"/>
              </a:spcBef>
              <a:spcAft>
                <a:spcPts val="0"/>
              </a:spcAft>
              <a:buClr>
                <a:srgbClr val="374151"/>
              </a:buClr>
              <a:buSzPts val="1800"/>
              <a:buFont typeface="Georgia"/>
              <a:buNone/>
            </a:pPr>
            <a:endParaRPr sz="1800">
              <a:solidFill>
                <a:srgbClr val="374151"/>
              </a:solidFill>
              <a:latin typeface="Georgia"/>
              <a:ea typeface="Georgia"/>
              <a:cs typeface="Georgia"/>
              <a:sym typeface="Georgia"/>
            </a:endParaRPr>
          </a:p>
          <a:p>
            <a:pPr marL="0" lvl="0" indent="0" algn="l" rtl="0">
              <a:lnSpc>
                <a:spcPct val="115000"/>
              </a:lnSpc>
              <a:spcBef>
                <a:spcPts val="1500"/>
              </a:spcBef>
              <a:spcAft>
                <a:spcPts val="0"/>
              </a:spcAft>
              <a:buNone/>
            </a:pPr>
            <a:endParaRPr sz="1800">
              <a:solidFill>
                <a:srgbClr val="374151"/>
              </a:solidFill>
              <a:latin typeface="Georgia"/>
              <a:ea typeface="Georgia"/>
              <a:cs typeface="Georgia"/>
              <a:sym typeface="Georgia"/>
            </a:endParaRPr>
          </a:p>
          <a:p>
            <a:pPr marL="0" lvl="0" indent="0" algn="l" rtl="0">
              <a:lnSpc>
                <a:spcPct val="115000"/>
              </a:lnSpc>
              <a:spcBef>
                <a:spcPts val="0"/>
              </a:spcBef>
              <a:spcAft>
                <a:spcPts val="0"/>
              </a:spcAft>
              <a:buNone/>
            </a:pPr>
            <a:endParaRPr sz="1800">
              <a:latin typeface="Georgia"/>
              <a:ea typeface="Georgia"/>
              <a:cs typeface="Georgia"/>
              <a:sym typeface="Georgia"/>
            </a:endParaRPr>
          </a:p>
          <a:p>
            <a:pPr marL="0" lvl="0" indent="0" algn="l" rtl="0">
              <a:spcBef>
                <a:spcPts val="0"/>
              </a:spcBef>
              <a:spcAft>
                <a:spcPts val="0"/>
              </a:spcAft>
              <a:buNone/>
            </a:pPr>
            <a:endParaRPr sz="1800">
              <a:latin typeface="Georgia"/>
              <a:ea typeface="Georgia"/>
              <a:cs typeface="Georgia"/>
              <a:sym typeface="Georgia"/>
            </a:endParaRPr>
          </a:p>
        </p:txBody>
      </p:sp>
      <p:sp>
        <p:nvSpPr>
          <p:cNvPr id="178" name="Google Shape;178;p21"/>
          <p:cNvSpPr txBox="1"/>
          <p:nvPr/>
        </p:nvSpPr>
        <p:spPr>
          <a:xfrm>
            <a:off x="624325" y="1487700"/>
            <a:ext cx="8042400" cy="3655800"/>
          </a:xfrm>
          <a:prstGeom prst="rect">
            <a:avLst/>
          </a:prstGeom>
          <a:noFill/>
          <a:ln>
            <a:noFill/>
          </a:ln>
        </p:spPr>
        <p:txBody>
          <a:bodyPr spcFirstLastPara="1" wrap="square" lIns="91425" tIns="91425" rIns="91425" bIns="91425" anchor="t" anchorCtr="0">
            <a:spAutoFit/>
          </a:bodyPr>
          <a:lstStyle/>
          <a:p>
            <a:pPr marL="457200" lvl="0" indent="-298450" algn="just" rtl="0">
              <a:lnSpc>
                <a:spcPct val="150000"/>
              </a:lnSpc>
              <a:spcBef>
                <a:spcPts val="0"/>
              </a:spcBef>
              <a:spcAft>
                <a:spcPts val="0"/>
              </a:spcAft>
              <a:buClr>
                <a:schemeClr val="accent1"/>
              </a:buClr>
              <a:buSzPts val="1100"/>
              <a:buFont typeface="Lato"/>
              <a:buChar char="●"/>
            </a:pPr>
            <a:r>
              <a:rPr lang="en" sz="1100" b="1">
                <a:solidFill>
                  <a:schemeClr val="accent1"/>
                </a:solidFill>
                <a:latin typeface="Georgia"/>
                <a:ea typeface="Georgia"/>
                <a:cs typeface="Georgia"/>
                <a:sym typeface="Georgia"/>
              </a:rPr>
              <a:t>Angular Margin Enhancement:</a:t>
            </a:r>
            <a:r>
              <a:rPr lang="en" sz="1100">
                <a:solidFill>
                  <a:schemeClr val="accent1"/>
                </a:solidFill>
                <a:latin typeface="Georgia"/>
                <a:ea typeface="Georgia"/>
                <a:cs typeface="Georgia"/>
                <a:sym typeface="Georgia"/>
              </a:rPr>
              <a:t> ArcFace introduces an angular margin to the traditional softmax loss function, which helps in better discrimination between different identity classes.</a:t>
            </a:r>
            <a:endParaRPr sz="1100">
              <a:solidFill>
                <a:schemeClr val="accent1"/>
              </a:solidFill>
              <a:latin typeface="Georgia"/>
              <a:ea typeface="Georgia"/>
              <a:cs typeface="Georgia"/>
              <a:sym typeface="Georgia"/>
            </a:endParaRPr>
          </a:p>
          <a:p>
            <a:pPr marL="457200" lvl="0" indent="-298450" algn="just" rtl="0">
              <a:lnSpc>
                <a:spcPct val="150000"/>
              </a:lnSpc>
              <a:spcBef>
                <a:spcPts val="0"/>
              </a:spcBef>
              <a:spcAft>
                <a:spcPts val="0"/>
              </a:spcAft>
              <a:buClr>
                <a:schemeClr val="accent1"/>
              </a:buClr>
              <a:buSzPts val="1100"/>
              <a:buFont typeface="Lato"/>
              <a:buChar char="●"/>
            </a:pPr>
            <a:r>
              <a:rPr lang="en" sz="1100" b="1">
                <a:solidFill>
                  <a:schemeClr val="accent1"/>
                </a:solidFill>
                <a:latin typeface="Georgia"/>
                <a:ea typeface="Georgia"/>
                <a:cs typeface="Georgia"/>
                <a:sym typeface="Georgia"/>
              </a:rPr>
              <a:t>Robustness to variations:</a:t>
            </a:r>
            <a:r>
              <a:rPr lang="en" sz="1100">
                <a:solidFill>
                  <a:schemeClr val="accent1"/>
                </a:solidFill>
                <a:latin typeface="Georgia"/>
                <a:ea typeface="Georgia"/>
                <a:cs typeface="Georgia"/>
                <a:sym typeface="Georgia"/>
              </a:rPr>
              <a:t> it is known for its robustness to variations in lighting, pose and facial expressions. It is more reliable in real- world scenarios.</a:t>
            </a:r>
            <a:endParaRPr sz="1100">
              <a:solidFill>
                <a:schemeClr val="accent1"/>
              </a:solidFill>
              <a:latin typeface="Georgia"/>
              <a:ea typeface="Georgia"/>
              <a:cs typeface="Georgia"/>
              <a:sym typeface="Georgia"/>
            </a:endParaRPr>
          </a:p>
          <a:p>
            <a:pPr marL="457200" lvl="0" indent="-298450" algn="just" rtl="0">
              <a:lnSpc>
                <a:spcPct val="150000"/>
              </a:lnSpc>
              <a:spcBef>
                <a:spcPts val="0"/>
              </a:spcBef>
              <a:spcAft>
                <a:spcPts val="0"/>
              </a:spcAft>
              <a:buClr>
                <a:schemeClr val="accent1"/>
              </a:buClr>
              <a:buSzPts val="1100"/>
              <a:buFont typeface="Lato"/>
              <a:buChar char="●"/>
            </a:pPr>
            <a:r>
              <a:rPr lang="en" sz="1100" b="1">
                <a:solidFill>
                  <a:schemeClr val="accent1"/>
                </a:solidFill>
                <a:latin typeface="Georgia"/>
                <a:ea typeface="Georgia"/>
                <a:cs typeface="Georgia"/>
                <a:sym typeface="Georgia"/>
              </a:rPr>
              <a:t>Large- scale Face Recognition:</a:t>
            </a:r>
            <a:r>
              <a:rPr lang="en" sz="1100">
                <a:solidFill>
                  <a:schemeClr val="accent1"/>
                </a:solidFill>
                <a:latin typeface="Georgia"/>
                <a:ea typeface="Georgia"/>
                <a:cs typeface="Georgia"/>
                <a:sym typeface="Georgia"/>
              </a:rPr>
              <a:t> it is particularly effective in large- scale face recognition scenarios where there are a vast number of identities to be recognized.</a:t>
            </a:r>
            <a:endParaRPr sz="1100">
              <a:solidFill>
                <a:schemeClr val="accent1"/>
              </a:solidFill>
              <a:latin typeface="Georgia"/>
              <a:ea typeface="Georgia"/>
              <a:cs typeface="Georgia"/>
              <a:sym typeface="Georgia"/>
            </a:endParaRPr>
          </a:p>
          <a:p>
            <a:pPr marL="457200" lvl="0" indent="-298450" algn="just" rtl="0">
              <a:lnSpc>
                <a:spcPct val="150000"/>
              </a:lnSpc>
              <a:spcBef>
                <a:spcPts val="0"/>
              </a:spcBef>
              <a:spcAft>
                <a:spcPts val="0"/>
              </a:spcAft>
              <a:buClr>
                <a:schemeClr val="accent1"/>
              </a:buClr>
              <a:buSzPts val="1100"/>
              <a:buFont typeface="Lato"/>
              <a:buChar char="●"/>
            </a:pPr>
            <a:r>
              <a:rPr lang="en" sz="1100" b="1">
                <a:solidFill>
                  <a:schemeClr val="accent1"/>
                </a:solidFill>
                <a:latin typeface="Georgia"/>
                <a:ea typeface="Georgia"/>
                <a:cs typeface="Georgia"/>
                <a:sym typeface="Georgia"/>
              </a:rPr>
              <a:t>Feature normalization: </a:t>
            </a:r>
            <a:r>
              <a:rPr lang="en" sz="1100">
                <a:solidFill>
                  <a:schemeClr val="accent1"/>
                </a:solidFill>
                <a:latin typeface="Georgia"/>
                <a:ea typeface="Georgia"/>
                <a:cs typeface="Georgia"/>
                <a:sym typeface="Georgia"/>
              </a:rPr>
              <a:t>this technique helps in maintaining consistent performance across different faces and minimizing the impact of variations in facial appearance.</a:t>
            </a:r>
            <a:endParaRPr sz="1100">
              <a:solidFill>
                <a:schemeClr val="accent1"/>
              </a:solidFill>
              <a:latin typeface="Georgia"/>
              <a:ea typeface="Georgia"/>
              <a:cs typeface="Georgia"/>
              <a:sym typeface="Georgia"/>
            </a:endParaRPr>
          </a:p>
          <a:p>
            <a:pPr marL="457200" lvl="0" indent="-298450" algn="just" rtl="0">
              <a:lnSpc>
                <a:spcPct val="150000"/>
              </a:lnSpc>
              <a:spcBef>
                <a:spcPts val="0"/>
              </a:spcBef>
              <a:spcAft>
                <a:spcPts val="0"/>
              </a:spcAft>
              <a:buClr>
                <a:schemeClr val="accent1"/>
              </a:buClr>
              <a:buSzPts val="1100"/>
              <a:buFont typeface="Lato"/>
              <a:buChar char="●"/>
            </a:pPr>
            <a:r>
              <a:rPr lang="en" sz="1100" b="1">
                <a:solidFill>
                  <a:schemeClr val="accent1"/>
                </a:solidFill>
                <a:latin typeface="Georgia"/>
                <a:ea typeface="Georgia"/>
                <a:cs typeface="Georgia"/>
                <a:sym typeface="Georgia"/>
              </a:rPr>
              <a:t>Face verification performance: </a:t>
            </a:r>
            <a:r>
              <a:rPr lang="en" sz="1100">
                <a:solidFill>
                  <a:schemeClr val="accent1"/>
                </a:solidFill>
                <a:latin typeface="Georgia"/>
                <a:ea typeface="Georgia"/>
                <a:cs typeface="Georgia"/>
                <a:sym typeface="Georgia"/>
              </a:rPr>
              <a:t>it achieves better accuracy by optimizing the feature space for face recognition tasks.</a:t>
            </a:r>
            <a:endParaRPr sz="1100">
              <a:solidFill>
                <a:schemeClr val="accent1"/>
              </a:solidFill>
              <a:latin typeface="Georgia"/>
              <a:ea typeface="Georgia"/>
              <a:cs typeface="Georgia"/>
              <a:sym typeface="Georgia"/>
            </a:endParaRPr>
          </a:p>
          <a:p>
            <a:pPr marL="457200" lvl="0" indent="-298450" algn="just" rtl="0">
              <a:lnSpc>
                <a:spcPct val="150000"/>
              </a:lnSpc>
              <a:spcBef>
                <a:spcPts val="0"/>
              </a:spcBef>
              <a:spcAft>
                <a:spcPts val="0"/>
              </a:spcAft>
              <a:buClr>
                <a:schemeClr val="accent1"/>
              </a:buClr>
              <a:buSzPts val="1100"/>
              <a:buFont typeface="Lato"/>
              <a:buChar char="●"/>
            </a:pPr>
            <a:r>
              <a:rPr lang="en" sz="1100" b="1">
                <a:solidFill>
                  <a:schemeClr val="accent1"/>
                </a:solidFill>
                <a:latin typeface="Georgia"/>
                <a:ea typeface="Georgia"/>
                <a:cs typeface="Georgia"/>
                <a:sym typeface="Georgia"/>
              </a:rPr>
              <a:t>Open- source implementation:</a:t>
            </a:r>
            <a:r>
              <a:rPr lang="en" sz="1100">
                <a:solidFill>
                  <a:schemeClr val="accent1"/>
                </a:solidFill>
                <a:latin typeface="Georgia"/>
                <a:ea typeface="Georgia"/>
                <a:cs typeface="Georgia"/>
                <a:sym typeface="Georgia"/>
              </a:rPr>
              <a:t> the open- source implementation of ArcFace available, making it accessible to researchers, and developers who want to experiment with or incorporate facial recognition capabilities into their application.</a:t>
            </a:r>
            <a:endParaRPr sz="1100">
              <a:solidFill>
                <a:schemeClr val="accent1"/>
              </a:solidFill>
              <a:latin typeface="Georgia"/>
              <a:ea typeface="Georgia"/>
              <a:cs typeface="Georgia"/>
              <a:sym typeface="Georgia"/>
            </a:endParaRPr>
          </a:p>
          <a:p>
            <a:pPr marL="0" lvl="0" indent="0" algn="just" rtl="0">
              <a:lnSpc>
                <a:spcPct val="150000"/>
              </a:lnSpc>
              <a:spcBef>
                <a:spcPts val="0"/>
              </a:spcBef>
              <a:spcAft>
                <a:spcPts val="0"/>
              </a:spcAft>
              <a:buNone/>
            </a:pPr>
            <a:endParaRPr sz="1100">
              <a:solidFill>
                <a:schemeClr val="accent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1991</Words>
  <Application>Microsoft Macintosh PowerPoint</Application>
  <PresentationFormat>On-screen Show (16:9)</PresentationFormat>
  <Paragraphs>116</Paragraphs>
  <Slides>24</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Roboto</vt:lpstr>
      <vt:lpstr>Söhne</vt:lpstr>
      <vt:lpstr>Symbol</vt:lpstr>
      <vt:lpstr>Arial</vt:lpstr>
      <vt:lpstr>Times New Roman</vt:lpstr>
      <vt:lpstr>Georgia</vt:lpstr>
      <vt:lpstr>Calibri</vt:lpstr>
      <vt:lpstr>Lato</vt:lpstr>
      <vt:lpstr>Nunito</vt:lpstr>
      <vt:lpstr>Shift</vt:lpstr>
      <vt:lpstr> Arc Face: Additive Angular Margin Loss for Deep Face Recognition  </vt:lpstr>
      <vt:lpstr>Overview of Facial Recognition Technology</vt:lpstr>
      <vt:lpstr>Feature Embeddings </vt:lpstr>
      <vt:lpstr>SoftMax vs ArcFace </vt:lpstr>
      <vt:lpstr>Drawbacks with the Traditional Method </vt:lpstr>
      <vt:lpstr>PowerPoint Presentation</vt:lpstr>
      <vt:lpstr>PowerPoint Presentation</vt:lpstr>
      <vt:lpstr>ArcFace and its significance</vt:lpstr>
      <vt:lpstr>Advantages    </vt:lpstr>
      <vt:lpstr>Angular margin and its significance</vt:lpstr>
      <vt:lpstr>PowerPoint Presentation</vt:lpstr>
      <vt:lpstr>How arc face works?</vt:lpstr>
      <vt:lpstr>Feature Extraction and Normalization</vt:lpstr>
      <vt:lpstr>PowerPoint Presentation</vt:lpstr>
      <vt:lpstr>PowerPoint Presentation</vt:lpstr>
      <vt:lpstr>Performance and results</vt:lpstr>
      <vt:lpstr>PowerPoint Presentation</vt:lpstr>
      <vt:lpstr>Applications</vt:lpstr>
      <vt:lpstr>Future development</vt:lpstr>
      <vt:lpstr>         Approach to Protect Privacy</vt:lpstr>
      <vt:lpstr>         Proposed Algorithm - Adding Hashing Layer </vt:lpstr>
      <vt:lpstr>                       Benefits of Hashing Layer </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Arc Face: Additive Angular Margin Loss for Deep Face Recognition  </dc:title>
  <cp:lastModifiedBy>Murali Krishna Kancheti</cp:lastModifiedBy>
  <cp:revision>4</cp:revision>
  <dcterms:modified xsi:type="dcterms:W3CDTF">2023-12-05T00:17:48Z</dcterms:modified>
</cp:coreProperties>
</file>