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35"/>
  </p:notesMasterIdLst>
  <p:sldIdLst>
    <p:sldId id="258" r:id="rId2"/>
    <p:sldId id="259" r:id="rId3"/>
    <p:sldId id="260" r:id="rId4"/>
    <p:sldId id="261" r:id="rId5"/>
    <p:sldId id="265" r:id="rId6"/>
    <p:sldId id="266" r:id="rId7"/>
    <p:sldId id="267" r:id="rId8"/>
    <p:sldId id="262" r:id="rId9"/>
    <p:sldId id="268" r:id="rId10"/>
    <p:sldId id="269" r:id="rId11"/>
    <p:sldId id="270" r:id="rId12"/>
    <p:sldId id="271" r:id="rId13"/>
    <p:sldId id="272" r:id="rId14"/>
    <p:sldId id="273" r:id="rId15"/>
    <p:sldId id="274" r:id="rId16"/>
    <p:sldId id="275" r:id="rId17"/>
    <p:sldId id="276" r:id="rId18"/>
    <p:sldId id="277" r:id="rId19"/>
    <p:sldId id="278" r:id="rId20"/>
    <p:sldId id="263" r:id="rId21"/>
    <p:sldId id="264" r:id="rId22"/>
    <p:sldId id="279" r:id="rId23"/>
    <p:sldId id="280" r:id="rId24"/>
    <p:sldId id="281" r:id="rId25"/>
    <p:sldId id="282" r:id="rId26"/>
    <p:sldId id="283" r:id="rId27"/>
    <p:sldId id="284" r:id="rId28"/>
    <p:sldId id="285" r:id="rId29"/>
    <p:sldId id="286" r:id="rId30"/>
    <p:sldId id="287" r:id="rId31"/>
    <p:sldId id="288" r:id="rId32"/>
    <p:sldId id="290"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5649" autoAdjust="0"/>
  </p:normalViewPr>
  <p:slideViewPr>
    <p:cSldViewPr snapToGrid="0">
      <p:cViewPr varScale="1">
        <p:scale>
          <a:sx n="101" d="100"/>
          <a:sy n="101" d="100"/>
        </p:scale>
        <p:origin x="200"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2763FB-48CB-47D9-9169-21C481704AD4}"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3430B67A-4CD5-492C-B08F-06EB013D9BBC}">
      <dgm:prSet/>
      <dgm:spPr/>
      <dgm:t>
        <a:bodyPr/>
        <a:lstStyle/>
        <a:p>
          <a:pPr>
            <a:lnSpc>
              <a:spcPct val="100000"/>
            </a:lnSpc>
            <a:defRPr b="1"/>
          </a:pPr>
          <a:r>
            <a:rPr lang="en-US"/>
            <a:t>Challenges in Medical Texts:</a:t>
          </a:r>
        </a:p>
      </dgm:t>
    </dgm:pt>
    <dgm:pt modelId="{A4F4DAEF-AFCB-4327-ACB8-025551CD50DF}" type="parTrans" cxnId="{A10FCB25-1B65-49AE-9108-A39803DCD6C5}">
      <dgm:prSet/>
      <dgm:spPr/>
      <dgm:t>
        <a:bodyPr/>
        <a:lstStyle/>
        <a:p>
          <a:endParaRPr lang="en-US"/>
        </a:p>
      </dgm:t>
    </dgm:pt>
    <dgm:pt modelId="{3C69E8BC-6D82-4E09-877C-1AA2F4E26301}" type="sibTrans" cxnId="{A10FCB25-1B65-49AE-9108-A39803DCD6C5}">
      <dgm:prSet/>
      <dgm:spPr/>
      <dgm:t>
        <a:bodyPr/>
        <a:lstStyle/>
        <a:p>
          <a:endParaRPr lang="en-US"/>
        </a:p>
      </dgm:t>
    </dgm:pt>
    <dgm:pt modelId="{0C1F4DD5-3042-414E-B5BA-2012C7EBABEB}">
      <dgm:prSet/>
      <dgm:spPr/>
      <dgm:t>
        <a:bodyPr/>
        <a:lstStyle/>
        <a:p>
          <a:pPr>
            <a:lnSpc>
              <a:spcPct val="100000"/>
            </a:lnSpc>
          </a:pPr>
          <a:r>
            <a:rPr lang="en-US"/>
            <a:t>Ambiguities, frequent abbreviations, negations, and segmentation complexities characterize medical texts.</a:t>
          </a:r>
        </a:p>
      </dgm:t>
    </dgm:pt>
    <dgm:pt modelId="{0D40FF3A-E2A8-4E84-82C7-283991C48DE8}" type="parTrans" cxnId="{2D4D04CF-1E20-4175-B3D7-106C7C5C91BF}">
      <dgm:prSet/>
      <dgm:spPr/>
      <dgm:t>
        <a:bodyPr/>
        <a:lstStyle/>
        <a:p>
          <a:endParaRPr lang="en-US"/>
        </a:p>
      </dgm:t>
    </dgm:pt>
    <dgm:pt modelId="{E5AEF9BC-0506-42A1-8D58-6255F37C6B3D}" type="sibTrans" cxnId="{2D4D04CF-1E20-4175-B3D7-106C7C5C91BF}">
      <dgm:prSet/>
      <dgm:spPr/>
      <dgm:t>
        <a:bodyPr/>
        <a:lstStyle/>
        <a:p>
          <a:endParaRPr lang="en-US"/>
        </a:p>
      </dgm:t>
    </dgm:pt>
    <dgm:pt modelId="{4CDA5214-B983-400D-8C70-0CAAB9CEA38A}">
      <dgm:prSet/>
      <dgm:spPr/>
      <dgm:t>
        <a:bodyPr/>
        <a:lstStyle/>
        <a:p>
          <a:pPr>
            <a:lnSpc>
              <a:spcPct val="100000"/>
            </a:lnSpc>
          </a:pPr>
          <a:r>
            <a:rPr lang="en-US"/>
            <a:t>Manual curation is time-consuming and labor-intensive.</a:t>
          </a:r>
        </a:p>
      </dgm:t>
    </dgm:pt>
    <dgm:pt modelId="{44D8720A-006B-4BC1-838A-C047B4816293}" type="parTrans" cxnId="{70CAC474-37ED-41BB-93F8-8EC8F1AA754C}">
      <dgm:prSet/>
      <dgm:spPr/>
      <dgm:t>
        <a:bodyPr/>
        <a:lstStyle/>
        <a:p>
          <a:endParaRPr lang="en-US"/>
        </a:p>
      </dgm:t>
    </dgm:pt>
    <dgm:pt modelId="{3A9E2DEA-C87B-4366-93F8-B0ED0CC56169}" type="sibTrans" cxnId="{70CAC474-37ED-41BB-93F8-8EC8F1AA754C}">
      <dgm:prSet/>
      <dgm:spPr/>
      <dgm:t>
        <a:bodyPr/>
        <a:lstStyle/>
        <a:p>
          <a:endParaRPr lang="en-US"/>
        </a:p>
      </dgm:t>
    </dgm:pt>
    <dgm:pt modelId="{BE323C12-E739-4615-8ED2-68A0EAC4729A}">
      <dgm:prSet/>
      <dgm:spPr/>
      <dgm:t>
        <a:bodyPr/>
        <a:lstStyle/>
        <a:p>
          <a:pPr>
            <a:lnSpc>
              <a:spcPct val="100000"/>
            </a:lnSpc>
            <a:defRPr b="1"/>
          </a:pPr>
          <a:r>
            <a:rPr lang="en-US"/>
            <a:t>Role of NLP Algorithms:</a:t>
          </a:r>
        </a:p>
      </dgm:t>
    </dgm:pt>
    <dgm:pt modelId="{814D77DE-6EAB-434D-B267-7AD908E931A9}" type="parTrans" cxnId="{78DCA115-78E2-4625-B84F-3AE6596EC1BD}">
      <dgm:prSet/>
      <dgm:spPr/>
      <dgm:t>
        <a:bodyPr/>
        <a:lstStyle/>
        <a:p>
          <a:endParaRPr lang="en-US"/>
        </a:p>
      </dgm:t>
    </dgm:pt>
    <dgm:pt modelId="{481A3BF1-1F10-4B9E-9CE8-661261DFADA7}" type="sibTrans" cxnId="{78DCA115-78E2-4625-B84F-3AE6596EC1BD}">
      <dgm:prSet/>
      <dgm:spPr/>
      <dgm:t>
        <a:bodyPr/>
        <a:lstStyle/>
        <a:p>
          <a:endParaRPr lang="en-US"/>
        </a:p>
      </dgm:t>
    </dgm:pt>
    <dgm:pt modelId="{1A3808D5-8086-4BAA-9F5B-2020FD74B7B9}">
      <dgm:prSet/>
      <dgm:spPr/>
      <dgm:t>
        <a:bodyPr/>
        <a:lstStyle/>
        <a:p>
          <a:pPr>
            <a:lnSpc>
              <a:spcPct val="100000"/>
            </a:lnSpc>
          </a:pPr>
          <a:r>
            <a:rPr lang="en-US"/>
            <a:t>NLP algorithms have gained prominence for automating text processing in response to the challenges.</a:t>
          </a:r>
        </a:p>
      </dgm:t>
    </dgm:pt>
    <dgm:pt modelId="{B64DECA4-4331-4BF7-AAA3-1AD723DFDA1F}" type="parTrans" cxnId="{67FFAF8A-39CB-4EF2-B539-69732C8AE54F}">
      <dgm:prSet/>
      <dgm:spPr/>
      <dgm:t>
        <a:bodyPr/>
        <a:lstStyle/>
        <a:p>
          <a:endParaRPr lang="en-US"/>
        </a:p>
      </dgm:t>
    </dgm:pt>
    <dgm:pt modelId="{D67928D0-DE66-49BA-9B52-C0638EFD7FDB}" type="sibTrans" cxnId="{67FFAF8A-39CB-4EF2-B539-69732C8AE54F}">
      <dgm:prSet/>
      <dgm:spPr/>
      <dgm:t>
        <a:bodyPr/>
        <a:lstStyle/>
        <a:p>
          <a:endParaRPr lang="en-US"/>
        </a:p>
      </dgm:t>
    </dgm:pt>
    <dgm:pt modelId="{77F647B2-5296-418E-955F-FEAD77E7A8E6}">
      <dgm:prSet/>
      <dgm:spPr/>
      <dgm:t>
        <a:bodyPr/>
        <a:lstStyle/>
        <a:p>
          <a:pPr>
            <a:lnSpc>
              <a:spcPct val="100000"/>
            </a:lnSpc>
          </a:pPr>
          <a:r>
            <a:rPr lang="en-US"/>
            <a:t>Transition from shallow embeddings (e.g., BioWordVec, BioSentVec) to advanced architectures like BERT.</a:t>
          </a:r>
        </a:p>
      </dgm:t>
    </dgm:pt>
    <dgm:pt modelId="{A0D01CC4-6DBD-49B8-AEE4-614AB3D3E5C6}" type="parTrans" cxnId="{64654DDC-D034-4FB2-8C8B-F645C42C9615}">
      <dgm:prSet/>
      <dgm:spPr/>
      <dgm:t>
        <a:bodyPr/>
        <a:lstStyle/>
        <a:p>
          <a:endParaRPr lang="en-US"/>
        </a:p>
      </dgm:t>
    </dgm:pt>
    <dgm:pt modelId="{959B1B60-F538-442C-BA56-14E2230AC89B}" type="sibTrans" cxnId="{64654DDC-D034-4FB2-8C8B-F645C42C9615}">
      <dgm:prSet/>
      <dgm:spPr/>
      <dgm:t>
        <a:bodyPr/>
        <a:lstStyle/>
        <a:p>
          <a:endParaRPr lang="en-US"/>
        </a:p>
      </dgm:t>
    </dgm:pt>
    <dgm:pt modelId="{C1E260C8-D4F0-4A39-9F79-55AD94C355D2}">
      <dgm:prSet/>
      <dgm:spPr/>
      <dgm:t>
        <a:bodyPr/>
        <a:lstStyle/>
        <a:p>
          <a:pPr>
            <a:lnSpc>
              <a:spcPct val="100000"/>
            </a:lnSpc>
            <a:defRPr b="1"/>
          </a:pPr>
          <a:r>
            <a:rPr lang="en-US"/>
            <a:t>Domain-Specific Pre-trained Models:</a:t>
          </a:r>
        </a:p>
      </dgm:t>
    </dgm:pt>
    <dgm:pt modelId="{75D71119-90A6-4BE6-B7D3-7B12372AEE81}" type="parTrans" cxnId="{E160A50D-B4C0-45AC-9DFD-39A3A23AD654}">
      <dgm:prSet/>
      <dgm:spPr/>
      <dgm:t>
        <a:bodyPr/>
        <a:lstStyle/>
        <a:p>
          <a:endParaRPr lang="en-US"/>
        </a:p>
      </dgm:t>
    </dgm:pt>
    <dgm:pt modelId="{EE1575C6-8697-40AE-9D06-74C0229C502B}" type="sibTrans" cxnId="{E160A50D-B4C0-45AC-9DFD-39A3A23AD654}">
      <dgm:prSet/>
      <dgm:spPr/>
      <dgm:t>
        <a:bodyPr/>
        <a:lstStyle/>
        <a:p>
          <a:endParaRPr lang="en-US"/>
        </a:p>
      </dgm:t>
    </dgm:pt>
    <dgm:pt modelId="{9BC1491E-1085-403D-AA82-D7866FEDBEFA}">
      <dgm:prSet/>
      <dgm:spPr/>
      <dgm:t>
        <a:bodyPr/>
        <a:lstStyle/>
        <a:p>
          <a:pPr>
            <a:lnSpc>
              <a:spcPct val="100000"/>
            </a:lnSpc>
          </a:pPr>
          <a:r>
            <a:rPr lang="en-US"/>
            <a:t>BioBERT, ClinicalBERT, and PubMedBERT are examples of domain-specific pre-trained language models.</a:t>
          </a:r>
        </a:p>
      </dgm:t>
    </dgm:pt>
    <dgm:pt modelId="{09A15545-09ED-4F7C-987B-14C45DFFABF3}" type="parTrans" cxnId="{49FF325B-7516-44B6-BCD1-5E21D35AEE26}">
      <dgm:prSet/>
      <dgm:spPr/>
      <dgm:t>
        <a:bodyPr/>
        <a:lstStyle/>
        <a:p>
          <a:endParaRPr lang="en-US"/>
        </a:p>
      </dgm:t>
    </dgm:pt>
    <dgm:pt modelId="{6580F18E-255C-4D3A-9F6C-236A2E0B9A1A}" type="sibTrans" cxnId="{49FF325B-7516-44B6-BCD1-5E21D35AEE26}">
      <dgm:prSet/>
      <dgm:spPr/>
      <dgm:t>
        <a:bodyPr/>
        <a:lstStyle/>
        <a:p>
          <a:endParaRPr lang="en-US"/>
        </a:p>
      </dgm:t>
    </dgm:pt>
    <dgm:pt modelId="{1757C487-CB1B-45B5-B725-A877A0C24B1C}">
      <dgm:prSet/>
      <dgm:spPr/>
      <dgm:t>
        <a:bodyPr/>
        <a:lstStyle/>
        <a:p>
          <a:pPr>
            <a:lnSpc>
              <a:spcPct val="100000"/>
            </a:lnSpc>
          </a:pPr>
          <a:r>
            <a:rPr lang="en-US"/>
            <a:t>These models enhance NLP efficacy in biomedical and clinical domains.</a:t>
          </a:r>
        </a:p>
      </dgm:t>
    </dgm:pt>
    <dgm:pt modelId="{681B458F-D080-4000-A5C9-0DC9799616D8}" type="parTrans" cxnId="{A390058C-0E58-480C-9CF9-3A49F8ED83C9}">
      <dgm:prSet/>
      <dgm:spPr/>
      <dgm:t>
        <a:bodyPr/>
        <a:lstStyle/>
        <a:p>
          <a:endParaRPr lang="en-US"/>
        </a:p>
      </dgm:t>
    </dgm:pt>
    <dgm:pt modelId="{E8E643A4-E96B-4B45-A27E-E6B41B27014E}" type="sibTrans" cxnId="{A390058C-0E58-480C-9CF9-3A49F8ED83C9}">
      <dgm:prSet/>
      <dgm:spPr/>
      <dgm:t>
        <a:bodyPr/>
        <a:lstStyle/>
        <a:p>
          <a:endParaRPr lang="en-US"/>
        </a:p>
      </dgm:t>
    </dgm:pt>
    <dgm:pt modelId="{75A6EA96-B016-47F5-987B-921D52319BF4}" type="pres">
      <dgm:prSet presAssocID="{2E2763FB-48CB-47D9-9169-21C481704AD4}" presName="root" presStyleCnt="0">
        <dgm:presLayoutVars>
          <dgm:dir/>
          <dgm:resizeHandles val="exact"/>
        </dgm:presLayoutVars>
      </dgm:prSet>
      <dgm:spPr/>
    </dgm:pt>
    <dgm:pt modelId="{2A15601A-F1B9-42C6-A9C8-EB8E3B09F4C5}" type="pres">
      <dgm:prSet presAssocID="{3430B67A-4CD5-492C-B08F-06EB013D9BBC}" presName="compNode" presStyleCnt="0"/>
      <dgm:spPr/>
    </dgm:pt>
    <dgm:pt modelId="{FEE3EC87-22FC-4AA2-9A67-E628D5DB4ED4}" type="pres">
      <dgm:prSet presAssocID="{3430B67A-4CD5-492C-B08F-06EB013D9B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tor"/>
        </a:ext>
      </dgm:extLst>
    </dgm:pt>
    <dgm:pt modelId="{C3DBA945-3448-4EF7-9EDC-933E0FBC0A78}" type="pres">
      <dgm:prSet presAssocID="{3430B67A-4CD5-492C-B08F-06EB013D9BBC}" presName="iconSpace" presStyleCnt="0"/>
      <dgm:spPr/>
    </dgm:pt>
    <dgm:pt modelId="{0688ED31-27B7-4284-8107-9F0FFE81EC42}" type="pres">
      <dgm:prSet presAssocID="{3430B67A-4CD5-492C-B08F-06EB013D9BBC}" presName="parTx" presStyleLbl="revTx" presStyleIdx="0" presStyleCnt="6">
        <dgm:presLayoutVars>
          <dgm:chMax val="0"/>
          <dgm:chPref val="0"/>
        </dgm:presLayoutVars>
      </dgm:prSet>
      <dgm:spPr/>
    </dgm:pt>
    <dgm:pt modelId="{076CFADD-F8E5-4FB3-8E33-797BC5E7C1BB}" type="pres">
      <dgm:prSet presAssocID="{3430B67A-4CD5-492C-B08F-06EB013D9BBC}" presName="txSpace" presStyleCnt="0"/>
      <dgm:spPr/>
    </dgm:pt>
    <dgm:pt modelId="{74228345-4ACB-43A5-9EA1-7A4FE4003188}" type="pres">
      <dgm:prSet presAssocID="{3430B67A-4CD5-492C-B08F-06EB013D9BBC}" presName="desTx" presStyleLbl="revTx" presStyleIdx="1" presStyleCnt="6">
        <dgm:presLayoutVars/>
      </dgm:prSet>
      <dgm:spPr/>
    </dgm:pt>
    <dgm:pt modelId="{106DA0E5-9304-4CF5-885C-F71805E00AF3}" type="pres">
      <dgm:prSet presAssocID="{3C69E8BC-6D82-4E09-877C-1AA2F4E26301}" presName="sibTrans" presStyleCnt="0"/>
      <dgm:spPr/>
    </dgm:pt>
    <dgm:pt modelId="{9DB70A1D-9C9B-4827-9A9C-C3437074319C}" type="pres">
      <dgm:prSet presAssocID="{BE323C12-E739-4615-8ED2-68A0EAC4729A}" presName="compNode" presStyleCnt="0"/>
      <dgm:spPr/>
    </dgm:pt>
    <dgm:pt modelId="{81573B92-E33C-44A1-8185-7579827C3B1E}" type="pres">
      <dgm:prSet presAssocID="{BE323C12-E739-4615-8ED2-68A0EAC4729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22C2F459-B221-4D5C-808B-68D8F0051A19}" type="pres">
      <dgm:prSet presAssocID="{BE323C12-E739-4615-8ED2-68A0EAC4729A}" presName="iconSpace" presStyleCnt="0"/>
      <dgm:spPr/>
    </dgm:pt>
    <dgm:pt modelId="{4AC65850-68C2-4A9C-B9C4-9AAF381B8258}" type="pres">
      <dgm:prSet presAssocID="{BE323C12-E739-4615-8ED2-68A0EAC4729A}" presName="parTx" presStyleLbl="revTx" presStyleIdx="2" presStyleCnt="6">
        <dgm:presLayoutVars>
          <dgm:chMax val="0"/>
          <dgm:chPref val="0"/>
        </dgm:presLayoutVars>
      </dgm:prSet>
      <dgm:spPr/>
    </dgm:pt>
    <dgm:pt modelId="{60CE3F58-08AC-416E-9521-64C6951936BB}" type="pres">
      <dgm:prSet presAssocID="{BE323C12-E739-4615-8ED2-68A0EAC4729A}" presName="txSpace" presStyleCnt="0"/>
      <dgm:spPr/>
    </dgm:pt>
    <dgm:pt modelId="{6C86BDC3-7B90-4F63-A838-B4D5CD2FEB8F}" type="pres">
      <dgm:prSet presAssocID="{BE323C12-E739-4615-8ED2-68A0EAC4729A}" presName="desTx" presStyleLbl="revTx" presStyleIdx="3" presStyleCnt="6">
        <dgm:presLayoutVars/>
      </dgm:prSet>
      <dgm:spPr/>
    </dgm:pt>
    <dgm:pt modelId="{5893F661-8ACC-46E1-AB9C-B06D6DAD06B9}" type="pres">
      <dgm:prSet presAssocID="{481A3BF1-1F10-4B9E-9CE8-661261DFADA7}" presName="sibTrans" presStyleCnt="0"/>
      <dgm:spPr/>
    </dgm:pt>
    <dgm:pt modelId="{0E8EB317-29AC-45E0-9695-BC502B1FEA2D}" type="pres">
      <dgm:prSet presAssocID="{C1E260C8-D4F0-4A39-9F79-55AD94C355D2}" presName="compNode" presStyleCnt="0"/>
      <dgm:spPr/>
    </dgm:pt>
    <dgm:pt modelId="{DB9AFEB2-2B5D-431A-AF17-6B1CC13BC679}" type="pres">
      <dgm:prSet presAssocID="{C1E260C8-D4F0-4A39-9F79-55AD94C355D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E0172FB6-1B58-410C-904F-E8C121368887}" type="pres">
      <dgm:prSet presAssocID="{C1E260C8-D4F0-4A39-9F79-55AD94C355D2}" presName="iconSpace" presStyleCnt="0"/>
      <dgm:spPr/>
    </dgm:pt>
    <dgm:pt modelId="{16635FBD-FCC2-4854-9614-E4E73364DC00}" type="pres">
      <dgm:prSet presAssocID="{C1E260C8-D4F0-4A39-9F79-55AD94C355D2}" presName="parTx" presStyleLbl="revTx" presStyleIdx="4" presStyleCnt="6">
        <dgm:presLayoutVars>
          <dgm:chMax val="0"/>
          <dgm:chPref val="0"/>
        </dgm:presLayoutVars>
      </dgm:prSet>
      <dgm:spPr/>
    </dgm:pt>
    <dgm:pt modelId="{D0436FF8-5FB0-4658-B98C-E8BB2C153F92}" type="pres">
      <dgm:prSet presAssocID="{C1E260C8-D4F0-4A39-9F79-55AD94C355D2}" presName="txSpace" presStyleCnt="0"/>
      <dgm:spPr/>
    </dgm:pt>
    <dgm:pt modelId="{D88839CC-5494-45CB-81B7-E2A6288195E3}" type="pres">
      <dgm:prSet presAssocID="{C1E260C8-D4F0-4A39-9F79-55AD94C355D2}" presName="desTx" presStyleLbl="revTx" presStyleIdx="5" presStyleCnt="6">
        <dgm:presLayoutVars/>
      </dgm:prSet>
      <dgm:spPr/>
    </dgm:pt>
  </dgm:ptLst>
  <dgm:cxnLst>
    <dgm:cxn modelId="{E160A50D-B4C0-45AC-9DFD-39A3A23AD654}" srcId="{2E2763FB-48CB-47D9-9169-21C481704AD4}" destId="{C1E260C8-D4F0-4A39-9F79-55AD94C355D2}" srcOrd="2" destOrd="0" parTransId="{75D71119-90A6-4BE6-B7D3-7B12372AEE81}" sibTransId="{EE1575C6-8697-40AE-9D06-74C0229C502B}"/>
    <dgm:cxn modelId="{892A8B11-EF42-4B7B-BF75-4011F5D460D9}" type="presOf" srcId="{4CDA5214-B983-400D-8C70-0CAAB9CEA38A}" destId="{74228345-4ACB-43A5-9EA1-7A4FE4003188}" srcOrd="0" destOrd="1" presId="urn:microsoft.com/office/officeart/2018/2/layout/IconLabelDescriptionList"/>
    <dgm:cxn modelId="{78DCA115-78E2-4625-B84F-3AE6596EC1BD}" srcId="{2E2763FB-48CB-47D9-9169-21C481704AD4}" destId="{BE323C12-E739-4615-8ED2-68A0EAC4729A}" srcOrd="1" destOrd="0" parTransId="{814D77DE-6EAB-434D-B267-7AD908E931A9}" sibTransId="{481A3BF1-1F10-4B9E-9CE8-661261DFADA7}"/>
    <dgm:cxn modelId="{C0916817-7815-461C-84D2-0700D3C735A4}" type="presOf" srcId="{1A3808D5-8086-4BAA-9F5B-2020FD74B7B9}" destId="{6C86BDC3-7B90-4F63-A838-B4D5CD2FEB8F}" srcOrd="0" destOrd="0" presId="urn:microsoft.com/office/officeart/2018/2/layout/IconLabelDescriptionList"/>
    <dgm:cxn modelId="{A10FCB25-1B65-49AE-9108-A39803DCD6C5}" srcId="{2E2763FB-48CB-47D9-9169-21C481704AD4}" destId="{3430B67A-4CD5-492C-B08F-06EB013D9BBC}" srcOrd="0" destOrd="0" parTransId="{A4F4DAEF-AFCB-4327-ACB8-025551CD50DF}" sibTransId="{3C69E8BC-6D82-4E09-877C-1AA2F4E26301}"/>
    <dgm:cxn modelId="{A0AACB43-673F-4059-85E3-B3EE63FA10CA}" type="presOf" srcId="{BE323C12-E739-4615-8ED2-68A0EAC4729A}" destId="{4AC65850-68C2-4A9C-B9C4-9AAF381B8258}" srcOrd="0" destOrd="0" presId="urn:microsoft.com/office/officeart/2018/2/layout/IconLabelDescriptionList"/>
    <dgm:cxn modelId="{49FF325B-7516-44B6-BCD1-5E21D35AEE26}" srcId="{C1E260C8-D4F0-4A39-9F79-55AD94C355D2}" destId="{9BC1491E-1085-403D-AA82-D7866FEDBEFA}" srcOrd="0" destOrd="0" parTransId="{09A15545-09ED-4F7C-987B-14C45DFFABF3}" sibTransId="{6580F18E-255C-4D3A-9F6C-236A2E0B9A1A}"/>
    <dgm:cxn modelId="{A149C863-5AA3-4D73-BA87-B71100AF0272}" type="presOf" srcId="{9BC1491E-1085-403D-AA82-D7866FEDBEFA}" destId="{D88839CC-5494-45CB-81B7-E2A6288195E3}" srcOrd="0" destOrd="0" presId="urn:microsoft.com/office/officeart/2018/2/layout/IconLabelDescriptionList"/>
    <dgm:cxn modelId="{9DE0246F-C5C1-4642-8F04-BF738E74EE45}" type="presOf" srcId="{C1E260C8-D4F0-4A39-9F79-55AD94C355D2}" destId="{16635FBD-FCC2-4854-9614-E4E73364DC00}" srcOrd="0" destOrd="0" presId="urn:microsoft.com/office/officeart/2018/2/layout/IconLabelDescriptionList"/>
    <dgm:cxn modelId="{70CAC474-37ED-41BB-93F8-8EC8F1AA754C}" srcId="{3430B67A-4CD5-492C-B08F-06EB013D9BBC}" destId="{4CDA5214-B983-400D-8C70-0CAAB9CEA38A}" srcOrd="1" destOrd="0" parTransId="{44D8720A-006B-4BC1-838A-C047B4816293}" sibTransId="{3A9E2DEA-C87B-4366-93F8-B0ED0CC56169}"/>
    <dgm:cxn modelId="{67FFAF8A-39CB-4EF2-B539-69732C8AE54F}" srcId="{BE323C12-E739-4615-8ED2-68A0EAC4729A}" destId="{1A3808D5-8086-4BAA-9F5B-2020FD74B7B9}" srcOrd="0" destOrd="0" parTransId="{B64DECA4-4331-4BF7-AAA3-1AD723DFDA1F}" sibTransId="{D67928D0-DE66-49BA-9B52-C0638EFD7FDB}"/>
    <dgm:cxn modelId="{A390058C-0E58-480C-9CF9-3A49F8ED83C9}" srcId="{C1E260C8-D4F0-4A39-9F79-55AD94C355D2}" destId="{1757C487-CB1B-45B5-B725-A877A0C24B1C}" srcOrd="1" destOrd="0" parTransId="{681B458F-D080-4000-A5C9-0DC9799616D8}" sibTransId="{E8E643A4-E96B-4B45-A27E-E6B41B27014E}"/>
    <dgm:cxn modelId="{5B0147AB-0733-41D2-A366-6A0438E574F1}" type="presOf" srcId="{0C1F4DD5-3042-414E-B5BA-2012C7EBABEB}" destId="{74228345-4ACB-43A5-9EA1-7A4FE4003188}" srcOrd="0" destOrd="0" presId="urn:microsoft.com/office/officeart/2018/2/layout/IconLabelDescriptionList"/>
    <dgm:cxn modelId="{875EC0BD-F616-4ECA-B8B8-166027D09823}" type="presOf" srcId="{3430B67A-4CD5-492C-B08F-06EB013D9BBC}" destId="{0688ED31-27B7-4284-8107-9F0FFE81EC42}" srcOrd="0" destOrd="0" presId="urn:microsoft.com/office/officeart/2018/2/layout/IconLabelDescriptionList"/>
    <dgm:cxn modelId="{2D4D04CF-1E20-4175-B3D7-106C7C5C91BF}" srcId="{3430B67A-4CD5-492C-B08F-06EB013D9BBC}" destId="{0C1F4DD5-3042-414E-B5BA-2012C7EBABEB}" srcOrd="0" destOrd="0" parTransId="{0D40FF3A-E2A8-4E84-82C7-283991C48DE8}" sibTransId="{E5AEF9BC-0506-42A1-8D58-6255F37C6B3D}"/>
    <dgm:cxn modelId="{64654DDC-D034-4FB2-8C8B-F645C42C9615}" srcId="{BE323C12-E739-4615-8ED2-68A0EAC4729A}" destId="{77F647B2-5296-418E-955F-FEAD77E7A8E6}" srcOrd="1" destOrd="0" parTransId="{A0D01CC4-6DBD-49B8-AEE4-614AB3D3E5C6}" sibTransId="{959B1B60-F538-442C-BA56-14E2230AC89B}"/>
    <dgm:cxn modelId="{B470A2E1-67B5-42C7-847A-8681BE2C5740}" type="presOf" srcId="{2E2763FB-48CB-47D9-9169-21C481704AD4}" destId="{75A6EA96-B016-47F5-987B-921D52319BF4}" srcOrd="0" destOrd="0" presId="urn:microsoft.com/office/officeart/2018/2/layout/IconLabelDescriptionList"/>
    <dgm:cxn modelId="{86F450EE-B2FE-46EE-8A23-2E4920620D42}" type="presOf" srcId="{1757C487-CB1B-45B5-B725-A877A0C24B1C}" destId="{D88839CC-5494-45CB-81B7-E2A6288195E3}" srcOrd="0" destOrd="1" presId="urn:microsoft.com/office/officeart/2018/2/layout/IconLabelDescriptionList"/>
    <dgm:cxn modelId="{883C44EF-0D24-403E-96E6-1DB468315BE5}" type="presOf" srcId="{77F647B2-5296-418E-955F-FEAD77E7A8E6}" destId="{6C86BDC3-7B90-4F63-A838-B4D5CD2FEB8F}" srcOrd="0" destOrd="1" presId="urn:microsoft.com/office/officeart/2018/2/layout/IconLabelDescriptionList"/>
    <dgm:cxn modelId="{B15EE720-8EB9-478F-BB84-DB015E706968}" type="presParOf" srcId="{75A6EA96-B016-47F5-987B-921D52319BF4}" destId="{2A15601A-F1B9-42C6-A9C8-EB8E3B09F4C5}" srcOrd="0" destOrd="0" presId="urn:microsoft.com/office/officeart/2018/2/layout/IconLabelDescriptionList"/>
    <dgm:cxn modelId="{8BB9EBFF-3B0B-477A-99F5-301705316BA3}" type="presParOf" srcId="{2A15601A-F1B9-42C6-A9C8-EB8E3B09F4C5}" destId="{FEE3EC87-22FC-4AA2-9A67-E628D5DB4ED4}" srcOrd="0" destOrd="0" presId="urn:microsoft.com/office/officeart/2018/2/layout/IconLabelDescriptionList"/>
    <dgm:cxn modelId="{F8B8A075-44AA-4F34-8822-ED5F68A73D6F}" type="presParOf" srcId="{2A15601A-F1B9-42C6-A9C8-EB8E3B09F4C5}" destId="{C3DBA945-3448-4EF7-9EDC-933E0FBC0A78}" srcOrd="1" destOrd="0" presId="urn:microsoft.com/office/officeart/2018/2/layout/IconLabelDescriptionList"/>
    <dgm:cxn modelId="{ACBAA5A6-5EB5-45EA-8681-811650199F39}" type="presParOf" srcId="{2A15601A-F1B9-42C6-A9C8-EB8E3B09F4C5}" destId="{0688ED31-27B7-4284-8107-9F0FFE81EC42}" srcOrd="2" destOrd="0" presId="urn:microsoft.com/office/officeart/2018/2/layout/IconLabelDescriptionList"/>
    <dgm:cxn modelId="{FC16AA7A-3F8F-4260-8719-A084BCC8964A}" type="presParOf" srcId="{2A15601A-F1B9-42C6-A9C8-EB8E3B09F4C5}" destId="{076CFADD-F8E5-4FB3-8E33-797BC5E7C1BB}" srcOrd="3" destOrd="0" presId="urn:microsoft.com/office/officeart/2018/2/layout/IconLabelDescriptionList"/>
    <dgm:cxn modelId="{B1CECD19-EA90-439A-BADA-3B6CD2B24516}" type="presParOf" srcId="{2A15601A-F1B9-42C6-A9C8-EB8E3B09F4C5}" destId="{74228345-4ACB-43A5-9EA1-7A4FE4003188}" srcOrd="4" destOrd="0" presId="urn:microsoft.com/office/officeart/2018/2/layout/IconLabelDescriptionList"/>
    <dgm:cxn modelId="{BBDB8562-6792-49D2-A2EF-573B1ED3B39B}" type="presParOf" srcId="{75A6EA96-B016-47F5-987B-921D52319BF4}" destId="{106DA0E5-9304-4CF5-885C-F71805E00AF3}" srcOrd="1" destOrd="0" presId="urn:microsoft.com/office/officeart/2018/2/layout/IconLabelDescriptionList"/>
    <dgm:cxn modelId="{649B58D2-AC13-4E7A-B431-9031CC2DCC64}" type="presParOf" srcId="{75A6EA96-B016-47F5-987B-921D52319BF4}" destId="{9DB70A1D-9C9B-4827-9A9C-C3437074319C}" srcOrd="2" destOrd="0" presId="urn:microsoft.com/office/officeart/2018/2/layout/IconLabelDescriptionList"/>
    <dgm:cxn modelId="{0BCE92C3-6E4E-45ED-8811-190661FB317C}" type="presParOf" srcId="{9DB70A1D-9C9B-4827-9A9C-C3437074319C}" destId="{81573B92-E33C-44A1-8185-7579827C3B1E}" srcOrd="0" destOrd="0" presId="urn:microsoft.com/office/officeart/2018/2/layout/IconLabelDescriptionList"/>
    <dgm:cxn modelId="{A1F0423C-4D95-4FF9-AB01-B2063B85F942}" type="presParOf" srcId="{9DB70A1D-9C9B-4827-9A9C-C3437074319C}" destId="{22C2F459-B221-4D5C-808B-68D8F0051A19}" srcOrd="1" destOrd="0" presId="urn:microsoft.com/office/officeart/2018/2/layout/IconLabelDescriptionList"/>
    <dgm:cxn modelId="{8AE45369-ACFA-428B-826C-40D2F1021336}" type="presParOf" srcId="{9DB70A1D-9C9B-4827-9A9C-C3437074319C}" destId="{4AC65850-68C2-4A9C-B9C4-9AAF381B8258}" srcOrd="2" destOrd="0" presId="urn:microsoft.com/office/officeart/2018/2/layout/IconLabelDescriptionList"/>
    <dgm:cxn modelId="{AAE4F1E9-3E4C-47E7-A11D-5471DF9C7588}" type="presParOf" srcId="{9DB70A1D-9C9B-4827-9A9C-C3437074319C}" destId="{60CE3F58-08AC-416E-9521-64C6951936BB}" srcOrd="3" destOrd="0" presId="urn:microsoft.com/office/officeart/2018/2/layout/IconLabelDescriptionList"/>
    <dgm:cxn modelId="{01347146-60D2-434C-A92F-632221730261}" type="presParOf" srcId="{9DB70A1D-9C9B-4827-9A9C-C3437074319C}" destId="{6C86BDC3-7B90-4F63-A838-B4D5CD2FEB8F}" srcOrd="4" destOrd="0" presId="urn:microsoft.com/office/officeart/2018/2/layout/IconLabelDescriptionList"/>
    <dgm:cxn modelId="{90BE6C46-75D3-4C01-BB92-59A8695F5397}" type="presParOf" srcId="{75A6EA96-B016-47F5-987B-921D52319BF4}" destId="{5893F661-8ACC-46E1-AB9C-B06D6DAD06B9}" srcOrd="3" destOrd="0" presId="urn:microsoft.com/office/officeart/2018/2/layout/IconLabelDescriptionList"/>
    <dgm:cxn modelId="{202857BA-0AD3-4654-9DB4-9C77F519162D}" type="presParOf" srcId="{75A6EA96-B016-47F5-987B-921D52319BF4}" destId="{0E8EB317-29AC-45E0-9695-BC502B1FEA2D}" srcOrd="4" destOrd="0" presId="urn:microsoft.com/office/officeart/2018/2/layout/IconLabelDescriptionList"/>
    <dgm:cxn modelId="{A1299606-7233-4201-9865-BA45CFDF19F1}" type="presParOf" srcId="{0E8EB317-29AC-45E0-9695-BC502B1FEA2D}" destId="{DB9AFEB2-2B5D-431A-AF17-6B1CC13BC679}" srcOrd="0" destOrd="0" presId="urn:microsoft.com/office/officeart/2018/2/layout/IconLabelDescriptionList"/>
    <dgm:cxn modelId="{33499303-0A6D-4113-9DF4-ACE25ACF8424}" type="presParOf" srcId="{0E8EB317-29AC-45E0-9695-BC502B1FEA2D}" destId="{E0172FB6-1B58-410C-904F-E8C121368887}" srcOrd="1" destOrd="0" presId="urn:microsoft.com/office/officeart/2018/2/layout/IconLabelDescriptionList"/>
    <dgm:cxn modelId="{8A1FA3AC-8DD1-49F0-8717-3B6A129789C1}" type="presParOf" srcId="{0E8EB317-29AC-45E0-9695-BC502B1FEA2D}" destId="{16635FBD-FCC2-4854-9614-E4E73364DC00}" srcOrd="2" destOrd="0" presId="urn:microsoft.com/office/officeart/2018/2/layout/IconLabelDescriptionList"/>
    <dgm:cxn modelId="{C6508A10-2F9B-41A6-A264-23BE0F9CE4A9}" type="presParOf" srcId="{0E8EB317-29AC-45E0-9695-BC502B1FEA2D}" destId="{D0436FF8-5FB0-4658-B98C-E8BB2C153F92}" srcOrd="3" destOrd="0" presId="urn:microsoft.com/office/officeart/2018/2/layout/IconLabelDescriptionList"/>
    <dgm:cxn modelId="{65455D73-03C9-42B2-BF75-7064F26EA2EE}" type="presParOf" srcId="{0E8EB317-29AC-45E0-9695-BC502B1FEA2D}" destId="{D88839CC-5494-45CB-81B7-E2A6288195E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837D8F-8DAC-476E-93BD-249A677C0947}" type="doc">
      <dgm:prSet loTypeId="urn:microsoft.com/office/officeart/2005/8/layout/vList5" loCatId="list" qsTypeId="urn:microsoft.com/office/officeart/2005/8/quickstyle/simple2" qsCatId="simple" csTypeId="urn:microsoft.com/office/officeart/2005/8/colors/colorful1" csCatId="colorful" phldr="1"/>
      <dgm:spPr/>
      <dgm:t>
        <a:bodyPr/>
        <a:lstStyle/>
        <a:p>
          <a:endParaRPr lang="en-US"/>
        </a:p>
      </dgm:t>
    </dgm:pt>
    <dgm:pt modelId="{9B9914EC-3B67-4671-BE47-CE561C988423}">
      <dgm:prSet/>
      <dgm:spPr/>
      <dgm:t>
        <a:bodyPr/>
        <a:lstStyle/>
        <a:p>
          <a:pPr>
            <a:defRPr b="1"/>
          </a:pPr>
          <a:r>
            <a:rPr lang="en-US"/>
            <a:t>Elevated NLP Task Effectiveness:</a:t>
          </a:r>
        </a:p>
      </dgm:t>
    </dgm:pt>
    <dgm:pt modelId="{DE97DC8D-6A12-4D16-8EBB-5DD1453B323F}" type="parTrans" cxnId="{3A96F84A-1BCA-4538-925D-526103774D23}">
      <dgm:prSet/>
      <dgm:spPr/>
      <dgm:t>
        <a:bodyPr/>
        <a:lstStyle/>
        <a:p>
          <a:endParaRPr lang="en-US"/>
        </a:p>
      </dgm:t>
    </dgm:pt>
    <dgm:pt modelId="{22449366-32AA-4431-9671-B32E80D5D8AA}" type="sibTrans" cxnId="{3A96F84A-1BCA-4538-925D-526103774D23}">
      <dgm:prSet/>
      <dgm:spPr/>
      <dgm:t>
        <a:bodyPr/>
        <a:lstStyle/>
        <a:p>
          <a:endParaRPr lang="en-US"/>
        </a:p>
      </dgm:t>
    </dgm:pt>
    <dgm:pt modelId="{6F1B8BE4-0972-4668-BFA3-4D5D5B478988}">
      <dgm:prSet/>
      <dgm:spPr/>
      <dgm:t>
        <a:bodyPr/>
        <a:lstStyle/>
        <a:p>
          <a:r>
            <a:rPr lang="en-US"/>
            <a:t>Tasks include text classification, named entity recognition, text segmentation, language translation, and text generation.</a:t>
          </a:r>
        </a:p>
      </dgm:t>
    </dgm:pt>
    <dgm:pt modelId="{B1B3436A-9562-4678-8DB8-9DF7190C3DCF}" type="parTrans" cxnId="{368EEEFA-BD14-46FF-A678-3C13893A58EB}">
      <dgm:prSet/>
      <dgm:spPr/>
      <dgm:t>
        <a:bodyPr/>
        <a:lstStyle/>
        <a:p>
          <a:endParaRPr lang="en-US"/>
        </a:p>
      </dgm:t>
    </dgm:pt>
    <dgm:pt modelId="{3FDA3CFA-8752-4498-8B83-6918E32FFEA3}" type="sibTrans" cxnId="{368EEEFA-BD14-46FF-A678-3C13893A58EB}">
      <dgm:prSet/>
      <dgm:spPr/>
      <dgm:t>
        <a:bodyPr/>
        <a:lstStyle/>
        <a:p>
          <a:endParaRPr lang="en-US"/>
        </a:p>
      </dgm:t>
    </dgm:pt>
    <dgm:pt modelId="{8F365A0F-4AF6-4860-A1E9-DEDB79A9219F}">
      <dgm:prSet/>
      <dgm:spPr/>
      <dgm:t>
        <a:bodyPr/>
        <a:lstStyle/>
        <a:p>
          <a:r>
            <a:rPr lang="en-US"/>
            <a:t>Advanced models significantly improve the performance of these tasks.</a:t>
          </a:r>
        </a:p>
      </dgm:t>
    </dgm:pt>
    <dgm:pt modelId="{6C4CFEA0-123E-4065-8CE8-5CF049A51EDB}" type="parTrans" cxnId="{E9D9E665-6613-4682-A3A0-122C1C94FEBE}">
      <dgm:prSet/>
      <dgm:spPr/>
      <dgm:t>
        <a:bodyPr/>
        <a:lstStyle/>
        <a:p>
          <a:endParaRPr lang="en-US"/>
        </a:p>
      </dgm:t>
    </dgm:pt>
    <dgm:pt modelId="{F47DA972-42A9-4B03-B25A-92D9308CA0F8}" type="sibTrans" cxnId="{E9D9E665-6613-4682-A3A0-122C1C94FEBE}">
      <dgm:prSet/>
      <dgm:spPr/>
      <dgm:t>
        <a:bodyPr/>
        <a:lstStyle/>
        <a:p>
          <a:endParaRPr lang="en-US"/>
        </a:p>
      </dgm:t>
    </dgm:pt>
    <dgm:pt modelId="{69F403FD-5147-409B-A8FC-62462234BCC6}">
      <dgm:prSet/>
      <dgm:spPr/>
      <dgm:t>
        <a:bodyPr/>
        <a:lstStyle/>
        <a:p>
          <a:pPr>
            <a:defRPr b="1"/>
          </a:pPr>
          <a:r>
            <a:rPr lang="en-US"/>
            <a:t>Gap Between Sophistication and Utilization:</a:t>
          </a:r>
        </a:p>
      </dgm:t>
    </dgm:pt>
    <dgm:pt modelId="{DF6E1BBF-6E68-4F93-A6C6-CC15CDD9EFAD}" type="parTrans" cxnId="{1C758BEE-9E44-40C2-854A-DA937988CCA1}">
      <dgm:prSet/>
      <dgm:spPr/>
      <dgm:t>
        <a:bodyPr/>
        <a:lstStyle/>
        <a:p>
          <a:endParaRPr lang="en-US"/>
        </a:p>
      </dgm:t>
    </dgm:pt>
    <dgm:pt modelId="{C3C8DCBD-8C63-4810-9581-F6A64F18FA02}" type="sibTrans" cxnId="{1C758BEE-9E44-40C2-854A-DA937988CCA1}">
      <dgm:prSet/>
      <dgm:spPr/>
      <dgm:t>
        <a:bodyPr/>
        <a:lstStyle/>
        <a:p>
          <a:endParaRPr lang="en-US"/>
        </a:p>
      </dgm:t>
    </dgm:pt>
    <dgm:pt modelId="{5C1DC150-10E2-4D32-902A-2E1F4423F7DA}">
      <dgm:prSet/>
      <dgm:spPr/>
      <dgm:t>
        <a:bodyPr/>
        <a:lstStyle/>
        <a:p>
          <a:r>
            <a:rPr lang="en-US"/>
            <a:t>Despite advanced techniques' effectiveness, there is a noticeable gap in practical utilization.</a:t>
          </a:r>
        </a:p>
      </dgm:t>
    </dgm:pt>
    <dgm:pt modelId="{634993BA-5020-4632-9226-AFA7AB044EE2}" type="parTrans" cxnId="{168D8823-24C7-4E29-BB3D-260FFA7DC05A}">
      <dgm:prSet/>
      <dgm:spPr/>
      <dgm:t>
        <a:bodyPr/>
        <a:lstStyle/>
        <a:p>
          <a:endParaRPr lang="en-US"/>
        </a:p>
      </dgm:t>
    </dgm:pt>
    <dgm:pt modelId="{90D6F3B9-1991-43CD-96CA-59B97B93216F}" type="sibTrans" cxnId="{168D8823-24C7-4E29-BB3D-260FFA7DC05A}">
      <dgm:prSet/>
      <dgm:spPr/>
      <dgm:t>
        <a:bodyPr/>
        <a:lstStyle/>
        <a:p>
          <a:endParaRPr lang="en-US"/>
        </a:p>
      </dgm:t>
    </dgm:pt>
    <dgm:pt modelId="{BD49C3D1-0620-4B77-9FED-63350A34F84B}">
      <dgm:prSet/>
      <dgm:spPr/>
      <dgm:t>
        <a:bodyPr/>
        <a:lstStyle/>
        <a:p>
          <a:r>
            <a:rPr lang="en-US"/>
            <a:t>Biomedical researchers and healthcare professionals face challenges due to technical intricacies.</a:t>
          </a:r>
        </a:p>
      </dgm:t>
    </dgm:pt>
    <dgm:pt modelId="{AC1340EB-CC3D-44AF-941D-9B0FCFA20E32}" type="parTrans" cxnId="{6FF6EDCF-A6E1-44B4-879A-BD96F19E7F6C}">
      <dgm:prSet/>
      <dgm:spPr/>
      <dgm:t>
        <a:bodyPr/>
        <a:lstStyle/>
        <a:p>
          <a:endParaRPr lang="en-US"/>
        </a:p>
      </dgm:t>
    </dgm:pt>
    <dgm:pt modelId="{D3C77B96-0C83-4A43-8B66-D05C51B9F9F2}" type="sibTrans" cxnId="{6FF6EDCF-A6E1-44B4-879A-BD96F19E7F6C}">
      <dgm:prSet/>
      <dgm:spPr/>
      <dgm:t>
        <a:bodyPr/>
        <a:lstStyle/>
        <a:p>
          <a:endParaRPr lang="en-US"/>
        </a:p>
      </dgm:t>
    </dgm:pt>
    <dgm:pt modelId="{684BB5DD-5690-4A22-94A7-1C4812DB685E}">
      <dgm:prSet/>
      <dgm:spPr/>
      <dgm:t>
        <a:bodyPr/>
        <a:lstStyle/>
        <a:p>
          <a:pPr>
            <a:defRPr b="1"/>
          </a:pPr>
          <a:r>
            <a:rPr lang="en-US"/>
            <a:t>Need for User-Friendly Toolkits:</a:t>
          </a:r>
        </a:p>
      </dgm:t>
    </dgm:pt>
    <dgm:pt modelId="{8D7D0AD6-A876-4E5B-BA6D-81A1DDBDA404}" type="parTrans" cxnId="{53E69FE7-0582-4809-848E-62E988CC2AF2}">
      <dgm:prSet/>
      <dgm:spPr/>
      <dgm:t>
        <a:bodyPr/>
        <a:lstStyle/>
        <a:p>
          <a:endParaRPr lang="en-US"/>
        </a:p>
      </dgm:t>
    </dgm:pt>
    <dgm:pt modelId="{BE2F45AC-52F1-4C3C-9869-6B000EA82D8B}" type="sibTrans" cxnId="{53E69FE7-0582-4809-848E-62E988CC2AF2}">
      <dgm:prSet/>
      <dgm:spPr/>
      <dgm:t>
        <a:bodyPr/>
        <a:lstStyle/>
        <a:p>
          <a:endParaRPr lang="en-US"/>
        </a:p>
      </dgm:t>
    </dgm:pt>
    <dgm:pt modelId="{3171CF2F-FAA7-4D4B-A846-418150A0174F}">
      <dgm:prSet/>
      <dgm:spPr/>
      <dgm:t>
        <a:bodyPr/>
        <a:lstStyle/>
        <a:p>
          <a:r>
            <a:rPr lang="en-US"/>
            <a:t>Demand for toolkits that are user-friendly and accessible.</a:t>
          </a:r>
        </a:p>
      </dgm:t>
    </dgm:pt>
    <dgm:pt modelId="{1F3F7C78-3573-4E0A-907B-FE4CC2A5867E}" type="parTrans" cxnId="{16CCE9C5-46D9-424F-9D7C-4070AA25AD25}">
      <dgm:prSet/>
      <dgm:spPr/>
      <dgm:t>
        <a:bodyPr/>
        <a:lstStyle/>
        <a:p>
          <a:endParaRPr lang="en-US"/>
        </a:p>
      </dgm:t>
    </dgm:pt>
    <dgm:pt modelId="{E588F9A1-1652-42AE-BED1-F95447935D97}" type="sibTrans" cxnId="{16CCE9C5-46D9-424F-9D7C-4070AA25AD25}">
      <dgm:prSet/>
      <dgm:spPr/>
      <dgm:t>
        <a:bodyPr/>
        <a:lstStyle/>
        <a:p>
          <a:endParaRPr lang="en-US"/>
        </a:p>
      </dgm:t>
    </dgm:pt>
    <dgm:pt modelId="{0C2A942C-A062-475C-B91A-2D5600F5D960}">
      <dgm:prSet/>
      <dgm:spPr/>
      <dgm:t>
        <a:bodyPr/>
        <a:lstStyle/>
        <a:p>
          <a:r>
            <a:rPr lang="en-US"/>
            <a:t>Aim to streamline complexities in medical text processing for individuals lacking computational or programming expertise.</a:t>
          </a:r>
        </a:p>
      </dgm:t>
    </dgm:pt>
    <dgm:pt modelId="{2D5E415D-1CBA-4D7A-AD34-2A3698CDFADD}" type="parTrans" cxnId="{6A8E5DB1-2751-4A98-A7F3-F1251703332D}">
      <dgm:prSet/>
      <dgm:spPr/>
      <dgm:t>
        <a:bodyPr/>
        <a:lstStyle/>
        <a:p>
          <a:endParaRPr lang="en-US"/>
        </a:p>
      </dgm:t>
    </dgm:pt>
    <dgm:pt modelId="{80A29D4B-6676-475A-A1EF-2AE333DD0351}" type="sibTrans" cxnId="{6A8E5DB1-2751-4A98-A7F3-F1251703332D}">
      <dgm:prSet/>
      <dgm:spPr/>
      <dgm:t>
        <a:bodyPr/>
        <a:lstStyle/>
        <a:p>
          <a:endParaRPr lang="en-US"/>
        </a:p>
      </dgm:t>
    </dgm:pt>
    <dgm:pt modelId="{12870EB0-9AE9-4643-A1EE-3C04F3E50D00}" type="pres">
      <dgm:prSet presAssocID="{2E837D8F-8DAC-476E-93BD-249A677C0947}" presName="Name0" presStyleCnt="0">
        <dgm:presLayoutVars>
          <dgm:dir/>
          <dgm:animLvl val="lvl"/>
          <dgm:resizeHandles val="exact"/>
        </dgm:presLayoutVars>
      </dgm:prSet>
      <dgm:spPr/>
    </dgm:pt>
    <dgm:pt modelId="{1DB0109B-7F78-4F44-923D-7D8556BD5F25}" type="pres">
      <dgm:prSet presAssocID="{9B9914EC-3B67-4671-BE47-CE561C988423}" presName="linNode" presStyleCnt="0"/>
      <dgm:spPr/>
    </dgm:pt>
    <dgm:pt modelId="{7E11EE47-2284-684D-8DBA-A24522E01368}" type="pres">
      <dgm:prSet presAssocID="{9B9914EC-3B67-4671-BE47-CE561C988423}" presName="parentText" presStyleLbl="node1" presStyleIdx="0" presStyleCnt="3">
        <dgm:presLayoutVars>
          <dgm:chMax val="1"/>
          <dgm:bulletEnabled val="1"/>
        </dgm:presLayoutVars>
      </dgm:prSet>
      <dgm:spPr/>
    </dgm:pt>
    <dgm:pt modelId="{8FE6C5EC-61C0-B04C-A620-E4DD649C7F87}" type="pres">
      <dgm:prSet presAssocID="{9B9914EC-3B67-4671-BE47-CE561C988423}" presName="descendantText" presStyleLbl="alignAccFollowNode1" presStyleIdx="0" presStyleCnt="3">
        <dgm:presLayoutVars>
          <dgm:bulletEnabled val="1"/>
        </dgm:presLayoutVars>
      </dgm:prSet>
      <dgm:spPr/>
    </dgm:pt>
    <dgm:pt modelId="{EA1DABCD-EDCF-C540-9043-B26282F73F53}" type="pres">
      <dgm:prSet presAssocID="{22449366-32AA-4431-9671-B32E80D5D8AA}" presName="sp" presStyleCnt="0"/>
      <dgm:spPr/>
    </dgm:pt>
    <dgm:pt modelId="{22A40DD5-2853-0340-BBDA-A2806980A2D5}" type="pres">
      <dgm:prSet presAssocID="{69F403FD-5147-409B-A8FC-62462234BCC6}" presName="linNode" presStyleCnt="0"/>
      <dgm:spPr/>
    </dgm:pt>
    <dgm:pt modelId="{7F34A19D-0CDB-F54E-BA0B-E4A371117417}" type="pres">
      <dgm:prSet presAssocID="{69F403FD-5147-409B-A8FC-62462234BCC6}" presName="parentText" presStyleLbl="node1" presStyleIdx="1" presStyleCnt="3">
        <dgm:presLayoutVars>
          <dgm:chMax val="1"/>
          <dgm:bulletEnabled val="1"/>
        </dgm:presLayoutVars>
      </dgm:prSet>
      <dgm:spPr/>
    </dgm:pt>
    <dgm:pt modelId="{D083B150-7C77-C343-810E-B7423C855A89}" type="pres">
      <dgm:prSet presAssocID="{69F403FD-5147-409B-A8FC-62462234BCC6}" presName="descendantText" presStyleLbl="alignAccFollowNode1" presStyleIdx="1" presStyleCnt="3">
        <dgm:presLayoutVars>
          <dgm:bulletEnabled val="1"/>
        </dgm:presLayoutVars>
      </dgm:prSet>
      <dgm:spPr/>
    </dgm:pt>
    <dgm:pt modelId="{FEF0BF2D-04DA-8E49-AB30-70C520153E05}" type="pres">
      <dgm:prSet presAssocID="{C3C8DCBD-8C63-4810-9581-F6A64F18FA02}" presName="sp" presStyleCnt="0"/>
      <dgm:spPr/>
    </dgm:pt>
    <dgm:pt modelId="{49D314DB-2D1D-CA4E-A090-6426A5F5EDBD}" type="pres">
      <dgm:prSet presAssocID="{684BB5DD-5690-4A22-94A7-1C4812DB685E}" presName="linNode" presStyleCnt="0"/>
      <dgm:spPr/>
    </dgm:pt>
    <dgm:pt modelId="{A54974DD-B907-AE42-A28F-E1AFD590F9F5}" type="pres">
      <dgm:prSet presAssocID="{684BB5DD-5690-4A22-94A7-1C4812DB685E}" presName="parentText" presStyleLbl="node1" presStyleIdx="2" presStyleCnt="3">
        <dgm:presLayoutVars>
          <dgm:chMax val="1"/>
          <dgm:bulletEnabled val="1"/>
        </dgm:presLayoutVars>
      </dgm:prSet>
      <dgm:spPr/>
    </dgm:pt>
    <dgm:pt modelId="{B4A04D53-EFA8-CB40-BECB-6CE39215CEC4}" type="pres">
      <dgm:prSet presAssocID="{684BB5DD-5690-4A22-94A7-1C4812DB685E}" presName="descendantText" presStyleLbl="alignAccFollowNode1" presStyleIdx="2" presStyleCnt="3">
        <dgm:presLayoutVars>
          <dgm:bulletEnabled val="1"/>
        </dgm:presLayoutVars>
      </dgm:prSet>
      <dgm:spPr/>
    </dgm:pt>
  </dgm:ptLst>
  <dgm:cxnLst>
    <dgm:cxn modelId="{168D8823-24C7-4E29-BB3D-260FFA7DC05A}" srcId="{69F403FD-5147-409B-A8FC-62462234BCC6}" destId="{5C1DC150-10E2-4D32-902A-2E1F4423F7DA}" srcOrd="0" destOrd="0" parTransId="{634993BA-5020-4632-9226-AFA7AB044EE2}" sibTransId="{90D6F3B9-1991-43CD-96CA-59B97B93216F}"/>
    <dgm:cxn modelId="{A859C53A-7455-8F4A-8D3B-8C2121D3B9A7}" type="presOf" srcId="{BD49C3D1-0620-4B77-9FED-63350A34F84B}" destId="{D083B150-7C77-C343-810E-B7423C855A89}" srcOrd="0" destOrd="1" presId="urn:microsoft.com/office/officeart/2005/8/layout/vList5"/>
    <dgm:cxn modelId="{3A96F84A-1BCA-4538-925D-526103774D23}" srcId="{2E837D8F-8DAC-476E-93BD-249A677C0947}" destId="{9B9914EC-3B67-4671-BE47-CE561C988423}" srcOrd="0" destOrd="0" parTransId="{DE97DC8D-6A12-4D16-8EBB-5DD1453B323F}" sibTransId="{22449366-32AA-4431-9671-B32E80D5D8AA}"/>
    <dgm:cxn modelId="{E9D9E665-6613-4682-A3A0-122C1C94FEBE}" srcId="{9B9914EC-3B67-4671-BE47-CE561C988423}" destId="{8F365A0F-4AF6-4860-A1E9-DEDB79A9219F}" srcOrd="1" destOrd="0" parTransId="{6C4CFEA0-123E-4065-8CE8-5CF049A51EDB}" sibTransId="{F47DA972-42A9-4B03-B25A-92D9308CA0F8}"/>
    <dgm:cxn modelId="{2FC4AD98-0920-E84A-9178-79E7E65BB2FD}" type="presOf" srcId="{5C1DC150-10E2-4D32-902A-2E1F4423F7DA}" destId="{D083B150-7C77-C343-810E-B7423C855A89}" srcOrd="0" destOrd="0" presId="urn:microsoft.com/office/officeart/2005/8/layout/vList5"/>
    <dgm:cxn modelId="{A63B09A9-9F39-924D-ACF1-F1061422A9B6}" type="presOf" srcId="{8F365A0F-4AF6-4860-A1E9-DEDB79A9219F}" destId="{8FE6C5EC-61C0-B04C-A620-E4DD649C7F87}" srcOrd="0" destOrd="1" presId="urn:microsoft.com/office/officeart/2005/8/layout/vList5"/>
    <dgm:cxn modelId="{F6F371AE-0870-554F-97C2-82709AEA16EF}" type="presOf" srcId="{69F403FD-5147-409B-A8FC-62462234BCC6}" destId="{7F34A19D-0CDB-F54E-BA0B-E4A371117417}" srcOrd="0" destOrd="0" presId="urn:microsoft.com/office/officeart/2005/8/layout/vList5"/>
    <dgm:cxn modelId="{41EC59B1-2EA6-9642-A149-4F81B0229786}" type="presOf" srcId="{2E837D8F-8DAC-476E-93BD-249A677C0947}" destId="{12870EB0-9AE9-4643-A1EE-3C04F3E50D00}" srcOrd="0" destOrd="0" presId="urn:microsoft.com/office/officeart/2005/8/layout/vList5"/>
    <dgm:cxn modelId="{6A8E5DB1-2751-4A98-A7F3-F1251703332D}" srcId="{684BB5DD-5690-4A22-94A7-1C4812DB685E}" destId="{0C2A942C-A062-475C-B91A-2D5600F5D960}" srcOrd="1" destOrd="0" parTransId="{2D5E415D-1CBA-4D7A-AD34-2A3698CDFADD}" sibTransId="{80A29D4B-6676-475A-A1EF-2AE333DD0351}"/>
    <dgm:cxn modelId="{E39508B2-DF56-A84B-8E60-109A28BA8DBD}" type="presOf" srcId="{9B9914EC-3B67-4671-BE47-CE561C988423}" destId="{7E11EE47-2284-684D-8DBA-A24522E01368}" srcOrd="0" destOrd="0" presId="urn:microsoft.com/office/officeart/2005/8/layout/vList5"/>
    <dgm:cxn modelId="{710A43B3-B3AE-8945-B68D-69C87AD9D3BC}" type="presOf" srcId="{6F1B8BE4-0972-4668-BFA3-4D5D5B478988}" destId="{8FE6C5EC-61C0-B04C-A620-E4DD649C7F87}" srcOrd="0" destOrd="0" presId="urn:microsoft.com/office/officeart/2005/8/layout/vList5"/>
    <dgm:cxn modelId="{84D1B5BD-AC6D-934B-9B35-BB3CCA223700}" type="presOf" srcId="{0C2A942C-A062-475C-B91A-2D5600F5D960}" destId="{B4A04D53-EFA8-CB40-BECB-6CE39215CEC4}" srcOrd="0" destOrd="1" presId="urn:microsoft.com/office/officeart/2005/8/layout/vList5"/>
    <dgm:cxn modelId="{16CCE9C5-46D9-424F-9D7C-4070AA25AD25}" srcId="{684BB5DD-5690-4A22-94A7-1C4812DB685E}" destId="{3171CF2F-FAA7-4D4B-A846-418150A0174F}" srcOrd="0" destOrd="0" parTransId="{1F3F7C78-3573-4E0A-907B-FE4CC2A5867E}" sibTransId="{E588F9A1-1652-42AE-BED1-F95447935D97}"/>
    <dgm:cxn modelId="{6FF6EDCF-A6E1-44B4-879A-BD96F19E7F6C}" srcId="{69F403FD-5147-409B-A8FC-62462234BCC6}" destId="{BD49C3D1-0620-4B77-9FED-63350A34F84B}" srcOrd="1" destOrd="0" parTransId="{AC1340EB-CC3D-44AF-941D-9B0FCFA20E32}" sibTransId="{D3C77B96-0C83-4A43-8B66-D05C51B9F9F2}"/>
    <dgm:cxn modelId="{70ED3FE3-8067-3B44-B208-CAB5AF277E12}" type="presOf" srcId="{3171CF2F-FAA7-4D4B-A846-418150A0174F}" destId="{B4A04D53-EFA8-CB40-BECB-6CE39215CEC4}" srcOrd="0" destOrd="0" presId="urn:microsoft.com/office/officeart/2005/8/layout/vList5"/>
    <dgm:cxn modelId="{53E69FE7-0582-4809-848E-62E988CC2AF2}" srcId="{2E837D8F-8DAC-476E-93BD-249A677C0947}" destId="{684BB5DD-5690-4A22-94A7-1C4812DB685E}" srcOrd="2" destOrd="0" parTransId="{8D7D0AD6-A876-4E5B-BA6D-81A1DDBDA404}" sibTransId="{BE2F45AC-52F1-4C3C-9869-6B000EA82D8B}"/>
    <dgm:cxn modelId="{1C758BEE-9E44-40C2-854A-DA937988CCA1}" srcId="{2E837D8F-8DAC-476E-93BD-249A677C0947}" destId="{69F403FD-5147-409B-A8FC-62462234BCC6}" srcOrd="1" destOrd="0" parTransId="{DF6E1BBF-6E68-4F93-A6C6-CC15CDD9EFAD}" sibTransId="{C3C8DCBD-8C63-4810-9581-F6A64F18FA02}"/>
    <dgm:cxn modelId="{53B4C6F6-867B-F34A-8CF1-225053719277}" type="presOf" srcId="{684BB5DD-5690-4A22-94A7-1C4812DB685E}" destId="{A54974DD-B907-AE42-A28F-E1AFD590F9F5}" srcOrd="0" destOrd="0" presId="urn:microsoft.com/office/officeart/2005/8/layout/vList5"/>
    <dgm:cxn modelId="{368EEEFA-BD14-46FF-A678-3C13893A58EB}" srcId="{9B9914EC-3B67-4671-BE47-CE561C988423}" destId="{6F1B8BE4-0972-4668-BFA3-4D5D5B478988}" srcOrd="0" destOrd="0" parTransId="{B1B3436A-9562-4678-8DB8-9DF7190C3DCF}" sibTransId="{3FDA3CFA-8752-4498-8B83-6918E32FFEA3}"/>
    <dgm:cxn modelId="{9AAFA667-094D-6546-8ECD-9B3AB3BB51FC}" type="presParOf" srcId="{12870EB0-9AE9-4643-A1EE-3C04F3E50D00}" destId="{1DB0109B-7F78-4F44-923D-7D8556BD5F25}" srcOrd="0" destOrd="0" presId="urn:microsoft.com/office/officeart/2005/8/layout/vList5"/>
    <dgm:cxn modelId="{82164C0B-CD69-C64D-86F5-E9B933DCE3A7}" type="presParOf" srcId="{1DB0109B-7F78-4F44-923D-7D8556BD5F25}" destId="{7E11EE47-2284-684D-8DBA-A24522E01368}" srcOrd="0" destOrd="0" presId="urn:microsoft.com/office/officeart/2005/8/layout/vList5"/>
    <dgm:cxn modelId="{A1B10F55-317A-B646-800C-CEFDC0B26AF1}" type="presParOf" srcId="{1DB0109B-7F78-4F44-923D-7D8556BD5F25}" destId="{8FE6C5EC-61C0-B04C-A620-E4DD649C7F87}" srcOrd="1" destOrd="0" presId="urn:microsoft.com/office/officeart/2005/8/layout/vList5"/>
    <dgm:cxn modelId="{E8179020-6926-0F4B-BBD8-7680E3395E25}" type="presParOf" srcId="{12870EB0-9AE9-4643-A1EE-3C04F3E50D00}" destId="{EA1DABCD-EDCF-C540-9043-B26282F73F53}" srcOrd="1" destOrd="0" presId="urn:microsoft.com/office/officeart/2005/8/layout/vList5"/>
    <dgm:cxn modelId="{451213A6-11BE-F141-ACF4-F43E2157A0D9}" type="presParOf" srcId="{12870EB0-9AE9-4643-A1EE-3C04F3E50D00}" destId="{22A40DD5-2853-0340-BBDA-A2806980A2D5}" srcOrd="2" destOrd="0" presId="urn:microsoft.com/office/officeart/2005/8/layout/vList5"/>
    <dgm:cxn modelId="{6D59CFD1-445E-6845-9E95-9829C5C93DCB}" type="presParOf" srcId="{22A40DD5-2853-0340-BBDA-A2806980A2D5}" destId="{7F34A19D-0CDB-F54E-BA0B-E4A371117417}" srcOrd="0" destOrd="0" presId="urn:microsoft.com/office/officeart/2005/8/layout/vList5"/>
    <dgm:cxn modelId="{A0138E6A-6652-6D42-BB89-8645D9ADECFF}" type="presParOf" srcId="{22A40DD5-2853-0340-BBDA-A2806980A2D5}" destId="{D083B150-7C77-C343-810E-B7423C855A89}" srcOrd="1" destOrd="0" presId="urn:microsoft.com/office/officeart/2005/8/layout/vList5"/>
    <dgm:cxn modelId="{BBFF3F07-CBCD-3D4C-BC41-7257F9D40455}" type="presParOf" srcId="{12870EB0-9AE9-4643-A1EE-3C04F3E50D00}" destId="{FEF0BF2D-04DA-8E49-AB30-70C520153E05}" srcOrd="3" destOrd="0" presId="urn:microsoft.com/office/officeart/2005/8/layout/vList5"/>
    <dgm:cxn modelId="{B00C85EF-4FCF-0E43-B922-9E5FE2F26908}" type="presParOf" srcId="{12870EB0-9AE9-4643-A1EE-3C04F3E50D00}" destId="{49D314DB-2D1D-CA4E-A090-6426A5F5EDBD}" srcOrd="4" destOrd="0" presId="urn:microsoft.com/office/officeart/2005/8/layout/vList5"/>
    <dgm:cxn modelId="{CFE00DCF-79C8-4143-8E57-ACD7416F78A7}" type="presParOf" srcId="{49D314DB-2D1D-CA4E-A090-6426A5F5EDBD}" destId="{A54974DD-B907-AE42-A28F-E1AFD590F9F5}" srcOrd="0" destOrd="0" presId="urn:microsoft.com/office/officeart/2005/8/layout/vList5"/>
    <dgm:cxn modelId="{E4B3EA76-3E9A-814E-A6A8-5540185F7B8A}" type="presParOf" srcId="{49D314DB-2D1D-CA4E-A090-6426A5F5EDBD}" destId="{B4A04D53-EFA8-CB40-BECB-6CE39215CEC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54277E-D7FC-46EE-B825-35C3576D21D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69D7327-E9CE-4A9E-B872-D208157C88E0}">
      <dgm:prSet/>
      <dgm:spPr/>
      <dgm:t>
        <a:bodyPr/>
        <a:lstStyle/>
        <a:p>
          <a:r>
            <a:rPr lang="en-US" b="1"/>
            <a:t>The Above Table re</a:t>
          </a:r>
          <a:r>
            <a:rPr lang="en-US"/>
            <a:t>presents a comprehensive comparison with existing toolkits, with the ⋆ symbol denoting tasks evaluated through human assessment. Basic NLP Functions, encompassing abbreviation extraction, sentence tokenization, word tokenization, negation detection, hyponym detection, UMLS concept extraction, named entity recognition, document clustering, POS tagging, entity linking, text summarization (extractive methods), and multi-choice QA, are considered. It is important to note that while not every toolkit incorporates all 12 basic NLP functions, MedGen distinguishes itself by including each of these functionalities.</a:t>
          </a:r>
        </a:p>
      </dgm:t>
    </dgm:pt>
    <dgm:pt modelId="{3790AED6-7612-46A0-BB8D-E128474D8562}" type="parTrans" cxnId="{FC65E74F-4A7C-4895-829B-32B34D4D7808}">
      <dgm:prSet/>
      <dgm:spPr/>
      <dgm:t>
        <a:bodyPr/>
        <a:lstStyle/>
        <a:p>
          <a:endParaRPr lang="en-US"/>
        </a:p>
      </dgm:t>
    </dgm:pt>
    <dgm:pt modelId="{FD7CBDF7-BF08-4A69-8DA3-F920B4E78AB9}" type="sibTrans" cxnId="{FC65E74F-4A7C-4895-829B-32B34D4D7808}">
      <dgm:prSet/>
      <dgm:spPr/>
      <dgm:t>
        <a:bodyPr/>
        <a:lstStyle/>
        <a:p>
          <a:endParaRPr lang="en-US"/>
        </a:p>
      </dgm:t>
    </dgm:pt>
    <dgm:pt modelId="{CA541DEE-D387-4E36-A7D7-8168488FF202}">
      <dgm:prSet/>
      <dgm:spPr/>
      <dgm:t>
        <a:bodyPr/>
        <a:lstStyle/>
        <a:p>
          <a:r>
            <a:rPr lang="en-US"/>
            <a:t>This table offers an insightful overview, highlighting the distinctions and commonalities among various toolkits, with a specific emphasis on the inclusion of essential NLP functions where MedGen stands out for its comprehensive coverage.</a:t>
          </a:r>
        </a:p>
      </dgm:t>
    </dgm:pt>
    <dgm:pt modelId="{41B40C5A-8135-4B33-8D67-6694CFEE99F7}" type="parTrans" cxnId="{977EC3CD-E988-4854-AEA0-A7692B1EAD6F}">
      <dgm:prSet/>
      <dgm:spPr/>
      <dgm:t>
        <a:bodyPr/>
        <a:lstStyle/>
        <a:p>
          <a:endParaRPr lang="en-US"/>
        </a:p>
      </dgm:t>
    </dgm:pt>
    <dgm:pt modelId="{6A2E272A-C544-4F13-A0EE-53942C072275}" type="sibTrans" cxnId="{977EC3CD-E988-4854-AEA0-A7692B1EAD6F}">
      <dgm:prSet/>
      <dgm:spPr/>
      <dgm:t>
        <a:bodyPr/>
        <a:lstStyle/>
        <a:p>
          <a:endParaRPr lang="en-US"/>
        </a:p>
      </dgm:t>
    </dgm:pt>
    <dgm:pt modelId="{3FE54C0B-AA9A-304A-8AB5-BA56F0B2D5D2}" type="pres">
      <dgm:prSet presAssocID="{0054277E-D7FC-46EE-B825-35C3576D21D2}" presName="hierChild1" presStyleCnt="0">
        <dgm:presLayoutVars>
          <dgm:chPref val="1"/>
          <dgm:dir/>
          <dgm:animOne val="branch"/>
          <dgm:animLvl val="lvl"/>
          <dgm:resizeHandles/>
        </dgm:presLayoutVars>
      </dgm:prSet>
      <dgm:spPr/>
    </dgm:pt>
    <dgm:pt modelId="{67B660C1-C85F-A640-A276-95DCAE927CB7}" type="pres">
      <dgm:prSet presAssocID="{D69D7327-E9CE-4A9E-B872-D208157C88E0}" presName="hierRoot1" presStyleCnt="0"/>
      <dgm:spPr/>
    </dgm:pt>
    <dgm:pt modelId="{A5CAA465-303B-274C-BCF3-B844AA1E017E}" type="pres">
      <dgm:prSet presAssocID="{D69D7327-E9CE-4A9E-B872-D208157C88E0}" presName="composite" presStyleCnt="0"/>
      <dgm:spPr/>
    </dgm:pt>
    <dgm:pt modelId="{DBCFF112-6D53-F946-B861-95E6559E874D}" type="pres">
      <dgm:prSet presAssocID="{D69D7327-E9CE-4A9E-B872-D208157C88E0}" presName="background" presStyleLbl="node0" presStyleIdx="0" presStyleCnt="2"/>
      <dgm:spPr/>
    </dgm:pt>
    <dgm:pt modelId="{7145EE46-59E1-F247-BF1D-530F4E9AC1C3}" type="pres">
      <dgm:prSet presAssocID="{D69D7327-E9CE-4A9E-B872-D208157C88E0}" presName="text" presStyleLbl="fgAcc0" presStyleIdx="0" presStyleCnt="2">
        <dgm:presLayoutVars>
          <dgm:chPref val="3"/>
        </dgm:presLayoutVars>
      </dgm:prSet>
      <dgm:spPr/>
    </dgm:pt>
    <dgm:pt modelId="{FAEDDD6E-774E-1143-A6D5-CE248933D26F}" type="pres">
      <dgm:prSet presAssocID="{D69D7327-E9CE-4A9E-B872-D208157C88E0}" presName="hierChild2" presStyleCnt="0"/>
      <dgm:spPr/>
    </dgm:pt>
    <dgm:pt modelId="{C779B13F-6F31-D344-B7D9-6B1EC417FF3C}" type="pres">
      <dgm:prSet presAssocID="{CA541DEE-D387-4E36-A7D7-8168488FF202}" presName="hierRoot1" presStyleCnt="0"/>
      <dgm:spPr/>
    </dgm:pt>
    <dgm:pt modelId="{72785138-00B9-5C4C-AC83-84DE1419C3BC}" type="pres">
      <dgm:prSet presAssocID="{CA541DEE-D387-4E36-A7D7-8168488FF202}" presName="composite" presStyleCnt="0"/>
      <dgm:spPr/>
    </dgm:pt>
    <dgm:pt modelId="{3DF1EF90-C733-B247-875D-0C475C72D5C8}" type="pres">
      <dgm:prSet presAssocID="{CA541DEE-D387-4E36-A7D7-8168488FF202}" presName="background" presStyleLbl="node0" presStyleIdx="1" presStyleCnt="2"/>
      <dgm:spPr/>
    </dgm:pt>
    <dgm:pt modelId="{39000717-4552-BB4C-BD8E-DA79F15F7DB1}" type="pres">
      <dgm:prSet presAssocID="{CA541DEE-D387-4E36-A7D7-8168488FF202}" presName="text" presStyleLbl="fgAcc0" presStyleIdx="1" presStyleCnt="2">
        <dgm:presLayoutVars>
          <dgm:chPref val="3"/>
        </dgm:presLayoutVars>
      </dgm:prSet>
      <dgm:spPr/>
    </dgm:pt>
    <dgm:pt modelId="{89C3BC93-ECB6-2746-993E-C1B03F4145D0}" type="pres">
      <dgm:prSet presAssocID="{CA541DEE-D387-4E36-A7D7-8168488FF202}" presName="hierChild2" presStyleCnt="0"/>
      <dgm:spPr/>
    </dgm:pt>
  </dgm:ptLst>
  <dgm:cxnLst>
    <dgm:cxn modelId="{7375EF1C-73FC-5E44-8D71-41BE5BC18E86}" type="presOf" srcId="{CA541DEE-D387-4E36-A7D7-8168488FF202}" destId="{39000717-4552-BB4C-BD8E-DA79F15F7DB1}" srcOrd="0" destOrd="0" presId="urn:microsoft.com/office/officeart/2005/8/layout/hierarchy1"/>
    <dgm:cxn modelId="{EFF8041D-6207-E344-AF10-B26FCDD3F247}" type="presOf" srcId="{D69D7327-E9CE-4A9E-B872-D208157C88E0}" destId="{7145EE46-59E1-F247-BF1D-530F4E9AC1C3}" srcOrd="0" destOrd="0" presId="urn:microsoft.com/office/officeart/2005/8/layout/hierarchy1"/>
    <dgm:cxn modelId="{FC65E74F-4A7C-4895-829B-32B34D4D7808}" srcId="{0054277E-D7FC-46EE-B825-35C3576D21D2}" destId="{D69D7327-E9CE-4A9E-B872-D208157C88E0}" srcOrd="0" destOrd="0" parTransId="{3790AED6-7612-46A0-BB8D-E128474D8562}" sibTransId="{FD7CBDF7-BF08-4A69-8DA3-F920B4E78AB9}"/>
    <dgm:cxn modelId="{0D67C8C3-2E95-3F4B-B8B8-F316CF7AAC7C}" type="presOf" srcId="{0054277E-D7FC-46EE-B825-35C3576D21D2}" destId="{3FE54C0B-AA9A-304A-8AB5-BA56F0B2D5D2}" srcOrd="0" destOrd="0" presId="urn:microsoft.com/office/officeart/2005/8/layout/hierarchy1"/>
    <dgm:cxn modelId="{977EC3CD-E988-4854-AEA0-A7692B1EAD6F}" srcId="{0054277E-D7FC-46EE-B825-35C3576D21D2}" destId="{CA541DEE-D387-4E36-A7D7-8168488FF202}" srcOrd="1" destOrd="0" parTransId="{41B40C5A-8135-4B33-8D67-6694CFEE99F7}" sibTransId="{6A2E272A-C544-4F13-A0EE-53942C072275}"/>
    <dgm:cxn modelId="{5FE403C5-871B-BE42-AD47-9388A074D0EB}" type="presParOf" srcId="{3FE54C0B-AA9A-304A-8AB5-BA56F0B2D5D2}" destId="{67B660C1-C85F-A640-A276-95DCAE927CB7}" srcOrd="0" destOrd="0" presId="urn:microsoft.com/office/officeart/2005/8/layout/hierarchy1"/>
    <dgm:cxn modelId="{62581494-7EE1-7F41-A5B2-E7E4B270F836}" type="presParOf" srcId="{67B660C1-C85F-A640-A276-95DCAE927CB7}" destId="{A5CAA465-303B-274C-BCF3-B844AA1E017E}" srcOrd="0" destOrd="0" presId="urn:microsoft.com/office/officeart/2005/8/layout/hierarchy1"/>
    <dgm:cxn modelId="{7F65CED8-E027-E449-ACFA-8A632C4D3C05}" type="presParOf" srcId="{A5CAA465-303B-274C-BCF3-B844AA1E017E}" destId="{DBCFF112-6D53-F946-B861-95E6559E874D}" srcOrd="0" destOrd="0" presId="urn:microsoft.com/office/officeart/2005/8/layout/hierarchy1"/>
    <dgm:cxn modelId="{556DA26C-4CF3-1A41-9493-3B7459CD876B}" type="presParOf" srcId="{A5CAA465-303B-274C-BCF3-B844AA1E017E}" destId="{7145EE46-59E1-F247-BF1D-530F4E9AC1C3}" srcOrd="1" destOrd="0" presId="urn:microsoft.com/office/officeart/2005/8/layout/hierarchy1"/>
    <dgm:cxn modelId="{7DAC3893-1D2E-FE49-96F2-33114BA97C0B}" type="presParOf" srcId="{67B660C1-C85F-A640-A276-95DCAE927CB7}" destId="{FAEDDD6E-774E-1143-A6D5-CE248933D26F}" srcOrd="1" destOrd="0" presId="urn:microsoft.com/office/officeart/2005/8/layout/hierarchy1"/>
    <dgm:cxn modelId="{4139C839-BEAD-CB48-8926-5C556B8187B1}" type="presParOf" srcId="{3FE54C0B-AA9A-304A-8AB5-BA56F0B2D5D2}" destId="{C779B13F-6F31-D344-B7D9-6B1EC417FF3C}" srcOrd="1" destOrd="0" presId="urn:microsoft.com/office/officeart/2005/8/layout/hierarchy1"/>
    <dgm:cxn modelId="{D6246901-A52F-5848-B4A0-EAE2036B16E6}" type="presParOf" srcId="{C779B13F-6F31-D344-B7D9-6B1EC417FF3C}" destId="{72785138-00B9-5C4C-AC83-84DE1419C3BC}" srcOrd="0" destOrd="0" presId="urn:microsoft.com/office/officeart/2005/8/layout/hierarchy1"/>
    <dgm:cxn modelId="{09945148-D03A-1749-B391-F6DFD1FDE464}" type="presParOf" srcId="{72785138-00B9-5C4C-AC83-84DE1419C3BC}" destId="{3DF1EF90-C733-B247-875D-0C475C72D5C8}" srcOrd="0" destOrd="0" presId="urn:microsoft.com/office/officeart/2005/8/layout/hierarchy1"/>
    <dgm:cxn modelId="{00B75CE5-5B83-B545-B6A6-EF6C8932E4D4}" type="presParOf" srcId="{72785138-00B9-5C4C-AC83-84DE1419C3BC}" destId="{39000717-4552-BB4C-BD8E-DA79F15F7DB1}" srcOrd="1" destOrd="0" presId="urn:microsoft.com/office/officeart/2005/8/layout/hierarchy1"/>
    <dgm:cxn modelId="{E9895216-EFB4-9048-A7E1-7C50E1C6DFBB}" type="presParOf" srcId="{C779B13F-6F31-D344-B7D9-6B1EC417FF3C}" destId="{89C3BC93-ECB6-2746-993E-C1B03F4145D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3EC87-22FC-4AA2-9A67-E628D5DB4ED4}">
      <dsp:nvSpPr>
        <dsp:cNvPr id="0" name=""/>
        <dsp:cNvSpPr/>
      </dsp:nvSpPr>
      <dsp:spPr>
        <a:xfrm>
          <a:off x="5803" y="661725"/>
          <a:ext cx="916049" cy="916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88ED31-27B7-4284-8107-9F0FFE81EC42}">
      <dsp:nvSpPr>
        <dsp:cNvPr id="0" name=""/>
        <dsp:cNvSpPr/>
      </dsp:nvSpPr>
      <dsp:spPr>
        <a:xfrm>
          <a:off x="5803" y="1686125"/>
          <a:ext cx="2617285" cy="417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Challenges in Medical Texts:</a:t>
          </a:r>
        </a:p>
      </dsp:txBody>
      <dsp:txXfrm>
        <a:off x="5803" y="1686125"/>
        <a:ext cx="2617285" cy="417129"/>
      </dsp:txXfrm>
    </dsp:sp>
    <dsp:sp modelId="{74228345-4ACB-43A5-9EA1-7A4FE4003188}">
      <dsp:nvSpPr>
        <dsp:cNvPr id="0" name=""/>
        <dsp:cNvSpPr/>
      </dsp:nvSpPr>
      <dsp:spPr>
        <a:xfrm>
          <a:off x="5803" y="2153651"/>
          <a:ext cx="2617285" cy="1027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Ambiguities, frequent abbreviations, negations, and segmentation complexities characterize medical texts.</a:t>
          </a:r>
        </a:p>
        <a:p>
          <a:pPr marL="0" lvl="0" indent="0" algn="l" defTabSz="488950">
            <a:lnSpc>
              <a:spcPct val="100000"/>
            </a:lnSpc>
            <a:spcBef>
              <a:spcPct val="0"/>
            </a:spcBef>
            <a:spcAft>
              <a:spcPct val="35000"/>
            </a:spcAft>
            <a:buNone/>
          </a:pPr>
          <a:r>
            <a:rPr lang="en-US" sz="1100" kern="1200"/>
            <a:t>Manual curation is time-consuming and labor-intensive.</a:t>
          </a:r>
        </a:p>
      </dsp:txBody>
      <dsp:txXfrm>
        <a:off x="5803" y="2153651"/>
        <a:ext cx="2617285" cy="1027859"/>
      </dsp:txXfrm>
    </dsp:sp>
    <dsp:sp modelId="{81573B92-E33C-44A1-8185-7579827C3B1E}">
      <dsp:nvSpPr>
        <dsp:cNvPr id="0" name=""/>
        <dsp:cNvSpPr/>
      </dsp:nvSpPr>
      <dsp:spPr>
        <a:xfrm>
          <a:off x="3081113" y="641046"/>
          <a:ext cx="916049" cy="916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C65850-68C2-4A9C-B9C4-9AAF381B8258}">
      <dsp:nvSpPr>
        <dsp:cNvPr id="0" name=""/>
        <dsp:cNvSpPr/>
      </dsp:nvSpPr>
      <dsp:spPr>
        <a:xfrm>
          <a:off x="3081113" y="1667225"/>
          <a:ext cx="2617285" cy="417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Role of NLP Algorithms:</a:t>
          </a:r>
        </a:p>
      </dsp:txBody>
      <dsp:txXfrm>
        <a:off x="3081113" y="1667225"/>
        <a:ext cx="2617285" cy="417129"/>
      </dsp:txXfrm>
    </dsp:sp>
    <dsp:sp modelId="{6C86BDC3-7B90-4F63-A838-B4D5CD2FEB8F}">
      <dsp:nvSpPr>
        <dsp:cNvPr id="0" name=""/>
        <dsp:cNvSpPr/>
      </dsp:nvSpPr>
      <dsp:spPr>
        <a:xfrm>
          <a:off x="3081113" y="2135577"/>
          <a:ext cx="2617285" cy="1066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NLP algorithms have gained prominence for automating text processing in response to the challenges.</a:t>
          </a:r>
        </a:p>
        <a:p>
          <a:pPr marL="0" lvl="0" indent="0" algn="l" defTabSz="488950">
            <a:lnSpc>
              <a:spcPct val="100000"/>
            </a:lnSpc>
            <a:spcBef>
              <a:spcPct val="0"/>
            </a:spcBef>
            <a:spcAft>
              <a:spcPct val="35000"/>
            </a:spcAft>
            <a:buNone/>
          </a:pPr>
          <a:r>
            <a:rPr lang="en-US" sz="1100" kern="1200"/>
            <a:t>Transition from shallow embeddings (e.g., BioWordVec, BioSentVec) to advanced architectures like BERT.</a:t>
          </a:r>
        </a:p>
      </dsp:txBody>
      <dsp:txXfrm>
        <a:off x="3081113" y="2135577"/>
        <a:ext cx="2617285" cy="1066612"/>
      </dsp:txXfrm>
    </dsp:sp>
    <dsp:sp modelId="{DB9AFEB2-2B5D-431A-AF17-6B1CC13BC679}">
      <dsp:nvSpPr>
        <dsp:cNvPr id="0" name=""/>
        <dsp:cNvSpPr/>
      </dsp:nvSpPr>
      <dsp:spPr>
        <a:xfrm>
          <a:off x="6156423" y="641046"/>
          <a:ext cx="916049" cy="916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635FBD-FCC2-4854-9614-E4E73364DC00}">
      <dsp:nvSpPr>
        <dsp:cNvPr id="0" name=""/>
        <dsp:cNvSpPr/>
      </dsp:nvSpPr>
      <dsp:spPr>
        <a:xfrm>
          <a:off x="6156423" y="1667225"/>
          <a:ext cx="2617285" cy="417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Domain-Specific Pre-trained Models:</a:t>
          </a:r>
        </a:p>
      </dsp:txBody>
      <dsp:txXfrm>
        <a:off x="6156423" y="1667225"/>
        <a:ext cx="2617285" cy="417129"/>
      </dsp:txXfrm>
    </dsp:sp>
    <dsp:sp modelId="{D88839CC-5494-45CB-81B7-E2A6288195E3}">
      <dsp:nvSpPr>
        <dsp:cNvPr id="0" name=""/>
        <dsp:cNvSpPr/>
      </dsp:nvSpPr>
      <dsp:spPr>
        <a:xfrm>
          <a:off x="6156423" y="2135577"/>
          <a:ext cx="2617285" cy="1066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BioBERT, ClinicalBERT, and PubMedBERT are examples of domain-specific pre-trained language models.</a:t>
          </a:r>
        </a:p>
        <a:p>
          <a:pPr marL="0" lvl="0" indent="0" algn="l" defTabSz="488950">
            <a:lnSpc>
              <a:spcPct val="100000"/>
            </a:lnSpc>
            <a:spcBef>
              <a:spcPct val="0"/>
            </a:spcBef>
            <a:spcAft>
              <a:spcPct val="35000"/>
            </a:spcAft>
            <a:buNone/>
          </a:pPr>
          <a:r>
            <a:rPr lang="en-US" sz="1100" kern="1200"/>
            <a:t>These models enhance NLP efficacy in biomedical and clinical domains.</a:t>
          </a:r>
        </a:p>
      </dsp:txBody>
      <dsp:txXfrm>
        <a:off x="6156423" y="2135577"/>
        <a:ext cx="2617285" cy="10666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E6C5EC-61C0-B04C-A620-E4DD649C7F87}">
      <dsp:nvSpPr>
        <dsp:cNvPr id="0" name=""/>
        <dsp:cNvSpPr/>
      </dsp:nvSpPr>
      <dsp:spPr>
        <a:xfrm rot="5400000">
          <a:off x="2408440" y="-636682"/>
          <a:ext cx="1268389" cy="2863656"/>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Tasks include text classification, named entity recognition, text segmentation, language translation, and text generation.</a:t>
          </a:r>
        </a:p>
        <a:p>
          <a:pPr marL="114300" lvl="1" indent="-114300" algn="l" defTabSz="577850">
            <a:lnSpc>
              <a:spcPct val="90000"/>
            </a:lnSpc>
            <a:spcBef>
              <a:spcPct val="0"/>
            </a:spcBef>
            <a:spcAft>
              <a:spcPct val="15000"/>
            </a:spcAft>
            <a:buChar char="•"/>
          </a:pPr>
          <a:r>
            <a:rPr lang="en-US" sz="1300" kern="1200"/>
            <a:t>Advanced models significantly improve the performance of these tasks.</a:t>
          </a:r>
        </a:p>
      </dsp:txBody>
      <dsp:txXfrm rot="-5400000">
        <a:off x="1610807" y="222869"/>
        <a:ext cx="2801738" cy="1144553"/>
      </dsp:txXfrm>
    </dsp:sp>
    <dsp:sp modelId="{7E11EE47-2284-684D-8DBA-A24522E01368}">
      <dsp:nvSpPr>
        <dsp:cNvPr id="0" name=""/>
        <dsp:cNvSpPr/>
      </dsp:nvSpPr>
      <dsp:spPr>
        <a:xfrm>
          <a:off x="0" y="2402"/>
          <a:ext cx="1610807" cy="1585487"/>
        </a:xfrm>
        <a:prstGeom prst="roundRect">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defRPr b="1"/>
          </a:pPr>
          <a:r>
            <a:rPr lang="en-US" sz="1500" kern="1200"/>
            <a:t>Elevated NLP Task Effectiveness:</a:t>
          </a:r>
        </a:p>
      </dsp:txBody>
      <dsp:txXfrm>
        <a:off x="77397" y="79799"/>
        <a:ext cx="1456013" cy="1430693"/>
      </dsp:txXfrm>
    </dsp:sp>
    <dsp:sp modelId="{D083B150-7C77-C343-810E-B7423C855A89}">
      <dsp:nvSpPr>
        <dsp:cNvPr id="0" name=""/>
        <dsp:cNvSpPr/>
      </dsp:nvSpPr>
      <dsp:spPr>
        <a:xfrm rot="5400000">
          <a:off x="2408440" y="1028079"/>
          <a:ext cx="1268389" cy="2863656"/>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Despite advanced techniques' effectiveness, there is a noticeable gap in practical utilization.</a:t>
          </a:r>
        </a:p>
        <a:p>
          <a:pPr marL="114300" lvl="1" indent="-114300" algn="l" defTabSz="577850">
            <a:lnSpc>
              <a:spcPct val="90000"/>
            </a:lnSpc>
            <a:spcBef>
              <a:spcPct val="0"/>
            </a:spcBef>
            <a:spcAft>
              <a:spcPct val="15000"/>
            </a:spcAft>
            <a:buChar char="•"/>
          </a:pPr>
          <a:r>
            <a:rPr lang="en-US" sz="1300" kern="1200"/>
            <a:t>Biomedical researchers and healthcare professionals face challenges due to technical intricacies.</a:t>
          </a:r>
        </a:p>
      </dsp:txBody>
      <dsp:txXfrm rot="-5400000">
        <a:off x="1610807" y="1887630"/>
        <a:ext cx="2801738" cy="1144553"/>
      </dsp:txXfrm>
    </dsp:sp>
    <dsp:sp modelId="{7F34A19D-0CDB-F54E-BA0B-E4A371117417}">
      <dsp:nvSpPr>
        <dsp:cNvPr id="0" name=""/>
        <dsp:cNvSpPr/>
      </dsp:nvSpPr>
      <dsp:spPr>
        <a:xfrm>
          <a:off x="0" y="1667163"/>
          <a:ext cx="1610807" cy="1585487"/>
        </a:xfrm>
        <a:prstGeom prst="roundRect">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defRPr b="1"/>
          </a:pPr>
          <a:r>
            <a:rPr lang="en-US" sz="1500" kern="1200"/>
            <a:t>Gap Between Sophistication and Utilization:</a:t>
          </a:r>
        </a:p>
      </dsp:txBody>
      <dsp:txXfrm>
        <a:off x="77397" y="1744560"/>
        <a:ext cx="1456013" cy="1430693"/>
      </dsp:txXfrm>
    </dsp:sp>
    <dsp:sp modelId="{B4A04D53-EFA8-CB40-BECB-6CE39215CEC4}">
      <dsp:nvSpPr>
        <dsp:cNvPr id="0" name=""/>
        <dsp:cNvSpPr/>
      </dsp:nvSpPr>
      <dsp:spPr>
        <a:xfrm rot="5400000">
          <a:off x="2408440" y="2692840"/>
          <a:ext cx="1268389" cy="2863656"/>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Demand for toolkits that are user-friendly and accessible.</a:t>
          </a:r>
        </a:p>
        <a:p>
          <a:pPr marL="114300" lvl="1" indent="-114300" algn="l" defTabSz="577850">
            <a:lnSpc>
              <a:spcPct val="90000"/>
            </a:lnSpc>
            <a:spcBef>
              <a:spcPct val="0"/>
            </a:spcBef>
            <a:spcAft>
              <a:spcPct val="15000"/>
            </a:spcAft>
            <a:buChar char="•"/>
          </a:pPr>
          <a:r>
            <a:rPr lang="en-US" sz="1300" kern="1200"/>
            <a:t>Aim to streamline complexities in medical text processing for individuals lacking computational or programming expertise.</a:t>
          </a:r>
        </a:p>
      </dsp:txBody>
      <dsp:txXfrm rot="-5400000">
        <a:off x="1610807" y="3552391"/>
        <a:ext cx="2801738" cy="1144553"/>
      </dsp:txXfrm>
    </dsp:sp>
    <dsp:sp modelId="{A54974DD-B907-AE42-A28F-E1AFD590F9F5}">
      <dsp:nvSpPr>
        <dsp:cNvPr id="0" name=""/>
        <dsp:cNvSpPr/>
      </dsp:nvSpPr>
      <dsp:spPr>
        <a:xfrm>
          <a:off x="0" y="3331925"/>
          <a:ext cx="1610807" cy="1585487"/>
        </a:xfrm>
        <a:prstGeom prst="roundRect">
          <a:avLst/>
        </a:prstGeom>
        <a:solidFill>
          <a:schemeClr val="accent4">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defRPr b="1"/>
          </a:pPr>
          <a:r>
            <a:rPr lang="en-US" sz="1500" kern="1200"/>
            <a:t>Need for User-Friendly Toolkits:</a:t>
          </a:r>
        </a:p>
      </dsp:txBody>
      <dsp:txXfrm>
        <a:off x="77397" y="3409322"/>
        <a:ext cx="1456013" cy="14306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FF112-6D53-F946-B861-95E6559E874D}">
      <dsp:nvSpPr>
        <dsp:cNvPr id="0" name=""/>
        <dsp:cNvSpPr/>
      </dsp:nvSpPr>
      <dsp:spPr>
        <a:xfrm>
          <a:off x="238000" y="992"/>
          <a:ext cx="4193827" cy="2663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45EE46-59E1-F247-BF1D-530F4E9AC1C3}">
      <dsp:nvSpPr>
        <dsp:cNvPr id="0" name=""/>
        <dsp:cNvSpPr/>
      </dsp:nvSpPr>
      <dsp:spPr>
        <a:xfrm>
          <a:off x="703981" y="443674"/>
          <a:ext cx="4193827" cy="26630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The Above Table re</a:t>
          </a:r>
          <a:r>
            <a:rPr lang="en-US" sz="1300" kern="1200"/>
            <a:t>presents a comprehensive comparison with existing toolkits, with the ⋆ symbol denoting tasks evaluated through human assessment. Basic NLP Functions, encompassing abbreviation extraction, sentence tokenization, word tokenization, negation detection, hyponym detection, UMLS concept extraction, named entity recognition, document clustering, POS tagging, entity linking, text summarization (extractive methods), and multi-choice QA, are considered. It is important to note that while not every toolkit incorporates all 12 basic NLP functions, MedGen distinguishes itself by including each of these functionalities.</a:t>
          </a:r>
        </a:p>
      </dsp:txBody>
      <dsp:txXfrm>
        <a:off x="781980" y="521673"/>
        <a:ext cx="4037829" cy="2507082"/>
      </dsp:txXfrm>
    </dsp:sp>
    <dsp:sp modelId="{3DF1EF90-C733-B247-875D-0C475C72D5C8}">
      <dsp:nvSpPr>
        <dsp:cNvPr id="0" name=""/>
        <dsp:cNvSpPr/>
      </dsp:nvSpPr>
      <dsp:spPr>
        <a:xfrm>
          <a:off x="5363790" y="992"/>
          <a:ext cx="4193827" cy="2663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000717-4552-BB4C-BD8E-DA79F15F7DB1}">
      <dsp:nvSpPr>
        <dsp:cNvPr id="0" name=""/>
        <dsp:cNvSpPr/>
      </dsp:nvSpPr>
      <dsp:spPr>
        <a:xfrm>
          <a:off x="5829771" y="443674"/>
          <a:ext cx="4193827" cy="26630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This table offers an insightful overview, highlighting the distinctions and commonalities among various toolkits, with a specific emphasis on the inclusion of essential NLP functions where MedGen stands out for its comprehensive coverage.</a:t>
          </a:r>
        </a:p>
      </dsp:txBody>
      <dsp:txXfrm>
        <a:off x="5907770" y="521673"/>
        <a:ext cx="4037829" cy="250708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48407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Example: linear least squares</a:t>
            </a:r>
          </a:p>
          <a:p>
            <a:pPr marL="171450" indent="-171450">
              <a:buFont typeface="Arial" panose="020B0604020202020204" pitchFamily="34" charset="0"/>
              <a:buChar char="•"/>
            </a:pPr>
            <a:r>
              <a:rPr lang="en-US" dirty="0"/>
              <a:t>Online learning: recursive least squares</a:t>
            </a:r>
          </a:p>
          <a:p>
            <a:pPr marL="171450" indent="-171450">
              <a:buFont typeface="Arial" panose="020B0604020202020204" pitchFamily="34" charset="0"/>
              <a:buChar char="•"/>
            </a:pPr>
            <a:r>
              <a:rPr lang="en-US" dirty="0"/>
              <a:t>Incremental stochastic gradient descent</a:t>
            </a:r>
          </a:p>
          <a:p>
            <a:pPr marL="171450" indent="-171450">
              <a:buFont typeface="Arial" panose="020B0604020202020204" pitchFamily="34" charset="0"/>
              <a:buChar char="•"/>
            </a:pPr>
            <a:r>
              <a:rPr lang="en-US" dirty="0"/>
              <a:t>Kernel methods</a:t>
            </a:r>
          </a:p>
          <a:p>
            <a:pPr marL="171450" indent="-171450">
              <a:buFont typeface="Arial" panose="020B0604020202020204" pitchFamily="34" charset="0"/>
              <a:buChar char="•"/>
            </a:pPr>
            <a:r>
              <a:rPr lang="en-US" dirty="0"/>
              <a:t>Online convex optimization</a:t>
            </a:r>
          </a:p>
          <a:p>
            <a:pPr marL="171450" indent="-171450">
              <a:buFont typeface="Arial" panose="020B0604020202020204" pitchFamily="34" charset="0"/>
              <a:buChar char="•"/>
            </a:pPr>
            <a:r>
              <a:rPr lang="en-US" dirty="0"/>
              <a:t>Other algorithms</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574323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Figure 1 illustrates the comprehensive architecture of </a:t>
            </a:r>
            <a:r>
              <a:rPr lang="en-US" sz="1800" dirty="0" err="1">
                <a:effectLst/>
                <a:latin typeface="Times New Roman" panose="02020603050405020304" pitchFamily="18" charset="0"/>
                <a:ea typeface="SimSun" panose="02010600030101010101" pitchFamily="2" charset="-122"/>
              </a:rPr>
              <a:t>MedGen</a:t>
            </a:r>
            <a:r>
              <a:rPr lang="en-US" sz="1800" dirty="0">
                <a:effectLst/>
                <a:latin typeface="Times New Roman" panose="02020603050405020304" pitchFamily="18" charset="0"/>
                <a:ea typeface="SimSun" panose="02010600030101010101" pitchFamily="2" charset="-122"/>
              </a:rPr>
              <a:t>. The </a:t>
            </a:r>
            <a:r>
              <a:rPr lang="en-US" sz="1800" dirty="0">
                <a:effectLst/>
                <a:latin typeface="Apple Color Emoji" pitchFamily="2" charset="0"/>
                <a:ea typeface="SimSun" panose="02010600030101010101" pitchFamily="2" charset="-122"/>
                <a:cs typeface="Apple Color Emoji" pitchFamily="2" charset="0"/>
              </a:rPr>
              <a:t>⚙️</a:t>
            </a:r>
            <a:r>
              <a:rPr lang="en-US" sz="1800" dirty="0">
                <a:effectLst/>
                <a:latin typeface="Times New Roman" panose="02020603050405020304" pitchFamily="18" charset="0"/>
                <a:ea typeface="SimSun" panose="02010600030101010101" pitchFamily="2" charset="-122"/>
              </a:rPr>
              <a:t> symbol signifies the presence of fine-tuned models dedicated to specific tasks, showcasing the toolkit's specialization. Additionally, tasks marked with </a:t>
            </a:r>
            <a:r>
              <a:rPr lang="en-US" sz="1800" dirty="0">
                <a:effectLst/>
                <a:latin typeface="Apple Color Emoji" pitchFamily="2" charset="0"/>
                <a:ea typeface="SimSun" panose="02010600030101010101" pitchFamily="2" charset="-122"/>
                <a:cs typeface="Apple Color Emoji" pitchFamily="2" charset="0"/>
              </a:rPr>
              <a:t>⭐️</a:t>
            </a:r>
            <a:r>
              <a:rPr lang="en-US" sz="1800" dirty="0">
                <a:effectLst/>
                <a:latin typeface="Times New Roman" panose="02020603050405020304" pitchFamily="18" charset="0"/>
                <a:ea typeface="SimSun" panose="02010600030101010101" pitchFamily="2" charset="-122"/>
              </a:rPr>
              <a:t> indicate instances where thorough evaluations have been conducted, underscoring the commitment to rigorous assessment and refinement within </a:t>
            </a:r>
            <a:r>
              <a:rPr lang="en-US" sz="1800" dirty="0" err="1">
                <a:effectLst/>
                <a:latin typeface="Times New Roman" panose="02020603050405020304" pitchFamily="18" charset="0"/>
                <a:ea typeface="SimSun" panose="02010600030101010101" pitchFamily="2" charset="-122"/>
              </a:rPr>
              <a:t>MedGen.Bottom</a:t>
            </a:r>
            <a:r>
              <a:rPr lang="en-US" sz="1800" dirty="0">
                <a:effectLst/>
                <a:latin typeface="Times New Roman" panose="02020603050405020304" pitchFamily="18" charset="0"/>
                <a:ea typeface="SimSun" panose="02010600030101010101" pitchFamily="2" charset="-122"/>
              </a:rPr>
              <a:t> of Form</a:t>
            </a: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552161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5269582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81356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12580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4680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576151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12/4/23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00846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9000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04476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81271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12/4/23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79508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12/4/23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71692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12/4/23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13732753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4672" y="2386744"/>
            <a:ext cx="4486656" cy="1645920"/>
          </a:xfrm>
        </p:spPr>
        <p:txBody>
          <a:bodyPr>
            <a:normAutofit/>
          </a:bodyPr>
          <a:lstStyle/>
          <a:p>
            <a:r>
              <a:rPr lang="en-US" sz="3200"/>
              <a:t>Medgen</a:t>
            </a:r>
            <a:br>
              <a:rPr lang="en-US" sz="3200"/>
            </a:br>
            <a:endParaRPr lang="en-US" sz="3200"/>
          </a:p>
        </p:txBody>
      </p:sp>
      <p:sp>
        <p:nvSpPr>
          <p:cNvPr id="3" name="Content Placeholder 2"/>
          <p:cNvSpPr>
            <a:spLocks noGrp="1"/>
          </p:cNvSpPr>
          <p:nvPr>
            <p:ph type="subTitle" idx="1"/>
          </p:nvPr>
        </p:nvSpPr>
        <p:spPr>
          <a:xfrm>
            <a:off x="1148615" y="4352544"/>
            <a:ext cx="3798770" cy="1239894"/>
          </a:xfrm>
        </p:spPr>
        <p:txBody>
          <a:bodyPr>
            <a:normAutofit/>
          </a:bodyPr>
          <a:lstStyle/>
          <a:p>
            <a:pPr>
              <a:lnSpc>
                <a:spcPct val="90000"/>
              </a:lnSpc>
            </a:pPr>
            <a:r>
              <a:rPr lang="en-US" sz="900">
                <a:effectLst/>
                <a:latin typeface="Times New Roman" panose="02020603050405020304" pitchFamily="18" charset="0"/>
                <a:ea typeface="SimSun" panose="02010600030101010101" pitchFamily="2" charset="-122"/>
              </a:rPr>
              <a:t>A Python Natural Language Processing Toolkit for Medical Text Processing</a:t>
            </a:r>
          </a:p>
          <a:p>
            <a:pPr>
              <a:lnSpc>
                <a:spcPct val="90000"/>
              </a:lnSpc>
            </a:pPr>
            <a:endParaRPr lang="en-US" sz="900">
              <a:effectLst/>
              <a:latin typeface="Times New Roman" panose="02020603050405020304" pitchFamily="18" charset="0"/>
              <a:ea typeface="SimSun" panose="02010600030101010101" pitchFamily="2" charset="-122"/>
            </a:endParaRPr>
          </a:p>
          <a:p>
            <a:pPr>
              <a:lnSpc>
                <a:spcPct val="90000"/>
              </a:lnSpc>
            </a:pPr>
            <a:r>
              <a:rPr lang="en-US" sz="900">
                <a:latin typeface="Times New Roman" panose="02020603050405020304" pitchFamily="18" charset="0"/>
                <a:ea typeface="SimSun" panose="02010600030101010101" pitchFamily="2" charset="-122"/>
              </a:rPr>
              <a:t>By</a:t>
            </a:r>
          </a:p>
          <a:p>
            <a:pPr>
              <a:lnSpc>
                <a:spcPct val="90000"/>
              </a:lnSpc>
            </a:pPr>
            <a:r>
              <a:rPr lang="en-US" sz="900">
                <a:effectLst/>
                <a:latin typeface="Times New Roman" panose="02020603050405020304" pitchFamily="18" charset="0"/>
                <a:ea typeface="SimSun" panose="02010600030101010101" pitchFamily="2" charset="-122"/>
              </a:rPr>
              <a:t>Rohith Singamaneni</a:t>
            </a:r>
          </a:p>
          <a:p>
            <a:pPr>
              <a:lnSpc>
                <a:spcPct val="90000"/>
              </a:lnSpc>
            </a:pPr>
            <a:r>
              <a:rPr lang="en-US" sz="900">
                <a:latin typeface="Times New Roman" panose="02020603050405020304" pitchFamily="18" charset="0"/>
                <a:ea typeface="SimSun" panose="02010600030101010101" pitchFamily="2" charset="-122"/>
              </a:rPr>
              <a:t>Murali Krishna Kancheti</a:t>
            </a:r>
            <a:r>
              <a:rPr lang="en-US" sz="900">
                <a:effectLst/>
                <a:latin typeface="Times New Roman" panose="02020603050405020304" pitchFamily="18" charset="0"/>
                <a:ea typeface="SimSun" panose="02010600030101010101" pitchFamily="2" charset="-122"/>
              </a:rPr>
              <a:t> </a:t>
            </a:r>
            <a:endParaRPr lang="en-US" sz="900"/>
          </a:p>
        </p:txBody>
      </p:sp>
      <p:pic>
        <p:nvPicPr>
          <p:cNvPr id="13" name="Picture 12">
            <a:extLst>
              <a:ext uri="{FF2B5EF4-FFF2-40B4-BE49-F238E27FC236}">
                <a16:creationId xmlns:a16="http://schemas.microsoft.com/office/drawing/2014/main" id="{AC13A55A-ECD2-7A48-B479-1DCD04C7407E}"/>
              </a:ext>
            </a:extLst>
          </p:cNvPr>
          <p:cNvPicPr>
            <a:picLocks noChangeAspect="1"/>
          </p:cNvPicPr>
          <p:nvPr/>
        </p:nvPicPr>
        <p:blipFill rotWithShape="1">
          <a:blip r:embed="rId2"/>
          <a:srcRect l="33333"/>
          <a:stretch/>
        </p:blipFill>
        <p:spPr>
          <a:xfrm>
            <a:off x="6096000" y="10"/>
            <a:ext cx="6095999" cy="6857990"/>
          </a:xfrm>
          <a:prstGeom prst="rect">
            <a:avLst/>
          </a:prstGeom>
        </p:spPr>
      </p:pic>
    </p:spTree>
    <p:extLst>
      <p:ext uri="{BB962C8B-B14F-4D97-AF65-F5344CB8AC3E}">
        <p14:creationId xmlns:p14="http://schemas.microsoft.com/office/powerpoint/2010/main" val="623672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E83E63C6-081C-3156-91D2-E88941C9D2CF}"/>
              </a:ext>
            </a:extLst>
          </p:cNvPr>
          <p:cNvPicPr>
            <a:picLocks noGrp="1"/>
          </p:cNvPicPr>
          <p:nvPr>
            <p:ph idx="1"/>
          </p:nvPr>
        </p:nvPicPr>
        <p:blipFill>
          <a:blip r:embed="rId3"/>
          <a:stretch>
            <a:fillRect/>
          </a:stretch>
        </p:blipFill>
        <p:spPr>
          <a:xfrm>
            <a:off x="2366210" y="1618347"/>
            <a:ext cx="7915425" cy="3621306"/>
          </a:xfrm>
          <a:prstGeom prst="rect">
            <a:avLst/>
          </a:prstGeom>
        </p:spPr>
      </p:pic>
      <p:sp>
        <p:nvSpPr>
          <p:cNvPr id="11" name="Oval 10">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ED603-CFFA-0434-7177-F2CE03E475F0}"/>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700">
                <a:solidFill>
                  <a:srgbClr val="FFFFFF"/>
                </a:solidFill>
              </a:rPr>
              <a:t>Cont..</a:t>
            </a:r>
          </a:p>
        </p:txBody>
      </p:sp>
    </p:spTree>
    <p:extLst>
      <p:ext uri="{BB962C8B-B14F-4D97-AF65-F5344CB8AC3E}">
        <p14:creationId xmlns:p14="http://schemas.microsoft.com/office/powerpoint/2010/main" val="2824968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Typebar ready to print a question mark">
            <a:extLst>
              <a:ext uri="{FF2B5EF4-FFF2-40B4-BE49-F238E27FC236}">
                <a16:creationId xmlns:a16="http://schemas.microsoft.com/office/drawing/2014/main" id="{37F8D597-0C9C-91E3-CB61-D9FF71B3E040}"/>
              </a:ext>
            </a:extLst>
          </p:cNvPr>
          <p:cNvPicPr>
            <a:picLocks noChangeAspect="1"/>
          </p:cNvPicPr>
          <p:nvPr/>
        </p:nvPicPr>
        <p:blipFill rotWithShape="1">
          <a:blip r:embed="rId2"/>
          <a:srcRect l="9874" r="16759" b="-1"/>
          <a:stretch/>
        </p:blipFill>
        <p:spPr>
          <a:xfrm>
            <a:off x="20" y="10"/>
            <a:ext cx="7537684" cy="6857990"/>
          </a:xfrm>
          <a:prstGeom prst="rect">
            <a:avLst/>
          </a:prstGeom>
        </p:spPr>
      </p:pic>
      <p:sp>
        <p:nvSpPr>
          <p:cNvPr id="2" name="Title 1">
            <a:extLst>
              <a:ext uri="{FF2B5EF4-FFF2-40B4-BE49-F238E27FC236}">
                <a16:creationId xmlns:a16="http://schemas.microsoft.com/office/drawing/2014/main" id="{0FAA48E3-6ED0-BDBA-C466-C862B031CDBD}"/>
              </a:ext>
            </a:extLst>
          </p:cNvPr>
          <p:cNvSpPr>
            <a:spLocks noGrp="1"/>
          </p:cNvSpPr>
          <p:nvPr>
            <p:ph type="title"/>
          </p:nvPr>
        </p:nvSpPr>
        <p:spPr>
          <a:xfrm>
            <a:off x="804672" y="2844368"/>
            <a:ext cx="5928360" cy="1188720"/>
          </a:xfrm>
          <a:solidFill>
            <a:schemeClr val="bg1">
              <a:alpha val="80000"/>
            </a:schemeClr>
          </a:solidFill>
          <a:ln>
            <a:solidFill>
              <a:schemeClr val="tx1">
                <a:lumMod val="75000"/>
                <a:lumOff val="25000"/>
              </a:schemeClr>
            </a:solidFill>
          </a:ln>
        </p:spPr>
        <p:txBody>
          <a:bodyPr>
            <a:normAutofit/>
          </a:bodyPr>
          <a:lstStyle/>
          <a:p>
            <a:r>
              <a:rPr lang="en-US" b="1" i="1" u="sng">
                <a:solidFill>
                  <a:schemeClr val="tx1">
                    <a:lumMod val="85000"/>
                    <a:lumOff val="15000"/>
                  </a:schemeClr>
                </a:solidFill>
                <a:effectLst/>
                <a:latin typeface="Times New Roman" panose="02020603050405020304" pitchFamily="18" charset="0"/>
                <a:ea typeface="SimSun" panose="02010600030101010101" pitchFamily="2" charset="-122"/>
              </a:rPr>
              <a:t>Generative Functions</a:t>
            </a:r>
            <a:br>
              <a:rPr lang="en-US">
                <a:solidFill>
                  <a:schemeClr val="tx1">
                    <a:lumMod val="85000"/>
                    <a:lumOff val="15000"/>
                  </a:schemeClr>
                </a:solidFill>
                <a:effectLst/>
                <a:latin typeface="Times New Roman" panose="02020603050405020304" pitchFamily="18" charset="0"/>
                <a:ea typeface="SimSun" panose="02010600030101010101" pitchFamily="2" charset="-122"/>
              </a:rPr>
            </a:br>
            <a:endParaRPr lang="en-US">
              <a:solidFill>
                <a:schemeClr val="tx1">
                  <a:lumMod val="85000"/>
                  <a:lumOff val="15000"/>
                </a:schemeClr>
              </a:solidFill>
            </a:endParaRPr>
          </a:p>
        </p:txBody>
      </p:sp>
      <p:sp>
        <p:nvSpPr>
          <p:cNvPr id="9" name="Rectangle 8">
            <a:extLst>
              <a:ext uri="{FF2B5EF4-FFF2-40B4-BE49-F238E27FC236}">
                <a16:creationId xmlns:a16="http://schemas.microsoft.com/office/drawing/2014/main" id="{68D8C857-9447-4941-8520-9A44A926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674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79BF5E-E864-AB88-B995-433BD89B81FF}"/>
              </a:ext>
            </a:extLst>
          </p:cNvPr>
          <p:cNvSpPr>
            <a:spLocks noGrp="1"/>
          </p:cNvSpPr>
          <p:nvPr>
            <p:ph idx="1"/>
          </p:nvPr>
        </p:nvSpPr>
        <p:spPr>
          <a:xfrm>
            <a:off x="8242273" y="973600"/>
            <a:ext cx="3374136" cy="4924280"/>
          </a:xfrm>
        </p:spPr>
        <p:txBody>
          <a:bodyPr anchor="ctr">
            <a:normAutofit/>
          </a:bodyPr>
          <a:lstStyle/>
          <a:p>
            <a:pPr marL="0" marR="0" indent="0">
              <a:lnSpc>
                <a:spcPct val="90000"/>
              </a:lnSpc>
              <a:spcBef>
                <a:spcPts val="0"/>
              </a:spcBef>
              <a:spcAft>
                <a:spcPts val="0"/>
              </a:spcAft>
              <a:buNone/>
            </a:pPr>
            <a:endParaRPr lang="en-US">
              <a:solidFill>
                <a:srgbClr val="FFFFFF"/>
              </a:solidFill>
              <a:effectLst/>
              <a:latin typeface="Times New Roman" panose="02020603050405020304" pitchFamily="18" charset="0"/>
              <a:ea typeface="SimSun" panose="02010600030101010101" pitchFamily="2" charset="-122"/>
            </a:endParaRPr>
          </a:p>
          <a:p>
            <a:pPr marL="0" marR="0">
              <a:lnSpc>
                <a:spcPct val="90000"/>
              </a:lnSpc>
              <a:spcBef>
                <a:spcPts val="0"/>
              </a:spcBef>
              <a:spcAft>
                <a:spcPts val="0"/>
              </a:spcAft>
            </a:pPr>
            <a:r>
              <a:rPr lang="en-US">
                <a:solidFill>
                  <a:srgbClr val="FFFFFF"/>
                </a:solidFill>
                <a:effectLst/>
                <a:latin typeface="Times New Roman" panose="02020603050405020304" pitchFamily="18" charset="0"/>
                <a:ea typeface="SimSun" panose="02010600030101010101" pitchFamily="2" charset="-122"/>
              </a:rPr>
              <a:t>MedGen leverages pre-trained language models, providing users with a suite of capabilities such as question answering, text summarization, text simplification, and machine translation. Users also have the flexibility to tap into any publicly available language models. Furthermore, we offer fine-tuned models tailored for specific generative tasks, all of which are publicly accessible for users to reference and integrate into their workflows. In the subsequent sections, we will delve into each of these potent generative functions individually.</a:t>
            </a:r>
          </a:p>
          <a:p>
            <a:pPr>
              <a:lnSpc>
                <a:spcPct val="90000"/>
              </a:lnSpc>
            </a:pPr>
            <a:endParaRPr lang="en-US">
              <a:solidFill>
                <a:srgbClr val="FFFFFF"/>
              </a:solidFill>
            </a:endParaRPr>
          </a:p>
        </p:txBody>
      </p:sp>
    </p:spTree>
    <p:extLst>
      <p:ext uri="{BB962C8B-B14F-4D97-AF65-F5344CB8AC3E}">
        <p14:creationId xmlns:p14="http://schemas.microsoft.com/office/powerpoint/2010/main" val="350749713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82C2-1429-A85E-E5B6-DC1F3E272EF0}"/>
              </a:ext>
            </a:extLst>
          </p:cNvPr>
          <p:cNvSpPr>
            <a:spLocks noGrp="1"/>
          </p:cNvSpPr>
          <p:nvPr>
            <p:ph type="title"/>
          </p:nvPr>
        </p:nvSpPr>
        <p:spPr>
          <a:xfrm>
            <a:off x="6900672" y="978776"/>
            <a:ext cx="4486656" cy="1174991"/>
          </a:xfrm>
        </p:spPr>
        <p:txBody>
          <a:bodyPr>
            <a:normAutofit/>
          </a:bodyPr>
          <a:lstStyle/>
          <a:p>
            <a:pPr marL="457200" marR="0" lvl="1" fontAlgn="base">
              <a:spcBef>
                <a:spcPts val="600"/>
              </a:spcBef>
              <a:spcAft>
                <a:spcPts val="300"/>
              </a:spcAft>
              <a:buSzPts val="1000"/>
              <a:tabLst>
                <a:tab pos="182880" algn="l"/>
              </a:tabLst>
            </a:pPr>
            <a:r>
              <a:rPr lang="en-US" sz="2400" b="1" i="1" u="sng" strike="noStrike">
                <a:ln>
                  <a:noFill/>
                </a:ln>
                <a:effectLst>
                  <a:outerShdw sx="0" sy="0">
                    <a:srgbClr val="000000"/>
                  </a:outerShdw>
                </a:effectLst>
                <a:latin typeface="Times New Roman" panose="02020603050405020304" pitchFamily="18" charset="0"/>
              </a:rPr>
              <a:t>Question Answering </a:t>
            </a:r>
            <a:endParaRPr lang="en-US" sz="2400" b="1" i="1" u="none" strike="noStrike">
              <a:ln>
                <a:noFill/>
              </a:ln>
              <a:effectLst>
                <a:outerShdw sx="0" sy="0">
                  <a:srgbClr val="000000"/>
                </a:outerShdw>
              </a:effectLst>
              <a:latin typeface="Times New Roman" panose="02020603050405020304" pitchFamily="18" charset="0"/>
            </a:endParaRPr>
          </a:p>
        </p:txBody>
      </p:sp>
      <p:pic>
        <p:nvPicPr>
          <p:cNvPr id="5" name="Picture 4" descr="Many question marks on black background">
            <a:extLst>
              <a:ext uri="{FF2B5EF4-FFF2-40B4-BE49-F238E27FC236}">
                <a16:creationId xmlns:a16="http://schemas.microsoft.com/office/drawing/2014/main" id="{3312B7AD-6A24-AF78-25BA-C6ADF514C1C8}"/>
              </a:ext>
            </a:extLst>
          </p:cNvPr>
          <p:cNvPicPr>
            <a:picLocks noChangeAspect="1"/>
          </p:cNvPicPr>
          <p:nvPr/>
        </p:nvPicPr>
        <p:blipFill rotWithShape="1">
          <a:blip r:embed="rId2"/>
          <a:srcRect l="45860" r="2" b="2"/>
          <a:stretch/>
        </p:blipFill>
        <p:spPr>
          <a:xfrm>
            <a:off x="20" y="10"/>
            <a:ext cx="6086621" cy="6857990"/>
          </a:xfrm>
          <a:prstGeom prst="rect">
            <a:avLst/>
          </a:prstGeom>
        </p:spPr>
      </p:pic>
      <p:sp>
        <p:nvSpPr>
          <p:cNvPr id="3" name="Content Placeholder 2">
            <a:extLst>
              <a:ext uri="{FF2B5EF4-FFF2-40B4-BE49-F238E27FC236}">
                <a16:creationId xmlns:a16="http://schemas.microsoft.com/office/drawing/2014/main" id="{DD3E4379-636B-8136-218E-EE44552E6065}"/>
              </a:ext>
            </a:extLst>
          </p:cNvPr>
          <p:cNvSpPr>
            <a:spLocks noGrp="1"/>
          </p:cNvSpPr>
          <p:nvPr>
            <p:ph idx="1"/>
          </p:nvPr>
        </p:nvSpPr>
        <p:spPr>
          <a:xfrm>
            <a:off x="6900672" y="2640692"/>
            <a:ext cx="4486656" cy="3255252"/>
          </a:xfrm>
        </p:spPr>
        <p:txBody>
          <a:bodyPr>
            <a:normAutofit/>
          </a:bodyPr>
          <a:lstStyle/>
          <a:p>
            <a:pPr marL="0" marR="0">
              <a:lnSpc>
                <a:spcPct val="90000"/>
              </a:lnSpc>
              <a:spcBef>
                <a:spcPts val="0"/>
              </a:spcBef>
              <a:spcAft>
                <a:spcPts val="0"/>
              </a:spcAft>
            </a:pPr>
            <a:endParaRPr lang="en-US" sz="1500">
              <a:effectLst/>
              <a:latin typeface="Times New Roman" panose="02020603050405020304" pitchFamily="18" charset="0"/>
              <a:ea typeface="SimSun" panose="02010600030101010101" pitchFamily="2" charset="-122"/>
            </a:endParaRPr>
          </a:p>
          <a:p>
            <a:pPr marL="0" marR="0">
              <a:lnSpc>
                <a:spcPct val="90000"/>
              </a:lnSpc>
              <a:spcBef>
                <a:spcPts val="0"/>
              </a:spcBef>
              <a:spcAft>
                <a:spcPts val="0"/>
              </a:spcAft>
            </a:pPr>
            <a:r>
              <a:rPr lang="en-US" sz="1500">
                <a:effectLst/>
                <a:latin typeface="Times New Roman" panose="02020603050405020304" pitchFamily="18" charset="0"/>
                <a:ea typeface="SimSun" panose="02010600030101010101" pitchFamily="2" charset="-122"/>
              </a:rPr>
              <a:t>In the realm of healthcare, question answering emerges as especially pivotal. Its integration into healthcare systems plays pivotal roles, including pre-consultation and remote consultation, adeptly managing the surge in patient volume, and easing the burden on the healthcare infrastructure. Furthermore, dedicated question answering systems possess the potential to make significant contributions to patient education and medical training. Within </a:t>
            </a:r>
            <a:r>
              <a:rPr lang="en-US" sz="1500" err="1">
                <a:effectLst/>
                <a:latin typeface="Times New Roman" panose="02020603050405020304" pitchFamily="18" charset="0"/>
                <a:ea typeface="SimSun" panose="02010600030101010101" pitchFamily="2" charset="-122"/>
              </a:rPr>
              <a:t>MedGen</a:t>
            </a:r>
            <a:r>
              <a:rPr lang="en-US" sz="1500">
                <a:effectLst/>
                <a:latin typeface="Times New Roman" panose="02020603050405020304" pitchFamily="18" charset="0"/>
                <a:ea typeface="SimSun" panose="02010600030101010101" pitchFamily="2" charset="-122"/>
              </a:rPr>
              <a:t>, we have integrated the question answering function, encompassing two distinct sub-tasks: multiple-choice question answering and answer generation.</a:t>
            </a:r>
          </a:p>
          <a:p>
            <a:pPr>
              <a:lnSpc>
                <a:spcPct val="90000"/>
              </a:lnSpc>
            </a:pPr>
            <a:endParaRPr lang="en-US" sz="1500"/>
          </a:p>
        </p:txBody>
      </p:sp>
    </p:spTree>
    <p:extLst>
      <p:ext uri="{BB962C8B-B14F-4D97-AF65-F5344CB8AC3E}">
        <p14:creationId xmlns:p14="http://schemas.microsoft.com/office/powerpoint/2010/main" val="2943550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82C2-1429-A85E-E5B6-DC1F3E272EF0}"/>
              </a:ext>
            </a:extLst>
          </p:cNvPr>
          <p:cNvSpPr>
            <a:spLocks noGrp="1"/>
          </p:cNvSpPr>
          <p:nvPr>
            <p:ph type="title"/>
          </p:nvPr>
        </p:nvSpPr>
        <p:spPr>
          <a:xfrm>
            <a:off x="6900672" y="978776"/>
            <a:ext cx="4486656" cy="1174991"/>
          </a:xfrm>
        </p:spPr>
        <p:txBody>
          <a:bodyPr>
            <a:normAutofit/>
          </a:bodyPr>
          <a:lstStyle/>
          <a:p>
            <a:pPr marL="0" marR="0" indent="0">
              <a:spcBef>
                <a:spcPts val="0"/>
              </a:spcBef>
              <a:spcAft>
                <a:spcPts val="0"/>
              </a:spcAft>
              <a:tabLst>
                <a:tab pos="342900" algn="l"/>
                <a:tab pos="457200" algn="l"/>
              </a:tabLst>
            </a:pPr>
            <a:r>
              <a:rPr lang="en-US" sz="2400" b="1" i="1" u="sng">
                <a:effectLst/>
                <a:latin typeface="Times New Roman" panose="02020603050405020304" pitchFamily="18" charset="0"/>
              </a:rPr>
              <a:t>Multiple-Choice Question Answering </a:t>
            </a:r>
            <a:endParaRPr lang="en-US" sz="2400" b="1" i="1">
              <a:effectLst/>
              <a:latin typeface="Times New Roman" panose="02020603050405020304" pitchFamily="18" charset="0"/>
            </a:endParaRPr>
          </a:p>
        </p:txBody>
      </p:sp>
      <p:pic>
        <p:nvPicPr>
          <p:cNvPr id="5" name="Picture 4" descr="Yellow and blue symbols">
            <a:extLst>
              <a:ext uri="{FF2B5EF4-FFF2-40B4-BE49-F238E27FC236}">
                <a16:creationId xmlns:a16="http://schemas.microsoft.com/office/drawing/2014/main" id="{8EF991B9-4BC5-DF8C-EBAF-0B8783ACC5B9}"/>
              </a:ext>
            </a:extLst>
          </p:cNvPr>
          <p:cNvPicPr>
            <a:picLocks noChangeAspect="1"/>
          </p:cNvPicPr>
          <p:nvPr/>
        </p:nvPicPr>
        <p:blipFill rotWithShape="1">
          <a:blip r:embed="rId2"/>
          <a:srcRect l="13495" r="18611" b="1"/>
          <a:stretch/>
        </p:blipFill>
        <p:spPr>
          <a:xfrm>
            <a:off x="20" y="10"/>
            <a:ext cx="6086621" cy="6857990"/>
          </a:xfrm>
          <a:prstGeom prst="rect">
            <a:avLst/>
          </a:prstGeom>
        </p:spPr>
      </p:pic>
      <p:sp>
        <p:nvSpPr>
          <p:cNvPr id="3" name="Content Placeholder 2">
            <a:extLst>
              <a:ext uri="{FF2B5EF4-FFF2-40B4-BE49-F238E27FC236}">
                <a16:creationId xmlns:a16="http://schemas.microsoft.com/office/drawing/2014/main" id="{DD3E4379-636B-8136-218E-EE44552E6065}"/>
              </a:ext>
            </a:extLst>
          </p:cNvPr>
          <p:cNvSpPr>
            <a:spLocks noGrp="1"/>
          </p:cNvSpPr>
          <p:nvPr>
            <p:ph idx="1"/>
          </p:nvPr>
        </p:nvSpPr>
        <p:spPr>
          <a:xfrm>
            <a:off x="6900672" y="2640692"/>
            <a:ext cx="4486656" cy="3255252"/>
          </a:xfrm>
        </p:spPr>
        <p:txBody>
          <a:bodyPr>
            <a:noAutofit/>
          </a:bodyPr>
          <a:lstStyle/>
          <a:p>
            <a:pPr marL="0" marR="0">
              <a:lnSpc>
                <a:spcPct val="90000"/>
              </a:lnSpc>
              <a:spcBef>
                <a:spcPts val="0"/>
              </a:spcBef>
              <a:spcAft>
                <a:spcPts val="0"/>
              </a:spcAft>
            </a:pPr>
            <a:r>
              <a:rPr lang="en-US" sz="1200" dirty="0">
                <a:effectLst/>
                <a:latin typeface="Times New Roman" panose="02020603050405020304" pitchFamily="18" charset="0"/>
                <a:ea typeface="SimSun" panose="02010600030101010101" pitchFamily="2" charset="-122"/>
              </a:rPr>
              <a:t>We equip users with a biomedical multiple-choice question answering function, enabling them to input both the question text and options to ascertain the most likely answer. While the primary methodology involves a classification approach, we have innovatively employed generative models in the role of encoders, thus placing this task within this category. Our comprehensive comparative analysis extended to five pre-trained language models in the biomedical and clinical domain, namely </a:t>
            </a:r>
            <a:r>
              <a:rPr lang="en-US" sz="1200" dirty="0" err="1">
                <a:effectLst/>
                <a:latin typeface="Times New Roman" panose="02020603050405020304" pitchFamily="18" charset="0"/>
                <a:ea typeface="SimSun" panose="02010600030101010101" pitchFamily="2" charset="-122"/>
              </a:rPr>
              <a:t>BioBERT</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ClinicalBERT</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SapBERT</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GatorTron</a:t>
            </a:r>
            <a:r>
              <a:rPr lang="en-US" sz="1200" dirty="0">
                <a:effectLst/>
                <a:latin typeface="Times New Roman" panose="02020603050405020304" pitchFamily="18" charset="0"/>
                <a:ea typeface="SimSun" panose="02010600030101010101" pitchFamily="2" charset="-122"/>
              </a:rPr>
              <a:t>-base, and </a:t>
            </a:r>
            <a:r>
              <a:rPr lang="en-US" sz="1200" dirty="0" err="1">
                <a:effectLst/>
                <a:latin typeface="Times New Roman" panose="02020603050405020304" pitchFamily="18" charset="0"/>
                <a:ea typeface="SimSun" panose="02010600030101010101" pitchFamily="2" charset="-122"/>
              </a:rPr>
              <a:t>PubMedBERT</a:t>
            </a:r>
            <a:r>
              <a:rPr lang="en-US" sz="1200" dirty="0">
                <a:effectLst/>
                <a:latin typeface="Times New Roman" panose="02020603050405020304" pitchFamily="18" charset="0"/>
                <a:ea typeface="SimSun" panose="02010600030101010101" pitchFamily="2" charset="-122"/>
              </a:rPr>
              <a:t>. These models underwent fine-tuning and evaluation using the Head-QA and </a:t>
            </a:r>
            <a:r>
              <a:rPr lang="en-US" sz="1200" dirty="0" err="1">
                <a:effectLst/>
                <a:latin typeface="Times New Roman" panose="02020603050405020304" pitchFamily="18" charset="0"/>
                <a:ea typeface="SimSun" panose="02010600030101010101" pitchFamily="2" charset="-122"/>
              </a:rPr>
              <a:t>MedMCQA</a:t>
            </a:r>
            <a:r>
              <a:rPr lang="en-US" sz="1200" dirty="0">
                <a:effectLst/>
                <a:latin typeface="Times New Roman" panose="02020603050405020304" pitchFamily="18" charset="0"/>
                <a:ea typeface="SimSun" panose="02010600030101010101" pitchFamily="2" charset="-122"/>
              </a:rPr>
              <a:t> datasets. Head-QA encompasses questions across six topics: medicine, nursing, psychology, chemistry, pharmacology, and biology, all sourced from professional position exams within the Spanish healthcare system. Additionally, </a:t>
            </a:r>
            <a:r>
              <a:rPr lang="en-US" sz="1200" dirty="0" err="1">
                <a:effectLst/>
                <a:latin typeface="Times New Roman" panose="02020603050405020304" pitchFamily="18" charset="0"/>
                <a:ea typeface="SimSun" panose="02010600030101010101" pitchFamily="2" charset="-122"/>
              </a:rPr>
              <a:t>MedMCQA</a:t>
            </a:r>
            <a:r>
              <a:rPr lang="en-US" sz="1200" dirty="0">
                <a:effectLst/>
                <a:latin typeface="Times New Roman" panose="02020603050405020304" pitchFamily="18" charset="0"/>
                <a:ea typeface="SimSun" panose="02010600030101010101" pitchFamily="2" charset="-122"/>
              </a:rPr>
              <a:t> represents a larger dataset covering 2,400 healthcare topics and 21 medical subjects. Owing to the absence of labels in the </a:t>
            </a:r>
            <a:r>
              <a:rPr lang="en-US" sz="1200" dirty="0" err="1">
                <a:effectLst/>
                <a:latin typeface="Times New Roman" panose="02020603050405020304" pitchFamily="18" charset="0"/>
                <a:ea typeface="SimSun" panose="02010600030101010101" pitchFamily="2" charset="-122"/>
              </a:rPr>
              <a:t>MedMCQA</a:t>
            </a:r>
            <a:r>
              <a:rPr lang="en-US" sz="1200" dirty="0">
                <a:effectLst/>
                <a:latin typeface="Times New Roman" panose="02020603050405020304" pitchFamily="18" charset="0"/>
                <a:ea typeface="SimSun" panose="02010600030101010101" pitchFamily="2" charset="-122"/>
              </a:rPr>
              <a:t> test set, we utilized the validation set for evaluation purposes.</a:t>
            </a:r>
          </a:p>
          <a:p>
            <a:pPr>
              <a:lnSpc>
                <a:spcPct val="90000"/>
              </a:lnSpc>
            </a:pPr>
            <a:endParaRPr lang="en-US" sz="1200" dirty="0"/>
          </a:p>
        </p:txBody>
      </p:sp>
    </p:spTree>
    <p:extLst>
      <p:ext uri="{BB962C8B-B14F-4D97-AF65-F5344CB8AC3E}">
        <p14:creationId xmlns:p14="http://schemas.microsoft.com/office/powerpoint/2010/main" val="2741301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D682C2-1429-A85E-E5B6-DC1F3E272EF0}"/>
              </a:ext>
            </a:extLst>
          </p:cNvPr>
          <p:cNvSpPr>
            <a:spLocks noGrp="1"/>
          </p:cNvSpPr>
          <p:nvPr>
            <p:ph type="title"/>
          </p:nvPr>
        </p:nvSpPr>
        <p:spPr>
          <a:xfrm>
            <a:off x="2231136" y="467418"/>
            <a:ext cx="7729728" cy="1188720"/>
          </a:xfrm>
          <a:solidFill>
            <a:srgbClr val="FFFFFF"/>
          </a:solidFill>
        </p:spPr>
        <p:txBody>
          <a:bodyPr>
            <a:normAutofit/>
          </a:bodyPr>
          <a:lstStyle/>
          <a:p>
            <a:pPr marL="0" marR="0" indent="0">
              <a:spcBef>
                <a:spcPts val="0"/>
              </a:spcBef>
              <a:spcAft>
                <a:spcPts val="0"/>
              </a:spcAft>
              <a:tabLst>
                <a:tab pos="342900" algn="l"/>
                <a:tab pos="457200" algn="l"/>
              </a:tabLst>
            </a:pPr>
            <a:r>
              <a:rPr lang="en-US" b="1" i="1" u="sng">
                <a:effectLst/>
                <a:latin typeface="Times New Roman" panose="02020603050405020304" pitchFamily="18" charset="0"/>
              </a:rPr>
              <a:t>Answer Generation</a:t>
            </a:r>
            <a:r>
              <a:rPr lang="en-US" b="1" i="0" u="sng">
                <a:effectLst/>
                <a:latin typeface="Times New Roman" panose="02020603050405020304" pitchFamily="18" charset="0"/>
                <a:ea typeface="Times New Roman" panose="02020603050405020304" pitchFamily="18" charset="0"/>
              </a:rPr>
              <a:t>  </a:t>
            </a:r>
            <a:endParaRPr lang="en-US" b="1" i="1">
              <a:effectLst/>
              <a:latin typeface="Times New Roman" panose="02020603050405020304" pitchFamily="18" charset="0"/>
            </a:endParaRPr>
          </a:p>
        </p:txBody>
      </p:sp>
      <p:sp>
        <p:nvSpPr>
          <p:cNvPr id="3" name="Content Placeholder 2">
            <a:extLst>
              <a:ext uri="{FF2B5EF4-FFF2-40B4-BE49-F238E27FC236}">
                <a16:creationId xmlns:a16="http://schemas.microsoft.com/office/drawing/2014/main" id="{DD3E4379-636B-8136-218E-EE44552E6065}"/>
              </a:ext>
            </a:extLst>
          </p:cNvPr>
          <p:cNvSpPr>
            <a:spLocks noGrp="1"/>
          </p:cNvSpPr>
          <p:nvPr>
            <p:ph idx="1"/>
          </p:nvPr>
        </p:nvSpPr>
        <p:spPr>
          <a:xfrm>
            <a:off x="1706062" y="2291262"/>
            <a:ext cx="8779512" cy="2879256"/>
          </a:xfrm>
        </p:spPr>
        <p:txBody>
          <a:bodyPr>
            <a:normAutofit/>
          </a:bodyPr>
          <a:lstStyle/>
          <a:p>
            <a:r>
              <a:rPr lang="en-US">
                <a:solidFill>
                  <a:srgbClr val="404040"/>
                </a:solidFill>
                <a:effectLst/>
                <a:latin typeface="Times New Roman" panose="02020603050405020304" pitchFamily="18" charset="0"/>
                <a:ea typeface="SimSun" panose="02010600030101010101" pitchFamily="2" charset="-122"/>
              </a:rPr>
              <a:t>In addition to the multiple-choice question answering task, we also offer the capability of answer generation. For this particular task, we employed Baize-healthcare and OPT-MedQuAD, both pretrained on the MedQUAD dataset. MedQUAD comprises 47,457 question-answer pairs in the medical domain derived from 12 National Institutes of Health (NIH) websites. Evaluations were performed using the QA Test Collection from the TREC-2017 LiveQA medical task, containing 2,479 questions and their corresponding reference answers. Notably, recognizing the limitations of objective metrics in accurately assessing the quality of generated content, we conducted a manual validation in subsequent sections. Two healthcare professionals conducted a manual review of 50 randomly selected answers.</a:t>
            </a:r>
          </a:p>
          <a:p>
            <a:endParaRPr lang="en-US">
              <a:solidFill>
                <a:srgbClr val="404040"/>
              </a:solidFill>
            </a:endParaRPr>
          </a:p>
        </p:txBody>
      </p:sp>
    </p:spTree>
    <p:extLst>
      <p:ext uri="{BB962C8B-B14F-4D97-AF65-F5344CB8AC3E}">
        <p14:creationId xmlns:p14="http://schemas.microsoft.com/office/powerpoint/2010/main" val="3710542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406BCE74-771B-7C46-9718-C2605B3F55E5}"/>
              </a:ext>
            </a:extLst>
          </p:cNvPr>
          <p:cNvPicPr>
            <a:picLocks noChangeAspect="1"/>
          </p:cNvPicPr>
          <p:nvPr/>
        </p:nvPicPr>
        <p:blipFill rotWithShape="1">
          <a:blip r:embed="rId2">
            <a:alphaModFix amt="40000"/>
          </a:blip>
          <a:srcRect t="1350" b="14380"/>
          <a:stretch/>
        </p:blipFill>
        <p:spPr>
          <a:xfrm>
            <a:off x="20" y="10"/>
            <a:ext cx="12191980" cy="6857990"/>
          </a:xfrm>
          <a:prstGeom prst="rect">
            <a:avLst/>
          </a:prstGeom>
        </p:spPr>
      </p:pic>
      <p:sp>
        <p:nvSpPr>
          <p:cNvPr id="2" name="Title 1">
            <a:extLst>
              <a:ext uri="{FF2B5EF4-FFF2-40B4-BE49-F238E27FC236}">
                <a16:creationId xmlns:a16="http://schemas.microsoft.com/office/drawing/2014/main" id="{50D682C2-1429-A85E-E5B6-DC1F3E272EF0}"/>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b="1" i="1" u="sng">
                <a:solidFill>
                  <a:schemeClr val="tx1"/>
                </a:solidFill>
                <a:effectLst/>
                <a:latin typeface="Times New Roman" panose="02020603050405020304" pitchFamily="18" charset="0"/>
              </a:rPr>
              <a:t>Text Summarization </a:t>
            </a:r>
            <a:br>
              <a:rPr lang="en-US" b="1" i="1">
                <a:solidFill>
                  <a:schemeClr val="tx1"/>
                </a:solidFill>
                <a:effectLst/>
                <a:latin typeface="Times New Roman" panose="02020603050405020304" pitchFamily="18" charset="0"/>
              </a:rPr>
            </a:br>
            <a:endParaRPr lang="en-US">
              <a:solidFill>
                <a:schemeClr val="tx1"/>
              </a:solidFill>
            </a:endParaRPr>
          </a:p>
        </p:txBody>
      </p:sp>
      <p:sp>
        <p:nvSpPr>
          <p:cNvPr id="3" name="Content Placeholder 2">
            <a:extLst>
              <a:ext uri="{FF2B5EF4-FFF2-40B4-BE49-F238E27FC236}">
                <a16:creationId xmlns:a16="http://schemas.microsoft.com/office/drawing/2014/main" id="{DD3E4379-636B-8136-218E-EE44552E6065}"/>
              </a:ext>
            </a:extLst>
          </p:cNvPr>
          <p:cNvSpPr>
            <a:spLocks noGrp="1"/>
          </p:cNvSpPr>
          <p:nvPr>
            <p:ph idx="1"/>
          </p:nvPr>
        </p:nvSpPr>
        <p:spPr>
          <a:xfrm>
            <a:off x="2231136" y="2638044"/>
            <a:ext cx="7729728" cy="3101983"/>
          </a:xfrm>
        </p:spPr>
        <p:txBody>
          <a:bodyPr>
            <a:normAutofit/>
          </a:bodyPr>
          <a:lstStyle/>
          <a:p>
            <a:pPr marL="0" marR="0">
              <a:lnSpc>
                <a:spcPct val="90000"/>
              </a:lnSpc>
              <a:spcBef>
                <a:spcPts val="0"/>
              </a:spcBef>
              <a:spcAft>
                <a:spcPts val="0"/>
              </a:spcAft>
            </a:pPr>
            <a:r>
              <a:rPr lang="en-US" sz="1100">
                <a:effectLst/>
                <a:latin typeface="Times New Roman" panose="02020603050405020304" pitchFamily="18" charset="0"/>
                <a:ea typeface="SimSun" panose="02010600030101010101" pitchFamily="2" charset="-122"/>
              </a:rPr>
              <a:t>In the realm of healthcare, practitioners and researchers grapple with an exponential influx of information, spanning literature, Electronic Health Records (EHRs), and more. Text summarization emerges as a pivotal generative task, endeavoring to distill vital insights from the intricate fabric of texts and present them in a more condensed format.36 Automated text summarization proves instrumental for clinicians and researchers, enabling them to efficiently glean essential information while mitigating the challenges of information overload.</a:t>
            </a:r>
          </a:p>
          <a:p>
            <a:pPr marL="0" marR="0">
              <a:lnSpc>
                <a:spcPct val="90000"/>
              </a:lnSpc>
              <a:spcBef>
                <a:spcPts val="0"/>
              </a:spcBef>
              <a:spcAft>
                <a:spcPts val="0"/>
              </a:spcAft>
            </a:pPr>
            <a:r>
              <a:rPr lang="en-US" sz="1100">
                <a:effectLst/>
                <a:latin typeface="Times New Roman" panose="02020603050405020304" pitchFamily="18" charset="0"/>
                <a:ea typeface="SimSun" panose="02010600030101010101" pitchFamily="2" charset="-122"/>
              </a:rPr>
              <a:t>Within this module, we furnish an abstractive text summarization function. We conducted comparisons across general pretrained summarization models, including Pegasus, </a:t>
            </a:r>
            <a:r>
              <a:rPr lang="en-US" sz="1100" err="1">
                <a:effectLst/>
                <a:latin typeface="Times New Roman" panose="02020603050405020304" pitchFamily="18" charset="0"/>
                <a:ea typeface="SimSun" panose="02010600030101010101" pitchFamily="2" charset="-122"/>
              </a:rPr>
              <a:t>BigBird</a:t>
            </a:r>
            <a:r>
              <a:rPr lang="en-US" sz="1100">
                <a:effectLst/>
                <a:latin typeface="Times New Roman" panose="02020603050405020304" pitchFamily="18" charset="0"/>
                <a:ea typeface="SimSun" panose="02010600030101010101" pitchFamily="2" charset="-122"/>
              </a:rPr>
              <a:t>, BART, and PRIMERA, fine-tuned on general text summarization corpora. Additionally, we explored domain-specific models such as </a:t>
            </a:r>
            <a:r>
              <a:rPr lang="en-US" sz="1100" err="1">
                <a:effectLst/>
                <a:latin typeface="Times New Roman" panose="02020603050405020304" pitchFamily="18" charset="0"/>
                <a:ea typeface="SimSun" panose="02010600030101010101" pitchFamily="2" charset="-122"/>
              </a:rPr>
              <a:t>SciFive</a:t>
            </a:r>
            <a:r>
              <a:rPr lang="en-US" sz="1100">
                <a:effectLst/>
                <a:latin typeface="Times New Roman" panose="02020603050405020304" pitchFamily="18" charset="0"/>
                <a:ea typeface="SimSun" panose="02010600030101010101" pitchFamily="2" charset="-122"/>
              </a:rPr>
              <a:t> and </a:t>
            </a:r>
            <a:r>
              <a:rPr lang="en-US" sz="1100" err="1">
                <a:effectLst/>
                <a:latin typeface="Times New Roman" panose="02020603050405020304" pitchFamily="18" charset="0"/>
                <a:ea typeface="SimSun" panose="02010600030101010101" pitchFamily="2" charset="-122"/>
              </a:rPr>
              <a:t>BioBART</a:t>
            </a:r>
            <a:r>
              <a:rPr lang="en-US" sz="1100">
                <a:effectLst/>
                <a:latin typeface="Times New Roman" panose="02020603050405020304" pitchFamily="18" charset="0"/>
                <a:ea typeface="SimSun" panose="02010600030101010101" pitchFamily="2" charset="-122"/>
              </a:rPr>
              <a:t>, tailored to biomedical corpora like </a:t>
            </a:r>
            <a:r>
              <a:rPr lang="en-US" sz="1100" err="1">
                <a:effectLst/>
                <a:latin typeface="Times New Roman" panose="02020603050405020304" pitchFamily="18" charset="0"/>
                <a:ea typeface="SimSun" panose="02010600030101010101" pitchFamily="2" charset="-122"/>
              </a:rPr>
              <a:t>Pubmed</a:t>
            </a:r>
            <a:r>
              <a:rPr lang="en-US" sz="1100">
                <a:effectLst/>
                <a:latin typeface="Times New Roman" panose="02020603050405020304" pitchFamily="18" charset="0"/>
                <a:ea typeface="SimSun" panose="02010600030101010101" pitchFamily="2" charset="-122"/>
              </a:rPr>
              <a:t> and PMC. For evaluation purposes, we selected datasets such as PubMed, MIMIC-CXR,, and MEDQA-</a:t>
            </a:r>
            <a:r>
              <a:rPr lang="en-US" sz="1100" err="1">
                <a:effectLst/>
                <a:latin typeface="Times New Roman" panose="02020603050405020304" pitchFamily="18" charset="0"/>
                <a:ea typeface="SimSun" panose="02010600030101010101" pitchFamily="2" charset="-122"/>
              </a:rPr>
              <a:t>AnS.</a:t>
            </a:r>
            <a:endParaRPr lang="en-US" sz="1100">
              <a:effectLst/>
              <a:latin typeface="Times New Roman" panose="02020603050405020304" pitchFamily="18" charset="0"/>
              <a:ea typeface="SimSun" panose="02010600030101010101" pitchFamily="2" charset="-122"/>
            </a:endParaRPr>
          </a:p>
          <a:p>
            <a:pPr marL="0" marR="0">
              <a:lnSpc>
                <a:spcPct val="90000"/>
              </a:lnSpc>
              <a:spcBef>
                <a:spcPts val="0"/>
              </a:spcBef>
              <a:spcAft>
                <a:spcPts val="0"/>
              </a:spcAft>
            </a:pPr>
            <a:r>
              <a:rPr lang="en-US" sz="1100">
                <a:effectLst/>
                <a:latin typeface="Times New Roman" panose="02020603050405020304" pitchFamily="18" charset="0"/>
                <a:ea typeface="SimSun" panose="02010600030101010101" pitchFamily="2" charset="-122"/>
              </a:rPr>
              <a:t>The PubMed dataset encompasses 133,000 biomedical scientific publications from the PubMed database, with each input document representing a scientific article and the reference summarization being the associated abstract. MIMIC-CXR, on the other hand, comprises a de-identified dataset of chest radiographs in DICOM format, accompanied by free-text radiology reports. We utilized a subset from MIMIC-CXR for the MEDIQA 2021 Radiology report summarization shared task. Due to unavailability of the test set, we repurposed the validation set as the test set and additionally extracted 2000 instances from the training set to create a new validation set. MEDQA-</a:t>
            </a:r>
            <a:r>
              <a:rPr lang="en-US" sz="1100" err="1">
                <a:effectLst/>
                <a:latin typeface="Times New Roman" panose="02020603050405020304" pitchFamily="18" charset="0"/>
                <a:ea typeface="SimSun" panose="02010600030101010101" pitchFamily="2" charset="-122"/>
              </a:rPr>
              <a:t>AnS</a:t>
            </a:r>
            <a:r>
              <a:rPr lang="en-US" sz="1100">
                <a:effectLst/>
                <a:latin typeface="Times New Roman" panose="02020603050405020304" pitchFamily="18" charset="0"/>
                <a:ea typeface="SimSun" panose="02010600030101010101" pitchFamily="2" charset="-122"/>
              </a:rPr>
              <a:t> serves as a collection of consumer health questions and passages containing information pertinent to the questions, supporting both single-document and multiple-document summarization evaluation.</a:t>
            </a:r>
          </a:p>
          <a:p>
            <a:pPr>
              <a:lnSpc>
                <a:spcPct val="90000"/>
              </a:lnSpc>
            </a:pPr>
            <a:endParaRPr lang="en-US" sz="1100"/>
          </a:p>
        </p:txBody>
      </p:sp>
    </p:spTree>
    <p:extLst>
      <p:ext uri="{BB962C8B-B14F-4D97-AF65-F5344CB8AC3E}">
        <p14:creationId xmlns:p14="http://schemas.microsoft.com/office/powerpoint/2010/main" val="10455875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E02015-4B2E-561B-9984-B5F36C194BA9}"/>
              </a:ext>
            </a:extLst>
          </p:cNvPr>
          <p:cNvPicPr>
            <a:picLocks noChangeAspect="1"/>
          </p:cNvPicPr>
          <p:nvPr/>
        </p:nvPicPr>
        <p:blipFill rotWithShape="1">
          <a:blip r:embed="rId2">
            <a:alphaModFix amt="40000"/>
          </a:blip>
          <a:srcRect t="26337" b="18107"/>
          <a:stretch/>
        </p:blipFill>
        <p:spPr>
          <a:xfrm>
            <a:off x="20" y="10"/>
            <a:ext cx="12191980" cy="6857990"/>
          </a:xfrm>
          <a:prstGeom prst="rect">
            <a:avLst/>
          </a:prstGeom>
        </p:spPr>
      </p:pic>
      <p:sp>
        <p:nvSpPr>
          <p:cNvPr id="2" name="Title 1">
            <a:extLst>
              <a:ext uri="{FF2B5EF4-FFF2-40B4-BE49-F238E27FC236}">
                <a16:creationId xmlns:a16="http://schemas.microsoft.com/office/drawing/2014/main" id="{50D682C2-1429-A85E-E5B6-DC1F3E272EF0}"/>
              </a:ext>
            </a:extLst>
          </p:cNvPr>
          <p:cNvSpPr>
            <a:spLocks noGrp="1"/>
          </p:cNvSpPr>
          <p:nvPr>
            <p:ph type="title"/>
          </p:nvPr>
        </p:nvSpPr>
        <p:spPr>
          <a:xfrm>
            <a:off x="2231136" y="964692"/>
            <a:ext cx="7729728" cy="1188720"/>
          </a:xfrm>
          <a:noFill/>
          <a:ln>
            <a:solidFill>
              <a:schemeClr val="tx1"/>
            </a:solidFill>
          </a:ln>
        </p:spPr>
        <p:txBody>
          <a:bodyPr>
            <a:normAutofit/>
          </a:bodyPr>
          <a:lstStyle/>
          <a:p>
            <a:pPr marL="0" marR="0">
              <a:spcBef>
                <a:spcPts val="0"/>
              </a:spcBef>
              <a:spcAft>
                <a:spcPts val="0"/>
              </a:spcAft>
            </a:pPr>
            <a:r>
              <a:rPr lang="en-US" b="1" i="1" u="sng">
                <a:solidFill>
                  <a:schemeClr val="tx1"/>
                </a:solidFill>
                <a:effectLst/>
                <a:latin typeface="Times New Roman" panose="02020603050405020304" pitchFamily="18" charset="0"/>
                <a:ea typeface="SimSun" panose="02010600030101010101" pitchFamily="2" charset="-122"/>
              </a:rPr>
              <a:t>Text Simplification</a:t>
            </a:r>
            <a:endParaRPr lang="en-US">
              <a:solidFill>
                <a:schemeClr val="tx1"/>
              </a:solidFill>
              <a:effectLst/>
              <a:latin typeface="Times New Roman" panose="02020603050405020304" pitchFamily="18" charset="0"/>
              <a:ea typeface="SimSun" panose="02010600030101010101" pitchFamily="2" charset="-122"/>
            </a:endParaRPr>
          </a:p>
        </p:txBody>
      </p:sp>
      <p:sp>
        <p:nvSpPr>
          <p:cNvPr id="3" name="Content Placeholder 2">
            <a:extLst>
              <a:ext uri="{FF2B5EF4-FFF2-40B4-BE49-F238E27FC236}">
                <a16:creationId xmlns:a16="http://schemas.microsoft.com/office/drawing/2014/main" id="{DD3E4379-636B-8136-218E-EE44552E6065}"/>
              </a:ext>
            </a:extLst>
          </p:cNvPr>
          <p:cNvSpPr>
            <a:spLocks noGrp="1"/>
          </p:cNvSpPr>
          <p:nvPr>
            <p:ph idx="1"/>
          </p:nvPr>
        </p:nvSpPr>
        <p:spPr>
          <a:xfrm>
            <a:off x="2231136" y="2638044"/>
            <a:ext cx="7729728" cy="3101983"/>
          </a:xfrm>
        </p:spPr>
        <p:txBody>
          <a:bodyPr>
            <a:normAutofit/>
          </a:bodyPr>
          <a:lstStyle/>
          <a:p>
            <a:pPr marL="0" marR="0">
              <a:lnSpc>
                <a:spcPct val="90000"/>
              </a:lnSpc>
              <a:spcBef>
                <a:spcPts val="0"/>
              </a:spcBef>
              <a:spcAft>
                <a:spcPts val="0"/>
              </a:spcAft>
            </a:pPr>
            <a:r>
              <a:rPr lang="en-US" sz="1300">
                <a:effectLst/>
                <a:latin typeface="Times New Roman" panose="02020603050405020304" pitchFamily="18" charset="0"/>
                <a:ea typeface="SimSun" panose="02010600030101010101" pitchFamily="2" charset="-122"/>
              </a:rPr>
              <a:t>Biomedical texts are often rife with intricate terminologies, posing a challenge for individuals lacking a clinical background. Within </a:t>
            </a:r>
            <a:r>
              <a:rPr lang="en-US" sz="1300" err="1">
                <a:effectLst/>
                <a:latin typeface="Times New Roman" panose="02020603050405020304" pitchFamily="18" charset="0"/>
                <a:ea typeface="SimSun" panose="02010600030101010101" pitchFamily="2" charset="-122"/>
              </a:rPr>
              <a:t>MedGen</a:t>
            </a:r>
            <a:r>
              <a:rPr lang="en-US" sz="1300">
                <a:effectLst/>
                <a:latin typeface="Times New Roman" panose="02020603050405020304" pitchFamily="18" charset="0"/>
                <a:ea typeface="SimSun" panose="02010600030101010101" pitchFamily="2" charset="-122"/>
              </a:rPr>
              <a:t>, the text simplification function aims to transform complex and technical biomedical texts into more understandable content. This enhancement facilitates improved comprehension and engagement for non-clinical individuals, including patients. By rendering the information more accessible, individuals can actively participate in clinical decisions with greater effectiveness.</a:t>
            </a:r>
          </a:p>
          <a:p>
            <a:pPr marL="0" marR="0">
              <a:lnSpc>
                <a:spcPct val="90000"/>
              </a:lnSpc>
              <a:spcBef>
                <a:spcPts val="0"/>
              </a:spcBef>
              <a:spcAft>
                <a:spcPts val="0"/>
              </a:spcAft>
            </a:pPr>
            <a:r>
              <a:rPr lang="en-US" sz="1300">
                <a:effectLst/>
                <a:latin typeface="Times New Roman" panose="02020603050405020304" pitchFamily="18" charset="0"/>
                <a:ea typeface="SimSun" panose="02010600030101010101" pitchFamily="2" charset="-122"/>
              </a:rPr>
              <a:t>Our evaluation involved several pre-trained models, namely </a:t>
            </a:r>
            <a:r>
              <a:rPr lang="en-US" sz="1300" err="1">
                <a:effectLst/>
                <a:latin typeface="Times New Roman" panose="02020603050405020304" pitchFamily="18" charset="0"/>
                <a:ea typeface="SimSun" panose="02010600030101010101" pitchFamily="2" charset="-122"/>
              </a:rPr>
              <a:t>BigBirdPegasus</a:t>
            </a:r>
            <a:r>
              <a:rPr lang="en-US" sz="1300">
                <a:effectLst/>
                <a:latin typeface="Times New Roman" panose="02020603050405020304" pitchFamily="18" charset="0"/>
                <a:ea typeface="SimSun" panose="02010600030101010101" pitchFamily="2" charset="-122"/>
              </a:rPr>
              <a:t>, BART, and </a:t>
            </a:r>
            <a:r>
              <a:rPr lang="en-US" sz="1300" err="1">
                <a:effectLst/>
                <a:latin typeface="Times New Roman" panose="02020603050405020304" pitchFamily="18" charset="0"/>
                <a:ea typeface="SimSun" panose="02010600030101010101" pitchFamily="2" charset="-122"/>
              </a:rPr>
              <a:t>BioBART</a:t>
            </a:r>
            <a:r>
              <a:rPr lang="en-US" sz="1300">
                <a:effectLst/>
                <a:latin typeface="Times New Roman" panose="02020603050405020304" pitchFamily="18" charset="0"/>
                <a:ea typeface="SimSun" panose="02010600030101010101" pitchFamily="2" charset="-122"/>
              </a:rPr>
              <a:t>, assessed on datasets such as </a:t>
            </a:r>
            <a:r>
              <a:rPr lang="en-US" sz="1300" err="1">
                <a:effectLst/>
                <a:latin typeface="Times New Roman" panose="02020603050405020304" pitchFamily="18" charset="0"/>
                <a:ea typeface="SimSun" panose="02010600030101010101" pitchFamily="2" charset="-122"/>
              </a:rPr>
              <a:t>eLife</a:t>
            </a:r>
            <a:r>
              <a:rPr lang="en-US" sz="1300">
                <a:effectLst/>
                <a:latin typeface="Times New Roman" panose="02020603050405020304" pitchFamily="18" charset="0"/>
                <a:ea typeface="SimSun" panose="02010600030101010101" pitchFamily="2" charset="-122"/>
              </a:rPr>
              <a:t>, PLOS, and </a:t>
            </a:r>
            <a:r>
              <a:rPr lang="en-US" sz="1300" err="1">
                <a:effectLst/>
                <a:latin typeface="Times New Roman" panose="02020603050405020304" pitchFamily="18" charset="0"/>
                <a:ea typeface="SimSun" panose="02010600030101010101" pitchFamily="2" charset="-122"/>
              </a:rPr>
              <a:t>MedLane</a:t>
            </a:r>
            <a:r>
              <a:rPr lang="en-US" sz="1300">
                <a:effectLst/>
                <a:latin typeface="Times New Roman" panose="02020603050405020304" pitchFamily="18" charset="0"/>
                <a:ea typeface="SimSun" panose="02010600030101010101" pitchFamily="2" charset="-122"/>
              </a:rPr>
              <a:t>. </a:t>
            </a:r>
            <a:r>
              <a:rPr lang="en-US" sz="1300" err="1">
                <a:effectLst/>
                <a:latin typeface="Times New Roman" panose="02020603050405020304" pitchFamily="18" charset="0"/>
                <a:ea typeface="SimSun" panose="02010600030101010101" pitchFamily="2" charset="-122"/>
              </a:rPr>
              <a:t>eLife</a:t>
            </a:r>
            <a:r>
              <a:rPr lang="en-US" sz="1300">
                <a:effectLst/>
                <a:latin typeface="Times New Roman" panose="02020603050405020304" pitchFamily="18" charset="0"/>
                <a:ea typeface="SimSun" panose="02010600030101010101" pitchFamily="2" charset="-122"/>
              </a:rPr>
              <a:t> and PLOS constitute shared task data released from the </a:t>
            </a:r>
            <a:r>
              <a:rPr lang="en-US" sz="1300" err="1">
                <a:effectLst/>
                <a:latin typeface="Times New Roman" panose="02020603050405020304" pitchFamily="18" charset="0"/>
                <a:ea typeface="SimSun" panose="02010600030101010101" pitchFamily="2" charset="-122"/>
              </a:rPr>
              <a:t>BioLaySumm</a:t>
            </a:r>
            <a:r>
              <a:rPr lang="en-US" sz="1300">
                <a:effectLst/>
                <a:latin typeface="Times New Roman" panose="02020603050405020304" pitchFamily="18" charset="0"/>
                <a:ea typeface="SimSun" panose="02010600030101010101" pitchFamily="2" charset="-122"/>
              </a:rPr>
              <a:t> 2023 Task 1, where the objective is to generate lay summarizations given longer inputs. While </a:t>
            </a:r>
            <a:r>
              <a:rPr lang="en-US" sz="1300" err="1">
                <a:effectLst/>
                <a:latin typeface="Times New Roman" panose="02020603050405020304" pitchFamily="18" charset="0"/>
                <a:ea typeface="SimSun" panose="02010600030101010101" pitchFamily="2" charset="-122"/>
              </a:rPr>
              <a:t>eLife</a:t>
            </a:r>
            <a:r>
              <a:rPr lang="en-US" sz="1300">
                <a:effectLst/>
                <a:latin typeface="Times New Roman" panose="02020603050405020304" pitchFamily="18" charset="0"/>
                <a:ea typeface="SimSun" panose="02010600030101010101" pitchFamily="2" charset="-122"/>
              </a:rPr>
              <a:t> and PLOS originated from the shared task, we encountered challenges in obtaining the ground truth of the original test set. To ensure a fair comparison, we conducted testing on the development dataset, reserving some examples from the original training set for validation.</a:t>
            </a:r>
          </a:p>
          <a:p>
            <a:pPr>
              <a:lnSpc>
                <a:spcPct val="90000"/>
              </a:lnSpc>
            </a:pPr>
            <a:r>
              <a:rPr lang="en-US" sz="1300" err="1">
                <a:effectLst/>
                <a:latin typeface="Times New Roman" panose="02020603050405020304" pitchFamily="18" charset="0"/>
                <a:ea typeface="SimSun" panose="02010600030101010101" pitchFamily="2" charset="-122"/>
              </a:rPr>
              <a:t>MedLane</a:t>
            </a:r>
            <a:r>
              <a:rPr lang="en-US" sz="1300">
                <a:effectLst/>
                <a:latin typeface="Times New Roman" panose="02020603050405020304" pitchFamily="18" charset="0"/>
                <a:ea typeface="SimSun" panose="02010600030101010101" pitchFamily="2" charset="-122"/>
              </a:rPr>
              <a:t>, on the other hand, represents a comprehensive human-annotated dataset featuring professional-to-customer sentences selected from MIMIC-III. In the case of </a:t>
            </a:r>
            <a:r>
              <a:rPr lang="en-US" sz="1300" err="1">
                <a:effectLst/>
                <a:latin typeface="Times New Roman" panose="02020603050405020304" pitchFamily="18" charset="0"/>
                <a:ea typeface="SimSun" panose="02010600030101010101" pitchFamily="2" charset="-122"/>
              </a:rPr>
              <a:t>MedLane</a:t>
            </a:r>
            <a:r>
              <a:rPr lang="en-US" sz="1300">
                <a:effectLst/>
                <a:latin typeface="Times New Roman" panose="02020603050405020304" pitchFamily="18" charset="0"/>
                <a:ea typeface="SimSun" panose="02010600030101010101" pitchFamily="2" charset="-122"/>
              </a:rPr>
              <a:t>, we segregated 2,030 examples from the training set to form the validation set, employing the original test set for subsequent evaluation. Fine-tuning procedures were applied to selected pre-trained models, including Pegasus, BART, and </a:t>
            </a:r>
            <a:r>
              <a:rPr lang="en-US" sz="1300" err="1">
                <a:effectLst/>
                <a:latin typeface="Times New Roman" panose="02020603050405020304" pitchFamily="18" charset="0"/>
                <a:ea typeface="SimSun" panose="02010600030101010101" pitchFamily="2" charset="-122"/>
              </a:rPr>
              <a:t>BioBART</a:t>
            </a:r>
            <a:r>
              <a:rPr lang="en-US" sz="1300">
                <a:effectLst/>
                <a:latin typeface="Times New Roman" panose="02020603050405020304" pitchFamily="18" charset="0"/>
                <a:ea typeface="SimSun" panose="02010600030101010101" pitchFamily="2" charset="-122"/>
              </a:rPr>
              <a:t>.</a:t>
            </a:r>
          </a:p>
          <a:p>
            <a:pPr>
              <a:lnSpc>
                <a:spcPct val="90000"/>
              </a:lnSpc>
            </a:pPr>
            <a:endParaRPr lang="en-US" sz="1300"/>
          </a:p>
        </p:txBody>
      </p:sp>
    </p:spTree>
    <p:extLst>
      <p:ext uri="{BB962C8B-B14F-4D97-AF65-F5344CB8AC3E}">
        <p14:creationId xmlns:p14="http://schemas.microsoft.com/office/powerpoint/2010/main" val="1345508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background of data">
            <a:extLst>
              <a:ext uri="{FF2B5EF4-FFF2-40B4-BE49-F238E27FC236}">
                <a16:creationId xmlns:a16="http://schemas.microsoft.com/office/drawing/2014/main" id="{64D55559-50F9-427C-8174-FA372069811E}"/>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0D682C2-1429-A85E-E5B6-DC1F3E272EF0}"/>
              </a:ext>
            </a:extLst>
          </p:cNvPr>
          <p:cNvSpPr>
            <a:spLocks noGrp="1"/>
          </p:cNvSpPr>
          <p:nvPr>
            <p:ph type="title"/>
          </p:nvPr>
        </p:nvSpPr>
        <p:spPr>
          <a:xfrm>
            <a:off x="2231136" y="964692"/>
            <a:ext cx="7729728" cy="1188720"/>
          </a:xfrm>
          <a:noFill/>
          <a:ln>
            <a:solidFill>
              <a:srgbClr val="FFFFFF"/>
            </a:solidFill>
          </a:ln>
        </p:spPr>
        <p:txBody>
          <a:bodyPr>
            <a:normAutofit/>
          </a:bodyPr>
          <a:lstStyle/>
          <a:p>
            <a:pPr marL="182880" marR="0" indent="0">
              <a:spcBef>
                <a:spcPts val="600"/>
              </a:spcBef>
              <a:spcAft>
                <a:spcPts val="300"/>
              </a:spcAft>
              <a:tabLst>
                <a:tab pos="182880" algn="l"/>
                <a:tab pos="457200" algn="l"/>
              </a:tabLst>
            </a:pPr>
            <a:r>
              <a:rPr lang="en-US" b="1" i="1" u="sng">
                <a:solidFill>
                  <a:schemeClr val="tx1"/>
                </a:solidFill>
                <a:effectLst/>
                <a:latin typeface="Times New Roman" panose="02020603050405020304" pitchFamily="18" charset="0"/>
              </a:rPr>
              <a:t>Machine Translation </a:t>
            </a:r>
            <a:endParaRPr lang="en-US" b="1" i="1">
              <a:solidFill>
                <a:schemeClr val="tx1"/>
              </a:solidFill>
              <a:effectLst/>
              <a:latin typeface="Times New Roman" panose="02020603050405020304" pitchFamily="18" charset="0"/>
            </a:endParaRPr>
          </a:p>
        </p:txBody>
      </p:sp>
      <p:sp>
        <p:nvSpPr>
          <p:cNvPr id="3" name="Content Placeholder 2">
            <a:extLst>
              <a:ext uri="{FF2B5EF4-FFF2-40B4-BE49-F238E27FC236}">
                <a16:creationId xmlns:a16="http://schemas.microsoft.com/office/drawing/2014/main" id="{DD3E4379-636B-8136-218E-EE44552E6065}"/>
              </a:ext>
            </a:extLst>
          </p:cNvPr>
          <p:cNvSpPr>
            <a:spLocks noGrp="1"/>
          </p:cNvSpPr>
          <p:nvPr>
            <p:ph idx="1"/>
          </p:nvPr>
        </p:nvSpPr>
        <p:spPr>
          <a:xfrm>
            <a:off x="2231136" y="2638044"/>
            <a:ext cx="7729728" cy="3101983"/>
          </a:xfrm>
        </p:spPr>
        <p:txBody>
          <a:bodyPr>
            <a:normAutofit/>
          </a:bodyPr>
          <a:lstStyle/>
          <a:p>
            <a:pPr marL="0" marR="0">
              <a:lnSpc>
                <a:spcPct val="90000"/>
              </a:lnSpc>
              <a:spcBef>
                <a:spcPts val="0"/>
              </a:spcBef>
              <a:spcAft>
                <a:spcPts val="0"/>
              </a:spcAft>
            </a:pPr>
            <a:r>
              <a:rPr lang="en-US" sz="1500">
                <a:effectLst/>
                <a:latin typeface="Times New Roman" panose="02020603050405020304" pitchFamily="18" charset="0"/>
                <a:ea typeface="SimSun" panose="02010600030101010101" pitchFamily="2" charset="-122"/>
              </a:rPr>
              <a:t>Language barriers present formidable challenges for patients, hindering their access to timely information and effective communication with healthcare providers, ultimately resulting in diminished healthcare service quality. In addressing this issue, our machine translation function within </a:t>
            </a:r>
            <a:r>
              <a:rPr lang="en-US" sz="1500" err="1">
                <a:effectLst/>
                <a:latin typeface="Times New Roman" panose="02020603050405020304" pitchFamily="18" charset="0"/>
                <a:ea typeface="SimSun" panose="02010600030101010101" pitchFamily="2" charset="-122"/>
              </a:rPr>
              <a:t>MedGen</a:t>
            </a:r>
            <a:r>
              <a:rPr lang="en-US" sz="1500">
                <a:effectLst/>
                <a:latin typeface="Times New Roman" panose="02020603050405020304" pitchFamily="18" charset="0"/>
                <a:ea typeface="SimSun" panose="02010600030101010101" pitchFamily="2" charset="-122"/>
              </a:rPr>
              <a:t> endeavors to translate text from a source language to a target language in clinical scenarios. Leveraging pre-trained models, </a:t>
            </a:r>
            <a:r>
              <a:rPr lang="en-US" sz="1500" err="1">
                <a:effectLst/>
                <a:latin typeface="Times New Roman" panose="02020603050405020304" pitchFamily="18" charset="0"/>
                <a:ea typeface="SimSun" panose="02010600030101010101" pitchFamily="2" charset="-122"/>
              </a:rPr>
              <a:t>MedGen</a:t>
            </a:r>
            <a:r>
              <a:rPr lang="en-US" sz="1500">
                <a:effectLst/>
                <a:latin typeface="Times New Roman" panose="02020603050405020304" pitchFamily="18" charset="0"/>
                <a:ea typeface="SimSun" panose="02010600030101010101" pitchFamily="2" charset="-122"/>
              </a:rPr>
              <a:t> extends support to 17 languages.</a:t>
            </a:r>
          </a:p>
          <a:p>
            <a:pPr marL="0" marR="0">
              <a:lnSpc>
                <a:spcPct val="90000"/>
              </a:lnSpc>
              <a:spcBef>
                <a:spcPts val="0"/>
              </a:spcBef>
              <a:spcAft>
                <a:spcPts val="0"/>
              </a:spcAft>
            </a:pPr>
            <a:r>
              <a:rPr lang="en-US" sz="1500">
                <a:effectLst/>
                <a:latin typeface="Times New Roman" panose="02020603050405020304" pitchFamily="18" charset="0"/>
                <a:ea typeface="SimSun" panose="02010600030101010101" pitchFamily="2" charset="-122"/>
              </a:rPr>
              <a:t>To enhance the translation capabilities, we fine-tuned existing models such as </a:t>
            </a:r>
            <a:r>
              <a:rPr lang="en-US" sz="1500" err="1">
                <a:effectLst/>
                <a:latin typeface="Times New Roman" panose="02020603050405020304" pitchFamily="18" charset="0"/>
                <a:ea typeface="SimSun" panose="02010600030101010101" pitchFamily="2" charset="-122"/>
              </a:rPr>
              <a:t>MarianMT</a:t>
            </a:r>
            <a:r>
              <a:rPr lang="en-US" sz="1500">
                <a:effectLst/>
                <a:latin typeface="Times New Roman" panose="02020603050405020304" pitchFamily="18" charset="0"/>
                <a:ea typeface="SimSun" panose="02010600030101010101" pitchFamily="2" charset="-122"/>
              </a:rPr>
              <a:t> and multilingual T5 using the UFAL Medical Corpus. This corpus encompasses diverse medical text sources, including titles of medical Wikipedia articles, medical term-pairs, patents, and documents from the European Medicines Agency. During the preprocessing phase, we excluded general domain data from UFAL, such as parliamentary proceedings, and meticulously shuffled the medical-domain corpora. Subsequently, we split the data into two parts, allocating 85% for training and 15% for testing. For each language pair, we harnessed all available parallel data to optimize the breadth and accuracy of our machine translation function.</a:t>
            </a:r>
          </a:p>
          <a:p>
            <a:pPr>
              <a:lnSpc>
                <a:spcPct val="90000"/>
              </a:lnSpc>
            </a:pPr>
            <a:endParaRPr lang="en-US" sz="1500"/>
          </a:p>
        </p:txBody>
      </p:sp>
    </p:spTree>
    <p:extLst>
      <p:ext uri="{BB962C8B-B14F-4D97-AF65-F5344CB8AC3E}">
        <p14:creationId xmlns:p14="http://schemas.microsoft.com/office/powerpoint/2010/main" val="95265064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 abstract design with lines and financial symbols">
            <a:extLst>
              <a:ext uri="{FF2B5EF4-FFF2-40B4-BE49-F238E27FC236}">
                <a16:creationId xmlns:a16="http://schemas.microsoft.com/office/drawing/2014/main" id="{A93715C9-778B-87E8-AEBA-5335B98C0861}"/>
              </a:ext>
            </a:extLst>
          </p:cNvPr>
          <p:cNvPicPr>
            <a:picLocks noChangeAspect="1"/>
          </p:cNvPicPr>
          <p:nvPr/>
        </p:nvPicPr>
        <p:blipFill rotWithShape="1">
          <a:blip r:embed="rId2">
            <a:alphaModFix amt="40000"/>
          </a:blip>
          <a:srcRect t="10400" b="5014"/>
          <a:stretch/>
        </p:blipFill>
        <p:spPr>
          <a:xfrm>
            <a:off x="20" y="10"/>
            <a:ext cx="12191980" cy="6857990"/>
          </a:xfrm>
          <a:prstGeom prst="rect">
            <a:avLst/>
          </a:prstGeom>
        </p:spPr>
      </p:pic>
      <p:sp>
        <p:nvSpPr>
          <p:cNvPr id="2" name="Title 1">
            <a:extLst>
              <a:ext uri="{FF2B5EF4-FFF2-40B4-BE49-F238E27FC236}">
                <a16:creationId xmlns:a16="http://schemas.microsoft.com/office/drawing/2014/main" id="{50D682C2-1429-A85E-E5B6-DC1F3E272EF0}"/>
              </a:ext>
            </a:extLst>
          </p:cNvPr>
          <p:cNvSpPr>
            <a:spLocks noGrp="1"/>
          </p:cNvSpPr>
          <p:nvPr>
            <p:ph type="title"/>
          </p:nvPr>
        </p:nvSpPr>
        <p:spPr>
          <a:xfrm>
            <a:off x="2231136" y="964692"/>
            <a:ext cx="7729728" cy="1188720"/>
          </a:xfrm>
          <a:noFill/>
          <a:ln>
            <a:solidFill>
              <a:srgbClr val="FFFFFF"/>
            </a:solidFill>
          </a:ln>
        </p:spPr>
        <p:txBody>
          <a:bodyPr>
            <a:normAutofit/>
          </a:bodyPr>
          <a:lstStyle/>
          <a:p>
            <a:pPr marL="0" marR="0" indent="0">
              <a:spcBef>
                <a:spcPts val="800"/>
              </a:spcBef>
              <a:spcAft>
                <a:spcPts val="400"/>
              </a:spcAft>
              <a:tabLst>
                <a:tab pos="137160" algn="l"/>
                <a:tab pos="365760" algn="l"/>
                <a:tab pos="137160" algn="l"/>
              </a:tabLst>
            </a:pPr>
            <a:r>
              <a:rPr lang="en-US" b="1" i="1" u="sng" kern="0" cap="small">
                <a:solidFill>
                  <a:schemeClr val="tx1"/>
                </a:solidFill>
                <a:effectLst/>
                <a:latin typeface="Times New Roman" panose="02020603050405020304" pitchFamily="18" charset="0"/>
              </a:rPr>
              <a:t>Basic NLP Functions </a:t>
            </a:r>
            <a:endParaRPr lang="en-US" b="1" kern="0" cap="small">
              <a:solidFill>
                <a:schemeClr val="tx1"/>
              </a:solidFill>
              <a:effectLst/>
              <a:latin typeface="Times New Roman" panose="02020603050405020304" pitchFamily="18" charset="0"/>
            </a:endParaRPr>
          </a:p>
        </p:txBody>
      </p:sp>
      <p:sp>
        <p:nvSpPr>
          <p:cNvPr id="3" name="Content Placeholder 2">
            <a:extLst>
              <a:ext uri="{FF2B5EF4-FFF2-40B4-BE49-F238E27FC236}">
                <a16:creationId xmlns:a16="http://schemas.microsoft.com/office/drawing/2014/main" id="{DD3E4379-636B-8136-218E-EE44552E6065}"/>
              </a:ext>
            </a:extLst>
          </p:cNvPr>
          <p:cNvSpPr>
            <a:spLocks noGrp="1"/>
          </p:cNvSpPr>
          <p:nvPr>
            <p:ph idx="1"/>
          </p:nvPr>
        </p:nvSpPr>
        <p:spPr>
          <a:xfrm>
            <a:off x="2231136" y="2638044"/>
            <a:ext cx="7729728" cy="3101983"/>
          </a:xfrm>
        </p:spPr>
        <p:txBody>
          <a:bodyPr>
            <a:normAutofit/>
          </a:bodyPr>
          <a:lstStyle/>
          <a:p>
            <a:r>
              <a:rPr lang="en-US">
                <a:effectLst/>
                <a:latin typeface="Times New Roman" panose="02020603050405020304" pitchFamily="18" charset="0"/>
                <a:ea typeface="SimSun" panose="02010600030101010101" pitchFamily="2" charset="-122"/>
              </a:rPr>
              <a:t>Within this module, we seamlessly incorporate numerous third-party libraries, offering comprehensive support for 12 distinct functions. These functions encompass abbreviation extraction, sentence tokenization, word tokenization, negation detection, hyponym detection, UMLS concept extraction, named entity recognition, document clustering, POS tagging, entity linking, text summarization (extractive method), and multi-choice QA. Further details can be found in Supplementary Appendix B. For evaluation purposes, we specifically chose to assess the performance of POS tagging and named entity recognition tasks.</a:t>
            </a:r>
          </a:p>
          <a:p>
            <a:endParaRPr lang="en-US" dirty="0"/>
          </a:p>
        </p:txBody>
      </p:sp>
    </p:spTree>
    <p:extLst>
      <p:ext uri="{BB962C8B-B14F-4D97-AF65-F5344CB8AC3E}">
        <p14:creationId xmlns:p14="http://schemas.microsoft.com/office/powerpoint/2010/main" val="264845053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8E717963-4CF3-273E-C58E-C401D9A501E3}"/>
              </a:ext>
            </a:extLst>
          </p:cNvPr>
          <p:cNvPicPr>
            <a:picLocks noChangeAspect="1"/>
          </p:cNvPicPr>
          <p:nvPr/>
        </p:nvPicPr>
        <p:blipFill rotWithShape="1">
          <a:blip r:embed="rId2">
            <a:alphaModFix amt="40000"/>
          </a:blip>
          <a:srcRect t="5994" b="9736"/>
          <a:stretch/>
        </p:blipFill>
        <p:spPr>
          <a:xfrm>
            <a:off x="20" y="10"/>
            <a:ext cx="12191980" cy="6857990"/>
          </a:xfrm>
          <a:prstGeom prst="rect">
            <a:avLst/>
          </a:prstGeom>
        </p:spPr>
      </p:pic>
      <p:sp>
        <p:nvSpPr>
          <p:cNvPr id="2" name="Title 1">
            <a:extLst>
              <a:ext uri="{FF2B5EF4-FFF2-40B4-BE49-F238E27FC236}">
                <a16:creationId xmlns:a16="http://schemas.microsoft.com/office/drawing/2014/main" id="{50D682C2-1429-A85E-E5B6-DC1F3E272EF0}"/>
              </a:ext>
            </a:extLst>
          </p:cNvPr>
          <p:cNvSpPr>
            <a:spLocks noGrp="1"/>
          </p:cNvSpPr>
          <p:nvPr>
            <p:ph type="title"/>
          </p:nvPr>
        </p:nvSpPr>
        <p:spPr>
          <a:xfrm>
            <a:off x="2231136" y="964692"/>
            <a:ext cx="7729728" cy="1188720"/>
          </a:xfrm>
          <a:noFill/>
          <a:ln>
            <a:solidFill>
              <a:srgbClr val="FFFFFF"/>
            </a:solidFill>
          </a:ln>
        </p:spPr>
        <p:txBody>
          <a:bodyPr>
            <a:normAutofit/>
          </a:bodyPr>
          <a:lstStyle/>
          <a:p>
            <a:pPr marL="0" marR="0" indent="0">
              <a:spcBef>
                <a:spcPts val="800"/>
              </a:spcBef>
              <a:spcAft>
                <a:spcPts val="400"/>
              </a:spcAft>
              <a:tabLst>
                <a:tab pos="137160" algn="l"/>
                <a:tab pos="365760" algn="l"/>
                <a:tab pos="137160" algn="l"/>
              </a:tabLst>
            </a:pPr>
            <a:r>
              <a:rPr lang="en-US" b="1" i="1" u="sng" kern="0" cap="small">
                <a:solidFill>
                  <a:schemeClr val="tx1"/>
                </a:solidFill>
                <a:effectLst/>
                <a:latin typeface="Times New Roman" panose="02020603050405020304" pitchFamily="18" charset="0"/>
              </a:rPr>
              <a:t>Query and Search Capabilities </a:t>
            </a:r>
            <a:br>
              <a:rPr lang="en-US" b="1" kern="0" cap="small">
                <a:solidFill>
                  <a:schemeClr val="tx1"/>
                </a:solidFill>
                <a:effectLst/>
                <a:latin typeface="Times New Roman" panose="02020603050405020304" pitchFamily="18" charset="0"/>
              </a:rPr>
            </a:br>
            <a:r>
              <a:rPr lang="en-US">
                <a:solidFill>
                  <a:schemeClr val="tx1"/>
                </a:solidFill>
                <a:effectLst/>
                <a:latin typeface="Times New Roman" panose="02020603050405020304" pitchFamily="18" charset="0"/>
                <a:ea typeface="SimSun" panose="02010600030101010101" pitchFamily="2" charset="-122"/>
              </a:rPr>
              <a:t> </a:t>
            </a:r>
          </a:p>
        </p:txBody>
      </p:sp>
      <p:sp>
        <p:nvSpPr>
          <p:cNvPr id="3" name="Content Placeholder 2">
            <a:extLst>
              <a:ext uri="{FF2B5EF4-FFF2-40B4-BE49-F238E27FC236}">
                <a16:creationId xmlns:a16="http://schemas.microsoft.com/office/drawing/2014/main" id="{DD3E4379-636B-8136-218E-EE44552E6065}"/>
              </a:ext>
            </a:extLst>
          </p:cNvPr>
          <p:cNvSpPr>
            <a:spLocks noGrp="1"/>
          </p:cNvSpPr>
          <p:nvPr>
            <p:ph idx="1"/>
          </p:nvPr>
        </p:nvSpPr>
        <p:spPr>
          <a:xfrm>
            <a:off x="2231136" y="2638044"/>
            <a:ext cx="7729728" cy="3101983"/>
          </a:xfrm>
        </p:spPr>
        <p:txBody>
          <a:bodyPr>
            <a:normAutofit/>
          </a:bodyPr>
          <a:lstStyle/>
          <a:p>
            <a:pPr marL="0" marR="0">
              <a:lnSpc>
                <a:spcPct val="90000"/>
              </a:lnSpc>
              <a:spcBef>
                <a:spcPts val="0"/>
              </a:spcBef>
              <a:spcAft>
                <a:spcPts val="0"/>
              </a:spcAft>
            </a:pPr>
            <a:r>
              <a:rPr lang="en-US" sz="1500" err="1">
                <a:effectLst/>
                <a:latin typeface="Times New Roman" panose="02020603050405020304" pitchFamily="18" charset="0"/>
                <a:ea typeface="SimSun" panose="02010600030101010101" pitchFamily="2" charset="-122"/>
              </a:rPr>
              <a:t>MedGen</a:t>
            </a:r>
            <a:r>
              <a:rPr lang="en-US" sz="1500">
                <a:effectLst/>
                <a:latin typeface="Times New Roman" panose="02020603050405020304" pitchFamily="18" charset="0"/>
                <a:ea typeface="SimSun" panose="02010600030101010101" pitchFamily="2" charset="-122"/>
              </a:rPr>
              <a:t> facilitates user-friendly query and search functions on text corpora through the following mechanisms:</a:t>
            </a:r>
          </a:p>
          <a:p>
            <a:pPr marL="0" marR="0">
              <a:lnSpc>
                <a:spcPct val="90000"/>
              </a:lnSpc>
              <a:spcBef>
                <a:spcPts val="0"/>
              </a:spcBef>
              <a:spcAft>
                <a:spcPts val="0"/>
              </a:spcAft>
            </a:pPr>
            <a:r>
              <a:rPr lang="en-US" sz="1500" i="1" u="sng">
                <a:effectLst/>
                <a:latin typeface="Times New Roman" panose="02020603050405020304" pitchFamily="18" charset="0"/>
                <a:ea typeface="SimSun" panose="02010600030101010101" pitchFamily="2" charset="-122"/>
              </a:rPr>
              <a:t>MySQL Support for MIMIC-III Database:</a:t>
            </a:r>
            <a:r>
              <a:rPr lang="en-US" sz="1500">
                <a:effectLst/>
                <a:latin typeface="Times New Roman" panose="02020603050405020304" pitchFamily="18" charset="0"/>
                <a:ea typeface="SimSun" panose="02010600030101010101" pitchFamily="2" charset="-122"/>
              </a:rPr>
              <a:t> The data tables, specifically NOTEEVENTS.TSV, were meticulously indexed into a MySQL database. We offer user-friendly interfaces that empower users with basic statistical functions, allowing them to retrieve counts of patients, documents, and sentences.</a:t>
            </a:r>
          </a:p>
          <a:p>
            <a:pPr marL="0" marR="0">
              <a:lnSpc>
                <a:spcPct val="90000"/>
              </a:lnSpc>
              <a:spcBef>
                <a:spcPts val="0"/>
              </a:spcBef>
              <a:spcAft>
                <a:spcPts val="0"/>
              </a:spcAft>
            </a:pPr>
            <a:r>
              <a:rPr lang="en-US" sz="1500" i="1" u="sng">
                <a:effectLst/>
                <a:latin typeface="Times New Roman" panose="02020603050405020304" pitchFamily="18" charset="0"/>
                <a:ea typeface="SimSun" panose="02010600030101010101" pitchFamily="2" charset="-122"/>
              </a:rPr>
              <a:t>Query Functionality:</a:t>
            </a:r>
            <a:r>
              <a:rPr lang="en-US" sz="1500">
                <a:effectLst/>
                <a:latin typeface="Times New Roman" panose="02020603050405020304" pitchFamily="18" charset="0"/>
                <a:ea typeface="SimSun" panose="02010600030101010101" pitchFamily="2" charset="-122"/>
              </a:rPr>
              <a:t> </a:t>
            </a:r>
            <a:r>
              <a:rPr lang="en-US" sz="1500" err="1">
                <a:effectLst/>
                <a:latin typeface="Times New Roman" panose="02020603050405020304" pitchFamily="18" charset="0"/>
                <a:ea typeface="SimSun" panose="02010600030101010101" pitchFamily="2" charset="-122"/>
              </a:rPr>
              <a:t>MedGen</a:t>
            </a:r>
            <a:r>
              <a:rPr lang="en-US" sz="1500">
                <a:effectLst/>
                <a:latin typeface="Times New Roman" panose="02020603050405020304" pitchFamily="18" charset="0"/>
                <a:ea typeface="SimSun" panose="02010600030101010101" pitchFamily="2" charset="-122"/>
              </a:rPr>
              <a:t> implements a variety of straightforward query functions. Users, for example, can retrieve a specified number of patient records or notes by utilizing their respective IDs.</a:t>
            </a:r>
          </a:p>
          <a:p>
            <a:pPr marL="0" marR="0">
              <a:lnSpc>
                <a:spcPct val="90000"/>
              </a:lnSpc>
              <a:spcBef>
                <a:spcPts val="0"/>
              </a:spcBef>
              <a:spcAft>
                <a:spcPts val="0"/>
              </a:spcAft>
            </a:pPr>
            <a:r>
              <a:rPr lang="en-US" sz="1500" i="1" u="sng">
                <a:effectLst/>
                <a:latin typeface="Times New Roman" panose="02020603050405020304" pitchFamily="18" charset="0"/>
                <a:ea typeface="SimSun" panose="02010600030101010101" pitchFamily="2" charset="-122"/>
              </a:rPr>
              <a:t>Search Capability:</a:t>
            </a:r>
            <a:r>
              <a:rPr lang="en-US" sz="1500">
                <a:effectLst/>
                <a:latin typeface="Times New Roman" panose="02020603050405020304" pitchFamily="18" charset="0"/>
                <a:ea typeface="SimSun" panose="02010600030101010101" pitchFamily="2" charset="-122"/>
              </a:rPr>
              <a:t> Recognizing the pivotal role of effective search functionality within unstructured text, we integrated keyword search capabilities. These capabilities, supported by multiple libraries, ensure swift and targeted searches, enhancing the overall user experience.</a:t>
            </a:r>
          </a:p>
          <a:p>
            <a:pPr marL="0" indent="0">
              <a:lnSpc>
                <a:spcPct val="90000"/>
              </a:lnSpc>
              <a:buNone/>
            </a:pPr>
            <a:endParaRPr lang="en-US" sz="1500"/>
          </a:p>
        </p:txBody>
      </p:sp>
    </p:spTree>
    <p:extLst>
      <p:ext uri="{BB962C8B-B14F-4D97-AF65-F5344CB8AC3E}">
        <p14:creationId xmlns:p14="http://schemas.microsoft.com/office/powerpoint/2010/main" val="22456711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235F8F2-62F4-57FA-FA46-3064A2CE13FF}"/>
              </a:ext>
            </a:extLst>
          </p:cNvPr>
          <p:cNvPicPr>
            <a:picLocks noChangeAspect="1"/>
          </p:cNvPicPr>
          <p:nvPr/>
        </p:nvPicPr>
        <p:blipFill rotWithShape="1">
          <a:blip r:embed="rId2"/>
          <a:srcRect b="9820"/>
          <a:stretch/>
        </p:blipFill>
        <p:spPr>
          <a:xfrm>
            <a:off x="642" y="10"/>
            <a:ext cx="6096000" cy="6857990"/>
          </a:xfrm>
          <a:prstGeom prst="rect">
            <a:avLst/>
          </a:prstGeom>
        </p:spPr>
      </p:pic>
      <p:sp>
        <p:nvSpPr>
          <p:cNvPr id="2" name="Title 1"/>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2400">
                <a:solidFill>
                  <a:schemeClr val="bg1"/>
                </a:solidFill>
              </a:rPr>
              <a:t>Contents</a:t>
            </a:r>
          </a:p>
        </p:txBody>
      </p:sp>
      <p:sp>
        <p:nvSpPr>
          <p:cNvPr id="3" name="Content Placeholder 2"/>
          <p:cNvSpPr>
            <a:spLocks noGrp="1"/>
          </p:cNvSpPr>
          <p:nvPr>
            <p:ph type="body" idx="1"/>
          </p:nvPr>
        </p:nvSpPr>
        <p:spPr>
          <a:xfrm>
            <a:off x="6743941" y="976129"/>
            <a:ext cx="4804931" cy="4919815"/>
          </a:xfrm>
        </p:spPr>
        <p:txBody>
          <a:bodyPr anchor="ctr">
            <a:normAutofit/>
          </a:bodyPr>
          <a:lstStyle/>
          <a:p>
            <a:r>
              <a:rPr lang="en-US"/>
              <a:t>Abstract</a:t>
            </a:r>
          </a:p>
          <a:p>
            <a:r>
              <a:rPr lang="en-US"/>
              <a:t>Introduction</a:t>
            </a:r>
          </a:p>
          <a:p>
            <a:r>
              <a:rPr lang="en-US"/>
              <a:t>Materials and Methods</a:t>
            </a:r>
          </a:p>
          <a:p>
            <a:r>
              <a:rPr lang="en-US"/>
              <a:t>Results</a:t>
            </a:r>
          </a:p>
          <a:p>
            <a:r>
              <a:rPr lang="en-US"/>
              <a:t>Improvements</a:t>
            </a:r>
          </a:p>
        </p:txBody>
      </p:sp>
    </p:spTree>
    <p:extLst>
      <p:ext uri="{BB962C8B-B14F-4D97-AF65-F5344CB8AC3E}">
        <p14:creationId xmlns:p14="http://schemas.microsoft.com/office/powerpoint/2010/main" val="2934724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CPU with binary numbers and blueprint">
            <a:extLst>
              <a:ext uri="{FF2B5EF4-FFF2-40B4-BE49-F238E27FC236}">
                <a16:creationId xmlns:a16="http://schemas.microsoft.com/office/drawing/2014/main" id="{7DEAA8A4-FD3C-3189-F6FB-67871B48CE6F}"/>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p:cNvSpPr>
            <a:spLocks noGrp="1"/>
          </p:cNvSpPr>
          <p:nvPr>
            <p:ph type="title"/>
          </p:nvPr>
        </p:nvSpPr>
        <p:spPr>
          <a:xfrm>
            <a:off x="2231136" y="964692"/>
            <a:ext cx="7729728" cy="3014184"/>
          </a:xfrm>
          <a:noFill/>
          <a:ln>
            <a:solidFill>
              <a:srgbClr val="FFFFFF"/>
            </a:solidFill>
          </a:ln>
        </p:spPr>
        <p:txBody>
          <a:bodyPr>
            <a:normAutofit/>
          </a:bodyPr>
          <a:lstStyle/>
          <a:p>
            <a:r>
              <a:rPr lang="en-US" dirty="0">
                <a:solidFill>
                  <a:schemeClr val="tx1"/>
                </a:solidFill>
              </a:rPr>
              <a:t>results</a:t>
            </a:r>
          </a:p>
        </p:txBody>
      </p:sp>
      <p:sp>
        <p:nvSpPr>
          <p:cNvPr id="12" name="Content Placeholder 2"/>
          <p:cNvSpPr>
            <a:spLocks noGrp="1"/>
          </p:cNvSpPr>
          <p:nvPr>
            <p:ph idx="1"/>
          </p:nvPr>
        </p:nvSpPr>
        <p:spPr>
          <a:xfrm>
            <a:off x="2231136" y="4917989"/>
            <a:ext cx="7729728" cy="822038"/>
          </a:xfrm>
        </p:spPr>
        <p:txBody>
          <a:bodyPr>
            <a:normAutofit/>
          </a:bodyPr>
          <a:lstStyle/>
          <a:p>
            <a:r>
              <a:rPr lang="en-US" dirty="0"/>
              <a:t>   </a:t>
            </a:r>
          </a:p>
        </p:txBody>
      </p:sp>
    </p:spTree>
    <p:extLst>
      <p:ext uri="{BB962C8B-B14F-4D97-AF65-F5344CB8AC3E}">
        <p14:creationId xmlns:p14="http://schemas.microsoft.com/office/powerpoint/2010/main" val="137653958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US" sz="1500" b="1" i="1" u="none" strike="noStrike">
                <a:ln>
                  <a:noFill/>
                </a:ln>
                <a:solidFill>
                  <a:schemeClr val="bg1"/>
                </a:solidFill>
                <a:effectLst>
                  <a:outerShdw sx="0" sy="0">
                    <a:srgbClr val="000000"/>
                  </a:outerShdw>
                </a:effectLst>
                <a:latin typeface="Times New Roman" panose="02020603050405020304" pitchFamily="18" charset="0"/>
              </a:rPr>
              <a:t>Question Answering and Multiple -Choice question answering</a:t>
            </a:r>
            <a:br>
              <a:rPr lang="en-US" sz="1500" b="1" i="1" u="none" strike="noStrike">
                <a:ln>
                  <a:noFill/>
                </a:ln>
                <a:solidFill>
                  <a:schemeClr val="bg1"/>
                </a:solidFill>
                <a:effectLst>
                  <a:outerShdw sx="0" sy="0">
                    <a:srgbClr val="000000"/>
                  </a:outerShdw>
                </a:effectLst>
                <a:latin typeface="Times New Roman" panose="02020603050405020304" pitchFamily="18" charset="0"/>
              </a:rPr>
            </a:br>
            <a:endParaRPr lang="en-US" sz="1500">
              <a:solidFill>
                <a:schemeClr val="bg1"/>
              </a:solidFill>
            </a:endParaRPr>
          </a:p>
        </p:txBody>
      </p:sp>
      <p:sp>
        <p:nvSpPr>
          <p:cNvPr id="3" name="Content Placeholder 2"/>
          <p:cNvSpPr>
            <a:spLocks noGrp="1"/>
          </p:cNvSpPr>
          <p:nvPr>
            <p:ph type="body" idx="1"/>
          </p:nvPr>
        </p:nvSpPr>
        <p:spPr>
          <a:xfrm>
            <a:off x="643468" y="2638044"/>
            <a:ext cx="3363974" cy="3415622"/>
          </a:xfrm>
        </p:spPr>
        <p:txBody>
          <a:bodyPr>
            <a:normAutofit/>
          </a:bodyPr>
          <a:lstStyle/>
          <a:p>
            <a:pPr>
              <a:lnSpc>
                <a:spcPct val="90000"/>
              </a:lnSpc>
            </a:pPr>
            <a:r>
              <a:rPr lang="x-none" sz="1400" spc="-5">
                <a:solidFill>
                  <a:schemeClr val="bg1"/>
                </a:solidFill>
                <a:effectLst/>
                <a:latin typeface="Times New Roman" panose="02020603050405020304" pitchFamily="18" charset="0"/>
                <a:ea typeface="SimSun" panose="02010600030101010101" pitchFamily="2" charset="-122"/>
              </a:rPr>
              <a:t>In our fine-tuning process, we leveraged five biomedical pre-trained models: BioBERT, ClinicalBERT, SapBERT, GatorTron-base, and PubMedBERT. The evaluation metric employed was the accuracy score, as depicted in Figure 2. The results highlight PubMedBERT's standout performance on HEAD-QA and MedMCQA (without context), achieving accuracy rates of 42.52% and 46.59%, respectively. On MedMCQA (with context), SapBERT, PubMedBERT, and GatorTron-base demonstrate comparable performance, with GatorTron-base emerging as the top performer, boasting an impressive accuracy of 64.93%.</a:t>
            </a:r>
            <a:endParaRPr lang="en-US" sz="1400" spc="-5">
              <a:solidFill>
                <a:schemeClr val="bg1"/>
              </a:solidFill>
              <a:effectLst/>
              <a:latin typeface="Times New Roman" panose="02020603050405020304" pitchFamily="18" charset="0"/>
              <a:ea typeface="SimSun" panose="02010600030101010101" pitchFamily="2" charset="-122"/>
            </a:endParaRPr>
          </a:p>
          <a:p>
            <a:pPr>
              <a:lnSpc>
                <a:spcPct val="90000"/>
              </a:lnSpc>
            </a:pPr>
            <a:endParaRPr lang="en-US" sz="1400">
              <a:solidFill>
                <a:schemeClr val="bg1"/>
              </a:solidFill>
            </a:endParaRPr>
          </a:p>
        </p:txBody>
      </p:sp>
      <p:pic>
        <p:nvPicPr>
          <p:cNvPr id="6" name="Picture 5" descr="A graph of the number of patients&#10;&#10;Description automatically generated">
            <a:extLst>
              <a:ext uri="{FF2B5EF4-FFF2-40B4-BE49-F238E27FC236}">
                <a16:creationId xmlns:a16="http://schemas.microsoft.com/office/drawing/2014/main" id="{479D84C4-2B07-A911-80B7-BAF44D368B01}"/>
              </a:ext>
            </a:extLst>
          </p:cNvPr>
          <p:cNvPicPr/>
          <p:nvPr/>
        </p:nvPicPr>
        <p:blipFill rotWithShape="1">
          <a:blip r:embed="rId2"/>
          <a:srcRect l="5333"/>
          <a:stretch/>
        </p:blipFill>
        <p:spPr>
          <a:xfrm>
            <a:off x="5297763" y="1590544"/>
            <a:ext cx="6250769" cy="3516044"/>
          </a:xfrm>
          <a:prstGeom prst="rect">
            <a:avLst/>
          </a:prstGeom>
        </p:spPr>
      </p:pic>
    </p:spTree>
    <p:extLst>
      <p:ext uri="{BB962C8B-B14F-4D97-AF65-F5344CB8AC3E}">
        <p14:creationId xmlns:p14="http://schemas.microsoft.com/office/powerpoint/2010/main" val="4018221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E73EB-5214-868E-DBB2-9DECF69A1144}"/>
              </a:ext>
            </a:extLst>
          </p:cNvPr>
          <p:cNvSpPr>
            <a:spLocks noGrp="1"/>
          </p:cNvSpPr>
          <p:nvPr>
            <p:ph type="title"/>
          </p:nvPr>
        </p:nvSpPr>
        <p:spPr>
          <a:xfrm>
            <a:off x="1761066" y="964692"/>
            <a:ext cx="8669868" cy="1188720"/>
          </a:xfrm>
          <a:solidFill>
            <a:srgbClr val="FFFFFF"/>
          </a:solidFill>
          <a:ln>
            <a:solidFill>
              <a:srgbClr val="404040"/>
            </a:solidFill>
          </a:ln>
        </p:spPr>
        <p:txBody>
          <a:bodyPr>
            <a:normAutofit/>
          </a:bodyPr>
          <a:lstStyle/>
          <a:p>
            <a:r>
              <a:rPr lang="en-US" b="1" i="1" u="none" strike="noStrike">
                <a:ln>
                  <a:noFill/>
                </a:ln>
                <a:solidFill>
                  <a:srgbClr val="404040"/>
                </a:solidFill>
                <a:effectLst>
                  <a:outerShdw sx="0" sy="0">
                    <a:srgbClr val="000000"/>
                  </a:outerShdw>
                </a:effectLst>
                <a:latin typeface="Times New Roman" panose="02020603050405020304" pitchFamily="18" charset="0"/>
              </a:rPr>
              <a:t>Answer Generation</a:t>
            </a:r>
            <a:br>
              <a:rPr lang="en-US" b="1" i="1" u="none" strike="noStrike">
                <a:ln>
                  <a:noFill/>
                </a:ln>
                <a:solidFill>
                  <a:srgbClr val="404040"/>
                </a:solidFill>
                <a:effectLst>
                  <a:outerShdw sx="0" sy="0">
                    <a:srgbClr val="000000"/>
                  </a:outerShdw>
                </a:effectLst>
                <a:latin typeface="Times New Roman" panose="02020603050405020304" pitchFamily="18" charset="0"/>
              </a:rPr>
            </a:br>
            <a:endParaRPr lang="en-US">
              <a:solidFill>
                <a:srgbClr val="404040"/>
              </a:solidFill>
            </a:endParaRPr>
          </a:p>
        </p:txBody>
      </p:sp>
      <p:sp>
        <p:nvSpPr>
          <p:cNvPr id="3" name="Content Placeholder 2">
            <a:extLst>
              <a:ext uri="{FF2B5EF4-FFF2-40B4-BE49-F238E27FC236}">
                <a16:creationId xmlns:a16="http://schemas.microsoft.com/office/drawing/2014/main" id="{236B8E95-0B8B-9E37-FEE7-779691ECDD28}"/>
              </a:ext>
            </a:extLst>
          </p:cNvPr>
          <p:cNvSpPr>
            <a:spLocks noGrp="1"/>
          </p:cNvSpPr>
          <p:nvPr>
            <p:ph idx="1"/>
          </p:nvPr>
        </p:nvSpPr>
        <p:spPr>
          <a:xfrm>
            <a:off x="3238831" y="2638044"/>
            <a:ext cx="5714338" cy="3101983"/>
          </a:xfrm>
        </p:spPr>
        <p:txBody>
          <a:bodyPr>
            <a:normAutofit/>
          </a:bodyPr>
          <a:lstStyle/>
          <a:p>
            <a:pPr>
              <a:lnSpc>
                <a:spcPct val="90000"/>
              </a:lnSpc>
            </a:pPr>
            <a:r>
              <a:rPr lang="en-US" sz="1700">
                <a:effectLst/>
                <a:latin typeface="Times New Roman" panose="02020603050405020304" pitchFamily="18" charset="0"/>
                <a:ea typeface="SimSun" panose="02010600030101010101" pitchFamily="2" charset="-122"/>
              </a:rPr>
              <a:t> The evaluation of the answer generation capabilities of two pre-trained models, Baize-healthcare and OPT-</a:t>
            </a:r>
            <a:r>
              <a:rPr lang="en-US" sz="1700" err="1">
                <a:effectLst/>
                <a:latin typeface="Times New Roman" panose="02020603050405020304" pitchFamily="18" charset="0"/>
                <a:ea typeface="SimSun" panose="02010600030101010101" pitchFamily="2" charset="-122"/>
              </a:rPr>
              <a:t>MedQuAD</a:t>
            </a:r>
            <a:r>
              <a:rPr lang="en-US" sz="1700">
                <a:effectLst/>
                <a:latin typeface="Times New Roman" panose="02020603050405020304" pitchFamily="18" charset="0"/>
                <a:ea typeface="SimSun" panose="02010600030101010101" pitchFamily="2" charset="-122"/>
              </a:rPr>
              <a:t>, was conducted using ROUGE scores53. Baize-healthcare outperformed OPT-</a:t>
            </a:r>
            <a:r>
              <a:rPr lang="en-US" sz="1700" err="1">
                <a:effectLst/>
                <a:latin typeface="Times New Roman" panose="02020603050405020304" pitchFamily="18" charset="0"/>
                <a:ea typeface="SimSun" panose="02010600030101010101" pitchFamily="2" charset="-122"/>
              </a:rPr>
              <a:t>MedQuAD</a:t>
            </a:r>
            <a:r>
              <a:rPr lang="en-US" sz="1700">
                <a:effectLst/>
                <a:latin typeface="Times New Roman" panose="02020603050405020304" pitchFamily="18" charset="0"/>
                <a:ea typeface="SimSun" panose="02010600030101010101" pitchFamily="2" charset="-122"/>
              </a:rPr>
              <a:t> across all R-1, R-2, and R-L scores, with respective scores of 21.11, 5.14, and 19.27. However, it's worth noting that the chosen metrics may not comprehensively assess the quality of healthcare-generated content. To address this limitation, manual reviews were performed by two healthcare professionals, evaluating content based on Readability, Relevancy, Accuracy, and Completeness. The detailed results of these reviews are provided in the manual validation section.</a:t>
            </a:r>
            <a:endParaRPr lang="en-US" sz="1700"/>
          </a:p>
        </p:txBody>
      </p:sp>
    </p:spTree>
    <p:extLst>
      <p:ext uri="{BB962C8B-B14F-4D97-AF65-F5344CB8AC3E}">
        <p14:creationId xmlns:p14="http://schemas.microsoft.com/office/powerpoint/2010/main" val="110727870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DAD5CE-6F2B-68CF-1EBE-024643B522F5}"/>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b="1" i="1" u="none" strike="noStrike">
                <a:ln>
                  <a:noFill/>
                </a:ln>
                <a:effectLst>
                  <a:outerShdw sx="0" sy="0">
                    <a:srgbClr val="000000"/>
                  </a:outerShdw>
                </a:effectLst>
              </a:rPr>
              <a:t>Text Summerization</a:t>
            </a:r>
            <a:br>
              <a:rPr lang="en-US" sz="3200" b="1" i="1" u="none" strike="noStrike">
                <a:ln>
                  <a:noFill/>
                </a:ln>
                <a:effectLst>
                  <a:outerShdw sx="0" sy="0">
                    <a:srgbClr val="000000"/>
                  </a:outerShdw>
                </a:effectLst>
              </a:rPr>
            </a:br>
            <a:endParaRPr lang="en-US" sz="3200"/>
          </a:p>
        </p:txBody>
      </p:sp>
      <p:pic>
        <p:nvPicPr>
          <p:cNvPr id="4" name="Content Placeholder 3" descr="A table with numbers and letters&#10;&#10;Description automatically generated">
            <a:extLst>
              <a:ext uri="{FF2B5EF4-FFF2-40B4-BE49-F238E27FC236}">
                <a16:creationId xmlns:a16="http://schemas.microsoft.com/office/drawing/2014/main" id="{67ED9A63-4D02-C667-543A-990FA549DC3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5267" y="1389712"/>
            <a:ext cx="10921466" cy="1802039"/>
          </a:xfrm>
          <a:prstGeom prst="rect">
            <a:avLst/>
          </a:prstGeom>
        </p:spPr>
      </p:pic>
    </p:spTree>
    <p:extLst>
      <p:ext uri="{BB962C8B-B14F-4D97-AF65-F5344CB8AC3E}">
        <p14:creationId xmlns:p14="http://schemas.microsoft.com/office/powerpoint/2010/main" val="3774495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C0B9-6C32-A496-C1C6-1AE14617F892}"/>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  Explanation</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C3DB14-9B9F-2DE6-D8DA-AF38A3A3B471}"/>
              </a:ext>
            </a:extLst>
          </p:cNvPr>
          <p:cNvSpPr>
            <a:spLocks noGrp="1"/>
          </p:cNvSpPr>
          <p:nvPr>
            <p:ph idx="1"/>
          </p:nvPr>
        </p:nvSpPr>
        <p:spPr>
          <a:xfrm>
            <a:off x="6049182" y="802638"/>
            <a:ext cx="5408696" cy="5252722"/>
          </a:xfrm>
        </p:spPr>
        <p:txBody>
          <a:bodyPr anchor="ctr">
            <a:normAutofit/>
          </a:bodyPr>
          <a:lstStyle/>
          <a:p>
            <a:r>
              <a:rPr lang="en-US" dirty="0">
                <a:solidFill>
                  <a:schemeClr val="bg1"/>
                </a:solidFill>
                <a:effectLst/>
                <a:latin typeface="Times New Roman" panose="02020603050405020304" pitchFamily="18" charset="0"/>
                <a:ea typeface="SimSun" panose="02010600030101010101" pitchFamily="2" charset="-122"/>
              </a:rPr>
              <a:t>The evaluation of text summarization encompassed both single-document and multi-document scenarios, with the assessment based on ROUGE scores. In Table 2, we compared the performance of five selected models across four chosen benchmarks for the single-document scenario. To ensure a fair comparison, results from </a:t>
            </a:r>
            <a:r>
              <a:rPr lang="en-US" dirty="0" err="1">
                <a:solidFill>
                  <a:schemeClr val="bg1"/>
                </a:solidFill>
                <a:effectLst/>
                <a:latin typeface="Times New Roman" panose="02020603050405020304" pitchFamily="18" charset="0"/>
                <a:ea typeface="SimSun" panose="02010600030101010101" pitchFamily="2" charset="-122"/>
              </a:rPr>
              <a:t>BioBART</a:t>
            </a:r>
            <a:r>
              <a:rPr lang="en-US" dirty="0">
                <a:solidFill>
                  <a:schemeClr val="bg1"/>
                </a:solidFill>
                <a:effectLst/>
                <a:latin typeface="Times New Roman" panose="02020603050405020304" pitchFamily="18" charset="0"/>
                <a:ea typeface="SimSun" panose="02010600030101010101" pitchFamily="2" charset="-122"/>
              </a:rPr>
              <a:t> and </a:t>
            </a:r>
            <a:r>
              <a:rPr lang="en-US" dirty="0" err="1">
                <a:solidFill>
                  <a:schemeClr val="bg1"/>
                </a:solidFill>
                <a:effectLst/>
                <a:latin typeface="Times New Roman" panose="02020603050405020304" pitchFamily="18" charset="0"/>
                <a:ea typeface="SimSun" panose="02010600030101010101" pitchFamily="2" charset="-122"/>
              </a:rPr>
              <a:t>SciFive</a:t>
            </a:r>
            <a:r>
              <a:rPr lang="en-US" dirty="0">
                <a:solidFill>
                  <a:schemeClr val="bg1"/>
                </a:solidFill>
                <a:effectLst/>
                <a:latin typeface="Times New Roman" panose="02020603050405020304" pitchFamily="18" charset="0"/>
                <a:ea typeface="SimSun" panose="02010600030101010101" pitchFamily="2" charset="-122"/>
              </a:rPr>
              <a:t>, which were fine-tuned on PubMed, were excluded. The observations indicate that BART consistently exhibits strong performance across three benchmarks. Notably, BART outperforms both </a:t>
            </a:r>
            <a:r>
              <a:rPr lang="en-US" dirty="0" err="1">
                <a:solidFill>
                  <a:schemeClr val="bg1"/>
                </a:solidFill>
                <a:effectLst/>
                <a:latin typeface="Times New Roman" panose="02020603050405020304" pitchFamily="18" charset="0"/>
                <a:ea typeface="SimSun" panose="02010600030101010101" pitchFamily="2" charset="-122"/>
              </a:rPr>
              <a:t>SciFive</a:t>
            </a:r>
            <a:r>
              <a:rPr lang="en-US" dirty="0">
                <a:solidFill>
                  <a:schemeClr val="bg1"/>
                </a:solidFill>
                <a:effectLst/>
                <a:latin typeface="Times New Roman" panose="02020603050405020304" pitchFamily="18" charset="0"/>
                <a:ea typeface="SimSun" panose="02010600030101010101" pitchFamily="2" charset="-122"/>
              </a:rPr>
              <a:t> and </a:t>
            </a:r>
            <a:r>
              <a:rPr lang="en-US" dirty="0" err="1">
                <a:solidFill>
                  <a:schemeClr val="bg1"/>
                </a:solidFill>
                <a:effectLst/>
                <a:latin typeface="Times New Roman" panose="02020603050405020304" pitchFamily="18" charset="0"/>
                <a:ea typeface="SimSun" panose="02010600030101010101" pitchFamily="2" charset="-122"/>
              </a:rPr>
              <a:t>BioBART</a:t>
            </a:r>
            <a:r>
              <a:rPr lang="en-US" dirty="0">
                <a:solidFill>
                  <a:schemeClr val="bg1"/>
                </a:solidFill>
                <a:effectLst/>
                <a:latin typeface="Times New Roman" panose="02020603050405020304" pitchFamily="18" charset="0"/>
                <a:ea typeface="SimSun" panose="02010600030101010101" pitchFamily="2" charset="-122"/>
              </a:rPr>
              <a:t> in terms of competitiveness. Furthermore, </a:t>
            </a:r>
            <a:r>
              <a:rPr lang="en-US" dirty="0" err="1">
                <a:solidFill>
                  <a:schemeClr val="bg1"/>
                </a:solidFill>
                <a:effectLst/>
                <a:latin typeface="Times New Roman" panose="02020603050405020304" pitchFamily="18" charset="0"/>
                <a:ea typeface="SimSun" panose="02010600030101010101" pitchFamily="2" charset="-122"/>
              </a:rPr>
              <a:t>BioBART</a:t>
            </a:r>
            <a:r>
              <a:rPr lang="en-US" dirty="0">
                <a:solidFill>
                  <a:schemeClr val="bg1"/>
                </a:solidFill>
                <a:effectLst/>
                <a:latin typeface="Times New Roman" panose="02020603050405020304" pitchFamily="18" charset="0"/>
                <a:ea typeface="SimSun" panose="02010600030101010101" pitchFamily="2" charset="-122"/>
              </a:rPr>
              <a:t> surpasses BART on only one of the benchmarks.</a:t>
            </a:r>
          </a:p>
          <a:p>
            <a:endParaRPr lang="en-US" dirty="0">
              <a:solidFill>
                <a:schemeClr val="bg1"/>
              </a:solidFill>
              <a:effectLst/>
              <a:latin typeface="Times New Roman" panose="02020603050405020304" pitchFamily="18" charset="0"/>
              <a:ea typeface="SimSun" panose="02010600030101010101" pitchFamily="2" charset="-122"/>
            </a:endParaRPr>
          </a:p>
          <a:p>
            <a:endParaRPr lang="en-US" dirty="0">
              <a:solidFill>
                <a:schemeClr val="bg1"/>
              </a:solidFill>
            </a:endParaRPr>
          </a:p>
        </p:txBody>
      </p:sp>
    </p:spTree>
    <p:extLst>
      <p:ext uri="{BB962C8B-B14F-4D97-AF65-F5344CB8AC3E}">
        <p14:creationId xmlns:p14="http://schemas.microsoft.com/office/powerpoint/2010/main" val="582850534"/>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804565-8AF4-2C57-F0CC-0EF002B4B471}"/>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Cont..</a:t>
            </a:r>
            <a:endParaRPr lang="en-US" dirty="0">
              <a:solidFill>
                <a:schemeClr val="bg1"/>
              </a:solidFill>
            </a:endParaRPr>
          </a:p>
        </p:txBody>
      </p:sp>
      <p:sp>
        <p:nvSpPr>
          <p:cNvPr id="17" name="Content Placeholder 7">
            <a:extLst>
              <a:ext uri="{FF2B5EF4-FFF2-40B4-BE49-F238E27FC236}">
                <a16:creationId xmlns:a16="http://schemas.microsoft.com/office/drawing/2014/main" id="{F7247D73-59F3-905C-FF63-400545F55DCE}"/>
              </a:ext>
            </a:extLst>
          </p:cNvPr>
          <p:cNvSpPr>
            <a:spLocks noGrp="1"/>
          </p:cNvSpPr>
          <p:nvPr>
            <p:ph idx="1"/>
          </p:nvPr>
        </p:nvSpPr>
        <p:spPr>
          <a:xfrm>
            <a:off x="643468" y="2638044"/>
            <a:ext cx="3363974" cy="3415622"/>
          </a:xfrm>
        </p:spPr>
        <p:txBody>
          <a:bodyPr>
            <a:normAutofit/>
          </a:bodyPr>
          <a:lstStyle/>
          <a:p>
            <a:pPr>
              <a:lnSpc>
                <a:spcPct val="90000"/>
              </a:lnSpc>
            </a:pPr>
            <a:r>
              <a:rPr lang="en-US" sz="1500">
                <a:solidFill>
                  <a:schemeClr val="bg1"/>
                </a:solidFill>
                <a:effectLst/>
                <a:latin typeface="Times New Roman" panose="02020603050405020304" pitchFamily="18" charset="0"/>
                <a:ea typeface="SimSun" panose="02010600030101010101" pitchFamily="2" charset="-122"/>
              </a:rPr>
              <a:t>Additionally, our evaluation extends to multi-document summarization, utilizing the MEDQA-AnS dataset, as illustrated in Table 3. A diverse set of models, encompassing both traditional and deep learning approaches, were compared. TextRank was employed for extractive summarization, while abstractive summarization considered models such as BART, Pegasus, PRIMERA, and BioBART. Notably, BART displayed competitive performance, with BioBART showing slightly inferior results.</a:t>
            </a:r>
          </a:p>
          <a:p>
            <a:pPr>
              <a:lnSpc>
                <a:spcPct val="90000"/>
              </a:lnSpc>
            </a:pPr>
            <a:endParaRPr lang="en-US" sz="1500">
              <a:solidFill>
                <a:schemeClr val="bg1"/>
              </a:solidFill>
            </a:endParaRPr>
          </a:p>
        </p:txBody>
      </p:sp>
      <p:pic>
        <p:nvPicPr>
          <p:cNvPr id="4" name="Content Placeholder 3" descr="A table with numbers and letters&#10;&#10;Description automatically generated">
            <a:extLst>
              <a:ext uri="{FF2B5EF4-FFF2-40B4-BE49-F238E27FC236}">
                <a16:creationId xmlns:a16="http://schemas.microsoft.com/office/drawing/2014/main" id="{D68D926E-C1B7-1D4A-C59D-81E0D24E8D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7763" y="2160920"/>
            <a:ext cx="6250769" cy="2375292"/>
          </a:xfrm>
          <a:prstGeom prst="rect">
            <a:avLst/>
          </a:prstGeom>
        </p:spPr>
      </p:pic>
    </p:spTree>
    <p:extLst>
      <p:ext uri="{BB962C8B-B14F-4D97-AF65-F5344CB8AC3E}">
        <p14:creationId xmlns:p14="http://schemas.microsoft.com/office/powerpoint/2010/main" val="2997021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069AE1-B11D-8F3E-3679-4EAF9F9BAE4A}"/>
              </a:ext>
            </a:extLst>
          </p:cNvPr>
          <p:cNvSpPr>
            <a:spLocks noGrp="1"/>
          </p:cNvSpPr>
          <p:nvPr>
            <p:ph type="title"/>
          </p:nvPr>
        </p:nvSpPr>
        <p:spPr>
          <a:xfrm>
            <a:off x="643467" y="98854"/>
            <a:ext cx="3363974" cy="1062681"/>
          </a:xfrm>
          <a:noFill/>
          <a:ln>
            <a:solidFill>
              <a:schemeClr val="bg1"/>
            </a:solidFill>
          </a:ln>
        </p:spPr>
        <p:txBody>
          <a:bodyPr wrap="square">
            <a:normAutofit fontScale="90000"/>
          </a:bodyPr>
          <a:lstStyle/>
          <a:p>
            <a:r>
              <a:rPr lang="en-US" sz="2400" b="1" i="1" u="none" strike="noStrike" dirty="0">
                <a:ln>
                  <a:noFill/>
                </a:ln>
                <a:solidFill>
                  <a:schemeClr val="bg1"/>
                </a:solidFill>
                <a:effectLst>
                  <a:outerShdw sx="0" sy="0">
                    <a:srgbClr val="000000"/>
                  </a:outerShdw>
                </a:effectLst>
                <a:latin typeface="Times New Roman" panose="02020603050405020304" pitchFamily="18" charset="0"/>
              </a:rPr>
              <a:t>Text Simplification</a:t>
            </a:r>
            <a:br>
              <a:rPr lang="en-US" sz="2400" b="1" i="1" u="none" strike="noStrike" dirty="0">
                <a:ln>
                  <a:noFill/>
                </a:ln>
                <a:solidFill>
                  <a:schemeClr val="bg1"/>
                </a:solidFill>
                <a:effectLst>
                  <a:outerShdw sx="0" sy="0">
                    <a:srgbClr val="000000"/>
                  </a:outerShdw>
                </a:effectLst>
                <a:latin typeface="Times New Roman" panose="02020603050405020304" pitchFamily="18" charset="0"/>
              </a:rPr>
            </a:br>
            <a:endParaRPr lang="en-US" sz="2400" dirty="0">
              <a:solidFill>
                <a:schemeClr val="bg1"/>
              </a:solidFill>
            </a:endParaRPr>
          </a:p>
        </p:txBody>
      </p:sp>
      <p:sp>
        <p:nvSpPr>
          <p:cNvPr id="8" name="Content Placeholder 7">
            <a:extLst>
              <a:ext uri="{FF2B5EF4-FFF2-40B4-BE49-F238E27FC236}">
                <a16:creationId xmlns:a16="http://schemas.microsoft.com/office/drawing/2014/main" id="{574181E4-5483-BE0E-AB63-98C1C2C4C81E}"/>
              </a:ext>
            </a:extLst>
          </p:cNvPr>
          <p:cNvSpPr>
            <a:spLocks noGrp="1"/>
          </p:cNvSpPr>
          <p:nvPr>
            <p:ph idx="1"/>
          </p:nvPr>
        </p:nvSpPr>
        <p:spPr>
          <a:xfrm>
            <a:off x="0" y="1297459"/>
            <a:ext cx="4654296" cy="5461687"/>
          </a:xfrm>
        </p:spPr>
        <p:txBody>
          <a:bodyPr>
            <a:noAutofit/>
          </a:bodyPr>
          <a:lstStyle/>
          <a:p>
            <a:pPr algn="just">
              <a:lnSpc>
                <a:spcPct val="90000"/>
              </a:lnSpc>
            </a:pPr>
            <a:r>
              <a:rPr lang="en-US" sz="1400" dirty="0">
                <a:solidFill>
                  <a:schemeClr val="bg1"/>
                </a:solidFill>
                <a:effectLst/>
                <a:latin typeface="Times New Roman" panose="02020603050405020304" pitchFamily="18" charset="0"/>
                <a:ea typeface="SimSun" panose="02010600030101010101" pitchFamily="2" charset="-122"/>
              </a:rPr>
              <a:t>We conducted a comparison among </a:t>
            </a:r>
            <a:r>
              <a:rPr lang="en-US" sz="1400" dirty="0" err="1">
                <a:solidFill>
                  <a:schemeClr val="bg1"/>
                </a:solidFill>
                <a:effectLst/>
                <a:latin typeface="Times New Roman" panose="02020603050405020304" pitchFamily="18" charset="0"/>
                <a:ea typeface="SimSun" panose="02010600030101010101" pitchFamily="2" charset="-122"/>
              </a:rPr>
              <a:t>BigBirdPegasus</a:t>
            </a:r>
            <a:r>
              <a:rPr lang="en-US" sz="1400" dirty="0">
                <a:solidFill>
                  <a:schemeClr val="bg1"/>
                </a:solidFill>
                <a:effectLst/>
                <a:latin typeface="Times New Roman" panose="02020603050405020304" pitchFamily="18" charset="0"/>
                <a:ea typeface="SimSun" panose="02010600030101010101" pitchFamily="2" charset="-122"/>
              </a:rPr>
              <a:t>, BART, and </a:t>
            </a:r>
            <a:r>
              <a:rPr lang="en-US" sz="1400" dirty="0" err="1">
                <a:solidFill>
                  <a:schemeClr val="bg1"/>
                </a:solidFill>
                <a:effectLst/>
                <a:latin typeface="Times New Roman" panose="02020603050405020304" pitchFamily="18" charset="0"/>
                <a:ea typeface="SimSun" panose="02010600030101010101" pitchFamily="2" charset="-122"/>
              </a:rPr>
              <a:t>BioBART</a:t>
            </a:r>
            <a:r>
              <a:rPr lang="en-US" sz="1400" dirty="0">
                <a:solidFill>
                  <a:schemeClr val="bg1"/>
                </a:solidFill>
                <a:effectLst/>
                <a:latin typeface="Times New Roman" panose="02020603050405020304" pitchFamily="18" charset="0"/>
                <a:ea typeface="SimSun" panose="02010600030101010101" pitchFamily="2" charset="-122"/>
              </a:rPr>
              <a:t>, fine-tuning them specifically for text simplification tasks. The evaluation, depicted in Figure 3 (A), utilized ROUGE scores. Interestingly, both BART and </a:t>
            </a:r>
            <a:r>
              <a:rPr lang="en-US" sz="1400" dirty="0" err="1">
                <a:solidFill>
                  <a:schemeClr val="bg1"/>
                </a:solidFill>
                <a:effectLst/>
                <a:latin typeface="Times New Roman" panose="02020603050405020304" pitchFamily="18" charset="0"/>
                <a:ea typeface="SimSun" panose="02010600030101010101" pitchFamily="2" charset="-122"/>
              </a:rPr>
              <a:t>BioBART</a:t>
            </a:r>
            <a:r>
              <a:rPr lang="en-US" sz="1400" dirty="0">
                <a:solidFill>
                  <a:schemeClr val="bg1"/>
                </a:solidFill>
                <a:effectLst/>
                <a:latin typeface="Times New Roman" panose="02020603050405020304" pitchFamily="18" charset="0"/>
                <a:ea typeface="SimSun" panose="02010600030101010101" pitchFamily="2" charset="-122"/>
              </a:rPr>
              <a:t> exhibited superior performance to </a:t>
            </a:r>
            <a:r>
              <a:rPr lang="en-US" sz="1400" dirty="0" err="1">
                <a:solidFill>
                  <a:schemeClr val="bg1"/>
                </a:solidFill>
                <a:effectLst/>
                <a:latin typeface="Times New Roman" panose="02020603050405020304" pitchFamily="18" charset="0"/>
                <a:ea typeface="SimSun" panose="02010600030101010101" pitchFamily="2" charset="-122"/>
              </a:rPr>
              <a:t>BigBirdPegasus</a:t>
            </a:r>
            <a:r>
              <a:rPr lang="en-US" sz="1400" dirty="0">
                <a:solidFill>
                  <a:schemeClr val="bg1"/>
                </a:solidFill>
                <a:effectLst/>
                <a:latin typeface="Times New Roman" panose="02020603050405020304" pitchFamily="18" charset="0"/>
                <a:ea typeface="SimSun" panose="02010600030101010101" pitchFamily="2" charset="-122"/>
              </a:rPr>
              <a:t> across all three datasets. Notably, </a:t>
            </a:r>
            <a:r>
              <a:rPr lang="en-US" sz="1400" dirty="0" err="1">
                <a:solidFill>
                  <a:schemeClr val="bg1"/>
                </a:solidFill>
                <a:effectLst/>
                <a:latin typeface="Times New Roman" panose="02020603050405020304" pitchFamily="18" charset="0"/>
                <a:ea typeface="SimSun" panose="02010600030101010101" pitchFamily="2" charset="-122"/>
              </a:rPr>
              <a:t>BioBART</a:t>
            </a:r>
            <a:r>
              <a:rPr lang="en-US" sz="1400" dirty="0">
                <a:solidFill>
                  <a:schemeClr val="bg1"/>
                </a:solidFill>
                <a:effectLst/>
                <a:latin typeface="Times New Roman" panose="02020603050405020304" pitchFamily="18" charset="0"/>
                <a:ea typeface="SimSun" panose="02010600030101010101" pitchFamily="2" charset="-122"/>
              </a:rPr>
              <a:t>, which is pre-trained on biomedical corpora atop BART, demonstrated a marginally better performance on a single dataset.</a:t>
            </a:r>
          </a:p>
          <a:p>
            <a:pPr marL="228600" lvl="1" algn="just">
              <a:lnSpc>
                <a:spcPct val="90000"/>
              </a:lnSpc>
              <a:spcBef>
                <a:spcPts val="0"/>
              </a:spcBef>
            </a:pPr>
            <a:r>
              <a:rPr lang="en-US" sz="1400" dirty="0">
                <a:solidFill>
                  <a:schemeClr val="bg1"/>
                </a:solidFill>
                <a:effectLst/>
                <a:latin typeface="Times New Roman" panose="02020603050405020304" pitchFamily="18" charset="0"/>
                <a:ea typeface="SimSun" panose="02010600030101010101" pitchFamily="2" charset="-122"/>
              </a:rPr>
              <a:t>Moreover, we conducted an analysis of reading ability using the Flesch-Kincaid grade level (FKGL) score. The FKGL score serves as a measure of text complexity, indicating the difficulty of understanding a given text, as illustrated in Figure 3 (B). We compared the outputs generated by our models with the ground truth. For the </a:t>
            </a:r>
            <a:r>
              <a:rPr lang="en-US" sz="1400" dirty="0" err="1">
                <a:solidFill>
                  <a:schemeClr val="bg1"/>
                </a:solidFill>
                <a:effectLst/>
                <a:latin typeface="Times New Roman" panose="02020603050405020304" pitchFamily="18" charset="0"/>
                <a:ea typeface="SimSun" panose="02010600030101010101" pitchFamily="2" charset="-122"/>
              </a:rPr>
              <a:t>eLife</a:t>
            </a:r>
            <a:r>
              <a:rPr lang="en-US" sz="1400" dirty="0">
                <a:solidFill>
                  <a:schemeClr val="bg1"/>
                </a:solidFill>
                <a:effectLst/>
                <a:latin typeface="Times New Roman" panose="02020603050405020304" pitchFamily="18" charset="0"/>
                <a:ea typeface="SimSun" panose="02010600030101010101" pitchFamily="2" charset="-122"/>
              </a:rPr>
              <a:t> and PLOS datasets, the ground truth displayed FKGL scores of 12 and 15, respectively. Intriguingly, while the </a:t>
            </a:r>
            <a:r>
              <a:rPr lang="en-US" sz="1400" dirty="0" err="1">
                <a:solidFill>
                  <a:schemeClr val="bg1"/>
                </a:solidFill>
                <a:effectLst/>
                <a:latin typeface="Times New Roman" panose="02020603050405020304" pitchFamily="18" charset="0"/>
                <a:ea typeface="SimSun" panose="02010600030101010101" pitchFamily="2" charset="-122"/>
              </a:rPr>
              <a:t>BioBART</a:t>
            </a:r>
            <a:r>
              <a:rPr lang="en-US" sz="1400" dirty="0">
                <a:solidFill>
                  <a:schemeClr val="bg1"/>
                </a:solidFill>
                <a:effectLst/>
                <a:latin typeface="Times New Roman" panose="02020603050405020304" pitchFamily="18" charset="0"/>
                <a:ea typeface="SimSun" panose="02010600030101010101" pitchFamily="2" charset="-122"/>
              </a:rPr>
              <a:t> model demonstrated competitive performance in terms of ROUGE metrics, it failed to significantly reduce the difficulty of understanding, as evidenced by its FKGL score of 17 in both datasets. On the other hand, the BART model managed to slightly lower the FKGL score to 14 and 16 for </a:t>
            </a:r>
            <a:r>
              <a:rPr lang="en-US" sz="1400" dirty="0" err="1">
                <a:solidFill>
                  <a:schemeClr val="bg1"/>
                </a:solidFill>
                <a:effectLst/>
                <a:latin typeface="Times New Roman" panose="02020603050405020304" pitchFamily="18" charset="0"/>
                <a:ea typeface="SimSun" panose="02010600030101010101" pitchFamily="2" charset="-122"/>
              </a:rPr>
              <a:t>eLife</a:t>
            </a:r>
            <a:r>
              <a:rPr lang="en-US" sz="1400" dirty="0">
                <a:solidFill>
                  <a:schemeClr val="bg1"/>
                </a:solidFill>
                <a:effectLst/>
                <a:latin typeface="Times New Roman" panose="02020603050405020304" pitchFamily="18" charset="0"/>
                <a:ea typeface="SimSun" panose="02010600030101010101" pitchFamily="2" charset="-122"/>
              </a:rPr>
              <a:t> and PLOS, respectively. However, in the case of the </a:t>
            </a:r>
            <a:r>
              <a:rPr lang="en-US" sz="1400" dirty="0" err="1">
                <a:solidFill>
                  <a:schemeClr val="bg1"/>
                </a:solidFill>
                <a:effectLst/>
                <a:latin typeface="Times New Roman" panose="02020603050405020304" pitchFamily="18" charset="0"/>
                <a:ea typeface="SimSun" panose="02010600030101010101" pitchFamily="2" charset="-122"/>
              </a:rPr>
              <a:t>MedLane</a:t>
            </a:r>
            <a:r>
              <a:rPr lang="en-US" sz="1400" dirty="0">
                <a:solidFill>
                  <a:schemeClr val="bg1"/>
                </a:solidFill>
                <a:effectLst/>
                <a:latin typeface="Times New Roman" panose="02020603050405020304" pitchFamily="18" charset="0"/>
                <a:ea typeface="SimSun" panose="02010600030101010101" pitchFamily="2" charset="-122"/>
              </a:rPr>
              <a:t> dataset, all methods appeared to reach a similar level of complexity as the ground truth. This could be attributed to the dataset's shorter examples and potentially smaller vocabulary size, limiting the observed differences.</a:t>
            </a:r>
          </a:p>
          <a:p>
            <a:pPr marL="0" marR="0" indent="0" algn="just">
              <a:lnSpc>
                <a:spcPct val="90000"/>
              </a:lnSpc>
              <a:spcBef>
                <a:spcPts val="0"/>
              </a:spcBef>
              <a:spcAft>
                <a:spcPts val="0"/>
              </a:spcAft>
              <a:buNone/>
            </a:pPr>
            <a:endParaRPr lang="en-US" sz="1400" dirty="0">
              <a:solidFill>
                <a:schemeClr val="bg1"/>
              </a:solidFill>
              <a:effectLst/>
              <a:latin typeface="Times New Roman" panose="02020603050405020304" pitchFamily="18" charset="0"/>
              <a:ea typeface="SimSun" panose="02010600030101010101" pitchFamily="2" charset="-122"/>
            </a:endParaRPr>
          </a:p>
        </p:txBody>
      </p:sp>
      <p:pic>
        <p:nvPicPr>
          <p:cNvPr id="4" name="Content Placeholder 3" descr="图表, 条形图&#10;&#10;描述已自动生成">
            <a:extLst>
              <a:ext uri="{FF2B5EF4-FFF2-40B4-BE49-F238E27FC236}">
                <a16:creationId xmlns:a16="http://schemas.microsoft.com/office/drawing/2014/main" id="{D8DC55D5-AB38-1D78-C51B-7EFD9F3D0801}"/>
              </a:ext>
            </a:extLst>
          </p:cNvPr>
          <p:cNvPicPr>
            <a:picLocks/>
          </p:cNvPicPr>
          <p:nvPr/>
        </p:nvPicPr>
        <p:blipFill>
          <a:blip r:embed="rId2"/>
          <a:stretch>
            <a:fillRect/>
          </a:stretch>
        </p:blipFill>
        <p:spPr>
          <a:xfrm>
            <a:off x="5297763" y="1020155"/>
            <a:ext cx="6250769" cy="4656822"/>
          </a:xfrm>
          <a:prstGeom prst="rect">
            <a:avLst/>
          </a:prstGeom>
        </p:spPr>
      </p:pic>
    </p:spTree>
    <p:extLst>
      <p:ext uri="{BB962C8B-B14F-4D97-AF65-F5344CB8AC3E}">
        <p14:creationId xmlns:p14="http://schemas.microsoft.com/office/powerpoint/2010/main" val="1427050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A6D22-4947-C07A-36BF-D2A87DA29551}"/>
              </a:ext>
            </a:extLst>
          </p:cNvPr>
          <p:cNvSpPr>
            <a:spLocks noGrp="1"/>
          </p:cNvSpPr>
          <p:nvPr>
            <p:ph type="title"/>
          </p:nvPr>
        </p:nvSpPr>
        <p:spPr>
          <a:xfrm>
            <a:off x="804672" y="964692"/>
            <a:ext cx="3066937" cy="851751"/>
          </a:xfrm>
        </p:spPr>
        <p:txBody>
          <a:bodyPr>
            <a:normAutofit fontScale="90000"/>
          </a:bodyPr>
          <a:lstStyle/>
          <a:p>
            <a:r>
              <a:rPr lang="en-US" sz="1800" b="1" i="1" u="none" strike="noStrike" dirty="0">
                <a:ln>
                  <a:noFill/>
                </a:ln>
                <a:effectLst>
                  <a:outerShdw sx="0" sy="0">
                    <a:srgbClr val="000000"/>
                  </a:outerShdw>
                </a:effectLst>
                <a:latin typeface="Times New Roman" panose="02020603050405020304" pitchFamily="18" charset="0"/>
              </a:rPr>
              <a:t>Machine Translation</a:t>
            </a:r>
            <a:br>
              <a:rPr lang="en-US" sz="1800" b="1" i="1" u="none" strike="noStrike" dirty="0">
                <a:ln>
                  <a:noFill/>
                </a:ln>
                <a:effectLst>
                  <a:outerShdw sx="0" sy="0">
                    <a:srgbClr val="000000"/>
                  </a:outerShdw>
                </a:effectLst>
                <a:latin typeface="Times New Roman" panose="02020603050405020304" pitchFamily="18" charset="0"/>
              </a:rPr>
            </a:br>
            <a:endParaRPr lang="en-US" dirty="0"/>
          </a:p>
        </p:txBody>
      </p:sp>
      <p:sp>
        <p:nvSpPr>
          <p:cNvPr id="8" name="Content Placeholder 7">
            <a:extLst>
              <a:ext uri="{FF2B5EF4-FFF2-40B4-BE49-F238E27FC236}">
                <a16:creationId xmlns:a16="http://schemas.microsoft.com/office/drawing/2014/main" id="{F893CE80-88ED-B5D5-1A38-EDF9E65EDA4F}"/>
              </a:ext>
            </a:extLst>
          </p:cNvPr>
          <p:cNvSpPr>
            <a:spLocks noGrp="1"/>
          </p:cNvSpPr>
          <p:nvPr>
            <p:ph idx="1"/>
          </p:nvPr>
        </p:nvSpPr>
        <p:spPr>
          <a:xfrm>
            <a:off x="803244" y="1977081"/>
            <a:ext cx="3525374" cy="4201297"/>
          </a:xfrm>
        </p:spPr>
        <p:txBody>
          <a:bodyPr>
            <a:normAutofit fontScale="85000" lnSpcReduction="20000"/>
          </a:bodyPr>
          <a:lstStyle/>
          <a:p>
            <a:pPr algn="just"/>
            <a:r>
              <a:rPr lang="en-US" sz="1800" dirty="0">
                <a:effectLst/>
                <a:latin typeface="Times New Roman" panose="02020603050405020304" pitchFamily="18" charset="0"/>
                <a:ea typeface="SimSun" panose="02010600030101010101" pitchFamily="2" charset="-122"/>
              </a:rPr>
              <a:t>We fine-tuned </a:t>
            </a:r>
            <a:r>
              <a:rPr lang="en-US" sz="1800" dirty="0" err="1">
                <a:effectLst/>
                <a:latin typeface="Times New Roman" panose="02020603050405020304" pitchFamily="18" charset="0"/>
                <a:ea typeface="SimSun" panose="02010600030101010101" pitchFamily="2" charset="-122"/>
              </a:rPr>
              <a:t>MarianMT</a:t>
            </a:r>
            <a:r>
              <a:rPr lang="en-US" sz="1800" dirty="0">
                <a:effectLst/>
                <a:latin typeface="Times New Roman" panose="02020603050405020304" pitchFamily="18" charset="0"/>
                <a:ea typeface="SimSun" panose="02010600030101010101" pitchFamily="2" charset="-122"/>
              </a:rPr>
              <a:t> and mT5 on three language pairs: "</a:t>
            </a:r>
            <a:r>
              <a:rPr lang="en-US" sz="1800" dirty="0" err="1">
                <a:effectLst/>
                <a:latin typeface="Times New Roman" panose="02020603050405020304" pitchFamily="18" charset="0"/>
                <a:ea typeface="SimSun" panose="02010600030101010101" pitchFamily="2" charset="-122"/>
              </a:rPr>
              <a:t>en</a:t>
            </a:r>
            <a:r>
              <a:rPr lang="en-US" sz="1800" dirty="0">
                <a:effectLst/>
                <a:latin typeface="Times New Roman" panose="02020603050405020304" pitchFamily="18" charset="0"/>
                <a:ea typeface="SimSun" panose="02010600030101010101" pitchFamily="2" charset="-122"/>
              </a:rPr>
              <a:t>-es", "</a:t>
            </a:r>
            <a:r>
              <a:rPr lang="en-US" sz="1800" dirty="0" err="1">
                <a:effectLst/>
                <a:latin typeface="Times New Roman" panose="02020603050405020304" pitchFamily="18" charset="0"/>
                <a:ea typeface="SimSun" panose="02010600030101010101" pitchFamily="2" charset="-122"/>
              </a:rPr>
              <a:t>en-fr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en-ro</a:t>
            </a:r>
            <a:r>
              <a:rPr lang="en-US" sz="1800" dirty="0">
                <a:effectLst/>
                <a:latin typeface="Times New Roman" panose="02020603050405020304" pitchFamily="18" charset="0"/>
                <a:ea typeface="SimSun" panose="02010600030101010101" pitchFamily="2" charset="-122"/>
              </a:rPr>
              <a:t>", utilizing </a:t>
            </a:r>
            <a:r>
              <a:rPr lang="en-US" sz="1800" dirty="0" err="1">
                <a:effectLst/>
                <a:latin typeface="Times New Roman" panose="02020603050405020304" pitchFamily="18" charset="0"/>
                <a:ea typeface="SimSun" panose="02010600030101010101" pitchFamily="2" charset="-122"/>
              </a:rPr>
              <a:t>MarianMT</a:t>
            </a:r>
            <a:r>
              <a:rPr lang="en-US" sz="1800" dirty="0">
                <a:effectLst/>
                <a:latin typeface="Times New Roman" panose="02020603050405020304" pitchFamily="18" charset="0"/>
                <a:ea typeface="SimSun" panose="02010600030101010101" pitchFamily="2" charset="-122"/>
              </a:rPr>
              <a:t> as the baseline for comparison. Evaluation was performed using BLEU score57, as depicted in Figure 4. Following fine-tuning, there was a significant improvement in BLEU scores, with the most substantial enhancement observed in the "</a:t>
            </a:r>
            <a:r>
              <a:rPr lang="en-US" sz="1800" dirty="0" err="1">
                <a:effectLst/>
                <a:latin typeface="Times New Roman" panose="02020603050405020304" pitchFamily="18" charset="0"/>
                <a:ea typeface="SimSun" panose="02010600030101010101" pitchFamily="2" charset="-122"/>
              </a:rPr>
              <a:t>en-fr</a:t>
            </a:r>
            <a:r>
              <a:rPr lang="en-US" sz="1800" dirty="0">
                <a:effectLst/>
                <a:latin typeface="Times New Roman" panose="02020603050405020304" pitchFamily="18" charset="0"/>
                <a:ea typeface="SimSun" panose="02010600030101010101" pitchFamily="2" charset="-122"/>
              </a:rPr>
              <a:t>" language pair. This improvement can be attributed to the larger amount of training data available for "</a:t>
            </a:r>
            <a:r>
              <a:rPr lang="en-US" sz="1800" dirty="0" err="1">
                <a:effectLst/>
                <a:latin typeface="Times New Roman" panose="02020603050405020304" pitchFamily="18" charset="0"/>
                <a:ea typeface="SimSun" panose="02010600030101010101" pitchFamily="2" charset="-122"/>
              </a:rPr>
              <a:t>en-fr</a:t>
            </a:r>
            <a:r>
              <a:rPr lang="en-US" sz="1800" dirty="0">
                <a:effectLst/>
                <a:latin typeface="Times New Roman" panose="02020603050405020304" pitchFamily="18" charset="0"/>
                <a:ea typeface="SimSun" panose="02010600030101010101" pitchFamily="2" charset="-122"/>
              </a:rPr>
              <a:t>" (2,812,305 samples). Furthermore, across all three language pairs, the mT5 model consistently outperformed the </a:t>
            </a:r>
            <a:r>
              <a:rPr lang="en-US" sz="1800" dirty="0" err="1">
                <a:effectLst/>
                <a:latin typeface="Times New Roman" panose="02020603050405020304" pitchFamily="18" charset="0"/>
                <a:ea typeface="SimSun" panose="02010600030101010101" pitchFamily="2" charset="-122"/>
              </a:rPr>
              <a:t>MarianMT</a:t>
            </a:r>
            <a:r>
              <a:rPr lang="en-US" sz="1800" dirty="0">
                <a:effectLst/>
                <a:latin typeface="Times New Roman" panose="02020603050405020304" pitchFamily="18" charset="0"/>
                <a:ea typeface="SimSun" panose="02010600030101010101" pitchFamily="2" charset="-122"/>
              </a:rPr>
              <a:t> model in terms of BLEU scores. Additionally, we conducted fine-tuning for mT5 on five more language pairs: "</a:t>
            </a:r>
            <a:r>
              <a:rPr lang="en-US" sz="1800" dirty="0" err="1">
                <a:effectLst/>
                <a:latin typeface="Times New Roman" panose="02020603050405020304" pitchFamily="18" charset="0"/>
                <a:ea typeface="SimSun" panose="02010600030101010101" pitchFamily="2" charset="-122"/>
              </a:rPr>
              <a:t>en</a:t>
            </a:r>
            <a:r>
              <a:rPr lang="en-US" sz="1800" dirty="0">
                <a:effectLst/>
                <a:latin typeface="Times New Roman" panose="02020603050405020304" pitchFamily="18" charset="0"/>
                <a:ea typeface="SimSun" panose="02010600030101010101" pitchFamily="2" charset="-122"/>
              </a:rPr>
              <a:t>-cs", "</a:t>
            </a:r>
            <a:r>
              <a:rPr lang="en-US" sz="1800" dirty="0" err="1">
                <a:effectLst/>
                <a:latin typeface="Times New Roman" panose="02020603050405020304" pitchFamily="18" charset="0"/>
                <a:ea typeface="SimSun" panose="02010600030101010101" pitchFamily="2" charset="-122"/>
              </a:rPr>
              <a:t>en</a:t>
            </a:r>
            <a:r>
              <a:rPr lang="en-US" sz="1800" dirty="0">
                <a:effectLst/>
                <a:latin typeface="Times New Roman" panose="02020603050405020304" pitchFamily="18" charset="0"/>
                <a:ea typeface="SimSun" panose="02010600030101010101" pitchFamily="2" charset="-122"/>
              </a:rPr>
              <a:t>-de", "</a:t>
            </a:r>
            <a:r>
              <a:rPr lang="en-US" sz="1800" dirty="0" err="1">
                <a:effectLst/>
                <a:latin typeface="Times New Roman" panose="02020603050405020304" pitchFamily="18" charset="0"/>
                <a:ea typeface="SimSun" panose="02010600030101010101" pitchFamily="2" charset="-122"/>
              </a:rPr>
              <a:t>en</a:t>
            </a:r>
            <a:r>
              <a:rPr lang="en-US" sz="1800" dirty="0">
                <a:effectLst/>
                <a:latin typeface="Times New Roman" panose="02020603050405020304" pitchFamily="18" charset="0"/>
                <a:ea typeface="SimSun" panose="02010600030101010101" pitchFamily="2" charset="-122"/>
              </a:rPr>
              <a:t>-hu", "</a:t>
            </a:r>
            <a:r>
              <a:rPr lang="en-US" sz="1800" dirty="0" err="1">
                <a:effectLst/>
                <a:latin typeface="Times New Roman" panose="02020603050405020304" pitchFamily="18" charset="0"/>
                <a:ea typeface="SimSun" panose="02010600030101010101" pitchFamily="2" charset="-122"/>
              </a:rPr>
              <a:t>en</a:t>
            </a:r>
            <a:r>
              <a:rPr lang="en-US" sz="1800" dirty="0">
                <a:effectLst/>
                <a:latin typeface="Times New Roman" panose="02020603050405020304" pitchFamily="18" charset="0"/>
                <a:ea typeface="SimSun" panose="02010600030101010101" pitchFamily="2" charset="-122"/>
              </a:rPr>
              <a:t>-pl", and "</a:t>
            </a:r>
            <a:r>
              <a:rPr lang="en-US" sz="1800" dirty="0" err="1">
                <a:effectLst/>
                <a:latin typeface="Times New Roman" panose="02020603050405020304" pitchFamily="18" charset="0"/>
                <a:ea typeface="SimSun" panose="02010600030101010101" pitchFamily="2" charset="-122"/>
              </a:rPr>
              <a:t>en-sv</a:t>
            </a:r>
            <a:r>
              <a:rPr lang="en-US" sz="1800" dirty="0">
                <a:effectLst/>
                <a:latin typeface="Times New Roman" panose="02020603050405020304" pitchFamily="18" charset="0"/>
                <a:ea typeface="SimSun" panose="02010600030101010101" pitchFamily="2" charset="-122"/>
              </a:rPr>
              <a:t>";</a:t>
            </a:r>
          </a:p>
          <a:p>
            <a:pPr algn="just"/>
            <a:endParaRPr lang="en-US" dirty="0"/>
          </a:p>
        </p:txBody>
      </p:sp>
      <p:sp>
        <p:nvSpPr>
          <p:cNvPr id="11"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图表, 条形图&#10;&#10;描述已自动生成">
            <a:extLst>
              <a:ext uri="{FF2B5EF4-FFF2-40B4-BE49-F238E27FC236}">
                <a16:creationId xmlns:a16="http://schemas.microsoft.com/office/drawing/2014/main" id="{D5AD9CFD-1922-8C5E-7719-DBBC802B9358}"/>
              </a:ext>
            </a:extLst>
          </p:cNvPr>
          <p:cNvPicPr>
            <a:picLocks/>
          </p:cNvPicPr>
          <p:nvPr/>
        </p:nvPicPr>
        <p:blipFill>
          <a:blip r:embed="rId2"/>
          <a:stretch>
            <a:fillRect/>
          </a:stretch>
        </p:blipFill>
        <p:spPr>
          <a:xfrm>
            <a:off x="4823366" y="1689393"/>
            <a:ext cx="6227064" cy="3487155"/>
          </a:xfrm>
          <a:prstGeom prst="rect">
            <a:avLst/>
          </a:prstGeom>
        </p:spPr>
      </p:pic>
    </p:spTree>
    <p:extLst>
      <p:ext uri="{BB962C8B-B14F-4D97-AF65-F5344CB8AC3E}">
        <p14:creationId xmlns:p14="http://schemas.microsoft.com/office/powerpoint/2010/main" val="3284029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99BE-61A4-4F68-2324-67F0C6B60724}"/>
              </a:ext>
            </a:extLst>
          </p:cNvPr>
          <p:cNvSpPr>
            <a:spLocks noGrp="1"/>
          </p:cNvSpPr>
          <p:nvPr>
            <p:ph type="title"/>
          </p:nvPr>
        </p:nvSpPr>
        <p:spPr/>
        <p:txBody>
          <a:bodyPr/>
          <a:lstStyle/>
          <a:p>
            <a:r>
              <a:rPr lang="en-US" dirty="0"/>
              <a:t>Improvement</a:t>
            </a:r>
          </a:p>
        </p:txBody>
      </p:sp>
      <p:sp>
        <p:nvSpPr>
          <p:cNvPr id="3" name="Content Placeholder 2">
            <a:extLst>
              <a:ext uri="{FF2B5EF4-FFF2-40B4-BE49-F238E27FC236}">
                <a16:creationId xmlns:a16="http://schemas.microsoft.com/office/drawing/2014/main" id="{49588E3E-044A-9C5B-5F1A-FEC122038D43}"/>
              </a:ext>
            </a:extLst>
          </p:cNvPr>
          <p:cNvSpPr>
            <a:spLocks noGrp="1"/>
          </p:cNvSpPr>
          <p:nvPr>
            <p:ph idx="1"/>
          </p:nvPr>
        </p:nvSpPr>
        <p:spPr>
          <a:xfrm>
            <a:off x="1701210" y="2328530"/>
            <a:ext cx="9027042" cy="4104168"/>
          </a:xfrm>
        </p:spPr>
        <p:txBody>
          <a:bodyPr>
            <a:normAutofit fontScale="85000" lnSpcReduction="10000"/>
          </a:bodyPr>
          <a:lstStyle/>
          <a:p>
            <a:pPr marL="0" marR="0" indent="182880" algn="just">
              <a:lnSpc>
                <a:spcPct val="95000"/>
              </a:lnSpc>
              <a:spcBef>
                <a:spcPts val="0"/>
              </a:spcBef>
              <a:spcAft>
                <a:spcPts val="600"/>
              </a:spcAft>
              <a:tabLst>
                <a:tab pos="182880" algn="l"/>
              </a:tabLst>
            </a:pPr>
            <a:r>
              <a:rPr lang="en-US" sz="1800" spc="-5" dirty="0">
                <a:effectLst/>
                <a:latin typeface="Times New Roman" panose="02020603050405020304" pitchFamily="18" charset="0"/>
                <a:ea typeface="SimSun" panose="02010600030101010101" pitchFamily="2" charset="-122"/>
              </a:rPr>
              <a:t>Successful implementation of the </a:t>
            </a:r>
            <a:r>
              <a:rPr lang="en-US" sz="1800" spc="-5" dirty="0" err="1">
                <a:effectLst/>
                <a:latin typeface="Times New Roman" panose="02020603050405020304" pitchFamily="18" charset="0"/>
                <a:ea typeface="SimSun" panose="02010600030101010101" pitchFamily="2" charset="-122"/>
              </a:rPr>
              <a:t>MedGen</a:t>
            </a:r>
            <a:r>
              <a:rPr lang="en-US" sz="1800" spc="-5" dirty="0">
                <a:effectLst/>
                <a:latin typeface="Times New Roman" panose="02020603050405020304" pitchFamily="18" charset="0"/>
                <a:ea typeface="SimSun" panose="02010600030101010101" pitchFamily="2" charset="-122"/>
              </a:rPr>
              <a:t> API and </a:t>
            </a:r>
            <a:r>
              <a:rPr lang="en-US" sz="1800" spc="-5" dirty="0" err="1">
                <a:effectLst/>
                <a:latin typeface="Times New Roman" panose="02020603050405020304" pitchFamily="18" charset="0"/>
                <a:ea typeface="SimSun" panose="02010600030101010101" pitchFamily="2" charset="-122"/>
              </a:rPr>
              <a:t>OpenAI</a:t>
            </a:r>
            <a:r>
              <a:rPr lang="en-US" sz="1800" spc="-5" dirty="0">
                <a:effectLst/>
                <a:latin typeface="Times New Roman" panose="02020603050405020304" pitchFamily="18" charset="0"/>
                <a:ea typeface="SimSun" panose="02010600030101010101" pitchFamily="2" charset="-122"/>
              </a:rPr>
              <a:t> API integration. The integration combines the capabilities of </a:t>
            </a:r>
            <a:r>
              <a:rPr lang="en-US" sz="1800" spc="-5" dirty="0" err="1">
                <a:effectLst/>
                <a:latin typeface="Times New Roman" panose="02020603050405020304" pitchFamily="18" charset="0"/>
                <a:ea typeface="SimSun" panose="02010600030101010101" pitchFamily="2" charset="-122"/>
              </a:rPr>
              <a:t>MedGen</a:t>
            </a:r>
            <a:r>
              <a:rPr lang="en-US" sz="1800" spc="-5" dirty="0">
                <a:effectLst/>
                <a:latin typeface="Times New Roman" panose="02020603050405020304" pitchFamily="18" charset="0"/>
                <a:ea typeface="SimSun" panose="02010600030101010101" pitchFamily="2" charset="-122"/>
              </a:rPr>
              <a:t>, a comprehensive natural language processing (NLP) toolkit designed for medical text processing, with the advanced language model GPT-3.5 from </a:t>
            </a:r>
            <a:r>
              <a:rPr lang="en-US" sz="1800" spc="-5" dirty="0" err="1">
                <a:effectLst/>
                <a:latin typeface="Times New Roman" panose="02020603050405020304" pitchFamily="18" charset="0"/>
                <a:ea typeface="SimSun" panose="02010600030101010101" pitchFamily="2" charset="-122"/>
              </a:rPr>
              <a:t>OpenAI</a:t>
            </a:r>
            <a:r>
              <a:rPr lang="en-US" sz="1800" spc="-5" dirty="0">
                <a:effectLst/>
                <a:latin typeface="Times New Roman" panose="02020603050405020304" pitchFamily="18" charset="0"/>
                <a:ea typeface="SimSun" panose="02010600030101010101" pitchFamily="2" charset="-122"/>
              </a:rPr>
              <a:t>. The collaborative use of these APIs creates a powerful solution for addressing a wide range of medical text processing tasks.</a:t>
            </a:r>
          </a:p>
          <a:p>
            <a:pPr marL="137160" marR="0" indent="0" algn="just">
              <a:lnSpc>
                <a:spcPct val="95000"/>
              </a:lnSpc>
              <a:spcBef>
                <a:spcPts val="0"/>
              </a:spcBef>
              <a:spcAft>
                <a:spcPts val="600"/>
              </a:spcAft>
              <a:tabLst>
                <a:tab pos="182880" algn="l"/>
              </a:tabLst>
            </a:pPr>
            <a:r>
              <a:rPr lang="en-US" sz="1800" b="1" spc="-5" dirty="0">
                <a:effectLst/>
                <a:latin typeface="Times New Roman" panose="02020603050405020304" pitchFamily="18" charset="0"/>
                <a:ea typeface="SimSun" panose="02010600030101010101" pitchFamily="2" charset="-122"/>
              </a:rPr>
              <a:t>1. </a:t>
            </a:r>
            <a:r>
              <a:rPr lang="en-US" sz="1800" b="1" spc="-5" dirty="0" err="1">
                <a:effectLst/>
                <a:latin typeface="Times New Roman" panose="02020603050405020304" pitchFamily="18" charset="0"/>
                <a:ea typeface="SimSun" panose="02010600030101010101" pitchFamily="2" charset="-122"/>
              </a:rPr>
              <a:t>MedGen</a:t>
            </a:r>
            <a:r>
              <a:rPr lang="en-US" sz="1800" b="1" spc="-5" dirty="0">
                <a:effectLst/>
                <a:latin typeface="Times New Roman" panose="02020603050405020304" pitchFamily="18" charset="0"/>
                <a:ea typeface="SimSun" panose="02010600030101010101" pitchFamily="2" charset="-122"/>
              </a:rPr>
              <a:t> API Integration:</a:t>
            </a:r>
            <a:endParaRPr lang="en-US" sz="1800" spc="-5" dirty="0">
              <a:effectLst/>
              <a:latin typeface="Times New Roman" panose="02020603050405020304" pitchFamily="18" charset="0"/>
              <a:ea typeface="SimSun" panose="02010600030101010101" pitchFamily="2" charset="-122"/>
            </a:endParaRPr>
          </a:p>
          <a:p>
            <a:pPr marL="0" marR="0" indent="182880" algn="just">
              <a:lnSpc>
                <a:spcPct val="95000"/>
              </a:lnSpc>
              <a:spcBef>
                <a:spcPts val="0"/>
              </a:spcBef>
              <a:spcAft>
                <a:spcPts val="600"/>
              </a:spcAft>
              <a:tabLst>
                <a:tab pos="182880" algn="l"/>
              </a:tabLst>
            </a:pPr>
            <a:r>
              <a:rPr lang="en-US" sz="1800" spc="-5" dirty="0">
                <a:effectLst/>
                <a:latin typeface="Times New Roman" panose="02020603050405020304" pitchFamily="18" charset="0"/>
                <a:ea typeface="SimSun" panose="02010600030101010101" pitchFamily="2" charset="-122"/>
              </a:rPr>
              <a:t>The </a:t>
            </a:r>
            <a:r>
              <a:rPr lang="en-US" sz="1800" spc="-5" dirty="0" err="1">
                <a:effectLst/>
                <a:latin typeface="Times New Roman" panose="02020603050405020304" pitchFamily="18" charset="0"/>
                <a:ea typeface="SimSun" panose="02010600030101010101" pitchFamily="2" charset="-122"/>
              </a:rPr>
              <a:t>MedGen</a:t>
            </a:r>
            <a:r>
              <a:rPr lang="en-US" sz="1800" spc="-5" dirty="0">
                <a:effectLst/>
                <a:latin typeface="Times New Roman" panose="02020603050405020304" pitchFamily="18" charset="0"/>
                <a:ea typeface="SimSun" panose="02010600030101010101" pitchFamily="2" charset="-122"/>
              </a:rPr>
              <a:t> API serves as the backbone for medical text processing tasks. It provides a user-friendly interface for tasks such as text summarization, question answering, text simplification, and machine translation. The API is accessed through a chatbot platform, enabling users to interact seamlessly with </a:t>
            </a:r>
            <a:r>
              <a:rPr lang="en-US" sz="1800" spc="-5" dirty="0" err="1">
                <a:effectLst/>
                <a:latin typeface="Times New Roman" panose="02020603050405020304" pitchFamily="18" charset="0"/>
                <a:ea typeface="SimSun" panose="02010600030101010101" pitchFamily="2" charset="-122"/>
              </a:rPr>
              <a:t>MedGen's</a:t>
            </a:r>
            <a:r>
              <a:rPr lang="en-US" sz="1800" spc="-5" dirty="0">
                <a:effectLst/>
                <a:latin typeface="Times New Roman" panose="02020603050405020304" pitchFamily="18" charset="0"/>
                <a:ea typeface="SimSun" panose="02010600030101010101" pitchFamily="2" charset="-122"/>
              </a:rPr>
              <a:t> capabilities.</a:t>
            </a:r>
          </a:p>
          <a:p>
            <a:pPr marL="137160" marR="0" indent="0" algn="just">
              <a:lnSpc>
                <a:spcPct val="95000"/>
              </a:lnSpc>
              <a:spcBef>
                <a:spcPts val="0"/>
              </a:spcBef>
              <a:spcAft>
                <a:spcPts val="600"/>
              </a:spcAft>
              <a:tabLst>
                <a:tab pos="182880" algn="l"/>
              </a:tabLst>
            </a:pPr>
            <a:r>
              <a:rPr lang="en-US" sz="1800" b="1" spc="-5" dirty="0">
                <a:effectLst/>
                <a:latin typeface="Times New Roman" panose="02020603050405020304" pitchFamily="18" charset="0"/>
                <a:ea typeface="SimSun" panose="02010600030101010101" pitchFamily="2" charset="-122"/>
              </a:rPr>
              <a:t>2. </a:t>
            </a:r>
            <a:r>
              <a:rPr lang="en-US" sz="1800" b="1" spc="-5" dirty="0" err="1">
                <a:effectLst/>
                <a:latin typeface="Times New Roman" panose="02020603050405020304" pitchFamily="18" charset="0"/>
                <a:ea typeface="SimSun" panose="02010600030101010101" pitchFamily="2" charset="-122"/>
              </a:rPr>
              <a:t>OpenAI</a:t>
            </a:r>
            <a:r>
              <a:rPr lang="en-US" sz="1800" b="1" spc="-5" dirty="0">
                <a:effectLst/>
                <a:latin typeface="Times New Roman" panose="02020603050405020304" pitchFamily="18" charset="0"/>
                <a:ea typeface="SimSun" panose="02010600030101010101" pitchFamily="2" charset="-122"/>
              </a:rPr>
              <a:t> API Integration (GPT-3.5):</a:t>
            </a:r>
            <a:endParaRPr lang="en-US" sz="1800" spc="-5" dirty="0">
              <a:effectLst/>
              <a:latin typeface="Times New Roman" panose="02020603050405020304" pitchFamily="18" charset="0"/>
              <a:ea typeface="SimSun" panose="02010600030101010101" pitchFamily="2" charset="-122"/>
            </a:endParaRPr>
          </a:p>
          <a:p>
            <a:pPr marL="0" marR="0" indent="182880" algn="just">
              <a:lnSpc>
                <a:spcPct val="95000"/>
              </a:lnSpc>
              <a:spcBef>
                <a:spcPts val="0"/>
              </a:spcBef>
              <a:spcAft>
                <a:spcPts val="600"/>
              </a:spcAft>
              <a:tabLst>
                <a:tab pos="182880" algn="l"/>
              </a:tabLst>
            </a:pPr>
            <a:r>
              <a:rPr lang="en-US" sz="1800" spc="-5" dirty="0">
                <a:effectLst/>
                <a:latin typeface="Times New Roman" panose="02020603050405020304" pitchFamily="18" charset="0"/>
                <a:ea typeface="SimSun" panose="02010600030101010101" pitchFamily="2" charset="-122"/>
              </a:rPr>
              <a:t>The </a:t>
            </a:r>
            <a:r>
              <a:rPr lang="en-US" sz="1800" spc="-5" dirty="0" err="1">
                <a:effectLst/>
                <a:latin typeface="Times New Roman" panose="02020603050405020304" pitchFamily="18" charset="0"/>
                <a:ea typeface="SimSun" panose="02010600030101010101" pitchFamily="2" charset="-122"/>
              </a:rPr>
              <a:t>OpenAI</a:t>
            </a:r>
            <a:r>
              <a:rPr lang="en-US" sz="1800" spc="-5" dirty="0">
                <a:effectLst/>
                <a:latin typeface="Times New Roman" panose="02020603050405020304" pitchFamily="18" charset="0"/>
                <a:ea typeface="SimSun" panose="02010600030101010101" pitchFamily="2" charset="-122"/>
              </a:rPr>
              <a:t> API, specifically leveraging the GPT-3.5 language model, enhances the conversational and context-aware aspects of the system. GPT-3.5 is utilized for generating follow-up questions, providing detailed explanations, and assisting with additional context in user interactions.</a:t>
            </a:r>
          </a:p>
          <a:p>
            <a:pPr marL="137160" marR="0" indent="0" algn="just">
              <a:lnSpc>
                <a:spcPct val="95000"/>
              </a:lnSpc>
              <a:spcBef>
                <a:spcPts val="0"/>
              </a:spcBef>
              <a:spcAft>
                <a:spcPts val="600"/>
              </a:spcAft>
              <a:tabLst>
                <a:tab pos="182880" algn="l"/>
              </a:tabLst>
            </a:pPr>
            <a:r>
              <a:rPr lang="en-US" sz="1800" b="1" spc="-5" dirty="0">
                <a:effectLst/>
                <a:latin typeface="Times New Roman" panose="02020603050405020304" pitchFamily="18" charset="0"/>
                <a:ea typeface="SimSun" panose="02010600030101010101" pitchFamily="2" charset="-122"/>
              </a:rPr>
              <a:t>3. Chatbot Platform:</a:t>
            </a:r>
            <a:endParaRPr lang="en-US" sz="1800" spc="-5" dirty="0">
              <a:effectLst/>
              <a:latin typeface="Times New Roman" panose="02020603050405020304" pitchFamily="18" charset="0"/>
              <a:ea typeface="SimSun" panose="02010600030101010101" pitchFamily="2" charset="-122"/>
            </a:endParaRPr>
          </a:p>
          <a:p>
            <a:pPr marL="0" marR="0" indent="182880" algn="just">
              <a:lnSpc>
                <a:spcPct val="95000"/>
              </a:lnSpc>
              <a:spcBef>
                <a:spcPts val="0"/>
              </a:spcBef>
              <a:spcAft>
                <a:spcPts val="600"/>
              </a:spcAft>
              <a:tabLst>
                <a:tab pos="182880" algn="l"/>
              </a:tabLst>
            </a:pPr>
            <a:r>
              <a:rPr lang="en-US" sz="1800" spc="-5" dirty="0">
                <a:effectLst/>
                <a:latin typeface="Times New Roman" panose="02020603050405020304" pitchFamily="18" charset="0"/>
                <a:ea typeface="SimSun" panose="02010600030101010101" pitchFamily="2" charset="-122"/>
              </a:rPr>
              <a:t>A chatbot platform, chosen based on project requirements and preferences (e.g., </a:t>
            </a:r>
            <a:r>
              <a:rPr lang="en-US" sz="1800" spc="-5" dirty="0" err="1">
                <a:effectLst/>
                <a:latin typeface="Times New Roman" panose="02020603050405020304" pitchFamily="18" charset="0"/>
                <a:ea typeface="SimSun" panose="02010600030101010101" pitchFamily="2" charset="-122"/>
              </a:rPr>
              <a:t>Dialogflow</a:t>
            </a:r>
            <a:r>
              <a:rPr lang="en-US" sz="1800" spc="-5" dirty="0">
                <a:effectLst/>
                <a:latin typeface="Times New Roman" panose="02020603050405020304" pitchFamily="18" charset="0"/>
                <a:ea typeface="SimSun" panose="02010600030101010101" pitchFamily="2" charset="-122"/>
              </a:rPr>
              <a:t>, Microsoft Bot Framework, Rasa), serves as the intermediary between users and the integrated APIs. The platform processes user input, determines intent, and appropriately invokes the </a:t>
            </a:r>
            <a:r>
              <a:rPr lang="en-US" sz="1800" spc="-5" dirty="0" err="1">
                <a:effectLst/>
                <a:latin typeface="Times New Roman" panose="02020603050405020304" pitchFamily="18" charset="0"/>
                <a:ea typeface="SimSun" panose="02010600030101010101" pitchFamily="2" charset="-122"/>
              </a:rPr>
              <a:t>MedGen</a:t>
            </a:r>
            <a:r>
              <a:rPr lang="en-US" sz="1800" spc="-5" dirty="0">
                <a:effectLst/>
                <a:latin typeface="Times New Roman" panose="02020603050405020304" pitchFamily="18" charset="0"/>
                <a:ea typeface="SimSun" panose="02010600030101010101" pitchFamily="2" charset="-122"/>
              </a:rPr>
              <a:t> and </a:t>
            </a:r>
            <a:r>
              <a:rPr lang="en-US" sz="1800" spc="-5" dirty="0" err="1">
                <a:effectLst/>
                <a:latin typeface="Times New Roman" panose="02020603050405020304" pitchFamily="18" charset="0"/>
                <a:ea typeface="SimSun" panose="02010600030101010101" pitchFamily="2" charset="-122"/>
              </a:rPr>
              <a:t>OpenAI</a:t>
            </a:r>
            <a:r>
              <a:rPr lang="en-US" sz="1800" spc="-5" dirty="0">
                <a:effectLst/>
                <a:latin typeface="Times New Roman" panose="02020603050405020304" pitchFamily="18" charset="0"/>
                <a:ea typeface="SimSun" panose="02010600030101010101" pitchFamily="2" charset="-122"/>
              </a:rPr>
              <a:t> APIs.</a:t>
            </a:r>
          </a:p>
          <a:p>
            <a:endParaRPr lang="en-US" dirty="0"/>
          </a:p>
        </p:txBody>
      </p:sp>
    </p:spTree>
    <p:extLst>
      <p:ext uri="{BB962C8B-B14F-4D97-AF65-F5344CB8AC3E}">
        <p14:creationId xmlns:p14="http://schemas.microsoft.com/office/powerpoint/2010/main" val="75492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4EF0-874A-F35B-5A5E-180E8C1EF90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E660F77-0DD1-7A95-34F2-B1988335001E}"/>
              </a:ext>
            </a:extLst>
          </p:cNvPr>
          <p:cNvSpPr>
            <a:spLocks noGrp="1"/>
          </p:cNvSpPr>
          <p:nvPr>
            <p:ph idx="1"/>
          </p:nvPr>
        </p:nvSpPr>
        <p:spPr/>
        <p:txBody>
          <a:bodyPr>
            <a:normAutofit fontScale="85000" lnSpcReduction="20000"/>
          </a:bodyPr>
          <a:lstStyle/>
          <a:p>
            <a:pPr marL="137160" marR="0" indent="0" algn="just">
              <a:lnSpc>
                <a:spcPct val="95000"/>
              </a:lnSpc>
              <a:spcBef>
                <a:spcPts val="0"/>
              </a:spcBef>
              <a:spcAft>
                <a:spcPts val="600"/>
              </a:spcAft>
              <a:tabLst>
                <a:tab pos="182880" algn="l"/>
              </a:tabLst>
            </a:pPr>
            <a:r>
              <a:rPr lang="en-US" sz="1800" b="1" spc="-5" dirty="0">
                <a:effectLst/>
                <a:latin typeface="Times New Roman" panose="02020603050405020304" pitchFamily="18" charset="0"/>
                <a:ea typeface="SimSun" panose="02010600030101010101" pitchFamily="2" charset="-122"/>
              </a:rPr>
              <a:t>4. User Input and Interaction:</a:t>
            </a:r>
            <a:endParaRPr lang="en-US" sz="1800" spc="-5" dirty="0">
              <a:effectLst/>
              <a:latin typeface="Times New Roman" panose="02020603050405020304" pitchFamily="18" charset="0"/>
              <a:ea typeface="SimSun" panose="02010600030101010101" pitchFamily="2" charset="-122"/>
            </a:endParaRPr>
          </a:p>
          <a:p>
            <a:pPr marL="0" marR="0" indent="182880" algn="just">
              <a:lnSpc>
                <a:spcPct val="95000"/>
              </a:lnSpc>
              <a:spcBef>
                <a:spcPts val="0"/>
              </a:spcBef>
              <a:spcAft>
                <a:spcPts val="600"/>
              </a:spcAft>
              <a:tabLst>
                <a:tab pos="182880" algn="l"/>
              </a:tabLst>
            </a:pPr>
            <a:r>
              <a:rPr lang="en-US" sz="1800" spc="-5" dirty="0">
                <a:effectLst/>
                <a:latin typeface="Times New Roman" panose="02020603050405020304" pitchFamily="18" charset="0"/>
                <a:ea typeface="SimSun" panose="02010600030101010101" pitchFamily="2" charset="-122"/>
              </a:rPr>
              <a:t>Users interact with the system using natural language input related to their medical text processing needs. The chatbot processes user queries, understands the underlying intent, and seamlessly directs requests to either the </a:t>
            </a:r>
            <a:r>
              <a:rPr lang="en-US" sz="1800" spc="-5" dirty="0" err="1">
                <a:effectLst/>
                <a:latin typeface="Times New Roman" panose="02020603050405020304" pitchFamily="18" charset="0"/>
                <a:ea typeface="SimSun" panose="02010600030101010101" pitchFamily="2" charset="-122"/>
              </a:rPr>
              <a:t>MedGen</a:t>
            </a:r>
            <a:r>
              <a:rPr lang="en-US" sz="1800" spc="-5" dirty="0">
                <a:effectLst/>
                <a:latin typeface="Times New Roman" panose="02020603050405020304" pitchFamily="18" charset="0"/>
                <a:ea typeface="SimSun" panose="02010600030101010101" pitchFamily="2" charset="-122"/>
              </a:rPr>
              <a:t> API or the </a:t>
            </a:r>
            <a:r>
              <a:rPr lang="en-US" sz="1800" spc="-5" dirty="0" err="1">
                <a:effectLst/>
                <a:latin typeface="Times New Roman" panose="02020603050405020304" pitchFamily="18" charset="0"/>
                <a:ea typeface="SimSun" panose="02010600030101010101" pitchFamily="2" charset="-122"/>
              </a:rPr>
              <a:t>OpenAI</a:t>
            </a:r>
            <a:r>
              <a:rPr lang="en-US" sz="1800" spc="-5" dirty="0">
                <a:effectLst/>
                <a:latin typeface="Times New Roman" panose="02020603050405020304" pitchFamily="18" charset="0"/>
                <a:ea typeface="SimSun" panose="02010600030101010101" pitchFamily="2" charset="-122"/>
              </a:rPr>
              <a:t> API.</a:t>
            </a:r>
          </a:p>
          <a:p>
            <a:pPr marL="0" marR="0" indent="0" algn="just">
              <a:lnSpc>
                <a:spcPct val="95000"/>
              </a:lnSpc>
              <a:spcBef>
                <a:spcPts val="0"/>
              </a:spcBef>
              <a:spcAft>
                <a:spcPts val="600"/>
              </a:spcAft>
              <a:tabLst>
                <a:tab pos="182880" algn="l"/>
              </a:tabLst>
            </a:pPr>
            <a:r>
              <a:rPr lang="en-US" sz="1800" b="1" spc="-5" dirty="0">
                <a:effectLst/>
                <a:latin typeface="Times New Roman" panose="02020603050405020304" pitchFamily="18" charset="0"/>
                <a:ea typeface="SimSun" panose="02010600030101010101" pitchFamily="2" charset="-122"/>
              </a:rPr>
              <a:t>5.</a:t>
            </a:r>
            <a:r>
              <a:rPr lang="x-none" sz="1800" b="1" spc="-5">
                <a:effectLst/>
                <a:latin typeface="Times New Roman" panose="02020603050405020304" pitchFamily="18" charset="0"/>
                <a:ea typeface="SimSun" panose="02010600030101010101" pitchFamily="2" charset="-122"/>
              </a:rPr>
              <a:t>Processing Flow:</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SzPts val="1000"/>
              <a:buFont typeface="Symbol" pitchFamily="2" charset="2"/>
              <a:buChar char=""/>
              <a:tabLst>
                <a:tab pos="182880" algn="l"/>
                <a:tab pos="182880" algn="l"/>
                <a:tab pos="457200" algn="l"/>
              </a:tabLst>
            </a:pPr>
            <a:r>
              <a:rPr lang="x-none" sz="1800" b="1" spc="-5">
                <a:effectLst/>
                <a:latin typeface="Times New Roman" panose="02020603050405020304" pitchFamily="18" charset="0"/>
                <a:ea typeface="SimSun" panose="02010600030101010101" pitchFamily="2" charset="-122"/>
              </a:rPr>
              <a:t>User Input Analysis:</a:t>
            </a:r>
            <a:r>
              <a:rPr lang="x-none" sz="1800" spc="-5">
                <a:effectLst/>
                <a:latin typeface="Times New Roman" panose="02020603050405020304" pitchFamily="18" charset="0"/>
                <a:ea typeface="SimSun" panose="02010600030101010101" pitchFamily="2" charset="-122"/>
              </a:rPr>
              <a:t> The chatbot analyzes user input to discern the specific medical text processing task required.</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SzPts val="1000"/>
              <a:buFont typeface="Symbol" pitchFamily="2" charset="2"/>
              <a:buChar char=""/>
              <a:tabLst>
                <a:tab pos="182880" algn="l"/>
                <a:tab pos="182880" algn="l"/>
                <a:tab pos="457200" algn="l"/>
              </a:tabLst>
            </a:pPr>
            <a:r>
              <a:rPr lang="x-none" sz="1800" b="1" spc="-5">
                <a:effectLst/>
                <a:latin typeface="Times New Roman" panose="02020603050405020304" pitchFamily="18" charset="0"/>
                <a:ea typeface="SimSun" panose="02010600030101010101" pitchFamily="2" charset="-122"/>
              </a:rPr>
              <a:t>MedGen API Invocation:</a:t>
            </a:r>
            <a:r>
              <a:rPr lang="x-none" sz="1800" spc="-5">
                <a:effectLst/>
                <a:latin typeface="Times New Roman" panose="02020603050405020304" pitchFamily="18" charset="0"/>
                <a:ea typeface="SimSun" panose="02010600030101010101" pitchFamily="2" charset="-122"/>
              </a:rPr>
              <a:t> For tasks like text summarization, question answering, or text simplification, the chatbot invokes the relevant functions in the MedGen API.</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SzPts val="1000"/>
              <a:buFont typeface="Symbol" pitchFamily="2" charset="2"/>
              <a:buChar char=""/>
              <a:tabLst>
                <a:tab pos="182880" algn="l"/>
                <a:tab pos="182880" algn="l"/>
                <a:tab pos="457200" algn="l"/>
              </a:tabLst>
            </a:pPr>
            <a:r>
              <a:rPr lang="x-none" sz="1800" b="1" spc="-5">
                <a:effectLst/>
                <a:latin typeface="Times New Roman" panose="02020603050405020304" pitchFamily="18" charset="0"/>
                <a:ea typeface="SimSun" panose="02010600030101010101" pitchFamily="2" charset="-122"/>
              </a:rPr>
              <a:t>OpenAI API Interaction (Optional):</a:t>
            </a:r>
            <a:r>
              <a:rPr lang="x-none" sz="1800" spc="-5">
                <a:effectLst/>
                <a:latin typeface="Times New Roman" panose="02020603050405020304" pitchFamily="18" charset="0"/>
                <a:ea typeface="SimSun" panose="02010600030101010101" pitchFamily="2" charset="-122"/>
              </a:rPr>
              <a:t> Optionally, GPT-3.5 is engaged to provide additional context-aware responses, generating follow-up questions, or enhancing the conversational aspect.</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SzPts val="1000"/>
              <a:buFont typeface="Symbol" pitchFamily="2" charset="2"/>
              <a:buChar char=""/>
              <a:tabLst>
                <a:tab pos="182880" algn="l"/>
                <a:tab pos="182880" algn="l"/>
                <a:tab pos="457200" algn="l"/>
              </a:tabLst>
            </a:pPr>
            <a:r>
              <a:rPr lang="x-none" sz="1800" b="1" spc="-5">
                <a:effectLst/>
                <a:latin typeface="Times New Roman" panose="02020603050405020304" pitchFamily="18" charset="0"/>
                <a:ea typeface="SimSun" panose="02010600030101010101" pitchFamily="2" charset="-122"/>
              </a:rPr>
              <a:t>User Response:</a:t>
            </a:r>
            <a:r>
              <a:rPr lang="x-none" sz="1800" spc="-5">
                <a:effectLst/>
                <a:latin typeface="Times New Roman" panose="02020603050405020304" pitchFamily="18" charset="0"/>
                <a:ea typeface="SimSun" panose="02010600030101010101" pitchFamily="2" charset="-122"/>
              </a:rPr>
              <a:t> The system compiles the responses from both MedGen and GPT-3.5 to form a cohesive and informative reply, which is then presented to the user.</a:t>
            </a:r>
            <a:endParaRPr lang="en-US" sz="1800" spc="-5"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2478776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3" name="Picture 22" descr="Abstract background of data">
            <a:extLst>
              <a:ext uri="{FF2B5EF4-FFF2-40B4-BE49-F238E27FC236}">
                <a16:creationId xmlns:a16="http://schemas.microsoft.com/office/drawing/2014/main" id="{034A51CF-5163-AD2D-D971-643BE21BE8C7}"/>
              </a:ext>
            </a:extLst>
          </p:cNvPr>
          <p:cNvPicPr>
            <a:picLocks noChangeAspect="1"/>
          </p:cNvPicPr>
          <p:nvPr/>
        </p:nvPicPr>
        <p:blipFill rotWithShape="1">
          <a:blip r:embed="rId2"/>
          <a:srcRect l="14878" r="23297"/>
          <a:stretch/>
        </p:blipFill>
        <p:spPr>
          <a:xfrm>
            <a:off x="20" y="10"/>
            <a:ext cx="7537684" cy="6857990"/>
          </a:xfrm>
          <a:prstGeom prst="rect">
            <a:avLst/>
          </a:prstGeom>
        </p:spPr>
      </p:pic>
      <p:sp>
        <p:nvSpPr>
          <p:cNvPr id="2" name="Title 1"/>
          <p:cNvSpPr>
            <a:spLocks noGrp="1"/>
          </p:cNvSpPr>
          <p:nvPr>
            <p:ph type="title"/>
          </p:nvPr>
        </p:nvSpPr>
        <p:spPr>
          <a:xfrm>
            <a:off x="804672" y="2844368"/>
            <a:ext cx="5928360" cy="1188720"/>
          </a:xfrm>
          <a:solidFill>
            <a:schemeClr val="bg1">
              <a:alpha val="80000"/>
            </a:schemeClr>
          </a:solidFill>
          <a:ln>
            <a:solidFill>
              <a:schemeClr val="tx1">
                <a:lumMod val="75000"/>
                <a:lumOff val="25000"/>
              </a:schemeClr>
            </a:solidFill>
          </a:ln>
        </p:spPr>
        <p:txBody>
          <a:bodyPr>
            <a:normAutofit/>
          </a:bodyPr>
          <a:lstStyle/>
          <a:p>
            <a:r>
              <a:rPr lang="en-US">
                <a:solidFill>
                  <a:schemeClr val="tx1">
                    <a:lumMod val="85000"/>
                    <a:lumOff val="15000"/>
                  </a:schemeClr>
                </a:solidFill>
              </a:rPr>
              <a:t>Abstract</a:t>
            </a:r>
          </a:p>
        </p:txBody>
      </p:sp>
      <p:sp>
        <p:nvSpPr>
          <p:cNvPr id="24" name="Rectangle 23">
            <a:extLst>
              <a:ext uri="{FF2B5EF4-FFF2-40B4-BE49-F238E27FC236}">
                <a16:creationId xmlns:a16="http://schemas.microsoft.com/office/drawing/2014/main" id="{68D8C857-9447-4941-8520-9A44A926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674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242273" y="973600"/>
            <a:ext cx="3374136" cy="4924280"/>
          </a:xfrm>
        </p:spPr>
        <p:txBody>
          <a:bodyPr anchor="ctr">
            <a:normAutofit/>
          </a:bodyPr>
          <a:lstStyle/>
          <a:p>
            <a:pPr>
              <a:lnSpc>
                <a:spcPct val="90000"/>
              </a:lnSpc>
              <a:spcBef>
                <a:spcPts val="0"/>
              </a:spcBef>
            </a:pPr>
            <a:r>
              <a:rPr lang="en-US" sz="1400">
                <a:solidFill>
                  <a:srgbClr val="FFFFFF"/>
                </a:solidFill>
                <a:effectLst/>
                <a:latin typeface="Times New Roman" panose="02020603050405020304" pitchFamily="18" charset="0"/>
                <a:ea typeface="SimSun" panose="02010600030101010101" pitchFamily="2" charset="-122"/>
              </a:rPr>
              <a:t>MedGen</a:t>
            </a:r>
            <a:r>
              <a:rPr lang="en-US" sz="1400">
                <a:solidFill>
                  <a:srgbClr val="FFFFFF"/>
                </a:solidFill>
                <a:latin typeface="Times New Roman" panose="02020603050405020304" pitchFamily="18" charset="0"/>
                <a:ea typeface="SimSun" panose="02010600030101010101" pitchFamily="2" charset="-122"/>
              </a:rPr>
              <a:t> is</a:t>
            </a:r>
            <a:r>
              <a:rPr lang="en-US" sz="1400">
                <a:solidFill>
                  <a:srgbClr val="FFFFFF"/>
                </a:solidFill>
                <a:effectLst/>
                <a:latin typeface="Times New Roman" panose="02020603050405020304" pitchFamily="18" charset="0"/>
                <a:ea typeface="SimSun" panose="02010600030101010101" pitchFamily="2" charset="-122"/>
              </a:rPr>
              <a:t> an extensive natural language processing (NLP) toolkit specifically crafted for the processing of medical text. Designed with the needs of biomedical researchers and healthcare professionals in mind, MedGen offers an accessible, all-encompassing solution that requires minimal programming expertise. Its features include:</a:t>
            </a:r>
          </a:p>
          <a:p>
            <a:pPr>
              <a:lnSpc>
                <a:spcPct val="90000"/>
              </a:lnSpc>
              <a:spcBef>
                <a:spcPts val="0"/>
              </a:spcBef>
            </a:pPr>
            <a:r>
              <a:rPr lang="en-US" sz="1400">
                <a:solidFill>
                  <a:srgbClr val="FFFFFF"/>
                </a:solidFill>
                <a:effectLst/>
                <a:latin typeface="Times New Roman" panose="02020603050405020304" pitchFamily="18" charset="0"/>
                <a:ea typeface="SimSun" panose="02010600030101010101" pitchFamily="2" charset="-122"/>
              </a:rPr>
              <a:t>Generative Functions: MedGen introduces four advanced generative functions, namely question answering, text summarization, text simplification, and machine translation.</a:t>
            </a:r>
          </a:p>
          <a:p>
            <a:pPr>
              <a:lnSpc>
                <a:spcPct val="90000"/>
              </a:lnSpc>
              <a:spcBef>
                <a:spcPts val="0"/>
              </a:spcBef>
            </a:pPr>
            <a:r>
              <a:rPr lang="en-US" sz="1400">
                <a:solidFill>
                  <a:srgbClr val="FFFFFF"/>
                </a:solidFill>
                <a:effectLst/>
                <a:latin typeface="Times New Roman" panose="02020603050405020304" pitchFamily="18" charset="0"/>
                <a:ea typeface="SimSun" panose="02010600030101010101" pitchFamily="2" charset="-122"/>
              </a:rPr>
              <a:t>Basic NLP Functions: MedGen seamlessly integrates 12 fundamental NLP functions, covering tasks such as word tokenization and sentence segmentation.</a:t>
            </a:r>
          </a:p>
          <a:p>
            <a:pPr>
              <a:lnSpc>
                <a:spcPct val="90000"/>
              </a:lnSpc>
              <a:spcBef>
                <a:spcPts val="0"/>
              </a:spcBef>
            </a:pPr>
            <a:r>
              <a:rPr lang="en-US" sz="1400">
                <a:solidFill>
                  <a:srgbClr val="FFFFFF"/>
                </a:solidFill>
                <a:effectLst/>
                <a:latin typeface="Times New Roman" panose="02020603050405020304" pitchFamily="18" charset="0"/>
                <a:ea typeface="SimSun" panose="02010600030101010101" pitchFamily="2" charset="-122"/>
              </a:rPr>
              <a:t>Query and Search Capabilities: MedGen provides user-friendly query and search functions tailored for text corpora exploration.</a:t>
            </a:r>
          </a:p>
          <a:p>
            <a:pPr>
              <a:lnSpc>
                <a:spcPct val="90000"/>
              </a:lnSpc>
            </a:pPr>
            <a:endParaRPr lang="en-US" sz="1400">
              <a:solidFill>
                <a:srgbClr val="FFFFFF"/>
              </a:solidFill>
            </a:endParaRPr>
          </a:p>
        </p:txBody>
      </p:sp>
    </p:spTree>
    <p:extLst>
      <p:ext uri="{BB962C8B-B14F-4D97-AF65-F5344CB8AC3E}">
        <p14:creationId xmlns:p14="http://schemas.microsoft.com/office/powerpoint/2010/main" val="1234355287"/>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B6963-37AB-E603-450E-82CE07B22B47}"/>
              </a:ext>
            </a:extLst>
          </p:cNvPr>
          <p:cNvSpPr>
            <a:spLocks noGrp="1"/>
          </p:cNvSpPr>
          <p:nvPr>
            <p:ph type="title"/>
          </p:nvPr>
        </p:nvSpPr>
        <p:spPr/>
        <p:txBody>
          <a:bodyPr/>
          <a:lstStyle/>
          <a:p>
            <a:r>
              <a:rPr lang="en-US" sz="2800" b="1" u="none" strike="noStrike" kern="0" cap="small" dirty="0">
                <a:ln>
                  <a:noFill/>
                </a:ln>
                <a:effectLst>
                  <a:outerShdw sx="0" sy="0">
                    <a:srgbClr val="000000"/>
                  </a:outerShdw>
                </a:effectLst>
                <a:latin typeface="Times New Roman" panose="02020603050405020304" pitchFamily="18" charset="0"/>
              </a:rPr>
              <a:t>Future Work</a:t>
            </a:r>
            <a:br>
              <a:rPr lang="en-US" sz="2800" b="1" u="none" strike="noStrike" kern="0" cap="small" dirty="0">
                <a:ln>
                  <a:noFill/>
                </a:ln>
                <a:effectLst>
                  <a:outerShdw sx="0" sy="0">
                    <a:srgbClr val="000000"/>
                  </a:outerShdw>
                </a:effectLst>
                <a:latin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543D275-F0ED-24E3-8A3F-0EFE6A3CBAF8}"/>
              </a:ext>
            </a:extLst>
          </p:cNvPr>
          <p:cNvSpPr>
            <a:spLocks noGrp="1"/>
          </p:cNvSpPr>
          <p:nvPr>
            <p:ph idx="1"/>
          </p:nvPr>
        </p:nvSpPr>
        <p:spPr/>
        <p:txBody>
          <a:bodyPr>
            <a:normAutofit lnSpcReduction="10000"/>
          </a:bodyPr>
          <a:lstStyle/>
          <a:p>
            <a:pPr marL="0" marR="0" indent="182880" algn="just">
              <a:lnSpc>
                <a:spcPct val="95000"/>
              </a:lnSpc>
              <a:spcBef>
                <a:spcPts val="0"/>
              </a:spcBef>
              <a:spcAft>
                <a:spcPts val="600"/>
              </a:spcAft>
              <a:tabLst>
                <a:tab pos="182880" algn="l"/>
              </a:tabLst>
            </a:pPr>
            <a:r>
              <a:rPr lang="x-none" sz="1800" spc="-5">
                <a:effectLst/>
                <a:latin typeface="Times New Roman" panose="02020603050405020304" pitchFamily="18" charset="0"/>
                <a:ea typeface="SimSun" panose="02010600030101010101" pitchFamily="2" charset="-122"/>
              </a:rPr>
              <a:t>A</a:t>
            </a:r>
            <a:r>
              <a:rPr lang="en-US" sz="1800" spc="-5" dirty="0">
                <a:effectLst/>
                <a:latin typeface="Times New Roman" panose="02020603050405020304" pitchFamily="18" charset="0"/>
                <a:ea typeface="SimSun" panose="02010600030101010101" pitchFamily="2" charset="-122"/>
              </a:rPr>
              <a:t>n integration with Electronic Health Records (EHR) is a critical advancement that aims to streamline and enhance the accessibility of patient data within healthcare systems. By exploring compatibility with EHR systems, the integration seeks to directly process and extract information from electronic health records, offering several benefits for healthcare professionals and patients alike.</a:t>
            </a:r>
          </a:p>
          <a:p>
            <a:pPr marL="0" marR="0" indent="182880" algn="just">
              <a:lnSpc>
                <a:spcPct val="95000"/>
              </a:lnSpc>
              <a:spcBef>
                <a:spcPts val="0"/>
              </a:spcBef>
              <a:spcAft>
                <a:spcPts val="600"/>
              </a:spcAft>
              <a:tabLst>
                <a:tab pos="182880" algn="l"/>
              </a:tabLst>
            </a:pPr>
            <a:r>
              <a:rPr lang="en-US" sz="1800" b="1" spc="-5" dirty="0">
                <a:effectLst/>
                <a:latin typeface="Times New Roman" panose="02020603050405020304" pitchFamily="18" charset="0"/>
                <a:ea typeface="SimSun" panose="02010600030101010101" pitchFamily="2" charset="-122"/>
              </a:rPr>
              <a:t>EHR Compatibility:</a:t>
            </a:r>
            <a:r>
              <a:rPr lang="en-US" sz="1800" spc="-5" dirty="0">
                <a:effectLst/>
                <a:latin typeface="Times New Roman" panose="02020603050405020304" pitchFamily="18" charset="0"/>
                <a:ea typeface="SimSun" panose="02010600030101010101" pitchFamily="2" charset="-122"/>
              </a:rPr>
              <a:t> The integration with EHR involves creating a seamless connection between the text processing system, such as </a:t>
            </a:r>
            <a:r>
              <a:rPr lang="en-US" sz="1800" spc="-5" dirty="0" err="1">
                <a:effectLst/>
                <a:latin typeface="Times New Roman" panose="02020603050405020304" pitchFamily="18" charset="0"/>
                <a:ea typeface="SimSun" panose="02010600030101010101" pitchFamily="2" charset="-122"/>
              </a:rPr>
              <a:t>MedGen</a:t>
            </a:r>
            <a:r>
              <a:rPr lang="en-US" sz="1800" spc="-5" dirty="0">
                <a:effectLst/>
                <a:latin typeface="Times New Roman" panose="02020603050405020304" pitchFamily="18" charset="0"/>
                <a:ea typeface="SimSun" panose="02010600030101010101" pitchFamily="2" charset="-122"/>
              </a:rPr>
              <a:t>, and the electronic health records stored in healthcare databases. This allows for the automatic extraction of relevant medical information, enabling more efficient and accurate responses to user queries. Healthcare providers can quickly access patient histories, diagnoses, and treatment plans, leading to improved decision-making and patient care.</a:t>
            </a:r>
          </a:p>
        </p:txBody>
      </p:sp>
    </p:spTree>
    <p:extLst>
      <p:ext uri="{BB962C8B-B14F-4D97-AF65-F5344CB8AC3E}">
        <p14:creationId xmlns:p14="http://schemas.microsoft.com/office/powerpoint/2010/main" val="384110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CB3A4C-2456-607C-04CE-43391D43DD0B}"/>
              </a:ext>
            </a:extLst>
          </p:cNvPr>
          <p:cNvSpPr>
            <a:spLocks noGrp="1"/>
          </p:cNvSpPr>
          <p:nvPr>
            <p:ph idx="1"/>
          </p:nvPr>
        </p:nvSpPr>
        <p:spPr/>
        <p:txBody>
          <a:bodyPr>
            <a:normAutofit fontScale="92500" lnSpcReduction="10000"/>
          </a:bodyPr>
          <a:lstStyle/>
          <a:p>
            <a:pPr marL="0" marR="0" indent="182880" algn="just">
              <a:lnSpc>
                <a:spcPct val="95000"/>
              </a:lnSpc>
              <a:spcBef>
                <a:spcPts val="0"/>
              </a:spcBef>
              <a:spcAft>
                <a:spcPts val="600"/>
              </a:spcAft>
              <a:tabLst>
                <a:tab pos="182880" algn="l"/>
              </a:tabLst>
            </a:pPr>
            <a:r>
              <a:rPr lang="en-US" sz="1800" b="1" spc="-5" dirty="0">
                <a:effectLst/>
                <a:latin typeface="Times New Roman" panose="02020603050405020304" pitchFamily="18" charset="0"/>
                <a:ea typeface="SimSun" panose="02010600030101010101" pitchFamily="2" charset="-122"/>
              </a:rPr>
              <a:t>Security and Privacy Measures:</a:t>
            </a:r>
            <a:r>
              <a:rPr lang="en-US" sz="1800" spc="-5" dirty="0">
                <a:effectLst/>
                <a:latin typeface="Times New Roman" panose="02020603050405020304" pitchFamily="18" charset="0"/>
                <a:ea typeface="SimSun" panose="02010600030101010101" pitchFamily="2" charset="-122"/>
              </a:rPr>
              <a:t> Ensuring the security and privacy of patient information is paramount in the healthcare domain, and the integration with EHR must adhere to stringent standards. The Health Insurance Portability and Accountability Act (HIPAA) sets forth guidelines for safeguarding sensitive patient data. Therefore, the integration must prioritize HIPAA compliance to guarantee the confidentiality and integrity of electronic health records.</a:t>
            </a:r>
          </a:p>
          <a:p>
            <a:r>
              <a:rPr lang="en-US" sz="1800" b="1" spc="-5" dirty="0">
                <a:effectLst/>
                <a:latin typeface="Times New Roman" panose="02020603050405020304" pitchFamily="18" charset="0"/>
                <a:ea typeface="SimSun" panose="02010600030101010101" pitchFamily="2" charset="-122"/>
              </a:rPr>
              <a:t>HIPAA Compliance:</a:t>
            </a:r>
            <a:r>
              <a:rPr lang="en-US" sz="1800" spc="-5" dirty="0">
                <a:effectLst/>
                <a:latin typeface="Times New Roman" panose="02020603050405020304" pitchFamily="18" charset="0"/>
                <a:ea typeface="SimSun" panose="02010600030101010101" pitchFamily="2" charset="-122"/>
              </a:rPr>
              <a:t> Adhering to HIPAA compliance involves implementing robust security measures, data encryption, access controls, and audit trails to protect electronic health records from unauthorized access or breaches. Compliance with HIPAA regulations not only safeguards patient information but also instills trust among healthcare professionals and patients in the secure handling of sensitive medical data</a:t>
            </a:r>
            <a:r>
              <a:rPr lang="en-US" dirty="0">
                <a:effectLst/>
              </a:rPr>
              <a:t> </a:t>
            </a:r>
            <a:endParaRPr lang="en-US" dirty="0"/>
          </a:p>
          <a:p>
            <a:endParaRPr lang="en-US" dirty="0"/>
          </a:p>
        </p:txBody>
      </p:sp>
    </p:spTree>
    <p:extLst>
      <p:ext uri="{BB962C8B-B14F-4D97-AF65-F5344CB8AC3E}">
        <p14:creationId xmlns:p14="http://schemas.microsoft.com/office/powerpoint/2010/main" val="3936219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02C97-6BE5-ED0B-F1D7-B411BA6AD4DB}"/>
              </a:ext>
            </a:extLst>
          </p:cNvPr>
          <p:cNvSpPr>
            <a:spLocks noGrp="1"/>
          </p:cNvSpPr>
          <p:nvPr>
            <p:ph type="title"/>
          </p:nvPr>
        </p:nvSpPr>
        <p:spPr/>
        <p:txBody>
          <a:bodyPr/>
          <a:lstStyle/>
          <a:p>
            <a:r>
              <a:rPr lang="en-US"/>
              <a:t>Recorded video</a:t>
            </a:r>
          </a:p>
        </p:txBody>
      </p:sp>
      <p:sp>
        <p:nvSpPr>
          <p:cNvPr id="3" name="Content Placeholder 2">
            <a:extLst>
              <a:ext uri="{FF2B5EF4-FFF2-40B4-BE49-F238E27FC236}">
                <a16:creationId xmlns:a16="http://schemas.microsoft.com/office/drawing/2014/main" id="{27A43AC1-E54F-8ADE-CBA7-56E0B84CE81D}"/>
              </a:ext>
            </a:extLst>
          </p:cNvPr>
          <p:cNvSpPr>
            <a:spLocks noGrp="1"/>
          </p:cNvSpPr>
          <p:nvPr>
            <p:ph idx="1"/>
          </p:nvPr>
        </p:nvSpPr>
        <p:spPr/>
        <p:txBody>
          <a:bodyPr/>
          <a:lstStyle/>
          <a:p>
            <a:r>
              <a:rPr lang="en-US" b="0" i="0" u="sng" dirty="0">
                <a:solidFill>
                  <a:srgbClr val="006394"/>
                </a:solidFill>
                <a:effectLst/>
                <a:latin typeface="LatoWeb"/>
              </a:rPr>
              <a:t>https://</a:t>
            </a:r>
            <a:r>
              <a:rPr lang="en-US" b="0" i="0" u="sng" dirty="0" err="1">
                <a:solidFill>
                  <a:srgbClr val="006394"/>
                </a:solidFill>
                <a:effectLst/>
                <a:latin typeface="LatoWeb"/>
              </a:rPr>
              <a:t>youtu.be</a:t>
            </a:r>
            <a:r>
              <a:rPr lang="en-US" b="0" i="0" u="sng" dirty="0">
                <a:solidFill>
                  <a:srgbClr val="006394"/>
                </a:solidFill>
                <a:effectLst/>
                <a:latin typeface="LatoWeb"/>
              </a:rPr>
              <a:t>/idWmjQC9NgQ?si=HNkN-9P5lRyxc4cO</a:t>
            </a:r>
            <a:endParaRPr lang="en-US" dirty="0"/>
          </a:p>
        </p:txBody>
      </p:sp>
    </p:spTree>
    <p:extLst>
      <p:ext uri="{BB962C8B-B14F-4D97-AF65-F5344CB8AC3E}">
        <p14:creationId xmlns:p14="http://schemas.microsoft.com/office/powerpoint/2010/main" val="2903107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9132-8F69-8E62-89B0-2AD290BF61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59EA69-912E-69FF-D7E5-3214E782B286}"/>
              </a:ext>
            </a:extLst>
          </p:cNvPr>
          <p:cNvSpPr>
            <a:spLocks noGrp="1"/>
          </p:cNvSpPr>
          <p:nvPr>
            <p:ph idx="1"/>
          </p:nvPr>
        </p:nvSpPr>
        <p:spPr/>
        <p:txBody>
          <a:bodyPr>
            <a:normAutofit/>
          </a:bodyPr>
          <a:lstStyle/>
          <a:p>
            <a:endParaRPr lang="en-US" sz="3200" dirty="0"/>
          </a:p>
          <a:p>
            <a:endParaRPr lang="en-US" sz="3200" dirty="0"/>
          </a:p>
          <a:p>
            <a:pPr lvl="8"/>
            <a:r>
              <a:rPr lang="en-US" sz="3200" dirty="0"/>
              <a:t>         THANKS</a:t>
            </a:r>
          </a:p>
        </p:txBody>
      </p:sp>
    </p:spTree>
    <p:extLst>
      <p:ext uri="{BB962C8B-B14F-4D97-AF65-F5344CB8AC3E}">
        <p14:creationId xmlns:p14="http://schemas.microsoft.com/office/powerpoint/2010/main" val="2288138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introduction</a:t>
            </a:r>
          </a:p>
        </p:txBody>
      </p:sp>
      <p:graphicFrame>
        <p:nvGraphicFramePr>
          <p:cNvPr id="15" name="Content Placeholder 2">
            <a:extLst>
              <a:ext uri="{FF2B5EF4-FFF2-40B4-BE49-F238E27FC236}">
                <a16:creationId xmlns:a16="http://schemas.microsoft.com/office/drawing/2014/main" id="{1CD3FBC1-95E4-C2CA-4FFA-F7A07671B2C7}"/>
              </a:ext>
            </a:extLst>
          </p:cNvPr>
          <p:cNvGraphicFramePr>
            <a:graphicFrameLocks noGrp="1"/>
          </p:cNvGraphicFramePr>
          <p:nvPr>
            <p:ph idx="1"/>
            <p:extLst>
              <p:ext uri="{D42A27DB-BD31-4B8C-83A1-F6EECF244321}">
                <p14:modId xmlns:p14="http://schemas.microsoft.com/office/powerpoint/2010/main" val="655004213"/>
              </p:ext>
            </p:extLst>
          </p:nvPr>
        </p:nvGraphicFramePr>
        <p:xfrm>
          <a:off x="1706062" y="1954060"/>
          <a:ext cx="8779512" cy="3843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243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descr="A blue and green triangular pattern&#10;&#10;Description automatically generated">
            <a:extLst>
              <a:ext uri="{FF2B5EF4-FFF2-40B4-BE49-F238E27FC236}">
                <a16:creationId xmlns:a16="http://schemas.microsoft.com/office/drawing/2014/main" id="{33606E4D-48F4-A0AC-BCD8-729D5F3EF680}"/>
              </a:ext>
            </a:extLst>
          </p:cNvPr>
          <p:cNvPicPr>
            <a:picLocks noChangeAspect="1"/>
          </p:cNvPicPr>
          <p:nvPr/>
        </p:nvPicPr>
        <p:blipFill rotWithShape="1">
          <a:blip r:embed="rId2"/>
          <a:srcRect r="40666" b="-1"/>
          <a:stretch/>
        </p:blipFill>
        <p:spPr>
          <a:xfrm>
            <a:off x="6096000" y="10"/>
            <a:ext cx="6096000" cy="6857990"/>
          </a:xfrm>
          <a:prstGeom prst="rect">
            <a:avLst/>
          </a:prstGeom>
        </p:spPr>
      </p:pic>
      <p:sp>
        <p:nvSpPr>
          <p:cNvPr id="2" name="Title 1">
            <a:extLst>
              <a:ext uri="{FF2B5EF4-FFF2-40B4-BE49-F238E27FC236}">
                <a16:creationId xmlns:a16="http://schemas.microsoft.com/office/drawing/2014/main" id="{1F623384-E930-95E7-85DC-74FD0C5367DA}"/>
              </a:ext>
            </a:extLst>
          </p:cNvPr>
          <p:cNvSpPr>
            <a:spLocks noGrp="1"/>
          </p:cNvSpPr>
          <p:nvPr>
            <p:ph type="title"/>
          </p:nvPr>
        </p:nvSpPr>
        <p:spPr>
          <a:xfrm>
            <a:off x="6894576" y="2841505"/>
            <a:ext cx="4492752" cy="1174991"/>
          </a:xfrm>
          <a:solidFill>
            <a:schemeClr val="tx1">
              <a:alpha val="60000"/>
            </a:schemeClr>
          </a:solidFill>
          <a:ln>
            <a:solidFill>
              <a:schemeClr val="bg1"/>
            </a:solidFill>
          </a:ln>
        </p:spPr>
        <p:txBody>
          <a:bodyPr>
            <a:normAutofit/>
          </a:bodyPr>
          <a:lstStyle/>
          <a:p>
            <a:r>
              <a:rPr lang="en-US" sz="2400">
                <a:solidFill>
                  <a:schemeClr val="bg1"/>
                </a:solidFill>
              </a:rPr>
              <a:t>Intro cont…</a:t>
            </a:r>
            <a:endParaRPr lang="en-US" sz="2400" dirty="0">
              <a:solidFill>
                <a:schemeClr val="bg1"/>
              </a:solidFill>
            </a:endParaRPr>
          </a:p>
        </p:txBody>
      </p:sp>
      <p:graphicFrame>
        <p:nvGraphicFramePr>
          <p:cNvPr id="7" name="Content Placeholder 2">
            <a:extLst>
              <a:ext uri="{FF2B5EF4-FFF2-40B4-BE49-F238E27FC236}">
                <a16:creationId xmlns:a16="http://schemas.microsoft.com/office/drawing/2014/main" id="{DC9CBC22-2B86-FA5F-952B-842097E32101}"/>
              </a:ext>
            </a:extLst>
          </p:cNvPr>
          <p:cNvGraphicFramePr>
            <a:graphicFrameLocks noGrp="1"/>
          </p:cNvGraphicFramePr>
          <p:nvPr>
            <p:ph idx="1"/>
            <p:extLst>
              <p:ext uri="{D42A27DB-BD31-4B8C-83A1-F6EECF244321}">
                <p14:modId xmlns:p14="http://schemas.microsoft.com/office/powerpoint/2010/main" val="2088233082"/>
              </p:ext>
            </p:extLst>
          </p:nvPr>
        </p:nvGraphicFramePr>
        <p:xfrm>
          <a:off x="804672" y="976129"/>
          <a:ext cx="4474464" cy="4919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8205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5F64367-9171-455F-9283-AC21BC55A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EC603A95-5798-4F9F-80E4-CF53F30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877" y="1121561"/>
            <a:ext cx="9930384"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E1843D-E802-A190-00EB-53ADE99DBABC}"/>
              </a:ext>
            </a:extLst>
          </p:cNvPr>
          <p:cNvSpPr>
            <a:spLocks noGrp="1"/>
          </p:cNvSpPr>
          <p:nvPr>
            <p:ph type="title"/>
          </p:nvPr>
        </p:nvSpPr>
        <p:spPr>
          <a:xfrm>
            <a:off x="1792287" y="1327499"/>
            <a:ext cx="8624887" cy="927328"/>
          </a:xfrm>
          <a:noFill/>
          <a:ln>
            <a:noFill/>
          </a:ln>
        </p:spPr>
        <p:txBody>
          <a:bodyPr vert="horz" lIns="274320" tIns="182880" rIns="274320" bIns="182880" rtlCol="0" anchorCtr="1">
            <a:normAutofit/>
          </a:bodyPr>
          <a:lstStyle/>
          <a:p>
            <a:r>
              <a:rPr lang="en-US">
                <a:solidFill>
                  <a:schemeClr val="tx1">
                    <a:lumMod val="75000"/>
                    <a:lumOff val="25000"/>
                  </a:schemeClr>
                </a:solidFill>
              </a:rPr>
              <a:t>Comparison between various toolkits</a:t>
            </a:r>
          </a:p>
        </p:txBody>
      </p:sp>
      <p:sp>
        <p:nvSpPr>
          <p:cNvPr id="20" name="Rectangle 19">
            <a:extLst>
              <a:ext uri="{FF2B5EF4-FFF2-40B4-BE49-F238E27FC236}">
                <a16:creationId xmlns:a16="http://schemas.microsoft.com/office/drawing/2014/main" id="{884F012D-6CD6-46AF-A834-6B0CA9300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5200" y="958898"/>
            <a:ext cx="10259738" cy="493390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Content Placeholder 3">
            <a:extLst>
              <a:ext uri="{FF2B5EF4-FFF2-40B4-BE49-F238E27FC236}">
                <a16:creationId xmlns:a16="http://schemas.microsoft.com/office/drawing/2014/main" id="{840886ED-C856-2772-2507-8F4C6A5F017C}"/>
              </a:ext>
            </a:extLst>
          </p:cNvPr>
          <p:cNvGraphicFramePr>
            <a:graphicFrameLocks noGrp="1"/>
          </p:cNvGraphicFramePr>
          <p:nvPr>
            <p:ph idx="1"/>
            <p:extLst>
              <p:ext uri="{D42A27DB-BD31-4B8C-83A1-F6EECF244321}">
                <p14:modId xmlns:p14="http://schemas.microsoft.com/office/powerpoint/2010/main" val="2750330844"/>
              </p:ext>
            </p:extLst>
          </p:nvPr>
        </p:nvGraphicFramePr>
        <p:xfrm>
          <a:off x="1792288" y="2731981"/>
          <a:ext cx="8624890" cy="2392757"/>
        </p:xfrm>
        <a:graphic>
          <a:graphicData uri="http://schemas.openxmlformats.org/drawingml/2006/table">
            <a:tbl>
              <a:tblPr firstRow="1" firstCol="1" bandRow="1">
                <a:noFill/>
                <a:tableStyleId>{5C22544A-7EE6-4342-B048-85BDC9FD1C3A}</a:tableStyleId>
              </a:tblPr>
              <a:tblGrid>
                <a:gridCol w="1550371">
                  <a:extLst>
                    <a:ext uri="{9D8B030D-6E8A-4147-A177-3AD203B41FA5}">
                      <a16:colId xmlns:a16="http://schemas.microsoft.com/office/drawing/2014/main" val="2945548232"/>
                    </a:ext>
                  </a:extLst>
                </a:gridCol>
                <a:gridCol w="1025297">
                  <a:extLst>
                    <a:ext uri="{9D8B030D-6E8A-4147-A177-3AD203B41FA5}">
                      <a16:colId xmlns:a16="http://schemas.microsoft.com/office/drawing/2014/main" val="1441304393"/>
                    </a:ext>
                  </a:extLst>
                </a:gridCol>
                <a:gridCol w="1363597">
                  <a:extLst>
                    <a:ext uri="{9D8B030D-6E8A-4147-A177-3AD203B41FA5}">
                      <a16:colId xmlns:a16="http://schemas.microsoft.com/office/drawing/2014/main" val="1297343633"/>
                    </a:ext>
                  </a:extLst>
                </a:gridCol>
                <a:gridCol w="1296767">
                  <a:extLst>
                    <a:ext uri="{9D8B030D-6E8A-4147-A177-3AD203B41FA5}">
                      <a16:colId xmlns:a16="http://schemas.microsoft.com/office/drawing/2014/main" val="2522996860"/>
                    </a:ext>
                  </a:extLst>
                </a:gridCol>
                <a:gridCol w="1163107">
                  <a:extLst>
                    <a:ext uri="{9D8B030D-6E8A-4147-A177-3AD203B41FA5}">
                      <a16:colId xmlns:a16="http://schemas.microsoft.com/office/drawing/2014/main" val="1300911824"/>
                    </a:ext>
                  </a:extLst>
                </a:gridCol>
                <a:gridCol w="988170">
                  <a:extLst>
                    <a:ext uri="{9D8B030D-6E8A-4147-A177-3AD203B41FA5}">
                      <a16:colId xmlns:a16="http://schemas.microsoft.com/office/drawing/2014/main" val="1393018710"/>
                    </a:ext>
                  </a:extLst>
                </a:gridCol>
                <a:gridCol w="1237581">
                  <a:extLst>
                    <a:ext uri="{9D8B030D-6E8A-4147-A177-3AD203B41FA5}">
                      <a16:colId xmlns:a16="http://schemas.microsoft.com/office/drawing/2014/main" val="3704384629"/>
                    </a:ext>
                  </a:extLst>
                </a:gridCol>
              </a:tblGrid>
              <a:tr h="494003">
                <a:tc>
                  <a:txBody>
                    <a:bodyPr/>
                    <a:lstStyle/>
                    <a:p>
                      <a:pPr marL="0" marR="0" algn="ctr">
                        <a:spcBef>
                          <a:spcPts val="0"/>
                        </a:spcBef>
                        <a:spcAft>
                          <a:spcPts val="0"/>
                        </a:spcAft>
                      </a:pPr>
                      <a:r>
                        <a:rPr lang="en-US" sz="1000" b="1" cap="all" spc="60">
                          <a:solidFill>
                            <a:schemeClr val="tx1"/>
                          </a:solidFill>
                          <a:effectLst/>
                        </a:rPr>
                        <a:t>Toolkit</a:t>
                      </a:r>
                      <a:endParaRPr lang="en-US" sz="1000" b="1" cap="all" spc="60">
                        <a:solidFill>
                          <a:schemeClr val="tx1"/>
                        </a:solidFill>
                        <a:effectLst/>
                        <a:latin typeface="Times New Roman" panose="02020603050405020304" pitchFamily="18" charset="0"/>
                        <a:ea typeface="SimSun" panose="02010600030101010101" pitchFamily="2" charset="-122"/>
                      </a:endParaRPr>
                    </a:p>
                  </a:txBody>
                  <a:tcPr marL="8039" marR="8039" marT="77175" marB="77175" anchor="b">
                    <a:lnL w="12700" cmpd="sng">
                      <a:noFill/>
                    </a:lnL>
                    <a:lnR w="12700" cmpd="sng">
                      <a:noFill/>
                    </a:lnR>
                    <a:lnT w="12700" cmpd="sng">
                      <a:noFill/>
                    </a:lnT>
                    <a:lnB w="38100" cmpd="sng">
                      <a:noFill/>
                    </a:lnB>
                    <a:noFill/>
                  </a:tcPr>
                </a:tc>
                <a:tc>
                  <a:txBody>
                    <a:bodyPr/>
                    <a:lstStyle/>
                    <a:p>
                      <a:pPr marL="0" marR="0" algn="ctr">
                        <a:spcBef>
                          <a:spcPts val="0"/>
                        </a:spcBef>
                        <a:spcAft>
                          <a:spcPts val="0"/>
                        </a:spcAft>
                      </a:pPr>
                      <a:r>
                        <a:rPr lang="en-US" sz="1000" b="1" cap="all" spc="60">
                          <a:solidFill>
                            <a:schemeClr val="tx1"/>
                          </a:solidFill>
                          <a:effectLst/>
                        </a:rPr>
                        <a:t>*Question Answering</a:t>
                      </a:r>
                      <a:endParaRPr lang="en-US" sz="1000" b="1" cap="all" spc="60">
                        <a:solidFill>
                          <a:schemeClr val="tx1"/>
                        </a:solidFill>
                        <a:effectLst/>
                        <a:latin typeface="Times New Roman" panose="02020603050405020304" pitchFamily="18" charset="0"/>
                        <a:ea typeface="SimSun" panose="02010600030101010101" pitchFamily="2" charset="-122"/>
                      </a:endParaRPr>
                    </a:p>
                  </a:txBody>
                  <a:tcPr marL="8039" marR="8039" marT="77175" marB="77175" anchor="b">
                    <a:lnL w="12700" cmpd="sng">
                      <a:noFill/>
                    </a:lnL>
                    <a:lnR w="12700" cmpd="sng">
                      <a:noFill/>
                    </a:lnR>
                    <a:lnT w="12700" cmpd="sng">
                      <a:noFill/>
                    </a:lnT>
                    <a:lnB w="38100" cmpd="sng">
                      <a:noFill/>
                    </a:lnB>
                    <a:noFill/>
                  </a:tcPr>
                </a:tc>
                <a:tc>
                  <a:txBody>
                    <a:bodyPr/>
                    <a:lstStyle/>
                    <a:p>
                      <a:pPr marL="0" marR="0" algn="ctr">
                        <a:spcBef>
                          <a:spcPts val="0"/>
                        </a:spcBef>
                        <a:spcAft>
                          <a:spcPts val="0"/>
                        </a:spcAft>
                      </a:pPr>
                      <a:r>
                        <a:rPr lang="en-US" sz="1000" b="1" cap="all" spc="60">
                          <a:solidFill>
                            <a:schemeClr val="tx1"/>
                          </a:solidFill>
                          <a:effectLst/>
                        </a:rPr>
                        <a:t>Text Summarization</a:t>
                      </a:r>
                      <a:endParaRPr lang="en-US" sz="1000" b="1" cap="all" spc="60">
                        <a:solidFill>
                          <a:schemeClr val="tx1"/>
                        </a:solidFill>
                        <a:effectLst/>
                        <a:latin typeface="Times New Roman" panose="02020603050405020304" pitchFamily="18" charset="0"/>
                        <a:ea typeface="SimSun" panose="02010600030101010101" pitchFamily="2" charset="-122"/>
                      </a:endParaRPr>
                    </a:p>
                  </a:txBody>
                  <a:tcPr marL="8039" marR="8039" marT="77175" marB="77175" anchor="b">
                    <a:lnL w="12700" cmpd="sng">
                      <a:noFill/>
                    </a:lnL>
                    <a:lnR w="12700" cmpd="sng">
                      <a:noFill/>
                    </a:lnR>
                    <a:lnT w="12700" cmpd="sng">
                      <a:noFill/>
                    </a:lnT>
                    <a:lnB w="38100" cmpd="sng">
                      <a:noFill/>
                    </a:lnB>
                    <a:noFill/>
                  </a:tcPr>
                </a:tc>
                <a:tc>
                  <a:txBody>
                    <a:bodyPr/>
                    <a:lstStyle/>
                    <a:p>
                      <a:pPr marL="0" marR="0" algn="ctr">
                        <a:spcBef>
                          <a:spcPts val="0"/>
                        </a:spcBef>
                        <a:spcAft>
                          <a:spcPts val="0"/>
                        </a:spcAft>
                      </a:pPr>
                      <a:r>
                        <a:rPr lang="en-US" sz="1000" b="1" cap="all" spc="60">
                          <a:solidFill>
                            <a:schemeClr val="tx1"/>
                          </a:solidFill>
                          <a:effectLst/>
                        </a:rPr>
                        <a:t>Text Simplification</a:t>
                      </a:r>
                      <a:endParaRPr lang="en-US" sz="1000" b="1" cap="all" spc="60">
                        <a:solidFill>
                          <a:schemeClr val="tx1"/>
                        </a:solidFill>
                        <a:effectLst/>
                        <a:latin typeface="Times New Roman" panose="02020603050405020304" pitchFamily="18" charset="0"/>
                        <a:ea typeface="SimSun" panose="02010600030101010101" pitchFamily="2" charset="-122"/>
                      </a:endParaRPr>
                    </a:p>
                  </a:txBody>
                  <a:tcPr marL="8039" marR="8039" marT="77175" marB="77175" anchor="b">
                    <a:lnL w="12700" cmpd="sng">
                      <a:noFill/>
                    </a:lnL>
                    <a:lnR w="12700" cmpd="sng">
                      <a:noFill/>
                    </a:lnR>
                    <a:lnT w="12700" cmpd="sng">
                      <a:noFill/>
                    </a:lnT>
                    <a:lnB w="38100" cmpd="sng">
                      <a:noFill/>
                    </a:lnB>
                    <a:noFill/>
                  </a:tcPr>
                </a:tc>
                <a:tc>
                  <a:txBody>
                    <a:bodyPr/>
                    <a:lstStyle/>
                    <a:p>
                      <a:pPr marL="0" marR="0" algn="ctr">
                        <a:spcBef>
                          <a:spcPts val="0"/>
                        </a:spcBef>
                        <a:spcAft>
                          <a:spcPts val="0"/>
                        </a:spcAft>
                      </a:pPr>
                      <a:r>
                        <a:rPr lang="en-US" sz="1000" b="1" cap="all" spc="60">
                          <a:solidFill>
                            <a:schemeClr val="tx1"/>
                          </a:solidFill>
                          <a:effectLst/>
                        </a:rPr>
                        <a:t>Machine Translation</a:t>
                      </a:r>
                      <a:endParaRPr lang="en-US" sz="1000" b="1" cap="all" spc="60">
                        <a:solidFill>
                          <a:schemeClr val="tx1"/>
                        </a:solidFill>
                        <a:effectLst/>
                        <a:latin typeface="Times New Roman" panose="02020603050405020304" pitchFamily="18" charset="0"/>
                        <a:ea typeface="SimSun" panose="02010600030101010101" pitchFamily="2" charset="-122"/>
                      </a:endParaRPr>
                    </a:p>
                  </a:txBody>
                  <a:tcPr marL="8039" marR="8039" marT="77175" marB="77175" anchor="b">
                    <a:lnL w="12700" cmpd="sng">
                      <a:noFill/>
                    </a:lnL>
                    <a:lnR w="12700" cmpd="sng">
                      <a:noFill/>
                    </a:lnR>
                    <a:lnT w="12700" cmpd="sng">
                      <a:noFill/>
                    </a:lnT>
                    <a:lnB w="38100" cmpd="sng">
                      <a:noFill/>
                    </a:lnB>
                    <a:noFill/>
                  </a:tcPr>
                </a:tc>
                <a:tc>
                  <a:txBody>
                    <a:bodyPr/>
                    <a:lstStyle/>
                    <a:p>
                      <a:pPr marL="0" marR="0" algn="ctr">
                        <a:spcBef>
                          <a:spcPts val="0"/>
                        </a:spcBef>
                        <a:spcAft>
                          <a:spcPts val="0"/>
                        </a:spcAft>
                      </a:pPr>
                      <a:r>
                        <a:rPr lang="en-US" sz="1000" b="1" cap="all" spc="60">
                          <a:solidFill>
                            <a:schemeClr val="tx1"/>
                          </a:solidFill>
                          <a:effectLst/>
                        </a:rPr>
                        <a:t>Basic NLP Functions</a:t>
                      </a:r>
                      <a:endParaRPr lang="en-US" sz="1000" b="1" cap="all" spc="60">
                        <a:solidFill>
                          <a:schemeClr val="tx1"/>
                        </a:solidFill>
                        <a:effectLst/>
                        <a:latin typeface="Times New Roman" panose="02020603050405020304" pitchFamily="18" charset="0"/>
                        <a:ea typeface="SimSun" panose="02010600030101010101" pitchFamily="2" charset="-122"/>
                      </a:endParaRPr>
                    </a:p>
                  </a:txBody>
                  <a:tcPr marL="8039" marR="8039" marT="77175" marB="77175" anchor="b">
                    <a:lnL w="12700" cmpd="sng">
                      <a:noFill/>
                    </a:lnL>
                    <a:lnR w="12700" cmpd="sng">
                      <a:noFill/>
                    </a:lnR>
                    <a:lnT w="12700" cmpd="sng">
                      <a:noFill/>
                    </a:lnT>
                    <a:lnB w="38100" cmpd="sng">
                      <a:noFill/>
                    </a:lnB>
                    <a:noFill/>
                  </a:tcPr>
                </a:tc>
                <a:tc>
                  <a:txBody>
                    <a:bodyPr/>
                    <a:lstStyle/>
                    <a:p>
                      <a:pPr marL="0" marR="0" algn="ctr">
                        <a:spcBef>
                          <a:spcPts val="0"/>
                        </a:spcBef>
                        <a:spcAft>
                          <a:spcPts val="0"/>
                        </a:spcAft>
                      </a:pPr>
                      <a:r>
                        <a:rPr lang="en-US" sz="1000" b="1" cap="all" spc="60">
                          <a:solidFill>
                            <a:schemeClr val="tx1"/>
                          </a:solidFill>
                          <a:effectLst/>
                        </a:rPr>
                        <a:t>Query Search</a:t>
                      </a:r>
                      <a:endParaRPr lang="en-US" sz="1000" b="1" cap="all" spc="60">
                        <a:solidFill>
                          <a:schemeClr val="tx1"/>
                        </a:solidFill>
                        <a:effectLst/>
                        <a:latin typeface="Times New Roman" panose="02020603050405020304" pitchFamily="18" charset="0"/>
                        <a:ea typeface="SimSun" panose="02010600030101010101" pitchFamily="2" charset="-122"/>
                      </a:endParaRPr>
                    </a:p>
                  </a:txBody>
                  <a:tcPr marL="8039" marR="8039" marT="77175" marB="77175" anchor="b">
                    <a:lnL w="12700" cmpd="sng">
                      <a:noFill/>
                    </a:lnL>
                    <a:lnR w="12700" cmpd="sng">
                      <a:noFill/>
                    </a:lnR>
                    <a:lnT w="12700" cmpd="sng">
                      <a:noFill/>
                    </a:lnT>
                    <a:lnB w="38100" cmpd="sng">
                      <a:noFill/>
                    </a:lnB>
                    <a:noFill/>
                  </a:tcPr>
                </a:tc>
                <a:extLst>
                  <a:ext uri="{0D108BD9-81ED-4DB2-BD59-A6C34878D82A}">
                    <a16:rowId xmlns:a16="http://schemas.microsoft.com/office/drawing/2014/main" val="3613044485"/>
                  </a:ext>
                </a:extLst>
              </a:tr>
              <a:tr h="267621">
                <a:tc>
                  <a:txBody>
                    <a:bodyPr/>
                    <a:lstStyle/>
                    <a:p>
                      <a:pPr marL="0" marR="0" algn="l">
                        <a:spcBef>
                          <a:spcPts val="0"/>
                        </a:spcBef>
                        <a:spcAft>
                          <a:spcPts val="0"/>
                        </a:spcAft>
                      </a:pPr>
                      <a:r>
                        <a:rPr lang="en-US" sz="1000" b="1" cap="none" spc="0">
                          <a:solidFill>
                            <a:schemeClr val="tx1"/>
                          </a:solidFill>
                          <a:effectLst/>
                        </a:rPr>
                        <a:t>MIMIC-Extract20</a:t>
                      </a:r>
                      <a:endParaRPr lang="en-US" sz="1000" b="1" cap="none" spc="0">
                        <a:solidFill>
                          <a:schemeClr val="tx1"/>
                        </a:solidFill>
                        <a:effectLst/>
                        <a:latin typeface="Times New Roman" panose="02020603050405020304" pitchFamily="18" charset="0"/>
                        <a:ea typeface="SimSun" panose="02010600030101010101" pitchFamily="2" charset="-122"/>
                      </a:endParaRPr>
                    </a:p>
                  </a:txBody>
                  <a:tcPr marL="8039" marR="8039" marT="8039" marB="77175" anchor="b">
                    <a:lnL w="12700" cap="flat" cmpd="sng" algn="ctr">
                      <a:noFill/>
                      <a:prstDash val="solid"/>
                    </a:lnL>
                    <a:lnR w="12700" cmpd="sng">
                      <a:noFill/>
                      <a:prstDash val="solid"/>
                    </a:lnR>
                    <a:lnT w="38100" cmpd="sng">
                      <a:noFill/>
                    </a:lnT>
                    <a:lnB w="12700" cmpd="sng">
                      <a:noFill/>
                      <a:prstDash val="solid"/>
                    </a:lnB>
                    <a:no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38100" cmpd="sng">
                      <a:noFill/>
                    </a:lnT>
                    <a:lnB w="12700" cmpd="sng">
                      <a:noFill/>
                      <a:prstDash val="solid"/>
                    </a:lnB>
                    <a:no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38100" cmpd="sng">
                      <a:noFill/>
                    </a:lnT>
                    <a:lnB w="12700" cmpd="sng">
                      <a:noFill/>
                      <a:prstDash val="solid"/>
                    </a:lnB>
                    <a:no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38100" cmpd="sng">
                      <a:noFill/>
                    </a:lnT>
                    <a:lnB w="12700" cmpd="sng">
                      <a:noFill/>
                      <a:prstDash val="solid"/>
                    </a:lnB>
                    <a:no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38100" cmpd="sng">
                      <a:noFill/>
                    </a:lnT>
                    <a:lnB w="12700" cmpd="sng">
                      <a:noFill/>
                      <a:prstDash val="solid"/>
                    </a:lnB>
                    <a:no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38100" cmpd="sng">
                      <a:noFill/>
                    </a:lnT>
                    <a:lnB w="12700" cmpd="sng">
                      <a:noFill/>
                      <a:prstDash val="solid"/>
                    </a:lnB>
                    <a:no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949105453"/>
                  </a:ext>
                </a:extLst>
              </a:tr>
              <a:tr h="320036">
                <a:tc>
                  <a:txBody>
                    <a:bodyPr/>
                    <a:lstStyle/>
                    <a:p>
                      <a:pPr marL="0" marR="0" algn="l">
                        <a:spcBef>
                          <a:spcPts val="0"/>
                        </a:spcBef>
                        <a:spcAft>
                          <a:spcPts val="0"/>
                        </a:spcAft>
                      </a:pPr>
                      <a:r>
                        <a:rPr lang="en-US" sz="1000" b="1" cap="none" spc="0">
                          <a:solidFill>
                            <a:schemeClr val="tx1"/>
                          </a:solidFill>
                          <a:effectLst/>
                        </a:rPr>
                        <a:t>scispaCy21</a:t>
                      </a:r>
                      <a:endParaRPr lang="en-US" sz="1000" b="1" cap="none" spc="0">
                        <a:solidFill>
                          <a:schemeClr val="tx1"/>
                        </a:solidFill>
                        <a:effectLst/>
                        <a:latin typeface="Times New Roman" panose="02020603050405020304" pitchFamily="18" charset="0"/>
                        <a:ea typeface="SimSun" panose="02010600030101010101" pitchFamily="2" charset="-122"/>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342900" indent="-342900" algn="l">
                        <a:buFont typeface="Wingdings" pitchFamily="2" charset="2"/>
                        <a:buChar char="ü"/>
                      </a:pPr>
                      <a:r>
                        <a:rPr lang="en-US" sz="1400" cap="none" spc="0">
                          <a:solidFill>
                            <a:schemeClr val="tx1"/>
                          </a:solidFill>
                          <a:effectLst/>
                          <a:latin typeface="Times New Roman" panose="02020603050405020304" pitchFamily="18" charset="0"/>
                        </a:rPr>
                        <a:t> </a:t>
                      </a:r>
                    </a:p>
                  </a:txBody>
                  <a:tcPr marL="8039" marR="8039" marT="8039" marB="77175"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342900" indent="-342900" algn="l">
                        <a:buFont typeface="Wingdings" pitchFamily="2" charset="2"/>
                        <a:buChar char="ü"/>
                      </a:pPr>
                      <a:r>
                        <a:rPr lang="en-US" sz="1400" cap="none" spc="0">
                          <a:solidFill>
                            <a:schemeClr val="tx1"/>
                          </a:solidFill>
                          <a:effectLst/>
                          <a:latin typeface="Times New Roman" panose="02020603050405020304" pitchFamily="18" charset="0"/>
                        </a:rPr>
                        <a:t> </a:t>
                      </a:r>
                    </a:p>
                  </a:txBody>
                  <a:tcPr marL="8039" marR="8039" marT="8039" marB="77175"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976041154"/>
                  </a:ext>
                </a:extLst>
              </a:tr>
              <a:tr h="320036">
                <a:tc>
                  <a:txBody>
                    <a:bodyPr/>
                    <a:lstStyle/>
                    <a:p>
                      <a:pPr marL="0" marR="0" algn="l">
                        <a:spcBef>
                          <a:spcPts val="0"/>
                        </a:spcBef>
                        <a:spcAft>
                          <a:spcPts val="0"/>
                        </a:spcAft>
                      </a:pPr>
                      <a:r>
                        <a:rPr lang="en-US" sz="1000" b="1" cap="none" spc="0">
                          <a:solidFill>
                            <a:schemeClr val="tx1"/>
                          </a:solidFill>
                          <a:effectLst/>
                        </a:rPr>
                        <a:t>MedspaCy22</a:t>
                      </a:r>
                      <a:endParaRPr lang="en-US" sz="1000" b="1" cap="none" spc="0">
                        <a:solidFill>
                          <a:schemeClr val="tx1"/>
                        </a:solidFill>
                        <a:effectLst/>
                        <a:latin typeface="Times New Roman" panose="02020603050405020304" pitchFamily="18" charset="0"/>
                        <a:ea typeface="SimSun" panose="02010600030101010101" pitchFamily="2" charset="-122"/>
                      </a:endParaRPr>
                    </a:p>
                  </a:txBody>
                  <a:tcPr marL="8039" marR="8039" marT="8039" marB="77175"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noFill/>
                  </a:tcPr>
                </a:tc>
                <a:tc>
                  <a:txBody>
                    <a:bodyPr/>
                    <a:lstStyle/>
                    <a:p>
                      <a:pPr marL="342900" indent="-342900" algn="l">
                        <a:buFont typeface="Wingdings" pitchFamily="2" charset="2"/>
                        <a:buChar char="ü"/>
                      </a:pPr>
                      <a:r>
                        <a:rPr lang="en-US" sz="1400" cap="none" spc="0">
                          <a:solidFill>
                            <a:schemeClr val="tx1"/>
                          </a:solidFill>
                          <a:effectLst/>
                          <a:latin typeface="Times New Roman" panose="02020603050405020304" pitchFamily="18" charset="0"/>
                        </a:rPr>
                        <a:t> </a:t>
                      </a:r>
                    </a:p>
                  </a:txBody>
                  <a:tcPr marL="8039" marR="8039" marT="8039" marB="77175" anchor="b">
                    <a:lnL w="12700" cmpd="sng">
                      <a:noFill/>
                      <a:prstDash val="solid"/>
                    </a:lnL>
                    <a:lnR w="12700" cmpd="sng">
                      <a:noFill/>
                      <a:prstDash val="solid"/>
                    </a:lnR>
                    <a:lnT w="12700" cmpd="sng">
                      <a:noFill/>
                      <a:prstDash val="solid"/>
                    </a:lnT>
                    <a:lnB w="12700" cmpd="sng">
                      <a:noFill/>
                      <a:prstDash val="solid"/>
                    </a:lnB>
                    <a:noFill/>
                  </a:tcPr>
                </a:tc>
                <a:tc>
                  <a:txBody>
                    <a:bodyPr/>
                    <a:lstStyle/>
                    <a:p>
                      <a:pPr marL="342900" indent="-342900" algn="l">
                        <a:buFont typeface="Wingdings" pitchFamily="2" charset="2"/>
                        <a:buChar char="ü"/>
                      </a:pPr>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90643275"/>
                  </a:ext>
                </a:extLst>
              </a:tr>
              <a:tr h="320036">
                <a:tc>
                  <a:txBody>
                    <a:bodyPr/>
                    <a:lstStyle/>
                    <a:p>
                      <a:pPr marL="0" marR="0" algn="l">
                        <a:spcBef>
                          <a:spcPts val="0"/>
                        </a:spcBef>
                        <a:spcAft>
                          <a:spcPts val="0"/>
                        </a:spcAft>
                      </a:pPr>
                      <a:r>
                        <a:rPr lang="en-US" sz="1000" b="1" cap="none" spc="0">
                          <a:solidFill>
                            <a:schemeClr val="tx1"/>
                          </a:solidFill>
                          <a:effectLst/>
                        </a:rPr>
                        <a:t>Transformers-sklearn23</a:t>
                      </a:r>
                      <a:endParaRPr lang="en-US" sz="1000" b="1" cap="none" spc="0">
                        <a:solidFill>
                          <a:schemeClr val="tx1"/>
                        </a:solidFill>
                        <a:effectLst/>
                        <a:latin typeface="Times New Roman" panose="02020603050405020304" pitchFamily="18" charset="0"/>
                        <a:ea typeface="SimSun" panose="02010600030101010101" pitchFamily="2" charset="-122"/>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342900" indent="-342900" algn="l">
                        <a:buFont typeface="Wingdings" pitchFamily="2" charset="2"/>
                        <a:buChar char="ü"/>
                      </a:pPr>
                      <a:r>
                        <a:rPr lang="en-US" sz="1400" cap="none" spc="0">
                          <a:solidFill>
                            <a:schemeClr val="tx1"/>
                          </a:solidFill>
                          <a:effectLst/>
                          <a:latin typeface="Times New Roman" panose="02020603050405020304" pitchFamily="18" charset="0"/>
                        </a:rPr>
                        <a:t> </a:t>
                      </a:r>
                    </a:p>
                  </a:txBody>
                  <a:tcPr marL="8039" marR="8039" marT="8039" marB="77175"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342900" indent="-342900" algn="l">
                        <a:buFont typeface="Wingdings" pitchFamily="2" charset="2"/>
                        <a:buChar char="ü"/>
                      </a:pPr>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40986052"/>
                  </a:ext>
                </a:extLst>
              </a:tr>
              <a:tr h="320036">
                <a:tc>
                  <a:txBody>
                    <a:bodyPr/>
                    <a:lstStyle/>
                    <a:p>
                      <a:pPr marL="0" marR="0" algn="l">
                        <a:spcBef>
                          <a:spcPts val="0"/>
                        </a:spcBef>
                        <a:spcAft>
                          <a:spcPts val="0"/>
                        </a:spcAft>
                      </a:pPr>
                      <a:r>
                        <a:rPr lang="en-US" sz="1000" b="1" cap="none" spc="0">
                          <a:solidFill>
                            <a:schemeClr val="tx1"/>
                          </a:solidFill>
                          <a:effectLst/>
                        </a:rPr>
                        <a:t>Stanza Biomed24</a:t>
                      </a:r>
                      <a:endParaRPr lang="en-US" sz="1000" b="1" cap="none" spc="0">
                        <a:solidFill>
                          <a:schemeClr val="tx1"/>
                        </a:solidFill>
                        <a:effectLst/>
                        <a:latin typeface="Times New Roman" panose="02020603050405020304" pitchFamily="18" charset="0"/>
                        <a:ea typeface="SimSun" panose="02010600030101010101" pitchFamily="2" charset="-122"/>
                      </a:endParaRPr>
                    </a:p>
                  </a:txBody>
                  <a:tcPr marL="8039" marR="8039" marT="8039" marB="77175"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noFill/>
                  </a:tcPr>
                </a:tc>
                <a:tc>
                  <a:txBody>
                    <a:bodyPr/>
                    <a:lstStyle/>
                    <a:p>
                      <a:pPr marL="342900" indent="-342900" algn="l">
                        <a:buFont typeface="Wingdings" pitchFamily="2" charset="2"/>
                        <a:buChar char="ü"/>
                      </a:pPr>
                      <a:r>
                        <a:rPr lang="en-US" sz="1400" cap="none" spc="0">
                          <a:solidFill>
                            <a:schemeClr val="tx1"/>
                          </a:solidFill>
                          <a:effectLst/>
                          <a:latin typeface="Times New Roman" panose="02020603050405020304" pitchFamily="18" charset="0"/>
                        </a:rPr>
                        <a:t> </a:t>
                      </a:r>
                    </a:p>
                  </a:txBody>
                  <a:tcPr marL="8039" marR="8039" marT="8039" marB="77175" anchor="b">
                    <a:lnL w="12700" cmpd="sng">
                      <a:noFill/>
                      <a:prstDash val="solid"/>
                    </a:lnL>
                    <a:lnR w="12700" cmpd="sng">
                      <a:noFill/>
                      <a:prstDash val="solid"/>
                    </a:lnR>
                    <a:lnT w="12700" cmpd="sng">
                      <a:noFill/>
                      <a:prstDash val="solid"/>
                    </a:lnT>
                    <a:lnB w="12700" cmpd="sng">
                      <a:noFill/>
                      <a:prstDash val="solid"/>
                    </a:lnB>
                    <a:noFill/>
                  </a:tcPr>
                </a:tc>
                <a:tc>
                  <a:txBody>
                    <a:bodyPr/>
                    <a:lstStyle/>
                    <a:p>
                      <a:pPr marL="342900" indent="-342900" algn="l">
                        <a:buFont typeface="Wingdings" pitchFamily="2" charset="2"/>
                        <a:buChar char="ü"/>
                      </a:pPr>
                      <a:endParaRPr lang="en-US" sz="1400" cap="none" spc="0">
                        <a:solidFill>
                          <a:schemeClr val="tx1"/>
                        </a:solidFill>
                        <a:effectLst/>
                        <a:latin typeface="Times New Roman" panose="02020603050405020304" pitchFamily="18" charset="0"/>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75081693"/>
                  </a:ext>
                </a:extLst>
              </a:tr>
              <a:tr h="320036">
                <a:tc>
                  <a:txBody>
                    <a:bodyPr/>
                    <a:lstStyle/>
                    <a:p>
                      <a:pPr marL="0" marR="0" algn="l">
                        <a:spcBef>
                          <a:spcPts val="0"/>
                        </a:spcBef>
                        <a:spcAft>
                          <a:spcPts val="0"/>
                        </a:spcAft>
                      </a:pPr>
                      <a:r>
                        <a:rPr lang="en-US" sz="1000" b="1" cap="none" spc="0">
                          <a:solidFill>
                            <a:schemeClr val="tx1"/>
                          </a:solidFill>
                          <a:effectLst/>
                        </a:rPr>
                        <a:t>MedGen</a:t>
                      </a:r>
                      <a:endParaRPr lang="en-US" sz="1000" b="1" cap="none" spc="0">
                        <a:solidFill>
                          <a:schemeClr val="tx1"/>
                        </a:solidFill>
                        <a:effectLst/>
                        <a:latin typeface="Times New Roman" panose="02020603050405020304" pitchFamily="18" charset="0"/>
                        <a:ea typeface="SimSun" panose="02010600030101010101" pitchFamily="2" charset="-122"/>
                      </a:endParaRPr>
                    </a:p>
                  </a:txBody>
                  <a:tcPr marL="8039" marR="8039" marT="8039" marB="77175"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342900" indent="-342900" algn="l">
                        <a:buFont typeface="Wingdings" pitchFamily="2" charset="2"/>
                        <a:buChar char="ü"/>
                      </a:pPr>
                      <a:r>
                        <a:rPr lang="en-US" sz="1400" cap="none" spc="0">
                          <a:solidFill>
                            <a:schemeClr val="tx1"/>
                          </a:solidFill>
                          <a:effectLst/>
                          <a:latin typeface="Times New Roman" panose="02020603050405020304" pitchFamily="18" charset="0"/>
                        </a:rPr>
                        <a:t> </a:t>
                      </a:r>
                    </a:p>
                  </a:txBody>
                  <a:tcPr marL="8039" marR="8039" marT="8039" marB="77175"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342900" indent="-342900" algn="l">
                        <a:buFont typeface="Wingdings" pitchFamily="2" charset="2"/>
                        <a:buChar char="ü"/>
                      </a:pPr>
                      <a:r>
                        <a:rPr lang="en-US" sz="1400" cap="none" spc="0">
                          <a:solidFill>
                            <a:schemeClr val="tx1"/>
                          </a:solidFill>
                          <a:effectLst/>
                          <a:latin typeface="Times New Roman" panose="02020603050405020304" pitchFamily="18" charset="0"/>
                        </a:rPr>
                        <a:t> </a:t>
                      </a:r>
                    </a:p>
                  </a:txBody>
                  <a:tcPr marL="8039" marR="8039" marT="8039" marB="77175"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342900" indent="-342900" algn="l">
                        <a:buFont typeface="Wingdings" pitchFamily="2" charset="2"/>
                        <a:buChar char="ü"/>
                      </a:pPr>
                      <a:r>
                        <a:rPr lang="en-US" sz="1400" cap="none" spc="0">
                          <a:solidFill>
                            <a:schemeClr val="tx1"/>
                          </a:solidFill>
                          <a:effectLst/>
                          <a:latin typeface="Times New Roman" panose="02020603050405020304" pitchFamily="18" charset="0"/>
                        </a:rPr>
                        <a:t> </a:t>
                      </a:r>
                    </a:p>
                  </a:txBody>
                  <a:tcPr marL="8039" marR="8039" marT="8039" marB="77175"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342900" indent="-342900" algn="l">
                        <a:buFont typeface="Wingdings" pitchFamily="2" charset="2"/>
                        <a:buChar char="ü"/>
                      </a:pPr>
                      <a:r>
                        <a:rPr lang="en-US" sz="1400" cap="none" spc="0">
                          <a:solidFill>
                            <a:schemeClr val="tx1"/>
                          </a:solidFill>
                          <a:effectLst/>
                          <a:latin typeface="Times New Roman" panose="02020603050405020304" pitchFamily="18" charset="0"/>
                        </a:rPr>
                        <a:t> </a:t>
                      </a:r>
                    </a:p>
                  </a:txBody>
                  <a:tcPr marL="8039" marR="8039" marT="8039" marB="77175"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342900" indent="-342900" algn="l">
                        <a:buFont typeface="Wingdings" pitchFamily="2" charset="2"/>
                        <a:buChar char="ü"/>
                      </a:pPr>
                      <a:r>
                        <a:rPr lang="en-US" sz="1400" cap="none" spc="0">
                          <a:solidFill>
                            <a:schemeClr val="tx1"/>
                          </a:solidFill>
                          <a:effectLst/>
                          <a:latin typeface="Times New Roman" panose="02020603050405020304" pitchFamily="18" charset="0"/>
                        </a:rPr>
                        <a:t> </a:t>
                      </a:r>
                    </a:p>
                  </a:txBody>
                  <a:tcPr marL="8039" marR="8039" marT="8039" marB="77175"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342900" indent="-342900" algn="l">
                        <a:buFont typeface="Wingdings" pitchFamily="2" charset="2"/>
                        <a:buChar char="ü"/>
                      </a:pPr>
                      <a:r>
                        <a:rPr lang="en-US" sz="1400" cap="none" spc="0">
                          <a:solidFill>
                            <a:schemeClr val="tx1"/>
                          </a:solidFill>
                          <a:effectLst/>
                          <a:latin typeface="Times New Roman" panose="02020603050405020304" pitchFamily="18" charset="0"/>
                        </a:rPr>
                        <a:t> </a:t>
                      </a:r>
                    </a:p>
                  </a:txBody>
                  <a:tcPr marL="8039" marR="8039" marT="8039" marB="77175"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168102560"/>
                  </a:ext>
                </a:extLst>
              </a:tr>
            </a:tbl>
          </a:graphicData>
        </a:graphic>
      </p:graphicFrame>
    </p:spTree>
    <p:extLst>
      <p:ext uri="{BB962C8B-B14F-4D97-AF65-F5344CB8AC3E}">
        <p14:creationId xmlns:p14="http://schemas.microsoft.com/office/powerpoint/2010/main" val="347209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A34A5-3CB5-1755-740B-6037B0A30AE3}"/>
              </a:ext>
            </a:extLst>
          </p:cNvPr>
          <p:cNvSpPr>
            <a:spLocks noGrp="1"/>
          </p:cNvSpPr>
          <p:nvPr>
            <p:ph type="title"/>
          </p:nvPr>
        </p:nvSpPr>
        <p:spPr>
          <a:xfrm>
            <a:off x="2231136" y="964692"/>
            <a:ext cx="7729728" cy="1188720"/>
          </a:xfrm>
        </p:spPr>
        <p:txBody>
          <a:bodyPr>
            <a:normAutofit/>
          </a:bodyPr>
          <a:lstStyle/>
          <a:p>
            <a:r>
              <a:rPr lang="en-US" dirty="0"/>
              <a:t> Explanation</a:t>
            </a:r>
          </a:p>
        </p:txBody>
      </p:sp>
      <p:graphicFrame>
        <p:nvGraphicFramePr>
          <p:cNvPr id="5" name="Content Placeholder 2">
            <a:extLst>
              <a:ext uri="{FF2B5EF4-FFF2-40B4-BE49-F238E27FC236}">
                <a16:creationId xmlns:a16="http://schemas.microsoft.com/office/drawing/2014/main" id="{28996817-A98C-3684-C459-707F5D70D1C2}"/>
              </a:ext>
            </a:extLst>
          </p:cNvPr>
          <p:cNvGraphicFramePr>
            <a:graphicFrameLocks noGrp="1"/>
          </p:cNvGraphicFramePr>
          <p:nvPr>
            <p:ph idx="1"/>
            <p:extLst>
              <p:ext uri="{D42A27DB-BD31-4B8C-83A1-F6EECF244321}">
                <p14:modId xmlns:p14="http://schemas.microsoft.com/office/powerpoint/2010/main" val="4274851541"/>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7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5" name="Picture 14" descr="Exclamation mark on a yellow background">
            <a:extLst>
              <a:ext uri="{FF2B5EF4-FFF2-40B4-BE49-F238E27FC236}">
                <a16:creationId xmlns:a16="http://schemas.microsoft.com/office/drawing/2014/main" id="{1E9103AB-E553-1ABB-37D6-AFDE58058815}"/>
              </a:ext>
            </a:extLst>
          </p:cNvPr>
          <p:cNvPicPr>
            <a:picLocks noChangeAspect="1"/>
          </p:cNvPicPr>
          <p:nvPr/>
        </p:nvPicPr>
        <p:blipFill rotWithShape="1">
          <a:blip r:embed="rId2"/>
          <a:srcRect l="23125" r="10208"/>
          <a:stretch/>
        </p:blipFill>
        <p:spPr>
          <a:xfrm>
            <a:off x="642" y="10"/>
            <a:ext cx="6096000" cy="6857990"/>
          </a:xfrm>
          <a:prstGeom prst="rect">
            <a:avLst/>
          </a:prstGeom>
        </p:spPr>
      </p:pic>
      <p:sp>
        <p:nvSpPr>
          <p:cNvPr id="2" name="Title 1"/>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2400">
                <a:solidFill>
                  <a:schemeClr val="bg1"/>
                </a:solidFill>
              </a:rPr>
              <a:t>Materials and methods</a:t>
            </a:r>
          </a:p>
        </p:txBody>
      </p:sp>
      <p:sp>
        <p:nvSpPr>
          <p:cNvPr id="3" name="Content Placeholder 2"/>
          <p:cNvSpPr>
            <a:spLocks noGrp="1"/>
          </p:cNvSpPr>
          <p:nvPr>
            <p:ph idx="1"/>
          </p:nvPr>
        </p:nvSpPr>
        <p:spPr>
          <a:xfrm>
            <a:off x="6743941" y="976129"/>
            <a:ext cx="4804931" cy="4919815"/>
          </a:xfrm>
        </p:spPr>
        <p:txBody>
          <a:bodyPr anchor="ctr">
            <a:normAutofit/>
          </a:bodyPr>
          <a:lstStyle/>
          <a:p>
            <a:r>
              <a:rPr lang="en-US" b="0" i="1">
                <a:effectLst/>
                <a:latin typeface="Times New Roman" panose="02020603050405020304" pitchFamily="18" charset="0"/>
                <a:ea typeface="SimSun" panose="02010600030101010101" pitchFamily="2" charset="-122"/>
              </a:rPr>
              <a:t>We conducted a meticulous fine-tuning process for 32 domain-specific language models, subjecting them to thorough evaluations across 24 established benchmarks. To ensure practical relevance, we engaged clinicians in manual reviews. Furthermore, we enhanced our toolkit by introducing intuitive query and search functions. Additionally, we standardized and seamlessly integrated functions from third-party libraries, augmenting the overall capabilities of our toolkit.</a:t>
            </a:r>
            <a:endParaRPr lang="en-US" b="1" i="1">
              <a:effectLst/>
              <a:latin typeface="Times New Roman" panose="02020603050405020304" pitchFamily="18" charset="0"/>
              <a:ea typeface="SimSun" panose="02010600030101010101" pitchFamily="2" charset="-122"/>
            </a:endParaRPr>
          </a:p>
          <a:p>
            <a:endParaRPr lang="en-US"/>
          </a:p>
        </p:txBody>
      </p:sp>
    </p:spTree>
    <p:extLst>
      <p:ext uri="{BB962C8B-B14F-4D97-AF65-F5344CB8AC3E}">
        <p14:creationId xmlns:p14="http://schemas.microsoft.com/office/powerpoint/2010/main" val="1312558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ECB658-C0D4-867C-6326-F3C81AEBF4C1}"/>
              </a:ext>
            </a:extLst>
          </p:cNvPr>
          <p:cNvPicPr>
            <a:picLocks noChangeAspect="1"/>
          </p:cNvPicPr>
          <p:nvPr/>
        </p:nvPicPr>
        <p:blipFill rotWithShape="1">
          <a:blip r:embed="rId2"/>
          <a:srcRect l="30889" r="-2" b="-2"/>
          <a:stretch/>
        </p:blipFill>
        <p:spPr>
          <a:xfrm>
            <a:off x="642" y="10"/>
            <a:ext cx="6096000" cy="6857990"/>
          </a:xfrm>
          <a:prstGeom prst="rect">
            <a:avLst/>
          </a:prstGeom>
        </p:spPr>
      </p:pic>
      <p:sp>
        <p:nvSpPr>
          <p:cNvPr id="2" name="Title 1">
            <a:extLst>
              <a:ext uri="{FF2B5EF4-FFF2-40B4-BE49-F238E27FC236}">
                <a16:creationId xmlns:a16="http://schemas.microsoft.com/office/drawing/2014/main" id="{A6EFB978-E65D-0AB2-CA0A-7750EF78B310}"/>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2400">
                <a:solidFill>
                  <a:schemeClr val="bg1"/>
                </a:solidFill>
              </a:rPr>
              <a:t>Cont..</a:t>
            </a:r>
          </a:p>
        </p:txBody>
      </p:sp>
      <p:sp>
        <p:nvSpPr>
          <p:cNvPr id="3" name="Content Placeholder 2">
            <a:extLst>
              <a:ext uri="{FF2B5EF4-FFF2-40B4-BE49-F238E27FC236}">
                <a16:creationId xmlns:a16="http://schemas.microsoft.com/office/drawing/2014/main" id="{4303BCF0-1D50-A628-3E0E-121434574203}"/>
              </a:ext>
            </a:extLst>
          </p:cNvPr>
          <p:cNvSpPr>
            <a:spLocks noGrp="1"/>
          </p:cNvSpPr>
          <p:nvPr>
            <p:ph idx="1"/>
          </p:nvPr>
        </p:nvSpPr>
        <p:spPr>
          <a:xfrm>
            <a:off x="6743941" y="976129"/>
            <a:ext cx="4804931" cy="4919815"/>
          </a:xfrm>
        </p:spPr>
        <p:txBody>
          <a:bodyPr anchor="ctr">
            <a:normAutofit/>
          </a:bodyPr>
          <a:lstStyle/>
          <a:p>
            <a:pPr marL="0" marR="0">
              <a:lnSpc>
                <a:spcPct val="90000"/>
              </a:lnSpc>
              <a:spcBef>
                <a:spcPts val="0"/>
              </a:spcBef>
              <a:spcAft>
                <a:spcPts val="0"/>
              </a:spcAft>
            </a:pPr>
            <a:r>
              <a:rPr lang="en-US" sz="1700" err="1">
                <a:effectLst/>
                <a:latin typeface="Times New Roman" panose="02020603050405020304" pitchFamily="18" charset="0"/>
                <a:ea typeface="SimSun" panose="02010600030101010101" pitchFamily="2" charset="-122"/>
              </a:rPr>
              <a:t>MedGen</a:t>
            </a:r>
            <a:r>
              <a:rPr lang="en-US" sz="1700">
                <a:effectLst/>
                <a:latin typeface="Times New Roman" panose="02020603050405020304" pitchFamily="18" charset="0"/>
                <a:ea typeface="SimSun" panose="02010600030101010101" pitchFamily="2" charset="-122"/>
              </a:rPr>
              <a:t> stands as a specialized and all-encompassing NLP toolkit meticulously designed for the processing of medical text. This toolkit comprises three integral modules:</a:t>
            </a:r>
          </a:p>
          <a:p>
            <a:pPr marL="0" marR="0">
              <a:lnSpc>
                <a:spcPct val="90000"/>
              </a:lnSpc>
              <a:spcBef>
                <a:spcPts val="0"/>
              </a:spcBef>
              <a:spcAft>
                <a:spcPts val="0"/>
              </a:spcAft>
            </a:pPr>
            <a:r>
              <a:rPr lang="en-US" sz="1700" b="1">
                <a:effectLst/>
                <a:latin typeface="Times New Roman" panose="02020603050405020304" pitchFamily="18" charset="0"/>
                <a:ea typeface="SimSun" panose="02010600030101010101" pitchFamily="2" charset="-122"/>
              </a:rPr>
              <a:t>Generative Functions</a:t>
            </a:r>
            <a:r>
              <a:rPr lang="en-US" sz="1700">
                <a:effectLst/>
                <a:latin typeface="Times New Roman" panose="02020603050405020304" pitchFamily="18" charset="0"/>
                <a:ea typeface="SimSun" panose="02010600030101010101" pitchFamily="2" charset="-122"/>
              </a:rPr>
              <a:t>: Serving as the cornerstone of </a:t>
            </a:r>
            <a:r>
              <a:rPr lang="en-US" sz="1700" err="1">
                <a:effectLst/>
                <a:latin typeface="Times New Roman" panose="02020603050405020304" pitchFamily="18" charset="0"/>
                <a:ea typeface="SimSun" panose="02010600030101010101" pitchFamily="2" charset="-122"/>
              </a:rPr>
              <a:t>MedGen</a:t>
            </a:r>
            <a:r>
              <a:rPr lang="en-US" sz="1700">
                <a:effectLst/>
                <a:latin typeface="Times New Roman" panose="02020603050405020304" pitchFamily="18" charset="0"/>
                <a:ea typeface="SimSun" panose="02010600030101010101" pitchFamily="2" charset="-122"/>
              </a:rPr>
              <a:t>, this module encompasses four generative tasks: question answering, text summarization, text simplification, and machine translation. These functions cater to diverse application scenarios within the healthcare domain.</a:t>
            </a:r>
          </a:p>
          <a:p>
            <a:pPr marL="0" marR="0">
              <a:lnSpc>
                <a:spcPct val="90000"/>
              </a:lnSpc>
              <a:spcBef>
                <a:spcPts val="0"/>
              </a:spcBef>
              <a:spcAft>
                <a:spcPts val="0"/>
              </a:spcAft>
            </a:pPr>
            <a:r>
              <a:rPr lang="en-US" sz="1700" b="1">
                <a:effectLst/>
                <a:latin typeface="Times New Roman" panose="02020603050405020304" pitchFamily="18" charset="0"/>
                <a:ea typeface="SimSun" panose="02010600030101010101" pitchFamily="2" charset="-122"/>
              </a:rPr>
              <a:t>Basic NLP Functions:</a:t>
            </a:r>
            <a:r>
              <a:rPr lang="en-US" sz="1700">
                <a:effectLst/>
                <a:latin typeface="Times New Roman" panose="02020603050405020304" pitchFamily="18" charset="0"/>
                <a:ea typeface="SimSun" panose="02010600030101010101" pitchFamily="2" charset="-122"/>
              </a:rPr>
              <a:t> This module encompasses 12 fundamental NLP functions, forming a crucial component of </a:t>
            </a:r>
            <a:r>
              <a:rPr lang="en-US" sz="1700" err="1">
                <a:effectLst/>
                <a:latin typeface="Times New Roman" panose="02020603050405020304" pitchFamily="18" charset="0"/>
                <a:ea typeface="SimSun" panose="02010600030101010101" pitchFamily="2" charset="-122"/>
              </a:rPr>
              <a:t>MedGen's</a:t>
            </a:r>
            <a:r>
              <a:rPr lang="en-US" sz="1700">
                <a:effectLst/>
                <a:latin typeface="Times New Roman" panose="02020603050405020304" pitchFamily="18" charset="0"/>
                <a:ea typeface="SimSun" panose="02010600030101010101" pitchFamily="2" charset="-122"/>
              </a:rPr>
              <a:t> capabilities.</a:t>
            </a:r>
          </a:p>
          <a:p>
            <a:pPr marL="0" marR="0">
              <a:lnSpc>
                <a:spcPct val="90000"/>
              </a:lnSpc>
              <a:spcBef>
                <a:spcPts val="0"/>
              </a:spcBef>
              <a:spcAft>
                <a:spcPts val="0"/>
              </a:spcAft>
            </a:pPr>
            <a:r>
              <a:rPr lang="en-US" sz="1700" b="1">
                <a:effectLst/>
                <a:latin typeface="Times New Roman" panose="02020603050405020304" pitchFamily="18" charset="0"/>
                <a:ea typeface="SimSun" panose="02010600030101010101" pitchFamily="2" charset="-122"/>
              </a:rPr>
              <a:t>Query and Search Capabilities:</a:t>
            </a:r>
            <a:r>
              <a:rPr lang="en-US" sz="1700">
                <a:effectLst/>
                <a:latin typeface="Times New Roman" panose="02020603050405020304" pitchFamily="18" charset="0"/>
                <a:ea typeface="SimSun" panose="02010600030101010101" pitchFamily="2" charset="-122"/>
              </a:rPr>
              <a:t> </a:t>
            </a:r>
            <a:r>
              <a:rPr lang="en-US" sz="1700" err="1">
                <a:effectLst/>
                <a:latin typeface="Times New Roman" panose="02020603050405020304" pitchFamily="18" charset="0"/>
                <a:ea typeface="SimSun" panose="02010600030101010101" pitchFamily="2" charset="-122"/>
              </a:rPr>
              <a:t>MedGen</a:t>
            </a:r>
            <a:r>
              <a:rPr lang="en-US" sz="1700">
                <a:effectLst/>
                <a:latin typeface="Times New Roman" panose="02020603050405020304" pitchFamily="18" charset="0"/>
                <a:ea typeface="SimSun" panose="02010600030101010101" pitchFamily="2" charset="-122"/>
              </a:rPr>
              <a:t> provides user-friendly query and search functions tailored for efficient exploration of text corpora.</a:t>
            </a:r>
          </a:p>
          <a:p>
            <a:pPr marL="0" marR="0">
              <a:lnSpc>
                <a:spcPct val="90000"/>
              </a:lnSpc>
              <a:spcBef>
                <a:spcPts val="0"/>
              </a:spcBef>
              <a:spcAft>
                <a:spcPts val="0"/>
              </a:spcAft>
            </a:pPr>
            <a:r>
              <a:rPr lang="en-US" sz="1700">
                <a:effectLst/>
                <a:latin typeface="Times New Roman" panose="02020603050405020304" pitchFamily="18" charset="0"/>
                <a:ea typeface="SimSun" panose="02010600030101010101" pitchFamily="2" charset="-122"/>
              </a:rPr>
              <a:t>The holistic architecture of </a:t>
            </a:r>
            <a:r>
              <a:rPr lang="en-US" sz="1700" err="1">
                <a:effectLst/>
                <a:latin typeface="Times New Roman" panose="02020603050405020304" pitchFamily="18" charset="0"/>
                <a:ea typeface="SimSun" panose="02010600030101010101" pitchFamily="2" charset="-122"/>
              </a:rPr>
              <a:t>MedGen</a:t>
            </a:r>
            <a:r>
              <a:rPr lang="en-US" sz="1700">
                <a:effectLst/>
                <a:latin typeface="Times New Roman" panose="02020603050405020304" pitchFamily="18" charset="0"/>
                <a:ea typeface="SimSun" panose="02010600030101010101" pitchFamily="2" charset="-122"/>
              </a:rPr>
              <a:t> is visually represented in Figure 1, illustrating the interconnectedness and integration of its key components.</a:t>
            </a:r>
          </a:p>
          <a:p>
            <a:pPr marL="0" indent="0">
              <a:lnSpc>
                <a:spcPct val="90000"/>
              </a:lnSpc>
              <a:buNone/>
            </a:pPr>
            <a:endParaRPr lang="en-US" sz="1700"/>
          </a:p>
        </p:txBody>
      </p:sp>
    </p:spTree>
    <p:extLst>
      <p:ext uri="{BB962C8B-B14F-4D97-AF65-F5344CB8AC3E}">
        <p14:creationId xmlns:p14="http://schemas.microsoft.com/office/powerpoint/2010/main" val="282016693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136</TotalTime>
  <Words>3704</Words>
  <Application>Microsoft Macintosh PowerPoint</Application>
  <PresentationFormat>Widescreen</PresentationFormat>
  <Paragraphs>154</Paragraphs>
  <Slides>33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Apple Color Emoji</vt:lpstr>
      <vt:lpstr>Arial</vt:lpstr>
      <vt:lpstr>Calibri</vt:lpstr>
      <vt:lpstr>Gill Sans MT</vt:lpstr>
      <vt:lpstr>LatoWeb</vt:lpstr>
      <vt:lpstr>Symbol</vt:lpstr>
      <vt:lpstr>Times New Roman</vt:lpstr>
      <vt:lpstr>Wingdings</vt:lpstr>
      <vt:lpstr>Parcel</vt:lpstr>
      <vt:lpstr>Medgen </vt:lpstr>
      <vt:lpstr>Contents</vt:lpstr>
      <vt:lpstr>Abstract</vt:lpstr>
      <vt:lpstr>introduction</vt:lpstr>
      <vt:lpstr>Intro cont…</vt:lpstr>
      <vt:lpstr>Comparison between various toolkits</vt:lpstr>
      <vt:lpstr> Explanation</vt:lpstr>
      <vt:lpstr>Materials and methods</vt:lpstr>
      <vt:lpstr>Cont..</vt:lpstr>
      <vt:lpstr>Cont..</vt:lpstr>
      <vt:lpstr>Generative Functions </vt:lpstr>
      <vt:lpstr>Question Answering </vt:lpstr>
      <vt:lpstr>Multiple-Choice Question Answering </vt:lpstr>
      <vt:lpstr>Answer Generation  </vt:lpstr>
      <vt:lpstr>Text Summarization  </vt:lpstr>
      <vt:lpstr>Text Simplification</vt:lpstr>
      <vt:lpstr>Machine Translation </vt:lpstr>
      <vt:lpstr>Basic NLP Functions </vt:lpstr>
      <vt:lpstr>Query and Search Capabilities   </vt:lpstr>
      <vt:lpstr>results</vt:lpstr>
      <vt:lpstr>Question Answering and Multiple -Choice question answering </vt:lpstr>
      <vt:lpstr>Answer Generation </vt:lpstr>
      <vt:lpstr>Text Summerization </vt:lpstr>
      <vt:lpstr>  Explanation</vt:lpstr>
      <vt:lpstr>Cont..</vt:lpstr>
      <vt:lpstr>Text Simplification </vt:lpstr>
      <vt:lpstr>Machine Translation </vt:lpstr>
      <vt:lpstr>Improvement</vt:lpstr>
      <vt:lpstr>PowerPoint Presentation</vt:lpstr>
      <vt:lpstr>Future Work </vt:lpstr>
      <vt:lpstr>PowerPoint Presentation</vt:lpstr>
      <vt:lpstr>Recorded video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Medgen </dc:title>
  <dc:creator>Rohith Chowdary Singamaneni</dc:creator>
  <cp:lastModifiedBy>Murali Krishna Kancheti</cp:lastModifiedBy>
  <cp:revision>7</cp:revision>
  <dcterms:created xsi:type="dcterms:W3CDTF">2023-12-02T07:01:43Z</dcterms:created>
  <dcterms:modified xsi:type="dcterms:W3CDTF">2023-12-04T21:34:46Z</dcterms:modified>
</cp:coreProperties>
</file>