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79" r:id="rId6"/>
    <p:sldId id="262" r:id="rId7"/>
    <p:sldId id="263" r:id="rId8"/>
    <p:sldId id="264" r:id="rId9"/>
    <p:sldId id="277" r:id="rId10"/>
    <p:sldId id="266" r:id="rId11"/>
    <p:sldId id="267" r:id="rId12"/>
    <p:sldId id="26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54" autoAdjust="0"/>
    <p:restoredTop sz="98127" autoAdjust="0"/>
  </p:normalViewPr>
  <p:slideViewPr>
    <p:cSldViewPr snapToGrid="0">
      <p:cViewPr varScale="1">
        <p:scale>
          <a:sx n="109" d="100"/>
          <a:sy n="109" d="100"/>
        </p:scale>
        <p:origin x="684"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B6ADDA-6B26-4864-8FF1-B252CA4553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58F3E55B-D3A9-456A-9355-313B545C23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549F3BD3-E1CC-4545-A136-4DDD84312AF9}"/>
              </a:ext>
            </a:extLst>
          </p:cNvPr>
          <p:cNvSpPr>
            <a:spLocks noGrp="1"/>
          </p:cNvSpPr>
          <p:nvPr>
            <p:ph type="dt" sz="half" idx="10"/>
          </p:nvPr>
        </p:nvSpPr>
        <p:spPr/>
        <p:txBody>
          <a:bodyPr/>
          <a:lstStyle/>
          <a:p>
            <a:fld id="{90BE7CBC-8E59-4C0D-B7F5-1678AD0D6D93}" type="datetimeFigureOut">
              <a:rPr lang="en-US" smtClean="0"/>
              <a:t>2/3/2023</a:t>
            </a:fld>
            <a:endParaRPr lang="en-US"/>
          </a:p>
        </p:txBody>
      </p:sp>
      <p:sp>
        <p:nvSpPr>
          <p:cNvPr id="5" name="Footer Placeholder 4">
            <a:extLst>
              <a:ext uri="{FF2B5EF4-FFF2-40B4-BE49-F238E27FC236}">
                <a16:creationId xmlns="" xmlns:a16="http://schemas.microsoft.com/office/drawing/2014/main" id="{4D607710-24DA-4D5B-9AA1-E22499051F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F723003-D9A7-4E2B-9EB8-7A197BA0A8F9}"/>
              </a:ext>
            </a:extLst>
          </p:cNvPr>
          <p:cNvSpPr>
            <a:spLocks noGrp="1"/>
          </p:cNvSpPr>
          <p:nvPr>
            <p:ph type="sldNum" sz="quarter" idx="12"/>
          </p:nvPr>
        </p:nvSpPr>
        <p:spPr/>
        <p:txBody>
          <a:bodyPr/>
          <a:lstStyle/>
          <a:p>
            <a:fld id="{840CD76C-1763-4153-BD34-2325A4B1B3F4}" type="slidenum">
              <a:rPr lang="en-US" smtClean="0"/>
              <a:t>‹#›</a:t>
            </a:fld>
            <a:endParaRPr lang="en-US"/>
          </a:p>
        </p:txBody>
      </p:sp>
    </p:spTree>
    <p:extLst>
      <p:ext uri="{BB962C8B-B14F-4D97-AF65-F5344CB8AC3E}">
        <p14:creationId xmlns:p14="http://schemas.microsoft.com/office/powerpoint/2010/main" val="1800464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48F7EE-5E22-48A9-99EB-20B1D89F9E2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E90C0745-D23E-44C4-9710-B349FF1769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33D18E4-48F7-4BDE-9362-1560AF5E21CE}"/>
              </a:ext>
            </a:extLst>
          </p:cNvPr>
          <p:cNvSpPr>
            <a:spLocks noGrp="1"/>
          </p:cNvSpPr>
          <p:nvPr>
            <p:ph type="dt" sz="half" idx="10"/>
          </p:nvPr>
        </p:nvSpPr>
        <p:spPr/>
        <p:txBody>
          <a:bodyPr/>
          <a:lstStyle/>
          <a:p>
            <a:fld id="{90BE7CBC-8E59-4C0D-B7F5-1678AD0D6D93}" type="datetimeFigureOut">
              <a:rPr lang="en-US" smtClean="0"/>
              <a:t>2/3/2023</a:t>
            </a:fld>
            <a:endParaRPr lang="en-US"/>
          </a:p>
        </p:txBody>
      </p:sp>
      <p:sp>
        <p:nvSpPr>
          <p:cNvPr id="5" name="Footer Placeholder 4">
            <a:extLst>
              <a:ext uri="{FF2B5EF4-FFF2-40B4-BE49-F238E27FC236}">
                <a16:creationId xmlns="" xmlns:a16="http://schemas.microsoft.com/office/drawing/2014/main" id="{FF1D8442-6493-4527-8798-A7876FB786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5132D46-BD1A-4177-96A8-65F490206692}"/>
              </a:ext>
            </a:extLst>
          </p:cNvPr>
          <p:cNvSpPr>
            <a:spLocks noGrp="1"/>
          </p:cNvSpPr>
          <p:nvPr>
            <p:ph type="sldNum" sz="quarter" idx="12"/>
          </p:nvPr>
        </p:nvSpPr>
        <p:spPr/>
        <p:txBody>
          <a:bodyPr/>
          <a:lstStyle/>
          <a:p>
            <a:fld id="{840CD76C-1763-4153-BD34-2325A4B1B3F4}" type="slidenum">
              <a:rPr lang="en-US" smtClean="0"/>
              <a:t>‹#›</a:t>
            </a:fld>
            <a:endParaRPr lang="en-US"/>
          </a:p>
        </p:txBody>
      </p:sp>
    </p:spTree>
    <p:extLst>
      <p:ext uri="{BB962C8B-B14F-4D97-AF65-F5344CB8AC3E}">
        <p14:creationId xmlns:p14="http://schemas.microsoft.com/office/powerpoint/2010/main" val="2803953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C73EC36C-33FE-4C3A-B333-6AB7266A06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DD81A554-008F-407B-94CB-ED220C163F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F2CFC779-7001-4405-B0EC-00814E63909F}"/>
              </a:ext>
            </a:extLst>
          </p:cNvPr>
          <p:cNvSpPr>
            <a:spLocks noGrp="1"/>
          </p:cNvSpPr>
          <p:nvPr>
            <p:ph type="dt" sz="half" idx="10"/>
          </p:nvPr>
        </p:nvSpPr>
        <p:spPr/>
        <p:txBody>
          <a:bodyPr/>
          <a:lstStyle/>
          <a:p>
            <a:fld id="{90BE7CBC-8E59-4C0D-B7F5-1678AD0D6D93}" type="datetimeFigureOut">
              <a:rPr lang="en-US" smtClean="0"/>
              <a:t>2/3/2023</a:t>
            </a:fld>
            <a:endParaRPr lang="en-US"/>
          </a:p>
        </p:txBody>
      </p:sp>
      <p:sp>
        <p:nvSpPr>
          <p:cNvPr id="5" name="Footer Placeholder 4">
            <a:extLst>
              <a:ext uri="{FF2B5EF4-FFF2-40B4-BE49-F238E27FC236}">
                <a16:creationId xmlns="" xmlns:a16="http://schemas.microsoft.com/office/drawing/2014/main" id="{5B35E947-0394-49A3-9089-72F233A657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6F9700FD-82D4-4017-96B0-FD697C60B100}"/>
              </a:ext>
            </a:extLst>
          </p:cNvPr>
          <p:cNvSpPr>
            <a:spLocks noGrp="1"/>
          </p:cNvSpPr>
          <p:nvPr>
            <p:ph type="sldNum" sz="quarter" idx="12"/>
          </p:nvPr>
        </p:nvSpPr>
        <p:spPr/>
        <p:txBody>
          <a:bodyPr/>
          <a:lstStyle/>
          <a:p>
            <a:fld id="{840CD76C-1763-4153-BD34-2325A4B1B3F4}" type="slidenum">
              <a:rPr lang="en-US" smtClean="0"/>
              <a:t>‹#›</a:t>
            </a:fld>
            <a:endParaRPr lang="en-US"/>
          </a:p>
        </p:txBody>
      </p:sp>
    </p:spTree>
    <p:extLst>
      <p:ext uri="{BB962C8B-B14F-4D97-AF65-F5344CB8AC3E}">
        <p14:creationId xmlns:p14="http://schemas.microsoft.com/office/powerpoint/2010/main" val="2952963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6A61023-5EAA-4CBB-88C0-E725D39243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E3BEB8DC-4985-466E-B74E-441AE01DC7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951298D-ADBE-41B2-92AF-CB30AA44FE24}"/>
              </a:ext>
            </a:extLst>
          </p:cNvPr>
          <p:cNvSpPr>
            <a:spLocks noGrp="1"/>
          </p:cNvSpPr>
          <p:nvPr>
            <p:ph type="dt" sz="half" idx="10"/>
          </p:nvPr>
        </p:nvSpPr>
        <p:spPr/>
        <p:txBody>
          <a:bodyPr/>
          <a:lstStyle/>
          <a:p>
            <a:fld id="{90BE7CBC-8E59-4C0D-B7F5-1678AD0D6D93}" type="datetimeFigureOut">
              <a:rPr lang="en-US" smtClean="0"/>
              <a:t>2/3/2023</a:t>
            </a:fld>
            <a:endParaRPr lang="en-US"/>
          </a:p>
        </p:txBody>
      </p:sp>
      <p:sp>
        <p:nvSpPr>
          <p:cNvPr id="5" name="Footer Placeholder 4">
            <a:extLst>
              <a:ext uri="{FF2B5EF4-FFF2-40B4-BE49-F238E27FC236}">
                <a16:creationId xmlns="" xmlns:a16="http://schemas.microsoft.com/office/drawing/2014/main" id="{3E457756-3CFD-45F2-BDE1-D6044543B8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C9F8F4C2-2586-4C0C-935F-ED5259F93CE3}"/>
              </a:ext>
            </a:extLst>
          </p:cNvPr>
          <p:cNvSpPr>
            <a:spLocks noGrp="1"/>
          </p:cNvSpPr>
          <p:nvPr>
            <p:ph type="sldNum" sz="quarter" idx="12"/>
          </p:nvPr>
        </p:nvSpPr>
        <p:spPr/>
        <p:txBody>
          <a:bodyPr/>
          <a:lstStyle/>
          <a:p>
            <a:fld id="{840CD76C-1763-4153-BD34-2325A4B1B3F4}" type="slidenum">
              <a:rPr lang="en-US" smtClean="0"/>
              <a:t>‹#›</a:t>
            </a:fld>
            <a:endParaRPr lang="en-US"/>
          </a:p>
        </p:txBody>
      </p:sp>
    </p:spTree>
    <p:extLst>
      <p:ext uri="{BB962C8B-B14F-4D97-AF65-F5344CB8AC3E}">
        <p14:creationId xmlns:p14="http://schemas.microsoft.com/office/powerpoint/2010/main" val="1744640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44A5DF5-CB46-4D87-A1E4-6072BA50C5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B9D78928-7B62-4B3A-84B4-5D87DE6B4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1077F6CB-3BEC-4F7F-8D0C-75B0103ED988}"/>
              </a:ext>
            </a:extLst>
          </p:cNvPr>
          <p:cNvSpPr>
            <a:spLocks noGrp="1"/>
          </p:cNvSpPr>
          <p:nvPr>
            <p:ph type="dt" sz="half" idx="10"/>
          </p:nvPr>
        </p:nvSpPr>
        <p:spPr/>
        <p:txBody>
          <a:bodyPr/>
          <a:lstStyle/>
          <a:p>
            <a:fld id="{90BE7CBC-8E59-4C0D-B7F5-1678AD0D6D93}" type="datetimeFigureOut">
              <a:rPr lang="en-US" smtClean="0"/>
              <a:t>2/3/2023</a:t>
            </a:fld>
            <a:endParaRPr lang="en-US"/>
          </a:p>
        </p:txBody>
      </p:sp>
      <p:sp>
        <p:nvSpPr>
          <p:cNvPr id="5" name="Footer Placeholder 4">
            <a:extLst>
              <a:ext uri="{FF2B5EF4-FFF2-40B4-BE49-F238E27FC236}">
                <a16:creationId xmlns="" xmlns:a16="http://schemas.microsoft.com/office/drawing/2014/main" id="{D95A1B5E-FCA6-4F68-88E1-E2F2CAF6E6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A9EF3168-EDEE-4830-A5A2-CB3B5741A4A1}"/>
              </a:ext>
            </a:extLst>
          </p:cNvPr>
          <p:cNvSpPr>
            <a:spLocks noGrp="1"/>
          </p:cNvSpPr>
          <p:nvPr>
            <p:ph type="sldNum" sz="quarter" idx="12"/>
          </p:nvPr>
        </p:nvSpPr>
        <p:spPr/>
        <p:txBody>
          <a:bodyPr/>
          <a:lstStyle/>
          <a:p>
            <a:fld id="{840CD76C-1763-4153-BD34-2325A4B1B3F4}" type="slidenum">
              <a:rPr lang="en-US" smtClean="0"/>
              <a:t>‹#›</a:t>
            </a:fld>
            <a:endParaRPr lang="en-US"/>
          </a:p>
        </p:txBody>
      </p:sp>
    </p:spTree>
    <p:extLst>
      <p:ext uri="{BB962C8B-B14F-4D97-AF65-F5344CB8AC3E}">
        <p14:creationId xmlns:p14="http://schemas.microsoft.com/office/powerpoint/2010/main" val="35023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39E04F-DDE9-43AC-A16D-2F5939EB70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A10E94B2-8DA7-4627-BC00-6BC42E8C50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A4F5FD54-3226-4629-89EC-16EC710F7F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B3F41AD6-F4D5-42C2-A460-5978A8479FB8}"/>
              </a:ext>
            </a:extLst>
          </p:cNvPr>
          <p:cNvSpPr>
            <a:spLocks noGrp="1"/>
          </p:cNvSpPr>
          <p:nvPr>
            <p:ph type="dt" sz="half" idx="10"/>
          </p:nvPr>
        </p:nvSpPr>
        <p:spPr/>
        <p:txBody>
          <a:bodyPr/>
          <a:lstStyle/>
          <a:p>
            <a:fld id="{90BE7CBC-8E59-4C0D-B7F5-1678AD0D6D93}" type="datetimeFigureOut">
              <a:rPr lang="en-US" smtClean="0"/>
              <a:t>2/3/2023</a:t>
            </a:fld>
            <a:endParaRPr lang="en-US"/>
          </a:p>
        </p:txBody>
      </p:sp>
      <p:sp>
        <p:nvSpPr>
          <p:cNvPr id="6" name="Footer Placeholder 5">
            <a:extLst>
              <a:ext uri="{FF2B5EF4-FFF2-40B4-BE49-F238E27FC236}">
                <a16:creationId xmlns="" xmlns:a16="http://schemas.microsoft.com/office/drawing/2014/main" id="{E1850D56-99EA-45FC-8861-703DFEAEA0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DB10DFA7-5F46-4194-AB1E-80EA09D0C1BF}"/>
              </a:ext>
            </a:extLst>
          </p:cNvPr>
          <p:cNvSpPr>
            <a:spLocks noGrp="1"/>
          </p:cNvSpPr>
          <p:nvPr>
            <p:ph type="sldNum" sz="quarter" idx="12"/>
          </p:nvPr>
        </p:nvSpPr>
        <p:spPr/>
        <p:txBody>
          <a:bodyPr/>
          <a:lstStyle/>
          <a:p>
            <a:fld id="{840CD76C-1763-4153-BD34-2325A4B1B3F4}" type="slidenum">
              <a:rPr lang="en-US" smtClean="0"/>
              <a:t>‹#›</a:t>
            </a:fld>
            <a:endParaRPr lang="en-US"/>
          </a:p>
        </p:txBody>
      </p:sp>
    </p:spTree>
    <p:extLst>
      <p:ext uri="{BB962C8B-B14F-4D97-AF65-F5344CB8AC3E}">
        <p14:creationId xmlns:p14="http://schemas.microsoft.com/office/powerpoint/2010/main" val="2304660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A72721-9C17-4387-9441-DE2D715E434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E9F30F91-08F0-4ABF-934F-9550FF693C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D200AFC2-635F-42F4-9015-D3E0B25368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5CA44E9F-700A-4643-8922-9470AEB075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2123FB82-CD6B-4628-B202-F8D3AA2C80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2BB48C1D-DE8C-4857-825A-76645EC43FB0}"/>
              </a:ext>
            </a:extLst>
          </p:cNvPr>
          <p:cNvSpPr>
            <a:spLocks noGrp="1"/>
          </p:cNvSpPr>
          <p:nvPr>
            <p:ph type="dt" sz="half" idx="10"/>
          </p:nvPr>
        </p:nvSpPr>
        <p:spPr/>
        <p:txBody>
          <a:bodyPr/>
          <a:lstStyle/>
          <a:p>
            <a:fld id="{90BE7CBC-8E59-4C0D-B7F5-1678AD0D6D93}" type="datetimeFigureOut">
              <a:rPr lang="en-US" smtClean="0"/>
              <a:t>2/3/2023</a:t>
            </a:fld>
            <a:endParaRPr lang="en-US"/>
          </a:p>
        </p:txBody>
      </p:sp>
      <p:sp>
        <p:nvSpPr>
          <p:cNvPr id="8" name="Footer Placeholder 7">
            <a:extLst>
              <a:ext uri="{FF2B5EF4-FFF2-40B4-BE49-F238E27FC236}">
                <a16:creationId xmlns="" xmlns:a16="http://schemas.microsoft.com/office/drawing/2014/main" id="{D002A765-BF58-4A5E-92CB-04502AAFCDA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3580BA37-F76A-42EB-84FB-2EF91A6941E6}"/>
              </a:ext>
            </a:extLst>
          </p:cNvPr>
          <p:cNvSpPr>
            <a:spLocks noGrp="1"/>
          </p:cNvSpPr>
          <p:nvPr>
            <p:ph type="sldNum" sz="quarter" idx="12"/>
          </p:nvPr>
        </p:nvSpPr>
        <p:spPr/>
        <p:txBody>
          <a:bodyPr/>
          <a:lstStyle/>
          <a:p>
            <a:fld id="{840CD76C-1763-4153-BD34-2325A4B1B3F4}" type="slidenum">
              <a:rPr lang="en-US" smtClean="0"/>
              <a:t>‹#›</a:t>
            </a:fld>
            <a:endParaRPr lang="en-US"/>
          </a:p>
        </p:txBody>
      </p:sp>
    </p:spTree>
    <p:extLst>
      <p:ext uri="{BB962C8B-B14F-4D97-AF65-F5344CB8AC3E}">
        <p14:creationId xmlns:p14="http://schemas.microsoft.com/office/powerpoint/2010/main" val="4070566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004F7E-78F1-46D9-9F42-68617756835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6B853AD5-5DE5-48C8-8B7E-9BBA59D4C207}"/>
              </a:ext>
            </a:extLst>
          </p:cNvPr>
          <p:cNvSpPr>
            <a:spLocks noGrp="1"/>
          </p:cNvSpPr>
          <p:nvPr>
            <p:ph type="dt" sz="half" idx="10"/>
          </p:nvPr>
        </p:nvSpPr>
        <p:spPr/>
        <p:txBody>
          <a:bodyPr/>
          <a:lstStyle/>
          <a:p>
            <a:fld id="{90BE7CBC-8E59-4C0D-B7F5-1678AD0D6D93}" type="datetimeFigureOut">
              <a:rPr lang="en-US" smtClean="0"/>
              <a:t>2/3/2023</a:t>
            </a:fld>
            <a:endParaRPr lang="en-US"/>
          </a:p>
        </p:txBody>
      </p:sp>
      <p:sp>
        <p:nvSpPr>
          <p:cNvPr id="4" name="Footer Placeholder 3">
            <a:extLst>
              <a:ext uri="{FF2B5EF4-FFF2-40B4-BE49-F238E27FC236}">
                <a16:creationId xmlns="" xmlns:a16="http://schemas.microsoft.com/office/drawing/2014/main" id="{04D7DB09-02EC-4573-AFB1-E4407F0F3B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15DDA02F-5340-4B65-9E7C-81D3A292112A}"/>
              </a:ext>
            </a:extLst>
          </p:cNvPr>
          <p:cNvSpPr>
            <a:spLocks noGrp="1"/>
          </p:cNvSpPr>
          <p:nvPr>
            <p:ph type="sldNum" sz="quarter" idx="12"/>
          </p:nvPr>
        </p:nvSpPr>
        <p:spPr/>
        <p:txBody>
          <a:bodyPr/>
          <a:lstStyle/>
          <a:p>
            <a:fld id="{840CD76C-1763-4153-BD34-2325A4B1B3F4}" type="slidenum">
              <a:rPr lang="en-US" smtClean="0"/>
              <a:t>‹#›</a:t>
            </a:fld>
            <a:endParaRPr lang="en-US"/>
          </a:p>
        </p:txBody>
      </p:sp>
    </p:spTree>
    <p:extLst>
      <p:ext uri="{BB962C8B-B14F-4D97-AF65-F5344CB8AC3E}">
        <p14:creationId xmlns:p14="http://schemas.microsoft.com/office/powerpoint/2010/main" val="2968190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1444AE14-0A81-49A4-9827-DE1CC5FCD7E1}"/>
              </a:ext>
            </a:extLst>
          </p:cNvPr>
          <p:cNvSpPr>
            <a:spLocks noGrp="1"/>
          </p:cNvSpPr>
          <p:nvPr>
            <p:ph type="dt" sz="half" idx="10"/>
          </p:nvPr>
        </p:nvSpPr>
        <p:spPr/>
        <p:txBody>
          <a:bodyPr/>
          <a:lstStyle/>
          <a:p>
            <a:fld id="{90BE7CBC-8E59-4C0D-B7F5-1678AD0D6D93}" type="datetimeFigureOut">
              <a:rPr lang="en-US" smtClean="0"/>
              <a:t>2/3/2023</a:t>
            </a:fld>
            <a:endParaRPr lang="en-US"/>
          </a:p>
        </p:txBody>
      </p:sp>
      <p:sp>
        <p:nvSpPr>
          <p:cNvPr id="3" name="Footer Placeholder 2">
            <a:extLst>
              <a:ext uri="{FF2B5EF4-FFF2-40B4-BE49-F238E27FC236}">
                <a16:creationId xmlns="" xmlns:a16="http://schemas.microsoft.com/office/drawing/2014/main" id="{D7B7222C-38BD-42DE-94F8-7C9FCF4C83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3EAD12F2-06FE-4BD8-AEC3-C3CBE32D4D66}"/>
              </a:ext>
            </a:extLst>
          </p:cNvPr>
          <p:cNvSpPr>
            <a:spLocks noGrp="1"/>
          </p:cNvSpPr>
          <p:nvPr>
            <p:ph type="sldNum" sz="quarter" idx="12"/>
          </p:nvPr>
        </p:nvSpPr>
        <p:spPr/>
        <p:txBody>
          <a:bodyPr/>
          <a:lstStyle/>
          <a:p>
            <a:fld id="{840CD76C-1763-4153-BD34-2325A4B1B3F4}" type="slidenum">
              <a:rPr lang="en-US" smtClean="0"/>
              <a:t>‹#›</a:t>
            </a:fld>
            <a:endParaRPr lang="en-US"/>
          </a:p>
        </p:txBody>
      </p:sp>
    </p:spTree>
    <p:extLst>
      <p:ext uri="{BB962C8B-B14F-4D97-AF65-F5344CB8AC3E}">
        <p14:creationId xmlns:p14="http://schemas.microsoft.com/office/powerpoint/2010/main" val="59225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E2182C-B424-4568-B549-DBBA7F0958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F08969E0-A59A-40BD-B319-78DAFA01CF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1A4F445C-6692-4C89-9F33-4327621506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22659F6E-D7E9-4761-A049-69B332D01F33}"/>
              </a:ext>
            </a:extLst>
          </p:cNvPr>
          <p:cNvSpPr>
            <a:spLocks noGrp="1"/>
          </p:cNvSpPr>
          <p:nvPr>
            <p:ph type="dt" sz="half" idx="10"/>
          </p:nvPr>
        </p:nvSpPr>
        <p:spPr/>
        <p:txBody>
          <a:bodyPr/>
          <a:lstStyle/>
          <a:p>
            <a:fld id="{90BE7CBC-8E59-4C0D-B7F5-1678AD0D6D93}" type="datetimeFigureOut">
              <a:rPr lang="en-US" smtClean="0"/>
              <a:t>2/3/2023</a:t>
            </a:fld>
            <a:endParaRPr lang="en-US"/>
          </a:p>
        </p:txBody>
      </p:sp>
      <p:sp>
        <p:nvSpPr>
          <p:cNvPr id="6" name="Footer Placeholder 5">
            <a:extLst>
              <a:ext uri="{FF2B5EF4-FFF2-40B4-BE49-F238E27FC236}">
                <a16:creationId xmlns="" xmlns:a16="http://schemas.microsoft.com/office/drawing/2014/main" id="{1C1E7ED7-FFCC-4E7E-92EA-98DA8CB830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45D71B1A-E726-4E8D-8F97-E669E308FD1D}"/>
              </a:ext>
            </a:extLst>
          </p:cNvPr>
          <p:cNvSpPr>
            <a:spLocks noGrp="1"/>
          </p:cNvSpPr>
          <p:nvPr>
            <p:ph type="sldNum" sz="quarter" idx="12"/>
          </p:nvPr>
        </p:nvSpPr>
        <p:spPr/>
        <p:txBody>
          <a:bodyPr/>
          <a:lstStyle/>
          <a:p>
            <a:fld id="{840CD76C-1763-4153-BD34-2325A4B1B3F4}" type="slidenum">
              <a:rPr lang="en-US" smtClean="0"/>
              <a:t>‹#›</a:t>
            </a:fld>
            <a:endParaRPr lang="en-US"/>
          </a:p>
        </p:txBody>
      </p:sp>
    </p:spTree>
    <p:extLst>
      <p:ext uri="{BB962C8B-B14F-4D97-AF65-F5344CB8AC3E}">
        <p14:creationId xmlns:p14="http://schemas.microsoft.com/office/powerpoint/2010/main" val="3030849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6E5F45F-DD2B-4D76-B18F-A9309EA70F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FD159FEC-60C6-42B3-A831-8C1ECD237E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EFB5CCAC-F299-4F88-B06E-0EB402DBE6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5C59114-EDB6-4F4B-AFC8-9EFD8E212FCD}"/>
              </a:ext>
            </a:extLst>
          </p:cNvPr>
          <p:cNvSpPr>
            <a:spLocks noGrp="1"/>
          </p:cNvSpPr>
          <p:nvPr>
            <p:ph type="dt" sz="half" idx="10"/>
          </p:nvPr>
        </p:nvSpPr>
        <p:spPr/>
        <p:txBody>
          <a:bodyPr/>
          <a:lstStyle/>
          <a:p>
            <a:fld id="{90BE7CBC-8E59-4C0D-B7F5-1678AD0D6D93}" type="datetimeFigureOut">
              <a:rPr lang="en-US" smtClean="0"/>
              <a:t>2/3/2023</a:t>
            </a:fld>
            <a:endParaRPr lang="en-US"/>
          </a:p>
        </p:txBody>
      </p:sp>
      <p:sp>
        <p:nvSpPr>
          <p:cNvPr id="6" name="Footer Placeholder 5">
            <a:extLst>
              <a:ext uri="{FF2B5EF4-FFF2-40B4-BE49-F238E27FC236}">
                <a16:creationId xmlns="" xmlns:a16="http://schemas.microsoft.com/office/drawing/2014/main" id="{5709C1BA-8C27-4F88-A279-BFB39E9449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DB35576D-7AD3-4BCB-A0B8-96AB47BB1D9E}"/>
              </a:ext>
            </a:extLst>
          </p:cNvPr>
          <p:cNvSpPr>
            <a:spLocks noGrp="1"/>
          </p:cNvSpPr>
          <p:nvPr>
            <p:ph type="sldNum" sz="quarter" idx="12"/>
          </p:nvPr>
        </p:nvSpPr>
        <p:spPr/>
        <p:txBody>
          <a:bodyPr/>
          <a:lstStyle/>
          <a:p>
            <a:fld id="{840CD76C-1763-4153-BD34-2325A4B1B3F4}" type="slidenum">
              <a:rPr lang="en-US" smtClean="0"/>
              <a:t>‹#›</a:t>
            </a:fld>
            <a:endParaRPr lang="en-US"/>
          </a:p>
        </p:txBody>
      </p:sp>
    </p:spTree>
    <p:extLst>
      <p:ext uri="{BB962C8B-B14F-4D97-AF65-F5344CB8AC3E}">
        <p14:creationId xmlns:p14="http://schemas.microsoft.com/office/powerpoint/2010/main" val="3652714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78B094BD-968C-4101-9647-C5BB0FA1A1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CE02EE54-8215-4987-8FD5-6F5B41371A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FEECEE0-8590-4A07-A27F-81BF89C868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BE7CBC-8E59-4C0D-B7F5-1678AD0D6D93}" type="datetimeFigureOut">
              <a:rPr lang="en-US" smtClean="0"/>
              <a:t>2/3/2023</a:t>
            </a:fld>
            <a:endParaRPr lang="en-US"/>
          </a:p>
        </p:txBody>
      </p:sp>
      <p:sp>
        <p:nvSpPr>
          <p:cNvPr id="5" name="Footer Placeholder 4">
            <a:extLst>
              <a:ext uri="{FF2B5EF4-FFF2-40B4-BE49-F238E27FC236}">
                <a16:creationId xmlns="" xmlns:a16="http://schemas.microsoft.com/office/drawing/2014/main" id="{9C2F7BCB-9ABE-48A7-B0DE-9FB0EDE12E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5F2C1148-1133-45BF-BEC3-0644399356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0CD76C-1763-4153-BD34-2325A4B1B3F4}" type="slidenum">
              <a:rPr lang="en-US" smtClean="0"/>
              <a:t>‹#›</a:t>
            </a:fld>
            <a:endParaRPr lang="en-US"/>
          </a:p>
        </p:txBody>
      </p:sp>
    </p:spTree>
    <p:extLst>
      <p:ext uri="{BB962C8B-B14F-4D97-AF65-F5344CB8AC3E}">
        <p14:creationId xmlns:p14="http://schemas.microsoft.com/office/powerpoint/2010/main" val="24421595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i.org/10.22362/ijcert/2017/v4/i1/xxxx" TargetMode="External"/><Relationship Id="rId7" Type="http://schemas.openxmlformats.org/officeDocument/2006/relationships/image" Target="../media/image1.png"/><Relationship Id="rId2" Type="http://schemas.openxmlformats.org/officeDocument/2006/relationships/hyperlink" Target="https://www.researchgate.net/publication/332574743_IoT_Based_Smart_Car_Parking_System" TargetMode="External"/><Relationship Id="rId1" Type="http://schemas.openxmlformats.org/officeDocument/2006/relationships/slideLayout" Target="../slideLayouts/slideLayout2.xml"/><Relationship Id="rId6" Type="http://schemas.openxmlformats.org/officeDocument/2006/relationships/hyperlink" Target="http://www.ripublication.com/" TargetMode="External"/><Relationship Id="rId5" Type="http://schemas.openxmlformats.org/officeDocument/2006/relationships/hyperlink" Target="https://doi.org/10.11648/j.ajset.20170204.13" TargetMode="External"/><Relationship Id="rId4" Type="http://schemas.openxmlformats.org/officeDocument/2006/relationships/hyperlink" Target="https://doi.org/10.1109/icbir.2018.8391155"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i.org/10.22362/ijcert/2017/v4/i1/xxxx" TargetMode="External"/><Relationship Id="rId2" Type="http://schemas.openxmlformats.org/officeDocument/2006/relationships/hyperlink" Target="https://www.researchgate.net/publication/332574743_IoT_Based_Smart_Car_Parking_System"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doi.org/10.1109/icbir.2018.8391155"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1460932" y="2274433"/>
            <a:ext cx="9543498" cy="2199735"/>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spcBef>
                <a:spcPct val="0"/>
              </a:spcBef>
              <a:buClrTx/>
            </a:pPr>
            <a:r>
              <a:rPr lang="en-US" altLang="en-US" sz="3600" b="1" dirty="0" smtClean="0">
                <a:latin typeface="Times New Roman" pitchFamily="18" charset="0"/>
                <a:cs typeface="Times New Roman" pitchFamily="18" charset="0"/>
              </a:rPr>
              <a:t>Smart Parking</a:t>
            </a:r>
            <a:endParaRPr lang="en-US" altLang="en-US" sz="3800" b="1" dirty="0">
              <a:solidFill>
                <a:schemeClr val="accent2">
                  <a:lumMod val="75000"/>
                </a:schemeClr>
              </a:solidFill>
              <a:latin typeface="Arial" panose="020B0604020202020204" pitchFamily="34" charset="0"/>
            </a:endParaRPr>
          </a:p>
        </p:txBody>
      </p:sp>
      <p:pic>
        <p:nvPicPr>
          <p:cNvPr id="5" name="Picture 4" descr="C:\Users\srinivasulu m\Desktop\newtklogo.png"/>
          <p:cNvPicPr/>
          <p:nvPr/>
        </p:nvPicPr>
        <p:blipFill>
          <a:blip r:embed="rId2">
            <a:extLst>
              <a:ext uri="{28A0092B-C50C-407E-A947-70E740481C1C}">
                <a14:useLocalDpi xmlns:a14="http://schemas.microsoft.com/office/drawing/2010/main" val="0"/>
              </a:ext>
            </a:extLst>
          </a:blip>
          <a:srcRect/>
          <a:stretch>
            <a:fillRect/>
          </a:stretch>
        </p:blipFill>
        <p:spPr bwMode="auto">
          <a:xfrm>
            <a:off x="10139194" y="262032"/>
            <a:ext cx="1730472" cy="657753"/>
          </a:xfrm>
          <a:prstGeom prst="rect">
            <a:avLst/>
          </a:prstGeom>
          <a:noFill/>
          <a:ln>
            <a:noFill/>
          </a:ln>
        </p:spPr>
      </p:pic>
      <p:sp>
        <p:nvSpPr>
          <p:cNvPr id="6" name="TextBox 5"/>
          <p:cNvSpPr txBox="1"/>
          <p:nvPr/>
        </p:nvSpPr>
        <p:spPr>
          <a:xfrm>
            <a:off x="484659" y="360976"/>
            <a:ext cx="3618964" cy="707886"/>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Domain: </a:t>
            </a:r>
            <a:r>
              <a:rPr lang="en-US" sz="2000" dirty="0" smtClean="0">
                <a:latin typeface="Times New Roman" pitchFamily="18" charset="0"/>
                <a:cs typeface="Times New Roman" pitchFamily="18" charset="0"/>
              </a:rPr>
              <a:t>Android</a:t>
            </a:r>
          </a:p>
          <a:p>
            <a:r>
              <a:rPr lang="en-US" sz="2000" b="1" dirty="0" smtClean="0">
                <a:latin typeface="Times New Roman" pitchFamily="18" charset="0"/>
                <a:cs typeface="Times New Roman" pitchFamily="18" charset="0"/>
              </a:rPr>
              <a:t>Technology: </a:t>
            </a:r>
            <a:r>
              <a:rPr lang="en-US" sz="2000" dirty="0" smtClean="0">
                <a:latin typeface="Times New Roman" pitchFamily="18" charset="0"/>
                <a:cs typeface="Times New Roman" pitchFamily="18" charset="0"/>
              </a:rPr>
              <a:t>JAVA</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144472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15137" y="1380226"/>
            <a:ext cx="8911687" cy="646982"/>
          </a:xfrm>
        </p:spPr>
        <p:txBody>
          <a:bodyPr>
            <a:noAutofit/>
          </a:bodyPr>
          <a:lstStyle/>
          <a:p>
            <a:pPr algn="ctr"/>
            <a:r>
              <a:rPr lang="en-US" sz="2400" b="1" dirty="0">
                <a:latin typeface="Times New Roman" panose="02020603050405020304" pitchFamily="18" charset="0"/>
                <a:cs typeface="Times New Roman" panose="02020603050405020304" pitchFamily="18" charset="0"/>
              </a:rPr>
              <a:t>Applications of Proposed method</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262435" y="2088776"/>
            <a:ext cx="8915400" cy="3777622"/>
          </a:xfrm>
        </p:spPr>
        <p:txBody>
          <a:bodyPr>
            <a:normAutofit/>
          </a:bodyPr>
          <a:lstStyle/>
          <a:p>
            <a:r>
              <a:rPr lang="en-US" sz="2000" dirty="0">
                <a:latin typeface="Times New Roman" pitchFamily="18" charset="0"/>
                <a:cs typeface="Times New Roman" pitchFamily="18" charset="0"/>
              </a:rPr>
              <a:t>This could be used in all kind of people who </a:t>
            </a:r>
            <a:r>
              <a:rPr lang="en-US" sz="2000" dirty="0" smtClean="0">
                <a:latin typeface="Times New Roman" pitchFamily="18" charset="0"/>
                <a:cs typeface="Times New Roman" pitchFamily="18" charset="0"/>
              </a:rPr>
              <a:t>wants to </a:t>
            </a:r>
            <a:r>
              <a:rPr lang="en-US" sz="2000" smtClean="0">
                <a:latin typeface="Times New Roman" pitchFamily="18" charset="0"/>
                <a:cs typeface="Times New Roman" pitchFamily="18" charset="0"/>
              </a:rPr>
              <a:t>donate their goods.</a:t>
            </a:r>
            <a:endParaRPr lang="en-IN" sz="2000" dirty="0">
              <a:latin typeface="Times New Roman" pitchFamily="18" charset="0"/>
              <a:cs typeface="Times New Roman" pitchFamily="18" charset="0"/>
            </a:endParaRPr>
          </a:p>
        </p:txBody>
      </p:sp>
      <p:pic>
        <p:nvPicPr>
          <p:cNvPr id="6" name="Picture 5" descr="C:\Users\srinivasulu m\Desktop\newtklogo.png"/>
          <p:cNvPicPr/>
          <p:nvPr/>
        </p:nvPicPr>
        <p:blipFill>
          <a:blip r:embed="rId2">
            <a:extLst>
              <a:ext uri="{28A0092B-C50C-407E-A947-70E740481C1C}">
                <a14:useLocalDpi xmlns:a14="http://schemas.microsoft.com/office/drawing/2010/main" val="0"/>
              </a:ext>
            </a:extLst>
          </a:blip>
          <a:srcRect/>
          <a:stretch>
            <a:fillRect/>
          </a:stretch>
        </p:blipFill>
        <p:spPr bwMode="auto">
          <a:xfrm>
            <a:off x="10139194" y="262032"/>
            <a:ext cx="1730472" cy="657753"/>
          </a:xfrm>
          <a:prstGeom prst="rect">
            <a:avLst/>
          </a:prstGeom>
          <a:noFill/>
          <a:ln>
            <a:noFill/>
          </a:ln>
        </p:spPr>
      </p:pic>
    </p:spTree>
    <p:extLst>
      <p:ext uri="{BB962C8B-B14F-4D97-AF65-F5344CB8AC3E}">
        <p14:creationId xmlns:p14="http://schemas.microsoft.com/office/powerpoint/2010/main" val="667459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48797" y="572352"/>
            <a:ext cx="8911687" cy="1280890"/>
          </a:xfrm>
        </p:spPr>
        <p:txBody>
          <a:bodyPr>
            <a:normAutofit/>
          </a:bodyPr>
          <a:lstStyle/>
          <a:p>
            <a:pPr algn="ctr"/>
            <a:r>
              <a:rPr lang="en-US" sz="2400" b="1" dirty="0">
                <a:latin typeface="Times New Roman" panose="02020603050405020304" pitchFamily="18" charset="0"/>
                <a:cs typeface="Times New Roman" panose="02020603050405020304" pitchFamily="18" charset="0"/>
              </a:rPr>
              <a:t>Hardware and Software Requirements</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059558" y="1334219"/>
            <a:ext cx="8915400" cy="4773283"/>
          </a:xfrm>
        </p:spPr>
        <p:txBody>
          <a:bodyPr>
            <a:noAutofit/>
          </a:bodyPr>
          <a:lstStyle/>
          <a:p>
            <a:pPr marL="0" marR="0" algn="just">
              <a:lnSpc>
                <a:spcPct val="150000"/>
              </a:lnSpc>
            </a:pPr>
            <a:r>
              <a:rPr lang="en-US" sz="2000" b="1" dirty="0">
                <a:solidFill>
                  <a:srgbClr val="000000"/>
                </a:solidFill>
                <a:effectLst/>
                <a:latin typeface="Times New Roman" pitchFamily="18" charset="0"/>
                <a:ea typeface="Times New Roman" pitchFamily="18" charset="0"/>
                <a:cs typeface="Times New Roman" pitchFamily="18" charset="0"/>
              </a:rPr>
              <a:t>H/W System Configuration :-</a:t>
            </a:r>
            <a:endParaRPr lang="en-US" sz="2000" b="1" dirty="0">
              <a:effectLst/>
              <a:latin typeface="Times New Roman" pitchFamily="18" charset="0"/>
              <a:ea typeface="Times New Roman" pitchFamily="18" charset="0"/>
              <a:cs typeface="Times New Roman"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2000" b="0" dirty="0">
                <a:solidFill>
                  <a:srgbClr val="000000"/>
                </a:solidFill>
                <a:effectLst/>
                <a:latin typeface="Times New Roman" pitchFamily="18" charset="0"/>
                <a:ea typeface="Times New Roman" pitchFamily="18" charset="0"/>
                <a:cs typeface="Times New Roman" pitchFamily="18" charset="0"/>
              </a:rPr>
              <a:t>Processor                        -    I3/Intel Processor</a:t>
            </a:r>
            <a:endParaRPr lang="en-US" sz="2000" b="1" dirty="0">
              <a:effectLst/>
              <a:latin typeface="Times New Roman" pitchFamily="18" charset="0"/>
              <a:ea typeface="Times New Roman" pitchFamily="18" charset="0"/>
              <a:cs typeface="Times New Roman"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RAM                              -    8 GB </a:t>
            </a:r>
          </a:p>
          <a:p>
            <a:pPr marL="342900" marR="0" lvl="0" indent="-342900" algn="just">
              <a:lnSpc>
                <a:spcPct val="150000"/>
              </a:lnSpc>
              <a:spcBef>
                <a:spcPts val="0"/>
              </a:spcBef>
              <a:spcAft>
                <a:spcPts val="0"/>
              </a:spcAft>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Hard Disk                      -    1TB</a:t>
            </a:r>
          </a:p>
          <a:p>
            <a:pPr marL="342900" marR="0" lvl="0" indent="-342900" algn="just">
              <a:lnSpc>
                <a:spcPct val="150000"/>
              </a:lnSpc>
              <a:spcBef>
                <a:spcPts val="0"/>
              </a:spcBef>
              <a:spcAft>
                <a:spcPts val="0"/>
              </a:spcAft>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Key Board                     -    Standard Windows Keyboard</a:t>
            </a:r>
          </a:p>
          <a:p>
            <a:pPr marL="342900" marR="0" lvl="0" indent="-342900" algn="just">
              <a:lnSpc>
                <a:spcPct val="150000"/>
              </a:lnSpc>
              <a:spcBef>
                <a:spcPts val="0"/>
              </a:spcBef>
              <a:spcAft>
                <a:spcPts val="0"/>
              </a:spcAft>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Mouse                            -    Two or Three Button Mouse</a:t>
            </a:r>
          </a:p>
          <a:p>
            <a:pPr marL="342900" marR="0" lvl="0" indent="-342900" algn="just">
              <a:lnSpc>
                <a:spcPct val="150000"/>
              </a:lnSpc>
              <a:spcBef>
                <a:spcPts val="0"/>
              </a:spcBef>
              <a:spcAft>
                <a:spcPts val="0"/>
              </a:spcAft>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Monitor                          -    </a:t>
            </a: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Any</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Bef>
                <a:spcPts val="0"/>
              </a:spcBef>
              <a:buNone/>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S/W System Configuration :-</a:t>
            </a:r>
            <a:endParaRPr lang="en-US" sz="2000" dirty="0">
              <a:effectLst/>
              <a:latin typeface="Times New Roman" pitchFamily="18" charset="0"/>
              <a:ea typeface="Calibri" panose="020F0502020204030204" pitchFamily="34" charset="0"/>
              <a:cs typeface="Times New Roman"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cs typeface="Times New Roman" pitchFamily="18" charset="0"/>
              </a:rPr>
              <a:t>Operating System           -   Windows 10		</a:t>
            </a:r>
          </a:p>
          <a:p>
            <a:pPr marL="342900" marR="0" lvl="0" indent="-342900" algn="just">
              <a:lnSpc>
                <a:spcPct val="150000"/>
              </a:lnSpc>
              <a:spcBef>
                <a:spcPts val="0"/>
              </a:spcBef>
              <a:spcAft>
                <a:spcPts val="600"/>
              </a:spcAft>
              <a:buFont typeface="Symbol" panose="05050102010706020507" pitchFamily="18" charset="2"/>
              <a:buChar char=""/>
            </a:pPr>
            <a:r>
              <a:rPr lang="en-US" sz="2000" dirty="0" smtClean="0">
                <a:effectLst/>
                <a:latin typeface="Times New Roman" panose="02020603050405020304" pitchFamily="18" charset="0"/>
                <a:ea typeface="Times New Roman" panose="02020603050405020304" pitchFamily="18" charset="0"/>
                <a:cs typeface="Times New Roman" pitchFamily="18" charset="0"/>
              </a:rPr>
              <a:t>Database                         </a:t>
            </a:r>
            <a:r>
              <a:rPr lang="en-US" sz="2000" dirty="0">
                <a:effectLst/>
                <a:latin typeface="Times New Roman" panose="02020603050405020304" pitchFamily="18" charset="0"/>
                <a:ea typeface="Times New Roman" panose="02020603050405020304" pitchFamily="18" charset="0"/>
                <a:cs typeface="Times New Roman" pitchFamily="18" charset="0"/>
              </a:rPr>
              <a:t>-   </a:t>
            </a:r>
            <a:r>
              <a:rPr lang="en-US" sz="2000" dirty="0" smtClean="0">
                <a:effectLst/>
                <a:latin typeface="Times New Roman" panose="02020603050405020304" pitchFamily="18" charset="0"/>
                <a:ea typeface="Times New Roman" panose="02020603050405020304" pitchFamily="18" charset="0"/>
                <a:cs typeface="Times New Roman" pitchFamily="18" charset="0"/>
              </a:rPr>
              <a:t>Firebase Database</a:t>
            </a:r>
            <a:endParaRPr lang="en-US" sz="2000" dirty="0">
              <a:effectLst/>
              <a:latin typeface="Times New Roman" panose="02020603050405020304" pitchFamily="18" charset="0"/>
              <a:ea typeface="Times New Roman" panose="02020603050405020304" pitchFamily="18" charset="0"/>
              <a:cs typeface="Times New Roman" pitchFamily="18" charset="0"/>
            </a:endParaRPr>
          </a:p>
          <a:p>
            <a:pPr marL="0" marR="0" lvl="0" indent="0" algn="just">
              <a:lnSpc>
                <a:spcPct val="150000"/>
              </a:lnSpc>
              <a:spcBef>
                <a:spcPts val="0"/>
              </a:spcBef>
              <a:spcAft>
                <a:spcPts val="0"/>
              </a:spcAft>
              <a:buNone/>
            </a:pPr>
            <a:endParaRPr lang="en-US" sz="2000" dirty="0">
              <a:effectLst/>
              <a:latin typeface="Times New Roman" pitchFamily="18" charset="0"/>
              <a:ea typeface="Calibri" panose="020F0502020204030204" pitchFamily="34" charset="0"/>
              <a:cs typeface="Times New Roman" pitchFamily="18" charset="0"/>
            </a:endParaRPr>
          </a:p>
          <a:p>
            <a:pPr marL="0" indent="0">
              <a:buNone/>
            </a:pP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p:txBody>
      </p:sp>
      <p:pic>
        <p:nvPicPr>
          <p:cNvPr id="6" name="Picture 5" descr="C:\Users\srinivasulu m\Desktop\newtklogo.png"/>
          <p:cNvPicPr/>
          <p:nvPr/>
        </p:nvPicPr>
        <p:blipFill>
          <a:blip r:embed="rId2">
            <a:extLst>
              <a:ext uri="{28A0092B-C50C-407E-A947-70E740481C1C}">
                <a14:useLocalDpi xmlns:a14="http://schemas.microsoft.com/office/drawing/2010/main" val="0"/>
              </a:ext>
            </a:extLst>
          </a:blip>
          <a:srcRect/>
          <a:stretch>
            <a:fillRect/>
          </a:stretch>
        </p:blipFill>
        <p:spPr bwMode="auto">
          <a:xfrm>
            <a:off x="10139194" y="262032"/>
            <a:ext cx="1730472" cy="657753"/>
          </a:xfrm>
          <a:prstGeom prst="rect">
            <a:avLst/>
          </a:prstGeom>
          <a:noFill/>
          <a:ln>
            <a:noFill/>
          </a:ln>
        </p:spPr>
      </p:pic>
    </p:spTree>
    <p:extLst>
      <p:ext uri="{BB962C8B-B14F-4D97-AF65-F5344CB8AC3E}">
        <p14:creationId xmlns:p14="http://schemas.microsoft.com/office/powerpoint/2010/main" val="794213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89811" y="731318"/>
            <a:ext cx="8911687" cy="1280890"/>
          </a:xfrm>
        </p:spPr>
        <p:txBody>
          <a:bodyPr>
            <a:normAutofit/>
          </a:bodyPr>
          <a:lstStyle/>
          <a:p>
            <a:pPr algn="ctr"/>
            <a:r>
              <a:rPr lang="en-US" sz="2400" b="1" dirty="0">
                <a:latin typeface="Times New Roman" panose="02020603050405020304" pitchFamily="18" charset="0"/>
                <a:cs typeface="Times New Roman" panose="02020603050405020304" pitchFamily="18" charset="0"/>
              </a:rPr>
              <a:t>Conclusion:</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7" name="Content Placeholder 2"/>
          <p:cNvSpPr>
            <a:spLocks noGrp="1"/>
          </p:cNvSpPr>
          <p:nvPr>
            <p:ph idx="1"/>
          </p:nvPr>
        </p:nvSpPr>
        <p:spPr>
          <a:xfrm>
            <a:off x="1585469" y="1722922"/>
            <a:ext cx="8915400" cy="3777622"/>
          </a:xfrm>
        </p:spPr>
        <p:txBody>
          <a:bodyPr>
            <a:normAutofit/>
          </a:bodyPr>
          <a:lstStyle/>
          <a:p>
            <a:pPr marL="0" indent="0" algn="just">
              <a:lnSpc>
                <a:spcPct val="150000"/>
              </a:lnSpc>
              <a:buNone/>
            </a:pPr>
            <a:r>
              <a:rPr lang="en-US" sz="2000" dirty="0">
                <a:latin typeface="Times New Roman" pitchFamily="18" charset="0"/>
                <a:cs typeface="Times New Roman" pitchFamily="18" charset="0"/>
              </a:rPr>
              <a:t>In conclusion Smart Parking is used to book parking slots without any great effort by the user using an android device. The user can check the status of parking area and book the parking slot in advance. This will result in overcoming many problems which are being created due to the bad management of the traffic. Mobile computing has proven as the best area of work for researchers in the areas of database and data management so this application is applied in Android Mobile OS. This application is utilized by can be applied nook and corner due to its easy usage and effectiveness.</a:t>
            </a:r>
            <a:endParaRPr lang="en-IN" sz="2000" dirty="0">
              <a:latin typeface="Times New Roman" pitchFamily="18" charset="0"/>
              <a:cs typeface="Times New Roman" pitchFamily="18" charset="0"/>
            </a:endParaRPr>
          </a:p>
        </p:txBody>
      </p:sp>
      <p:pic>
        <p:nvPicPr>
          <p:cNvPr id="8" name="Picture 7" descr="C:\Users\srinivasulu m\Desktop\newtklogo.png"/>
          <p:cNvPicPr/>
          <p:nvPr/>
        </p:nvPicPr>
        <p:blipFill>
          <a:blip r:embed="rId2">
            <a:extLst>
              <a:ext uri="{28A0092B-C50C-407E-A947-70E740481C1C}">
                <a14:useLocalDpi xmlns:a14="http://schemas.microsoft.com/office/drawing/2010/main" val="0"/>
              </a:ext>
            </a:extLst>
          </a:blip>
          <a:srcRect/>
          <a:stretch>
            <a:fillRect/>
          </a:stretch>
        </p:blipFill>
        <p:spPr bwMode="auto">
          <a:xfrm>
            <a:off x="10139194" y="262032"/>
            <a:ext cx="1730472" cy="657753"/>
          </a:xfrm>
          <a:prstGeom prst="rect">
            <a:avLst/>
          </a:prstGeom>
          <a:noFill/>
          <a:ln>
            <a:noFill/>
          </a:ln>
        </p:spPr>
      </p:pic>
    </p:spTree>
    <p:extLst>
      <p:ext uri="{BB962C8B-B14F-4D97-AF65-F5344CB8AC3E}">
        <p14:creationId xmlns:p14="http://schemas.microsoft.com/office/powerpoint/2010/main" val="3716207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14306" y="160447"/>
            <a:ext cx="8911687" cy="1280890"/>
          </a:xfrm>
        </p:spPr>
        <p:txBody>
          <a:bodyPr>
            <a:normAutofit/>
          </a:bodyPr>
          <a:lstStyle/>
          <a:p>
            <a:pPr algn="ctr"/>
            <a:r>
              <a:rPr lang="en-US" sz="2400" b="1" dirty="0">
                <a:latin typeface="Times New Roman" panose="02020603050405020304" pitchFamily="18" charset="0"/>
                <a:cs typeface="Times New Roman" panose="02020603050405020304" pitchFamily="18" charset="0"/>
              </a:rPr>
              <a:t>References:</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155220" y="904170"/>
            <a:ext cx="9705435" cy="5220183"/>
          </a:xfrm>
        </p:spPr>
        <p:txBody>
          <a:bodyPr>
            <a:noAutofit/>
          </a:bodyPr>
          <a:lstStyle/>
          <a:p>
            <a:pPr marL="0" indent="0" algn="just">
              <a:buNone/>
            </a:pPr>
            <a:r>
              <a:rPr lang="en-IN" sz="2000" dirty="0">
                <a:latin typeface="Times New Roman" pitchFamily="18" charset="0"/>
                <a:cs typeface="Times New Roman" pitchFamily="18" charset="0"/>
              </a:rPr>
              <a:t>[1]</a:t>
            </a:r>
            <a:r>
              <a:rPr lang="en-IN" sz="2000" dirty="0" err="1">
                <a:latin typeface="Times New Roman" pitchFamily="18" charset="0"/>
                <a:cs typeface="Times New Roman" pitchFamily="18" charset="0"/>
              </a:rPr>
              <a:t>Mudaliar</a:t>
            </a:r>
            <a:r>
              <a:rPr lang="en-IN" sz="2000" dirty="0">
                <a:latin typeface="Times New Roman" pitchFamily="18" charset="0"/>
                <a:cs typeface="Times New Roman" pitchFamily="18" charset="0"/>
              </a:rPr>
              <a:t>, S., </a:t>
            </a:r>
            <a:r>
              <a:rPr lang="en-IN" sz="2000" dirty="0" err="1">
                <a:latin typeface="Times New Roman" pitchFamily="18" charset="0"/>
                <a:cs typeface="Times New Roman" pitchFamily="18" charset="0"/>
              </a:rPr>
              <a:t>Agali</a:t>
            </a:r>
            <a:r>
              <a:rPr lang="en-IN" sz="2000" dirty="0">
                <a:latin typeface="Times New Roman" pitchFamily="18" charset="0"/>
                <a:cs typeface="Times New Roman" pitchFamily="18" charset="0"/>
              </a:rPr>
              <a:t>, S., </a:t>
            </a:r>
            <a:r>
              <a:rPr lang="en-IN" sz="2000" dirty="0" err="1">
                <a:latin typeface="Times New Roman" pitchFamily="18" charset="0"/>
                <a:cs typeface="Times New Roman" pitchFamily="18" charset="0"/>
              </a:rPr>
              <a:t>Mudhol</a:t>
            </a:r>
            <a:r>
              <a:rPr lang="en-IN" sz="2000" dirty="0">
                <a:latin typeface="Times New Roman" pitchFamily="18" charset="0"/>
                <a:cs typeface="Times New Roman" pitchFamily="18" charset="0"/>
              </a:rPr>
              <a:t>, S., &amp; </a:t>
            </a:r>
            <a:r>
              <a:rPr lang="en-IN" sz="2000" dirty="0" err="1">
                <a:latin typeface="Times New Roman" pitchFamily="18" charset="0"/>
                <a:cs typeface="Times New Roman" pitchFamily="18" charset="0"/>
              </a:rPr>
              <a:t>Jambotkar</a:t>
            </a:r>
            <a:r>
              <a:rPr lang="en-IN" sz="2000" dirty="0">
                <a:latin typeface="Times New Roman" pitchFamily="18" charset="0"/>
                <a:cs typeface="Times New Roman" pitchFamily="18" charset="0"/>
              </a:rPr>
              <a:t>, C. (2019). </a:t>
            </a:r>
            <a:r>
              <a:rPr lang="en-IN" sz="2000" dirty="0" err="1">
                <a:latin typeface="Times New Roman" pitchFamily="18" charset="0"/>
                <a:cs typeface="Times New Roman" pitchFamily="18" charset="0"/>
              </a:rPr>
              <a:t>IoT</a:t>
            </a:r>
            <a:r>
              <a:rPr lang="en-IN" sz="2000" dirty="0">
                <a:latin typeface="Times New Roman" pitchFamily="18" charset="0"/>
                <a:cs typeface="Times New Roman" pitchFamily="18" charset="0"/>
              </a:rPr>
              <a:t> Based Smart Car Parking System. International Journal of Applied Research and Technology, 5(1), 270–272. </a:t>
            </a:r>
            <a:r>
              <a:rPr lang="en-IN" sz="2000" u="sng" dirty="0">
                <a:latin typeface="Times New Roman" pitchFamily="18" charset="0"/>
                <a:cs typeface="Times New Roman" pitchFamily="18" charset="0"/>
                <a:hlinkClick r:id="rId2"/>
              </a:rPr>
              <a:t>https://www.researchgate.net/publication/332574743_IoT_Based_Smart_Car_Parking_System</a:t>
            </a:r>
            <a:r>
              <a:rPr lang="en-IN" sz="2000" dirty="0">
                <a:latin typeface="Times New Roman" pitchFamily="18" charset="0"/>
                <a:cs typeface="Times New Roman" pitchFamily="18" charset="0"/>
              </a:rPr>
              <a:t>  </a:t>
            </a:r>
          </a:p>
          <a:p>
            <a:pPr marL="0" indent="0" algn="just">
              <a:buNone/>
            </a:pPr>
            <a:r>
              <a:rPr lang="en-IN" sz="2000" dirty="0">
                <a:latin typeface="Times New Roman" pitchFamily="18" charset="0"/>
                <a:cs typeface="Times New Roman" pitchFamily="18" charset="0"/>
              </a:rPr>
              <a:t>[2]</a:t>
            </a:r>
            <a:r>
              <a:rPr lang="en-IN" sz="2000" dirty="0" err="1">
                <a:latin typeface="Times New Roman" pitchFamily="18" charset="0"/>
                <a:cs typeface="Times New Roman" pitchFamily="18" charset="0"/>
              </a:rPr>
              <a:t>Kelshikar</a:t>
            </a:r>
            <a:r>
              <a:rPr lang="en-IN" sz="2000" dirty="0">
                <a:latin typeface="Times New Roman" pitchFamily="18" charset="0"/>
                <a:cs typeface="Times New Roman" pitchFamily="18" charset="0"/>
              </a:rPr>
              <a:t>,  A. (2017).  IOT Based  Smart Parking  System Using RFID. 4Internationational Journal of Computer Engineering  In Research Trends, 4(1), 9–12. </a:t>
            </a:r>
          </a:p>
          <a:p>
            <a:pPr marL="0" indent="0" algn="just">
              <a:buNone/>
            </a:pPr>
            <a:r>
              <a:rPr lang="en-IN" sz="2000" u="sng" dirty="0">
                <a:latin typeface="Times New Roman" pitchFamily="18" charset="0"/>
                <a:cs typeface="Times New Roman" pitchFamily="18" charset="0"/>
                <a:hlinkClick r:id="rId3"/>
              </a:rPr>
              <a:t>https://doi.org/10.22362/ijcert/2017/v4/i1/xxxx</a:t>
            </a:r>
            <a:r>
              <a:rPr lang="en-IN" sz="2000" dirty="0">
                <a:latin typeface="Times New Roman" pitchFamily="18" charset="0"/>
                <a:cs typeface="Times New Roman" pitchFamily="18" charset="0"/>
              </a:rPr>
              <a:t>  </a:t>
            </a:r>
          </a:p>
          <a:p>
            <a:pPr marL="0" indent="0" algn="just">
              <a:buNone/>
            </a:pPr>
            <a:r>
              <a:rPr lang="en-IN" sz="2000" dirty="0">
                <a:latin typeface="Times New Roman" pitchFamily="18" charset="0"/>
                <a:cs typeface="Times New Roman" pitchFamily="18" charset="0"/>
              </a:rPr>
              <a:t>[3]</a:t>
            </a:r>
            <a:r>
              <a:rPr lang="en-IN" sz="2000" dirty="0" err="1">
                <a:latin typeface="Times New Roman" pitchFamily="18" charset="0"/>
                <a:cs typeface="Times New Roman" pitchFamily="18" charset="0"/>
              </a:rPr>
              <a:t>Lookmuang</a:t>
            </a:r>
            <a:r>
              <a:rPr lang="en-IN" sz="2000" dirty="0">
                <a:latin typeface="Times New Roman" pitchFamily="18" charset="0"/>
                <a:cs typeface="Times New Roman" pitchFamily="18" charset="0"/>
              </a:rPr>
              <a:t>,  R., </a:t>
            </a:r>
            <a:r>
              <a:rPr lang="en-IN" sz="2000" dirty="0" err="1">
                <a:latin typeface="Times New Roman" pitchFamily="18" charset="0"/>
                <a:cs typeface="Times New Roman" pitchFamily="18" charset="0"/>
              </a:rPr>
              <a:t>Nambut</a:t>
            </a:r>
            <a:r>
              <a:rPr lang="en-IN" sz="2000" dirty="0">
                <a:latin typeface="Times New Roman" pitchFamily="18" charset="0"/>
                <a:cs typeface="Times New Roman" pitchFamily="18" charset="0"/>
              </a:rPr>
              <a:t>,  K., &amp; </a:t>
            </a:r>
            <a:r>
              <a:rPr lang="en-IN" sz="2000" dirty="0" err="1">
                <a:latin typeface="Times New Roman" pitchFamily="18" charset="0"/>
                <a:cs typeface="Times New Roman" pitchFamily="18" charset="0"/>
              </a:rPr>
              <a:t>Usanavasin</a:t>
            </a:r>
            <a:r>
              <a:rPr lang="en-IN" sz="2000" dirty="0">
                <a:latin typeface="Times New Roman" pitchFamily="18" charset="0"/>
                <a:cs typeface="Times New Roman" pitchFamily="18" charset="0"/>
              </a:rPr>
              <a:t>,  S. (2018). Smart parking using </a:t>
            </a:r>
            <a:r>
              <a:rPr lang="en-IN" sz="2000" dirty="0" err="1">
                <a:latin typeface="Times New Roman" pitchFamily="18" charset="0"/>
                <a:cs typeface="Times New Roman" pitchFamily="18" charset="0"/>
              </a:rPr>
              <a:t>IoT</a:t>
            </a:r>
            <a:r>
              <a:rPr lang="en-IN" sz="2000" dirty="0">
                <a:latin typeface="Times New Roman" pitchFamily="18" charset="0"/>
                <a:cs typeface="Times New Roman" pitchFamily="18" charset="0"/>
              </a:rPr>
              <a:t>  technology. 2018 5th International Conference  on Business and  Industrial Research (ICBIR), 1–6. </a:t>
            </a:r>
            <a:r>
              <a:rPr lang="en-IN" sz="2000" u="sng" dirty="0">
                <a:latin typeface="Times New Roman" pitchFamily="18" charset="0"/>
                <a:cs typeface="Times New Roman" pitchFamily="18" charset="0"/>
                <a:hlinkClick r:id="rId4"/>
              </a:rPr>
              <a:t>https://doi.org/10.1109/icbir.2018.8391155</a:t>
            </a:r>
            <a:r>
              <a:rPr lang="en-IN" sz="2000" dirty="0">
                <a:latin typeface="Times New Roman" pitchFamily="18" charset="0"/>
                <a:cs typeface="Times New Roman" pitchFamily="18" charset="0"/>
              </a:rPr>
              <a:t>  </a:t>
            </a:r>
          </a:p>
          <a:p>
            <a:pPr marL="0" indent="0" algn="just">
              <a:buNone/>
            </a:pPr>
            <a:r>
              <a:rPr lang="en-IN" sz="2000" dirty="0">
                <a:latin typeface="Times New Roman" pitchFamily="18" charset="0"/>
                <a:cs typeface="Times New Roman" pitchFamily="18" charset="0"/>
              </a:rPr>
              <a:t>[4]Smart  Car  Parking  Management  System  Using  </a:t>
            </a:r>
            <a:r>
              <a:rPr lang="en-IN" sz="2000" dirty="0" err="1">
                <a:latin typeface="Times New Roman" pitchFamily="18" charset="0"/>
                <a:cs typeface="Times New Roman" pitchFamily="18" charset="0"/>
              </a:rPr>
              <a:t>IoT</a:t>
            </a:r>
            <a:r>
              <a:rPr lang="en-IN" sz="2000" dirty="0">
                <a:latin typeface="Times New Roman" pitchFamily="18" charset="0"/>
                <a:cs typeface="Times New Roman" pitchFamily="18" charset="0"/>
              </a:rPr>
              <a:t>.  (2017).  American  Journal  of  Science,  </a:t>
            </a:r>
            <a:r>
              <a:rPr lang="en-IN" sz="2000" dirty="0" err="1">
                <a:latin typeface="Times New Roman" pitchFamily="18" charset="0"/>
                <a:cs typeface="Times New Roman" pitchFamily="18" charset="0"/>
              </a:rPr>
              <a:t>Enginnering</a:t>
            </a:r>
            <a:r>
              <a:rPr lang="en-IN" sz="2000" dirty="0">
                <a:latin typeface="Times New Roman" pitchFamily="18" charset="0"/>
                <a:cs typeface="Times New Roman" pitchFamily="18" charset="0"/>
              </a:rPr>
              <a:t>  and  Technology,  2,  112–119. </a:t>
            </a:r>
          </a:p>
          <a:p>
            <a:pPr marL="0" indent="0" algn="just">
              <a:buNone/>
            </a:pPr>
            <a:r>
              <a:rPr lang="en-IN" sz="2000" u="sng" dirty="0">
                <a:latin typeface="Times New Roman" pitchFamily="18" charset="0"/>
                <a:cs typeface="Times New Roman" pitchFamily="18" charset="0"/>
                <a:hlinkClick r:id="rId5"/>
              </a:rPr>
              <a:t>https://doi.org/10.11648/j.ajset.20170204.13</a:t>
            </a:r>
            <a:r>
              <a:rPr lang="en-IN" sz="2000" dirty="0">
                <a:latin typeface="Times New Roman" pitchFamily="18" charset="0"/>
                <a:cs typeface="Times New Roman" pitchFamily="18" charset="0"/>
              </a:rPr>
              <a:t>  </a:t>
            </a:r>
          </a:p>
          <a:p>
            <a:pPr marL="0" indent="0" algn="just">
              <a:buNone/>
            </a:pPr>
            <a:r>
              <a:rPr lang="en-IN" sz="2000" dirty="0">
                <a:latin typeface="Times New Roman" pitchFamily="18" charset="0"/>
                <a:cs typeface="Times New Roman" pitchFamily="18" charset="0"/>
              </a:rPr>
              <a:t>[5]Internet Of Things(IOT) based Smart  Parking Reservation System using Raspberry-Pi. (2018). International Journal of Applied Engineering Research ISSN 0973-4562, 13, 5759–5765. </a:t>
            </a:r>
            <a:r>
              <a:rPr lang="en-IN" sz="2000" u="sng" dirty="0">
                <a:latin typeface="Times New Roman" pitchFamily="18" charset="0"/>
                <a:cs typeface="Times New Roman" pitchFamily="18" charset="0"/>
                <a:hlinkClick r:id="rId6"/>
              </a:rPr>
              <a:t>http://</a:t>
            </a:r>
            <a:r>
              <a:rPr lang="en-IN" sz="2000" u="sng" dirty="0" smtClean="0">
                <a:latin typeface="Times New Roman" pitchFamily="18" charset="0"/>
                <a:cs typeface="Times New Roman" pitchFamily="18" charset="0"/>
                <a:hlinkClick r:id="rId6"/>
              </a:rPr>
              <a:t>www.ripublication.com</a:t>
            </a:r>
            <a:endParaRPr lang="en-IN" sz="2000" dirty="0">
              <a:latin typeface="Times New Roman" pitchFamily="18" charset="0"/>
              <a:cs typeface="Times New Roman" pitchFamily="18" charset="0"/>
            </a:endParaRPr>
          </a:p>
        </p:txBody>
      </p:sp>
      <p:pic>
        <p:nvPicPr>
          <p:cNvPr id="6" name="Picture 5" descr="C:\Users\srinivasulu m\Desktop\newtklogo.png"/>
          <p:cNvPicPr/>
          <p:nvPr/>
        </p:nvPicPr>
        <p:blipFill>
          <a:blip r:embed="rId7">
            <a:extLst>
              <a:ext uri="{28A0092B-C50C-407E-A947-70E740481C1C}">
                <a14:useLocalDpi xmlns:a14="http://schemas.microsoft.com/office/drawing/2010/main" val="0"/>
              </a:ext>
            </a:extLst>
          </a:blip>
          <a:srcRect/>
          <a:stretch>
            <a:fillRect/>
          </a:stretch>
        </p:blipFill>
        <p:spPr bwMode="auto">
          <a:xfrm>
            <a:off x="10139194" y="262032"/>
            <a:ext cx="1730472" cy="657753"/>
          </a:xfrm>
          <a:prstGeom prst="rect">
            <a:avLst/>
          </a:prstGeom>
          <a:noFill/>
          <a:ln>
            <a:noFill/>
          </a:ln>
        </p:spPr>
      </p:pic>
    </p:spTree>
    <p:extLst>
      <p:ext uri="{BB962C8B-B14F-4D97-AF65-F5344CB8AC3E}">
        <p14:creationId xmlns:p14="http://schemas.microsoft.com/office/powerpoint/2010/main" val="2740382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0245" y="284714"/>
            <a:ext cx="4958751" cy="756309"/>
          </a:xfrm>
        </p:spPr>
        <p:txBody>
          <a:bodyPr>
            <a:normAutofit/>
          </a:bodyPr>
          <a:lstStyle/>
          <a:p>
            <a:pPr algn="ctr"/>
            <a:r>
              <a:rPr lang="en-US" sz="2400" b="1" dirty="0" smtClean="0">
                <a:latin typeface="Times New Roman" panose="02020603050405020304" pitchFamily="18" charset="0"/>
                <a:cs typeface="Times New Roman" panose="02020603050405020304" pitchFamily="18" charset="0"/>
              </a:rPr>
              <a:t>INDEX</a:t>
            </a: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58848" y="1010583"/>
            <a:ext cx="9163646" cy="5050972"/>
          </a:xfrm>
        </p:spPr>
        <p:txBody>
          <a:bodyPr>
            <a:noAutofit/>
          </a:bodyPr>
          <a:lstStyle/>
          <a:p>
            <a:pPr>
              <a:lnSpc>
                <a:spcPct val="100000"/>
              </a:lnSpc>
            </a:pPr>
            <a:r>
              <a:rPr lang="en-US" sz="2000" dirty="0">
                <a:latin typeface="Times New Roman" panose="02020603050405020304" pitchFamily="18" charset="0"/>
                <a:cs typeface="Times New Roman" panose="02020603050405020304" pitchFamily="18" charset="0"/>
              </a:rPr>
              <a:t>Abstract</a:t>
            </a:r>
          </a:p>
          <a:p>
            <a:pPr>
              <a:lnSpc>
                <a:spcPct val="100000"/>
              </a:lnSpc>
            </a:pPr>
            <a:r>
              <a:rPr lang="en-US" sz="2000" dirty="0">
                <a:latin typeface="Times New Roman" panose="02020603050405020304" pitchFamily="18" charset="0"/>
                <a:cs typeface="Times New Roman" panose="02020603050405020304" pitchFamily="18" charset="0"/>
              </a:rPr>
              <a:t>Introduction</a:t>
            </a:r>
          </a:p>
          <a:p>
            <a:pPr>
              <a:lnSpc>
                <a:spcPct val="100000"/>
              </a:lnSpc>
            </a:pPr>
            <a:r>
              <a:rPr lang="en-US" sz="2000" dirty="0">
                <a:latin typeface="Times New Roman" panose="02020603050405020304" pitchFamily="18" charset="0"/>
                <a:cs typeface="Times New Roman" panose="02020603050405020304" pitchFamily="18" charset="0"/>
              </a:rPr>
              <a:t>Literature review</a:t>
            </a:r>
          </a:p>
          <a:p>
            <a:pPr>
              <a:lnSpc>
                <a:spcPct val="100000"/>
              </a:lnSpc>
            </a:pPr>
            <a:r>
              <a:rPr lang="en-US" sz="2000" dirty="0">
                <a:latin typeface="Times New Roman" panose="02020603050405020304" pitchFamily="18" charset="0"/>
                <a:cs typeface="Times New Roman" panose="02020603050405020304" pitchFamily="18" charset="0"/>
              </a:rPr>
              <a:t>Existing Method</a:t>
            </a:r>
          </a:p>
          <a:p>
            <a:pPr>
              <a:lnSpc>
                <a:spcPct val="100000"/>
              </a:lnSpc>
            </a:pPr>
            <a:r>
              <a:rPr lang="en-US" sz="2000" dirty="0">
                <a:latin typeface="Times New Roman" panose="02020603050405020304" pitchFamily="18" charset="0"/>
                <a:cs typeface="Times New Roman" panose="02020603050405020304" pitchFamily="18" charset="0"/>
              </a:rPr>
              <a:t>Drawbacks</a:t>
            </a:r>
          </a:p>
          <a:p>
            <a:pPr>
              <a:lnSpc>
                <a:spcPct val="100000"/>
              </a:lnSpc>
            </a:pPr>
            <a:r>
              <a:rPr lang="en-US" sz="2000" dirty="0">
                <a:latin typeface="Times New Roman" panose="02020603050405020304" pitchFamily="18" charset="0"/>
                <a:cs typeface="Times New Roman" panose="02020603050405020304" pitchFamily="18" charset="0"/>
              </a:rPr>
              <a:t>Proposed method					</a:t>
            </a:r>
            <a:r>
              <a:rPr lang="en-US" altLang="en-US" sz="2000" b="1" dirty="0">
                <a:latin typeface="Times New Roman" panose="02020603050405020304" pitchFamily="18" charset="0"/>
                <a:cs typeface="Times New Roman" panose="02020603050405020304" pitchFamily="18" charset="0"/>
              </a:rPr>
              <a:t> </a:t>
            </a:r>
          </a:p>
          <a:p>
            <a:pPr>
              <a:lnSpc>
                <a:spcPct val="100000"/>
              </a:lnSpc>
            </a:pPr>
            <a:r>
              <a:rPr lang="en-US" sz="2000" dirty="0">
                <a:latin typeface="Times New Roman" panose="02020603050405020304" pitchFamily="18" charset="0"/>
                <a:cs typeface="Times New Roman" panose="02020603050405020304" pitchFamily="18" charset="0"/>
              </a:rPr>
              <a:t>Advantages</a:t>
            </a:r>
          </a:p>
          <a:p>
            <a:pPr>
              <a:lnSpc>
                <a:spcPct val="100000"/>
              </a:lnSpc>
            </a:pPr>
            <a:r>
              <a:rPr lang="en-US" sz="2000" dirty="0">
                <a:latin typeface="Times New Roman" panose="02020603050405020304" pitchFamily="18" charset="0"/>
                <a:cs typeface="Times New Roman" panose="02020603050405020304" pitchFamily="18" charset="0"/>
              </a:rPr>
              <a:t>Applications</a:t>
            </a:r>
          </a:p>
          <a:p>
            <a:pPr>
              <a:lnSpc>
                <a:spcPct val="100000"/>
              </a:lnSpc>
            </a:pPr>
            <a:r>
              <a:rPr lang="en-US" sz="2000" dirty="0">
                <a:latin typeface="Times New Roman" panose="02020603050405020304" pitchFamily="18" charset="0"/>
                <a:cs typeface="Times New Roman" panose="02020603050405020304" pitchFamily="18" charset="0"/>
              </a:rPr>
              <a:t>Hardware and Software Requirements</a:t>
            </a:r>
          </a:p>
          <a:p>
            <a:pPr>
              <a:lnSpc>
                <a:spcPct val="100000"/>
              </a:lnSpc>
            </a:pPr>
            <a:r>
              <a:rPr lang="en-US" sz="2000" dirty="0">
                <a:latin typeface="Times New Roman" panose="02020603050405020304" pitchFamily="18" charset="0"/>
                <a:cs typeface="Times New Roman" panose="02020603050405020304" pitchFamily="18" charset="0"/>
              </a:rPr>
              <a:t>Results</a:t>
            </a:r>
          </a:p>
          <a:p>
            <a:pPr>
              <a:lnSpc>
                <a:spcPct val="100000"/>
              </a:lnSpc>
            </a:pPr>
            <a:r>
              <a:rPr lang="en-US" sz="2000" dirty="0">
                <a:latin typeface="Times New Roman" panose="02020603050405020304" pitchFamily="18" charset="0"/>
                <a:cs typeface="Times New Roman" panose="02020603050405020304" pitchFamily="18" charset="0"/>
              </a:rPr>
              <a:t>Conclusion</a:t>
            </a:r>
          </a:p>
          <a:p>
            <a:pPr>
              <a:lnSpc>
                <a:spcPct val="100000"/>
              </a:lnSpc>
            </a:pPr>
            <a:r>
              <a:rPr lang="en-US" sz="2000" dirty="0">
                <a:latin typeface="Times New Roman" panose="02020603050405020304" pitchFamily="18" charset="0"/>
                <a:cs typeface="Times New Roman" panose="02020603050405020304" pitchFamily="18" charset="0"/>
              </a:rPr>
              <a:t>References</a:t>
            </a:r>
          </a:p>
        </p:txBody>
      </p:sp>
      <p:pic>
        <p:nvPicPr>
          <p:cNvPr id="5" name="Picture 4" descr="C:\Users\srinivasulu m\Desktop\newtklogo.png"/>
          <p:cNvPicPr/>
          <p:nvPr/>
        </p:nvPicPr>
        <p:blipFill>
          <a:blip r:embed="rId2">
            <a:extLst>
              <a:ext uri="{28A0092B-C50C-407E-A947-70E740481C1C}">
                <a14:useLocalDpi xmlns:a14="http://schemas.microsoft.com/office/drawing/2010/main" val="0"/>
              </a:ext>
            </a:extLst>
          </a:blip>
          <a:srcRect/>
          <a:stretch>
            <a:fillRect/>
          </a:stretch>
        </p:blipFill>
        <p:spPr bwMode="auto">
          <a:xfrm>
            <a:off x="10139194" y="262032"/>
            <a:ext cx="1730472" cy="657753"/>
          </a:xfrm>
          <a:prstGeom prst="rect">
            <a:avLst/>
          </a:prstGeom>
          <a:noFill/>
          <a:ln>
            <a:noFill/>
          </a:ln>
        </p:spPr>
      </p:pic>
    </p:spTree>
    <p:extLst>
      <p:ext uri="{BB962C8B-B14F-4D97-AF65-F5344CB8AC3E}">
        <p14:creationId xmlns:p14="http://schemas.microsoft.com/office/powerpoint/2010/main" val="2089940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6325" y="449827"/>
            <a:ext cx="8885174" cy="1240861"/>
          </a:xfrm>
        </p:spPr>
        <p:txBody>
          <a:bodyPr>
            <a:normAutofit/>
          </a:bodyPr>
          <a:lstStyle/>
          <a:p>
            <a:pPr algn="ctr"/>
            <a:r>
              <a:rPr lang="en-US" sz="2400" b="1" dirty="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7762" y="1316666"/>
            <a:ext cx="9864584" cy="4351338"/>
          </a:xfrm>
        </p:spPr>
        <p:txBody>
          <a:bodyPr>
            <a:normAutofit fontScale="92500" lnSpcReduction="10000"/>
          </a:bodyPr>
          <a:lstStyle/>
          <a:p>
            <a:pPr marL="0" indent="0" algn="just">
              <a:lnSpc>
                <a:spcPct val="150000"/>
              </a:lnSpc>
              <a:buNone/>
            </a:pPr>
            <a:r>
              <a:rPr lang="en-US" sz="2000" dirty="0">
                <a:latin typeface="Times New Roman" pitchFamily="18" charset="0"/>
                <a:cs typeface="Times New Roman" pitchFamily="18" charset="0"/>
              </a:rPr>
              <a:t>In many cites, car drivers search for a parking slot during the peak hours or in traffic congestion. This app presence an efficient method to check the availability of the parking slot and to reserve a slot. Existing work focuses on availability of the parking slot only. However drivers in this fast paced world can't judge whether a parking slot is available on-demand. To overcome this disadvantage, smart parking with reservation mobile based environment is proposed. This make the drivers easier to park the vehicles and also overcome traffic congestion. Drivers can initiate request using reservation app in the android mobile to determine the availability of the parking slot. If the slot is available a driver can reserve a slot through online payment system. The propose system also enables drivers to cancel the reserved parking slot. Amount will be refunded after cancellation charges.</a:t>
            </a:r>
            <a:endParaRPr lang="en-IN" sz="2000" dirty="0">
              <a:latin typeface="Times New Roman" pitchFamily="18" charset="0"/>
              <a:cs typeface="Times New Roman" pitchFamily="18" charset="0"/>
            </a:endParaRPr>
          </a:p>
        </p:txBody>
      </p:sp>
      <p:pic>
        <p:nvPicPr>
          <p:cNvPr id="6" name="Picture 5" descr="C:\Users\srinivasulu m\Desktop\newtklogo.png"/>
          <p:cNvPicPr/>
          <p:nvPr/>
        </p:nvPicPr>
        <p:blipFill>
          <a:blip r:embed="rId2">
            <a:extLst>
              <a:ext uri="{28A0092B-C50C-407E-A947-70E740481C1C}">
                <a14:useLocalDpi xmlns:a14="http://schemas.microsoft.com/office/drawing/2010/main" val="0"/>
              </a:ext>
            </a:extLst>
          </a:blip>
          <a:srcRect/>
          <a:stretch>
            <a:fillRect/>
          </a:stretch>
        </p:blipFill>
        <p:spPr bwMode="auto">
          <a:xfrm>
            <a:off x="10139194" y="262032"/>
            <a:ext cx="1730472" cy="657753"/>
          </a:xfrm>
          <a:prstGeom prst="rect">
            <a:avLst/>
          </a:prstGeom>
          <a:noFill/>
          <a:ln>
            <a:noFill/>
          </a:ln>
        </p:spPr>
      </p:pic>
    </p:spTree>
    <p:extLst>
      <p:ext uri="{BB962C8B-B14F-4D97-AF65-F5344CB8AC3E}">
        <p14:creationId xmlns:p14="http://schemas.microsoft.com/office/powerpoint/2010/main" val="3101661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7430" y="98763"/>
            <a:ext cx="10515600" cy="1325563"/>
          </a:xfrm>
        </p:spPr>
        <p:txBody>
          <a:bodyPr>
            <a:normAutofit/>
          </a:bodyPr>
          <a:lstStyle/>
          <a:p>
            <a:pPr algn="ctr"/>
            <a:r>
              <a:rPr lang="en-US" sz="2400" b="1" dirty="0" smtClean="0">
                <a:latin typeface="Times New Roman" panose="02020603050405020304" pitchFamily="18" charset="0"/>
                <a:cs typeface="Times New Roman" panose="02020603050405020304" pitchFamily="18" charset="0"/>
              </a:rPr>
              <a:t>Introduction</a:t>
            </a:r>
            <a:endParaRPr lang="en-US" sz="2400" dirty="0"/>
          </a:p>
        </p:txBody>
      </p:sp>
      <p:sp>
        <p:nvSpPr>
          <p:cNvPr id="3" name="Content Placeholder 2"/>
          <p:cNvSpPr>
            <a:spLocks noGrp="1"/>
          </p:cNvSpPr>
          <p:nvPr>
            <p:ph idx="1"/>
          </p:nvPr>
        </p:nvSpPr>
        <p:spPr>
          <a:xfrm>
            <a:off x="786442" y="1063256"/>
            <a:ext cx="10515600" cy="5024177"/>
          </a:xfrm>
        </p:spPr>
        <p:txBody>
          <a:bodyPr>
            <a:noAutofit/>
          </a:bodyPr>
          <a:lstStyle/>
          <a:p>
            <a:pPr marL="0" indent="0" algn="just">
              <a:lnSpc>
                <a:spcPct val="150000"/>
              </a:lnSpc>
              <a:buNone/>
            </a:pPr>
            <a:r>
              <a:rPr lang="en-US" sz="2000" dirty="0">
                <a:latin typeface="Times New Roman" pitchFamily="18" charset="0"/>
                <a:cs typeface="Times New Roman" pitchFamily="18" charset="0"/>
              </a:rPr>
              <a:t>This app presence an efficient method to check the availability of the parking slot and to reserve a slot. Existing work focuses on availability of the parking slot only. However drivers in this fast paced world can't judge whether a parking slot is available on-demand. To overcome this disadvantage, smart parking with reservation mobile based environment is proposed. This make the drivers easier to park the vehicles and also overcome traffic congestion. Drivers can initiate request using reservation app in the android mobile to determine the availability of the parking slot.</a:t>
            </a:r>
            <a:endParaRPr lang="en-IN" sz="2000" dirty="0">
              <a:latin typeface="Times New Roman" pitchFamily="18" charset="0"/>
              <a:cs typeface="Times New Roman" pitchFamily="18" charset="0"/>
            </a:endParaRPr>
          </a:p>
        </p:txBody>
      </p:sp>
      <p:pic>
        <p:nvPicPr>
          <p:cNvPr id="6" name="Picture 5" descr="C:\Users\srinivasulu m\Desktop\newtklogo.png"/>
          <p:cNvPicPr/>
          <p:nvPr/>
        </p:nvPicPr>
        <p:blipFill>
          <a:blip r:embed="rId2">
            <a:extLst>
              <a:ext uri="{28A0092B-C50C-407E-A947-70E740481C1C}">
                <a14:useLocalDpi xmlns:a14="http://schemas.microsoft.com/office/drawing/2010/main" val="0"/>
              </a:ext>
            </a:extLst>
          </a:blip>
          <a:srcRect/>
          <a:stretch>
            <a:fillRect/>
          </a:stretch>
        </p:blipFill>
        <p:spPr bwMode="auto">
          <a:xfrm>
            <a:off x="10139194" y="262032"/>
            <a:ext cx="1730472" cy="657753"/>
          </a:xfrm>
          <a:prstGeom prst="rect">
            <a:avLst/>
          </a:prstGeom>
          <a:noFill/>
          <a:ln>
            <a:noFill/>
          </a:ln>
        </p:spPr>
      </p:pic>
    </p:spTree>
    <p:extLst>
      <p:ext uri="{BB962C8B-B14F-4D97-AF65-F5344CB8AC3E}">
        <p14:creationId xmlns:p14="http://schemas.microsoft.com/office/powerpoint/2010/main" val="1593290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085" y="132636"/>
            <a:ext cx="10515600" cy="638265"/>
          </a:xfrm>
        </p:spPr>
        <p:txBody>
          <a:bodyPr>
            <a:normAutofit/>
          </a:bodyPr>
          <a:lstStyle/>
          <a:p>
            <a:r>
              <a:rPr lang="en-US" sz="2400" b="1" dirty="0">
                <a:latin typeface="Times New Roman" panose="02020603050405020304" pitchFamily="18" charset="0"/>
                <a:cs typeface="Times New Roman" panose="02020603050405020304" pitchFamily="18" charset="0"/>
              </a:rPr>
              <a:t>Literature review:</a:t>
            </a:r>
            <a:endParaRPr lang="en-IN" sz="2400" dirty="0"/>
          </a:p>
        </p:txBody>
      </p:sp>
      <p:graphicFrame>
        <p:nvGraphicFramePr>
          <p:cNvPr id="5" name="Content Placeholder 3"/>
          <p:cNvGraphicFramePr>
            <a:graphicFrameLocks/>
          </p:cNvGraphicFramePr>
          <p:nvPr>
            <p:extLst>
              <p:ext uri="{D42A27DB-BD31-4B8C-83A1-F6EECF244321}">
                <p14:modId xmlns:p14="http://schemas.microsoft.com/office/powerpoint/2010/main" val="3046183913"/>
              </p:ext>
            </p:extLst>
          </p:nvPr>
        </p:nvGraphicFramePr>
        <p:xfrm>
          <a:off x="510364" y="822243"/>
          <a:ext cx="11238613" cy="5647303"/>
        </p:xfrm>
        <a:graphic>
          <a:graphicData uri="http://schemas.openxmlformats.org/drawingml/2006/table">
            <a:tbl>
              <a:tblPr firstRow="1" bandRow="1">
                <a:tableStyleId>{5940675A-B579-460E-94D1-54222C63F5DA}</a:tableStyleId>
              </a:tblPr>
              <a:tblGrid>
                <a:gridCol w="2194318"/>
                <a:gridCol w="2194318"/>
                <a:gridCol w="2194318"/>
                <a:gridCol w="2194318"/>
                <a:gridCol w="2461341"/>
              </a:tblGrid>
              <a:tr h="62166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smtClean="0">
                          <a:latin typeface="Times New Roman" panose="02020603050405020304" pitchFamily="18" charset="0"/>
                          <a:cs typeface="Times New Roman" panose="02020603050405020304" pitchFamily="18" charset="0"/>
                        </a:rPr>
                        <a:t>S. NO</a:t>
                      </a:r>
                      <a:endParaRPr lang="en-IN" sz="2000" dirty="0" smtClean="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smtClean="0">
                          <a:latin typeface="Times New Roman" panose="02020603050405020304" pitchFamily="18" charset="0"/>
                          <a:cs typeface="Times New Roman" panose="02020603050405020304" pitchFamily="18" charset="0"/>
                        </a:rPr>
                        <a:t>Journal Type </a:t>
                      </a:r>
                      <a:r>
                        <a:rPr lang="en-US" sz="2000" b="1" baseline="0" dirty="0" smtClean="0">
                          <a:latin typeface="Times New Roman" panose="02020603050405020304" pitchFamily="18" charset="0"/>
                          <a:cs typeface="Times New Roman" panose="02020603050405020304" pitchFamily="18" charset="0"/>
                        </a:rPr>
                        <a:t>with year</a:t>
                      </a:r>
                      <a:endParaRPr lang="en-IN" sz="2000" dirty="0" smtClean="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smtClean="0">
                          <a:latin typeface="Times New Roman" panose="02020603050405020304" pitchFamily="18" charset="0"/>
                          <a:cs typeface="Times New Roman" panose="02020603050405020304" pitchFamily="18" charset="0"/>
                        </a:rPr>
                        <a:t>Authors</a:t>
                      </a:r>
                      <a:endParaRPr lang="en-IN" sz="2000" dirty="0" smtClean="0">
                        <a:latin typeface="Times New Roman" pitchFamily="18" charset="0"/>
                        <a:cs typeface="Times New Roman" pitchFamily="18" charset="0"/>
                      </a:endParaRPr>
                    </a:p>
                    <a:p>
                      <a:pPr algn="ctr"/>
                      <a:endParaRPr lang="en-IN" sz="200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smtClean="0">
                          <a:latin typeface="Times New Roman" panose="02020603050405020304" pitchFamily="18" charset="0"/>
                          <a:cs typeface="Times New Roman" panose="02020603050405020304" pitchFamily="18" charset="0"/>
                        </a:rPr>
                        <a:t>Title</a:t>
                      </a:r>
                      <a:endParaRPr lang="en-IN" sz="2000" dirty="0" smtClean="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smtClean="0">
                          <a:latin typeface="Times New Roman" panose="02020603050405020304" pitchFamily="18" charset="0"/>
                          <a:cs typeface="Times New Roman" panose="02020603050405020304" pitchFamily="18" charset="0"/>
                        </a:rPr>
                        <a:t>Outcomes</a:t>
                      </a:r>
                      <a:endParaRPr lang="en-IN" sz="2000" dirty="0" smtClean="0">
                        <a:latin typeface="Times New Roman" pitchFamily="18" charset="0"/>
                        <a:cs typeface="Times New Roman" pitchFamily="18" charset="0"/>
                      </a:endParaRPr>
                    </a:p>
                  </a:txBody>
                  <a:tcPr/>
                </a:tc>
              </a:tr>
              <a:tr h="1810927">
                <a:tc>
                  <a:txBody>
                    <a:bodyPr/>
                    <a:lstStyle/>
                    <a:p>
                      <a:r>
                        <a:rPr lang="en-US" sz="2000" dirty="0" smtClean="0">
                          <a:latin typeface="Times New Roman" pitchFamily="18" charset="0"/>
                          <a:cs typeface="Times New Roman" pitchFamily="18" charset="0"/>
                        </a:rPr>
                        <a:t>1</a:t>
                      </a:r>
                      <a:endParaRPr lang="en-IN"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2019</a:t>
                      </a:r>
                      <a:endParaRPr lang="en-IN" sz="2000" dirty="0">
                        <a:latin typeface="Times New Roman" pitchFamily="18" charset="0"/>
                        <a:cs typeface="Times New Roman" pitchFamily="18" charset="0"/>
                      </a:endParaRPr>
                    </a:p>
                  </a:txBody>
                  <a:tcPr/>
                </a:tc>
                <a:tc>
                  <a:txBody>
                    <a:bodyPr/>
                    <a:lstStyle/>
                    <a:p>
                      <a:r>
                        <a:rPr lang="en-IN" sz="1800" kern="1200" dirty="0" err="1" smtClean="0">
                          <a:solidFill>
                            <a:schemeClr val="tx1"/>
                          </a:solidFill>
                          <a:effectLst/>
                          <a:latin typeface="Times New Roman" pitchFamily="18" charset="0"/>
                          <a:ea typeface="+mn-ea"/>
                          <a:cs typeface="Times New Roman" pitchFamily="18" charset="0"/>
                        </a:rPr>
                        <a:t>Mudaliar</a:t>
                      </a:r>
                      <a:r>
                        <a:rPr lang="en-IN" sz="1800" kern="1200" dirty="0" smtClean="0">
                          <a:solidFill>
                            <a:schemeClr val="tx1"/>
                          </a:solidFill>
                          <a:effectLst/>
                          <a:latin typeface="Times New Roman" pitchFamily="18" charset="0"/>
                          <a:ea typeface="+mn-ea"/>
                          <a:cs typeface="Times New Roman" pitchFamily="18" charset="0"/>
                        </a:rPr>
                        <a:t>, S., </a:t>
                      </a:r>
                      <a:r>
                        <a:rPr lang="en-IN" sz="1800" kern="1200" dirty="0" err="1" smtClean="0">
                          <a:solidFill>
                            <a:schemeClr val="tx1"/>
                          </a:solidFill>
                          <a:effectLst/>
                          <a:latin typeface="Times New Roman" pitchFamily="18" charset="0"/>
                          <a:ea typeface="+mn-ea"/>
                          <a:cs typeface="Times New Roman" pitchFamily="18" charset="0"/>
                        </a:rPr>
                        <a:t>Agali</a:t>
                      </a:r>
                      <a:r>
                        <a:rPr lang="en-IN" sz="1800" kern="1200" dirty="0" smtClean="0">
                          <a:solidFill>
                            <a:schemeClr val="tx1"/>
                          </a:solidFill>
                          <a:effectLst/>
                          <a:latin typeface="Times New Roman" pitchFamily="18" charset="0"/>
                          <a:ea typeface="+mn-ea"/>
                          <a:cs typeface="Times New Roman" pitchFamily="18" charset="0"/>
                        </a:rPr>
                        <a:t>, S., </a:t>
                      </a:r>
                      <a:r>
                        <a:rPr lang="en-IN" sz="1800" kern="1200" dirty="0" err="1" smtClean="0">
                          <a:solidFill>
                            <a:schemeClr val="tx1"/>
                          </a:solidFill>
                          <a:effectLst/>
                          <a:latin typeface="Times New Roman" pitchFamily="18" charset="0"/>
                          <a:ea typeface="+mn-ea"/>
                          <a:cs typeface="Times New Roman" pitchFamily="18" charset="0"/>
                        </a:rPr>
                        <a:t>Mudhol</a:t>
                      </a:r>
                      <a:r>
                        <a:rPr lang="en-IN" sz="1800" kern="1200" dirty="0" smtClean="0">
                          <a:solidFill>
                            <a:schemeClr val="tx1"/>
                          </a:solidFill>
                          <a:effectLst/>
                          <a:latin typeface="Times New Roman" pitchFamily="18" charset="0"/>
                          <a:ea typeface="+mn-ea"/>
                          <a:cs typeface="Times New Roman" pitchFamily="18" charset="0"/>
                        </a:rPr>
                        <a:t>, S., &amp; </a:t>
                      </a:r>
                      <a:r>
                        <a:rPr lang="en-IN" sz="1800" kern="1200" dirty="0" err="1" smtClean="0">
                          <a:solidFill>
                            <a:schemeClr val="tx1"/>
                          </a:solidFill>
                          <a:effectLst/>
                          <a:latin typeface="Times New Roman" pitchFamily="18" charset="0"/>
                          <a:ea typeface="+mn-ea"/>
                          <a:cs typeface="Times New Roman" pitchFamily="18" charset="0"/>
                        </a:rPr>
                        <a:t>Jambotkar</a:t>
                      </a:r>
                      <a:endParaRPr lang="en-IN" sz="2000" b="0" dirty="0">
                        <a:latin typeface="Times New Roman" pitchFamily="18" charset="0"/>
                        <a:cs typeface="Times New Roman" pitchFamily="18" charset="0"/>
                      </a:endParaRPr>
                    </a:p>
                  </a:txBody>
                  <a:tcPr/>
                </a:tc>
                <a:tc>
                  <a:txBody>
                    <a:bodyPr/>
                    <a:lstStyle/>
                    <a:p>
                      <a:r>
                        <a:rPr lang="en-IN" sz="1800" kern="1200" dirty="0" err="1" smtClean="0">
                          <a:solidFill>
                            <a:schemeClr val="tx1"/>
                          </a:solidFill>
                          <a:effectLst/>
                          <a:latin typeface="Times New Roman" pitchFamily="18" charset="0"/>
                          <a:ea typeface="+mn-ea"/>
                          <a:cs typeface="Times New Roman" pitchFamily="18" charset="0"/>
                        </a:rPr>
                        <a:t>IoT</a:t>
                      </a:r>
                      <a:r>
                        <a:rPr lang="en-IN" sz="1800" kern="1200" dirty="0" smtClean="0">
                          <a:solidFill>
                            <a:schemeClr val="tx1"/>
                          </a:solidFill>
                          <a:effectLst/>
                          <a:latin typeface="Times New Roman" pitchFamily="18" charset="0"/>
                          <a:ea typeface="+mn-ea"/>
                          <a:cs typeface="Times New Roman" pitchFamily="18" charset="0"/>
                        </a:rPr>
                        <a:t> Based Smart Car Parking System</a:t>
                      </a:r>
                      <a:endParaRPr lang="en-IN" sz="2000" b="0" dirty="0">
                        <a:latin typeface="Times New Roman" pitchFamily="18" charset="0"/>
                        <a:cs typeface="Times New Roman" pitchFamily="18" charset="0"/>
                      </a:endParaRPr>
                    </a:p>
                  </a:txBody>
                  <a:tcPr/>
                </a:tc>
                <a:tc>
                  <a:txBody>
                    <a:bodyPr/>
                    <a:lstStyle/>
                    <a:p>
                      <a:pPr algn="just"/>
                      <a:r>
                        <a:rPr lang="en-IN" sz="1800" u="sng" kern="1200" dirty="0" smtClean="0">
                          <a:solidFill>
                            <a:schemeClr val="tx1"/>
                          </a:solidFill>
                          <a:effectLst/>
                          <a:latin typeface="Times New Roman" pitchFamily="18" charset="0"/>
                          <a:ea typeface="+mn-ea"/>
                          <a:cs typeface="Times New Roman" pitchFamily="18" charset="0"/>
                          <a:hlinkClick r:id="rId2"/>
                        </a:rPr>
                        <a:t>https://www.researchgate.net/publication/332574743_IoT_Based_Smart_Car_Parking_System</a:t>
                      </a:r>
                      <a:r>
                        <a:rPr lang="en-IN" sz="1800" kern="1200" dirty="0" smtClean="0">
                          <a:solidFill>
                            <a:schemeClr val="tx1"/>
                          </a:solidFill>
                          <a:effectLst/>
                          <a:latin typeface="Times New Roman" pitchFamily="18" charset="0"/>
                          <a:ea typeface="+mn-ea"/>
                          <a:cs typeface="Times New Roman" pitchFamily="18" charset="0"/>
                        </a:rPr>
                        <a:t>  </a:t>
                      </a:r>
                      <a:endParaRPr lang="en-IN" sz="2000" dirty="0">
                        <a:latin typeface="Times New Roman" pitchFamily="18" charset="0"/>
                        <a:cs typeface="Times New Roman" pitchFamily="18" charset="0"/>
                      </a:endParaRPr>
                    </a:p>
                  </a:txBody>
                  <a:tcPr/>
                </a:tc>
              </a:tr>
              <a:tr h="1567668">
                <a:tc>
                  <a:txBody>
                    <a:bodyPr/>
                    <a:lstStyle/>
                    <a:p>
                      <a:r>
                        <a:rPr lang="en-US" sz="2000" dirty="0" smtClean="0">
                          <a:latin typeface="Times New Roman" pitchFamily="18" charset="0"/>
                          <a:cs typeface="Times New Roman" pitchFamily="18" charset="0"/>
                        </a:rPr>
                        <a:t>2</a:t>
                      </a:r>
                      <a:endParaRPr lang="en-IN"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2017</a:t>
                      </a:r>
                      <a:endParaRPr lang="en-IN" sz="2000" dirty="0">
                        <a:latin typeface="Times New Roman" pitchFamily="18" charset="0"/>
                        <a:cs typeface="Times New Roman" pitchFamily="18" charset="0"/>
                      </a:endParaRPr>
                    </a:p>
                  </a:txBody>
                  <a:tcPr/>
                </a:tc>
                <a:tc>
                  <a:txBody>
                    <a:bodyPr/>
                    <a:lstStyle/>
                    <a:p>
                      <a:r>
                        <a:rPr lang="en-IN" sz="1800" kern="1200" dirty="0" err="1" smtClean="0">
                          <a:solidFill>
                            <a:schemeClr val="tx1"/>
                          </a:solidFill>
                          <a:effectLst/>
                          <a:latin typeface="Times New Roman" pitchFamily="18" charset="0"/>
                          <a:ea typeface="+mn-ea"/>
                          <a:cs typeface="Times New Roman" pitchFamily="18" charset="0"/>
                        </a:rPr>
                        <a:t>Kelshikar</a:t>
                      </a:r>
                      <a:r>
                        <a:rPr lang="en-IN" sz="1800" kern="1200" dirty="0" smtClean="0">
                          <a:solidFill>
                            <a:schemeClr val="tx1"/>
                          </a:solidFill>
                          <a:effectLst/>
                          <a:latin typeface="Times New Roman" pitchFamily="18" charset="0"/>
                          <a:ea typeface="+mn-ea"/>
                          <a:cs typeface="Times New Roman" pitchFamily="18" charset="0"/>
                        </a:rPr>
                        <a:t>,  A</a:t>
                      </a:r>
                      <a:endParaRPr lang="en-IN" sz="2000" b="0" dirty="0">
                        <a:latin typeface="Times New Roman" pitchFamily="18" charset="0"/>
                        <a:cs typeface="Times New Roman" pitchFamily="18" charset="0"/>
                      </a:endParaRPr>
                    </a:p>
                  </a:txBody>
                  <a:tcPr/>
                </a:tc>
                <a:tc>
                  <a:txBody>
                    <a:bodyPr/>
                    <a:lstStyle/>
                    <a:p>
                      <a:r>
                        <a:rPr lang="en-IN" sz="1800" kern="1200" dirty="0" smtClean="0">
                          <a:solidFill>
                            <a:schemeClr val="tx1"/>
                          </a:solidFill>
                          <a:effectLst/>
                          <a:latin typeface="Times New Roman" pitchFamily="18" charset="0"/>
                          <a:ea typeface="+mn-ea"/>
                          <a:cs typeface="Times New Roman" pitchFamily="18" charset="0"/>
                        </a:rPr>
                        <a:t>IOT Based  Smart Parking  System Using RFID</a:t>
                      </a:r>
                      <a:r>
                        <a:rPr lang="en-US" sz="1800" kern="1200" dirty="0" smtClean="0">
                          <a:solidFill>
                            <a:schemeClr val="tx1"/>
                          </a:solidFill>
                          <a:effectLst/>
                          <a:latin typeface="Times New Roman" pitchFamily="18" charset="0"/>
                          <a:ea typeface="+mn-ea"/>
                          <a:cs typeface="Times New Roman" pitchFamily="18" charset="0"/>
                        </a:rPr>
                        <a:t>.</a:t>
                      </a:r>
                      <a:endParaRPr lang="en-IN" sz="2000" b="0" dirty="0">
                        <a:latin typeface="Times New Roman" pitchFamily="18" charset="0"/>
                        <a:cs typeface="Times New Roman" pitchFamily="18" charset="0"/>
                      </a:endParaRPr>
                    </a:p>
                  </a:txBody>
                  <a:tcPr/>
                </a:tc>
                <a:tc>
                  <a:txBody>
                    <a:bodyPr/>
                    <a:lstStyle/>
                    <a:p>
                      <a:r>
                        <a:rPr lang="en-IN" sz="1800" u="sng" kern="1200" dirty="0" smtClean="0">
                          <a:solidFill>
                            <a:schemeClr val="tx1"/>
                          </a:solidFill>
                          <a:effectLst/>
                          <a:latin typeface="Times New Roman" pitchFamily="18" charset="0"/>
                          <a:ea typeface="+mn-ea"/>
                          <a:cs typeface="Times New Roman" pitchFamily="18" charset="0"/>
                          <a:hlinkClick r:id="rId3"/>
                        </a:rPr>
                        <a:t>https://doi.org/10.22362/ijcert/2017/v4/i1/xxxx</a:t>
                      </a:r>
                      <a:r>
                        <a:rPr lang="en-IN" sz="1800" kern="1200" dirty="0" smtClean="0">
                          <a:solidFill>
                            <a:schemeClr val="tx1"/>
                          </a:solidFill>
                          <a:effectLst/>
                          <a:latin typeface="Times New Roman" pitchFamily="18" charset="0"/>
                          <a:ea typeface="+mn-ea"/>
                          <a:cs typeface="Times New Roman" pitchFamily="18" charset="0"/>
                        </a:rPr>
                        <a:t>  </a:t>
                      </a:r>
                      <a:endParaRPr lang="en-IN" sz="1800" kern="1200" dirty="0">
                        <a:solidFill>
                          <a:schemeClr val="tx1"/>
                        </a:solidFill>
                        <a:effectLst/>
                        <a:latin typeface="Times New Roman" pitchFamily="18" charset="0"/>
                        <a:ea typeface="+mn-ea"/>
                        <a:cs typeface="Times New Roman" pitchFamily="18" charset="0"/>
                      </a:endParaRPr>
                    </a:p>
                  </a:txBody>
                  <a:tcPr/>
                </a:tc>
              </a:tr>
              <a:tr h="1567668">
                <a:tc>
                  <a:txBody>
                    <a:bodyPr/>
                    <a:lstStyle/>
                    <a:p>
                      <a:r>
                        <a:rPr lang="en-US" sz="2000" dirty="0" smtClean="0">
                          <a:latin typeface="Times New Roman" pitchFamily="18" charset="0"/>
                          <a:cs typeface="Times New Roman" pitchFamily="18" charset="0"/>
                        </a:rPr>
                        <a:t>3</a:t>
                      </a:r>
                      <a:endParaRPr lang="en-IN" sz="2000" dirty="0">
                        <a:latin typeface="Times New Roman" pitchFamily="18" charset="0"/>
                        <a:cs typeface="Times New Roman" pitchFamily="18" charset="0"/>
                      </a:endParaRPr>
                    </a:p>
                  </a:txBody>
                  <a:tcPr/>
                </a:tc>
                <a:tc>
                  <a:txBody>
                    <a:bodyPr/>
                    <a:lstStyle/>
                    <a:p>
                      <a:r>
                        <a:rPr lang="en-US" sz="1800" kern="1200" dirty="0" smtClean="0">
                          <a:solidFill>
                            <a:schemeClr val="tx1"/>
                          </a:solidFill>
                          <a:effectLst/>
                          <a:latin typeface="Times New Roman" pitchFamily="18" charset="0"/>
                          <a:ea typeface="+mn-ea"/>
                          <a:cs typeface="Times New Roman" pitchFamily="18" charset="0"/>
                        </a:rPr>
                        <a:t>2018</a:t>
                      </a:r>
                      <a:endParaRPr lang="en-IN" sz="2000" dirty="0">
                        <a:latin typeface="Times New Roman" pitchFamily="18" charset="0"/>
                        <a:cs typeface="Times New Roman" pitchFamily="18" charset="0"/>
                      </a:endParaRPr>
                    </a:p>
                  </a:txBody>
                  <a:tcPr/>
                </a:tc>
                <a:tc>
                  <a:txBody>
                    <a:bodyPr/>
                    <a:lstStyle/>
                    <a:p>
                      <a:r>
                        <a:rPr lang="en-IN" sz="1800" kern="1200" dirty="0" err="1" smtClean="0">
                          <a:solidFill>
                            <a:schemeClr val="tx1"/>
                          </a:solidFill>
                          <a:effectLst/>
                          <a:latin typeface="Times New Roman" pitchFamily="18" charset="0"/>
                          <a:ea typeface="+mn-ea"/>
                          <a:cs typeface="Times New Roman" pitchFamily="18" charset="0"/>
                        </a:rPr>
                        <a:t>Lookmuang</a:t>
                      </a:r>
                      <a:r>
                        <a:rPr lang="en-IN" sz="1800" kern="1200" dirty="0" smtClean="0">
                          <a:solidFill>
                            <a:schemeClr val="tx1"/>
                          </a:solidFill>
                          <a:effectLst/>
                          <a:latin typeface="Times New Roman" pitchFamily="18" charset="0"/>
                          <a:ea typeface="+mn-ea"/>
                          <a:cs typeface="Times New Roman" pitchFamily="18" charset="0"/>
                        </a:rPr>
                        <a:t>,  R., </a:t>
                      </a:r>
                      <a:r>
                        <a:rPr lang="en-IN" sz="1800" kern="1200" dirty="0" err="1" smtClean="0">
                          <a:solidFill>
                            <a:schemeClr val="tx1"/>
                          </a:solidFill>
                          <a:effectLst/>
                          <a:latin typeface="Times New Roman" pitchFamily="18" charset="0"/>
                          <a:ea typeface="+mn-ea"/>
                          <a:cs typeface="Times New Roman" pitchFamily="18" charset="0"/>
                        </a:rPr>
                        <a:t>Nambut</a:t>
                      </a:r>
                      <a:r>
                        <a:rPr lang="en-IN" sz="1800" kern="1200" dirty="0" smtClean="0">
                          <a:solidFill>
                            <a:schemeClr val="tx1"/>
                          </a:solidFill>
                          <a:effectLst/>
                          <a:latin typeface="Times New Roman" pitchFamily="18" charset="0"/>
                          <a:ea typeface="+mn-ea"/>
                          <a:cs typeface="Times New Roman" pitchFamily="18" charset="0"/>
                        </a:rPr>
                        <a:t>,  K., &amp; </a:t>
                      </a:r>
                      <a:r>
                        <a:rPr lang="en-IN" sz="1800" kern="1200" dirty="0" err="1" smtClean="0">
                          <a:solidFill>
                            <a:schemeClr val="tx1"/>
                          </a:solidFill>
                          <a:effectLst/>
                          <a:latin typeface="Times New Roman" pitchFamily="18" charset="0"/>
                          <a:ea typeface="+mn-ea"/>
                          <a:cs typeface="Times New Roman" pitchFamily="18" charset="0"/>
                        </a:rPr>
                        <a:t>Usanavasin</a:t>
                      </a:r>
                      <a:endParaRPr lang="en-IN" sz="2000" b="0" dirty="0">
                        <a:latin typeface="Times New Roman" pitchFamily="18" charset="0"/>
                        <a:cs typeface="Times New Roman" pitchFamily="18" charset="0"/>
                      </a:endParaRPr>
                    </a:p>
                  </a:txBody>
                  <a:tcPr/>
                </a:tc>
                <a:tc>
                  <a:txBody>
                    <a:bodyPr/>
                    <a:lstStyle/>
                    <a:p>
                      <a:r>
                        <a:rPr lang="en-IN" sz="1800" kern="1200" dirty="0" smtClean="0">
                          <a:solidFill>
                            <a:schemeClr val="tx1"/>
                          </a:solidFill>
                          <a:effectLst/>
                          <a:latin typeface="Times New Roman" pitchFamily="18" charset="0"/>
                          <a:ea typeface="+mn-ea"/>
                          <a:cs typeface="Times New Roman" pitchFamily="18" charset="0"/>
                        </a:rPr>
                        <a:t>Smart parking using </a:t>
                      </a:r>
                      <a:r>
                        <a:rPr lang="en-IN" sz="1800" kern="1200" dirty="0" err="1" smtClean="0">
                          <a:solidFill>
                            <a:schemeClr val="tx1"/>
                          </a:solidFill>
                          <a:effectLst/>
                          <a:latin typeface="Times New Roman" pitchFamily="18" charset="0"/>
                          <a:ea typeface="+mn-ea"/>
                          <a:cs typeface="Times New Roman" pitchFamily="18" charset="0"/>
                        </a:rPr>
                        <a:t>IoT</a:t>
                      </a:r>
                      <a:r>
                        <a:rPr lang="en-IN" sz="1800" kern="1200" dirty="0" smtClean="0">
                          <a:solidFill>
                            <a:schemeClr val="tx1"/>
                          </a:solidFill>
                          <a:effectLst/>
                          <a:latin typeface="Times New Roman" pitchFamily="18" charset="0"/>
                          <a:ea typeface="+mn-ea"/>
                          <a:cs typeface="Times New Roman" pitchFamily="18" charset="0"/>
                        </a:rPr>
                        <a:t>  technology</a:t>
                      </a:r>
                      <a:endParaRPr lang="en-IN" sz="2000" b="0" dirty="0">
                        <a:latin typeface="Times New Roman" pitchFamily="18" charset="0"/>
                        <a:cs typeface="Times New Roman" pitchFamily="18" charset="0"/>
                      </a:endParaRPr>
                    </a:p>
                  </a:txBody>
                  <a:tcPr/>
                </a:tc>
                <a:tc>
                  <a:txBody>
                    <a:bodyPr/>
                    <a:lstStyle/>
                    <a:p>
                      <a:r>
                        <a:rPr lang="en-IN" sz="1800" u="sng" kern="1200" dirty="0" smtClean="0">
                          <a:solidFill>
                            <a:schemeClr val="tx1"/>
                          </a:solidFill>
                          <a:effectLst/>
                          <a:latin typeface="Times New Roman" pitchFamily="18" charset="0"/>
                          <a:ea typeface="+mn-ea"/>
                          <a:cs typeface="Times New Roman" pitchFamily="18" charset="0"/>
                          <a:hlinkClick r:id="rId4"/>
                        </a:rPr>
                        <a:t>https://doi.org/10.1109/icbir.2018.8391155</a:t>
                      </a:r>
                      <a:r>
                        <a:rPr lang="en-IN" sz="1800" kern="1200" dirty="0" smtClean="0">
                          <a:solidFill>
                            <a:schemeClr val="tx1"/>
                          </a:solidFill>
                          <a:effectLst/>
                          <a:latin typeface="Times New Roman" pitchFamily="18" charset="0"/>
                          <a:ea typeface="+mn-ea"/>
                          <a:cs typeface="Times New Roman" pitchFamily="18" charset="0"/>
                        </a:rPr>
                        <a:t> </a:t>
                      </a:r>
                      <a:endParaRPr lang="en-IN" sz="2000" dirty="0">
                        <a:latin typeface="Times New Roman" pitchFamily="18" charset="0"/>
                        <a:cs typeface="Times New Roman" pitchFamily="18" charset="0"/>
                      </a:endParaRPr>
                    </a:p>
                  </a:txBody>
                  <a:tcPr/>
                </a:tc>
              </a:tr>
            </a:tbl>
          </a:graphicData>
        </a:graphic>
      </p:graphicFrame>
      <p:pic>
        <p:nvPicPr>
          <p:cNvPr id="4" name="Picture 3" descr="C:\Users\srinivasulu m\Desktop\newtklogo.png"/>
          <p:cNvPicPr/>
          <p:nvPr/>
        </p:nvPicPr>
        <p:blipFill>
          <a:blip r:embed="rId5">
            <a:extLst>
              <a:ext uri="{28A0092B-C50C-407E-A947-70E740481C1C}">
                <a14:useLocalDpi xmlns:a14="http://schemas.microsoft.com/office/drawing/2010/main" val="0"/>
              </a:ext>
            </a:extLst>
          </a:blip>
          <a:srcRect/>
          <a:stretch>
            <a:fillRect/>
          </a:stretch>
        </p:blipFill>
        <p:spPr bwMode="auto">
          <a:xfrm>
            <a:off x="10337602" y="132636"/>
            <a:ext cx="1730472" cy="657753"/>
          </a:xfrm>
          <a:prstGeom prst="rect">
            <a:avLst/>
          </a:prstGeom>
          <a:noFill/>
          <a:ln>
            <a:noFill/>
          </a:ln>
        </p:spPr>
      </p:pic>
    </p:spTree>
    <p:extLst>
      <p:ext uri="{BB962C8B-B14F-4D97-AF65-F5344CB8AC3E}">
        <p14:creationId xmlns:p14="http://schemas.microsoft.com/office/powerpoint/2010/main" val="406385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762" y="1190445"/>
            <a:ext cx="10597720" cy="526212"/>
          </a:xfrm>
        </p:spPr>
        <p:txBody>
          <a:bodyPr>
            <a:normAutofit/>
          </a:bodyPr>
          <a:lstStyle/>
          <a:p>
            <a:pPr algn="ctr"/>
            <a:r>
              <a:rPr lang="en-US" sz="2400" b="1" dirty="0">
                <a:latin typeface="Times New Roman" panose="02020603050405020304" pitchFamily="18" charset="0"/>
                <a:cs typeface="Times New Roman" panose="02020603050405020304" pitchFamily="18" charset="0"/>
              </a:rPr>
              <a:t>Existing method</a:t>
            </a:r>
            <a:r>
              <a:rPr lang="en-US" sz="2400" b="1" dirty="0" smtClean="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lnSpc>
                <a:spcPct val="150000"/>
              </a:lnSpc>
              <a:buNone/>
            </a:pPr>
            <a:r>
              <a:rPr lang="en-US" sz="2000" dirty="0">
                <a:latin typeface="Times New Roman" pitchFamily="18" charset="0"/>
                <a:cs typeface="Times New Roman" pitchFamily="18" charset="0"/>
              </a:rPr>
              <a:t>Parking problems are becoming ubiquitous and ever growing at an alarming rate in every major city. Wide usage of android technology with the recent advances in wireless applications, manifests that digital data dissemination could be the key to solve emerging parking problems. Now-a-days there is a steady increase in the number of people using android mobile phones</a:t>
            </a:r>
            <a:r>
              <a:rPr lang="en-US"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p:txBody>
      </p:sp>
      <p:pic>
        <p:nvPicPr>
          <p:cNvPr id="6" name="Picture 5" descr="C:\Users\srinivasulu m\Desktop\newtklogo.png"/>
          <p:cNvPicPr/>
          <p:nvPr/>
        </p:nvPicPr>
        <p:blipFill>
          <a:blip r:embed="rId2">
            <a:extLst>
              <a:ext uri="{28A0092B-C50C-407E-A947-70E740481C1C}">
                <a14:useLocalDpi xmlns:a14="http://schemas.microsoft.com/office/drawing/2010/main" val="0"/>
              </a:ext>
            </a:extLst>
          </a:blip>
          <a:srcRect/>
          <a:stretch>
            <a:fillRect/>
          </a:stretch>
        </p:blipFill>
        <p:spPr bwMode="auto">
          <a:xfrm>
            <a:off x="10139194" y="262032"/>
            <a:ext cx="1730472" cy="657753"/>
          </a:xfrm>
          <a:prstGeom prst="rect">
            <a:avLst/>
          </a:prstGeom>
          <a:noFill/>
          <a:ln>
            <a:noFill/>
          </a:ln>
        </p:spPr>
      </p:pic>
    </p:spTree>
    <p:extLst>
      <p:ext uri="{BB962C8B-B14F-4D97-AF65-F5344CB8AC3E}">
        <p14:creationId xmlns:p14="http://schemas.microsoft.com/office/powerpoint/2010/main" val="1988453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86098" y="800892"/>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400" b="1" dirty="0" smtClean="0">
              <a:latin typeface="Times New Roman" panose="02020603050405020304" pitchFamily="18" charset="0"/>
              <a:cs typeface="Times New Roman" panose="02020603050405020304" pitchFamily="18" charset="0"/>
            </a:endParaRPr>
          </a:p>
          <a:p>
            <a:pPr algn="ctr"/>
            <a:r>
              <a:rPr lang="en-US" sz="2400" b="1" dirty="0" smtClean="0">
                <a:solidFill>
                  <a:schemeClr val="tx1"/>
                </a:solidFill>
                <a:latin typeface="Times New Roman" panose="02020603050405020304" pitchFamily="18" charset="0"/>
                <a:cs typeface="Times New Roman" panose="02020603050405020304" pitchFamily="18" charset="0"/>
              </a:rPr>
              <a:t>Disadvantages </a:t>
            </a:r>
            <a:r>
              <a:rPr lang="en-US" sz="2400" b="1" dirty="0">
                <a:solidFill>
                  <a:schemeClr val="tx1"/>
                </a:solidFill>
                <a:latin typeface="Times New Roman" panose="02020603050405020304" pitchFamily="18" charset="0"/>
                <a:cs typeface="Times New Roman" panose="02020603050405020304" pitchFamily="18" charset="0"/>
              </a:rPr>
              <a:t>in Existing </a:t>
            </a:r>
            <a:r>
              <a:rPr lang="en-US" sz="2400" b="1" dirty="0" smtClean="0">
                <a:solidFill>
                  <a:schemeClr val="tx1"/>
                </a:solidFill>
                <a:latin typeface="Times New Roman" panose="02020603050405020304" pitchFamily="18" charset="0"/>
                <a:cs typeface="Times New Roman" panose="02020603050405020304" pitchFamily="18" charset="0"/>
              </a:rPr>
              <a:t>method:</a:t>
            </a: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1186098" y="2241115"/>
            <a:ext cx="8915400"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0"/>
            <a:r>
              <a:rPr lang="en-US" sz="2000" dirty="0">
                <a:solidFill>
                  <a:schemeClr val="tx1"/>
                </a:solidFill>
                <a:latin typeface="Times New Roman" pitchFamily="18" charset="0"/>
                <a:cs typeface="Times New Roman" pitchFamily="18" charset="0"/>
              </a:rPr>
              <a:t>There is no proper parking facilities at all time. </a:t>
            </a:r>
            <a:endParaRPr lang="en-US" dirty="0">
              <a:solidFill>
                <a:schemeClr val="tx1"/>
              </a:solidFill>
              <a:latin typeface="Times New Roman" pitchFamily="18" charset="0"/>
              <a:cs typeface="Times New Roman" pitchFamily="18" charset="0"/>
            </a:endParaRPr>
          </a:p>
        </p:txBody>
      </p:sp>
      <p:pic>
        <p:nvPicPr>
          <p:cNvPr id="6" name="Picture 5" descr="C:\Users\srinivasulu m\Desktop\newtklogo.png"/>
          <p:cNvPicPr/>
          <p:nvPr/>
        </p:nvPicPr>
        <p:blipFill>
          <a:blip r:embed="rId2">
            <a:extLst>
              <a:ext uri="{28A0092B-C50C-407E-A947-70E740481C1C}">
                <a14:useLocalDpi xmlns:a14="http://schemas.microsoft.com/office/drawing/2010/main" val="0"/>
              </a:ext>
            </a:extLst>
          </a:blip>
          <a:srcRect/>
          <a:stretch>
            <a:fillRect/>
          </a:stretch>
        </p:blipFill>
        <p:spPr bwMode="auto">
          <a:xfrm>
            <a:off x="10139194" y="262032"/>
            <a:ext cx="1730472" cy="657753"/>
          </a:xfrm>
          <a:prstGeom prst="rect">
            <a:avLst/>
          </a:prstGeom>
          <a:noFill/>
          <a:ln>
            <a:noFill/>
          </a:ln>
        </p:spPr>
      </p:pic>
    </p:spTree>
    <p:extLst>
      <p:ext uri="{BB962C8B-B14F-4D97-AF65-F5344CB8AC3E}">
        <p14:creationId xmlns:p14="http://schemas.microsoft.com/office/powerpoint/2010/main" val="868269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70649" y="659969"/>
            <a:ext cx="8911687" cy="1280890"/>
          </a:xfrm>
        </p:spPr>
        <p:txBody>
          <a:bodyPr>
            <a:normAutofit/>
          </a:bodyPr>
          <a:lstStyle/>
          <a:p>
            <a:pPr algn="ctr"/>
            <a:r>
              <a:rPr lang="en-US" sz="2400" b="1" dirty="0">
                <a:latin typeface="Times New Roman" panose="02020603050405020304" pitchFamily="18" charset="0"/>
                <a:cs typeface="Times New Roman" panose="02020603050405020304" pitchFamily="18" charset="0"/>
              </a:rPr>
              <a:t>Proposed method:</a:t>
            </a:r>
          </a:p>
        </p:txBody>
      </p:sp>
      <p:sp>
        <p:nvSpPr>
          <p:cNvPr id="5" name="Content Placeholder 2"/>
          <p:cNvSpPr>
            <a:spLocks noGrp="1"/>
          </p:cNvSpPr>
          <p:nvPr>
            <p:ph idx="1"/>
          </p:nvPr>
        </p:nvSpPr>
        <p:spPr>
          <a:xfrm>
            <a:off x="1154109" y="1866857"/>
            <a:ext cx="9991219" cy="1950232"/>
          </a:xfrm>
        </p:spPr>
        <p:txBody>
          <a:bodyPr>
            <a:normAutofit/>
          </a:bodyPr>
          <a:lstStyle/>
          <a:p>
            <a:pPr marL="0" indent="0" algn="just">
              <a:lnSpc>
                <a:spcPct val="150000"/>
              </a:lnSpc>
              <a:buNone/>
            </a:pPr>
            <a:r>
              <a:rPr lang="en-US" sz="2000" dirty="0">
                <a:latin typeface="Times New Roman" pitchFamily="18" charset="0"/>
                <a:cs typeface="Times New Roman" pitchFamily="18" charset="0"/>
              </a:rPr>
              <a:t>The idea behind our android application is to help the user analyses area’s where parking is available and number of slots free in that area. Additionally, four hours prior to his expected arrival, the user can pre-book a slot in the area he desires if it is available this will help the user to search the parking slot through android application.</a:t>
            </a:r>
            <a:endParaRPr lang="en-IN" sz="2000" dirty="0">
              <a:latin typeface="Times New Roman" pitchFamily="18" charset="0"/>
              <a:cs typeface="Times New Roman" pitchFamily="18" charset="0"/>
            </a:endParaRPr>
          </a:p>
        </p:txBody>
      </p:sp>
      <p:pic>
        <p:nvPicPr>
          <p:cNvPr id="6" name="Picture 5" descr="C:\Users\srinivasulu m\Desktop\newtklogo.png"/>
          <p:cNvPicPr/>
          <p:nvPr/>
        </p:nvPicPr>
        <p:blipFill>
          <a:blip r:embed="rId2">
            <a:extLst>
              <a:ext uri="{28A0092B-C50C-407E-A947-70E740481C1C}">
                <a14:useLocalDpi xmlns:a14="http://schemas.microsoft.com/office/drawing/2010/main" val="0"/>
              </a:ext>
            </a:extLst>
          </a:blip>
          <a:srcRect/>
          <a:stretch>
            <a:fillRect/>
          </a:stretch>
        </p:blipFill>
        <p:spPr bwMode="auto">
          <a:xfrm>
            <a:off x="10139194" y="262032"/>
            <a:ext cx="1730472" cy="657753"/>
          </a:xfrm>
          <a:prstGeom prst="rect">
            <a:avLst/>
          </a:prstGeom>
          <a:noFill/>
          <a:ln>
            <a:noFill/>
          </a:ln>
        </p:spPr>
      </p:pic>
    </p:spTree>
    <p:extLst>
      <p:ext uri="{BB962C8B-B14F-4D97-AF65-F5344CB8AC3E}">
        <p14:creationId xmlns:p14="http://schemas.microsoft.com/office/powerpoint/2010/main" val="501360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257183" y="800892"/>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400" b="1" dirty="0" smtClean="0">
              <a:latin typeface="Times New Roman" panose="02020603050405020304" pitchFamily="18" charset="0"/>
              <a:cs typeface="Times New Roman" panose="02020603050405020304" pitchFamily="18" charset="0"/>
            </a:endParaRPr>
          </a:p>
          <a:p>
            <a:pPr algn="ctr"/>
            <a:r>
              <a:rPr lang="en-US" sz="2400" b="1" dirty="0" smtClean="0">
                <a:solidFill>
                  <a:schemeClr val="tx1"/>
                </a:solidFill>
                <a:latin typeface="Times New Roman" panose="02020603050405020304" pitchFamily="18" charset="0"/>
                <a:cs typeface="Times New Roman" panose="02020603050405020304" pitchFamily="18" charset="0"/>
              </a:rPr>
              <a:t>Advantages </a:t>
            </a:r>
            <a:r>
              <a:rPr lang="en-US" sz="2400" b="1" dirty="0">
                <a:solidFill>
                  <a:schemeClr val="tx1"/>
                </a:solidFill>
                <a:latin typeface="Times New Roman" panose="02020603050405020304" pitchFamily="18" charset="0"/>
                <a:cs typeface="Times New Roman" panose="02020603050405020304" pitchFamily="18" charset="0"/>
              </a:rPr>
              <a:t>of Proposed method:</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1186098" y="1909421"/>
            <a:ext cx="8915400"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0"/>
            <a:r>
              <a:rPr lang="en-US" sz="2000" dirty="0">
                <a:solidFill>
                  <a:schemeClr val="tx1"/>
                </a:solidFill>
                <a:latin typeface="Times New Roman" pitchFamily="18" charset="0"/>
                <a:cs typeface="Times New Roman" pitchFamily="18" charset="0"/>
              </a:rPr>
              <a:t>It helps the visitors in finding out the availability of a parking slot, get the availability confirmed. </a:t>
            </a:r>
            <a:endParaRPr lang="en-IN" sz="2000" dirty="0">
              <a:solidFill>
                <a:schemeClr val="tx1"/>
              </a:solidFill>
              <a:latin typeface="Times New Roman" pitchFamily="18" charset="0"/>
              <a:cs typeface="Times New Roman" pitchFamily="18" charset="0"/>
            </a:endParaRPr>
          </a:p>
          <a:p>
            <a:pPr lvl="0"/>
            <a:r>
              <a:rPr lang="en-US" sz="2000" dirty="0">
                <a:solidFill>
                  <a:schemeClr val="tx1"/>
                </a:solidFill>
                <a:latin typeface="Times New Roman" pitchFamily="18" charset="0"/>
                <a:cs typeface="Times New Roman" pitchFamily="18" charset="0"/>
              </a:rPr>
              <a:t>It helps the parking owner to monitor the vacant slot availability so it can be used by the next person.</a:t>
            </a:r>
            <a:endParaRPr lang="en-IN" sz="2000" dirty="0">
              <a:solidFill>
                <a:schemeClr val="tx1"/>
              </a:solidFill>
              <a:latin typeface="Times New Roman" pitchFamily="18" charset="0"/>
              <a:cs typeface="Times New Roman" pitchFamily="18" charset="0"/>
            </a:endParaRPr>
          </a:p>
          <a:p>
            <a:pPr lvl="0"/>
            <a:r>
              <a:rPr lang="en-US" sz="2000" dirty="0">
                <a:solidFill>
                  <a:schemeClr val="tx1"/>
                </a:solidFill>
                <a:latin typeface="Times New Roman" pitchFamily="18" charset="0"/>
                <a:cs typeface="Times New Roman" pitchFamily="18" charset="0"/>
              </a:rPr>
              <a:t>The proposed plan saves the time of visitors in searching and booking a parking slot. </a:t>
            </a:r>
            <a:endParaRPr lang="en-IN" sz="2000" dirty="0">
              <a:solidFill>
                <a:schemeClr val="tx1"/>
              </a:solidFill>
              <a:latin typeface="Times New Roman" pitchFamily="18" charset="0"/>
              <a:cs typeface="Times New Roman" pitchFamily="18" charset="0"/>
            </a:endParaRPr>
          </a:p>
          <a:p>
            <a:pPr lvl="0"/>
            <a:r>
              <a:rPr lang="en-US" sz="2000" dirty="0">
                <a:solidFill>
                  <a:schemeClr val="tx1"/>
                </a:solidFill>
                <a:latin typeface="Times New Roman" pitchFamily="18" charset="0"/>
                <a:cs typeface="Times New Roman" pitchFamily="18" charset="0"/>
              </a:rPr>
              <a:t>The tedious job of parking owner to allocate the vacant slot in a methodical and organized manner is simplified as visitor himself chooses the suitable parking place for his vehicle and the process is made more efficient.</a:t>
            </a:r>
            <a:endParaRPr lang="en-IN" sz="2000" dirty="0">
              <a:solidFill>
                <a:schemeClr val="tx1"/>
              </a:solidFill>
              <a:latin typeface="Times New Roman" pitchFamily="18" charset="0"/>
              <a:cs typeface="Times New Roman" pitchFamily="18" charset="0"/>
            </a:endParaRPr>
          </a:p>
        </p:txBody>
      </p:sp>
      <p:pic>
        <p:nvPicPr>
          <p:cNvPr id="6" name="Picture 5" descr="C:\Users\srinivasulu m\Desktop\newtklogo.png"/>
          <p:cNvPicPr/>
          <p:nvPr/>
        </p:nvPicPr>
        <p:blipFill>
          <a:blip r:embed="rId2">
            <a:extLst>
              <a:ext uri="{28A0092B-C50C-407E-A947-70E740481C1C}">
                <a14:useLocalDpi xmlns:a14="http://schemas.microsoft.com/office/drawing/2010/main" val="0"/>
              </a:ext>
            </a:extLst>
          </a:blip>
          <a:srcRect/>
          <a:stretch>
            <a:fillRect/>
          </a:stretch>
        </p:blipFill>
        <p:spPr bwMode="auto">
          <a:xfrm>
            <a:off x="10139194" y="262032"/>
            <a:ext cx="1730472" cy="657753"/>
          </a:xfrm>
          <a:prstGeom prst="rect">
            <a:avLst/>
          </a:prstGeom>
          <a:noFill/>
          <a:ln>
            <a:noFill/>
          </a:ln>
        </p:spPr>
      </p:pic>
    </p:spTree>
    <p:extLst>
      <p:ext uri="{BB962C8B-B14F-4D97-AF65-F5344CB8AC3E}">
        <p14:creationId xmlns:p14="http://schemas.microsoft.com/office/powerpoint/2010/main" val="41645422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987</TotalTime>
  <Words>945</Words>
  <Application>Microsoft Office PowerPoint</Application>
  <PresentationFormat>Widescreen</PresentationFormat>
  <Paragraphs>78</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Droid Sans Fallback</vt:lpstr>
      <vt:lpstr>Symbol</vt:lpstr>
      <vt:lpstr>Times New Roman</vt:lpstr>
      <vt:lpstr>Wingdings 3</vt:lpstr>
      <vt:lpstr>Office Theme</vt:lpstr>
      <vt:lpstr>PowerPoint Presentation</vt:lpstr>
      <vt:lpstr>INDEX</vt:lpstr>
      <vt:lpstr>Abstract</vt:lpstr>
      <vt:lpstr>Introduction</vt:lpstr>
      <vt:lpstr>Literature review:</vt:lpstr>
      <vt:lpstr>Existing method:</vt:lpstr>
      <vt:lpstr>PowerPoint Presentation</vt:lpstr>
      <vt:lpstr>Proposed method:</vt:lpstr>
      <vt:lpstr>PowerPoint Presentation</vt:lpstr>
      <vt:lpstr>Applications of Proposed method </vt:lpstr>
      <vt:lpstr>Hardware and Software Requirements </vt:lpstr>
      <vt:lpstr>Conclusion: </vt:lpstr>
      <vt:lpstr>References: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ANIL</dc:creator>
  <cp:lastModifiedBy>Srinivasulu K.</cp:lastModifiedBy>
  <cp:revision>119</cp:revision>
  <dcterms:created xsi:type="dcterms:W3CDTF">2020-12-15T05:02:03Z</dcterms:created>
  <dcterms:modified xsi:type="dcterms:W3CDTF">2023-02-03T10:30:12Z</dcterms:modified>
</cp:coreProperties>
</file>