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theme/themeOverride10.xml" ContentType="application/vnd.openxmlformats-officedocument.themeOverride+xml"/>
  <Override PartName="/ppt/notesSlides/notesSlide10.xml" ContentType="application/vnd.openxmlformats-officedocument.presentationml.notesSlide+xml"/>
  <Override PartName="/ppt/theme/themeOverride11.xml" ContentType="application/vnd.openxmlformats-officedocument.themeOverride+xml"/>
  <Override PartName="/ppt/notesSlides/notesSlide11.xml" ContentType="application/vnd.openxmlformats-officedocument.presentationml.notesSlide+xml"/>
  <Override PartName="/ppt/theme/themeOverride12.xml" ContentType="application/vnd.openxmlformats-officedocument.themeOverride+xml"/>
  <Override PartName="/ppt/notesSlides/notesSlide12.xml" ContentType="application/vnd.openxmlformats-officedocument.presentationml.notesSlide+xml"/>
  <Override PartName="/ppt/theme/themeOverride13.xml" ContentType="application/vnd.openxmlformats-officedocument.themeOverride+xml"/>
  <Override PartName="/ppt/notesSlides/notesSlide13.xml" ContentType="application/vnd.openxmlformats-officedocument.presentationml.notesSlide+xml"/>
  <Override PartName="/ppt/theme/themeOverride14.xml" ContentType="application/vnd.openxmlformats-officedocument.themeOverride+xml"/>
  <Override PartName="/ppt/notesSlides/notesSlide14.xml" ContentType="application/vnd.openxmlformats-officedocument.presentationml.notesSlide+xml"/>
  <Override PartName="/ppt/theme/themeOverride15.xml" ContentType="application/vnd.openxmlformats-officedocument.themeOverride+xml"/>
  <Override PartName="/ppt/notesSlides/notesSlide15.xml" ContentType="application/vnd.openxmlformats-officedocument.presentationml.notesSlide+xml"/>
  <Override PartName="/ppt/theme/themeOverride16.xml" ContentType="application/vnd.openxmlformats-officedocument.themeOverride+xml"/>
  <Override PartName="/ppt/notesSlides/notesSlide16.xml" ContentType="application/vnd.openxmlformats-officedocument.presentationml.notesSlide+xml"/>
  <Override PartName="/ppt/theme/themeOverride17.xml" ContentType="application/vnd.openxmlformats-officedocument.themeOverride+xml"/>
  <Override PartName="/ppt/notesSlides/notesSlide17.xml" ContentType="application/vnd.openxmlformats-officedocument.presentationml.notesSlide+xml"/>
  <Override PartName="/ppt/theme/themeOverride18.xml" ContentType="application/vnd.openxmlformats-officedocument.themeOverride+xml"/>
  <Override PartName="/ppt/notesSlides/notesSlide18.xml" ContentType="application/vnd.openxmlformats-officedocument.presentationml.notesSlide+xml"/>
  <Override PartName="/ppt/theme/themeOverride19.xml" ContentType="application/vnd.openxmlformats-officedocument.themeOverride+xml"/>
  <Override PartName="/ppt/notesSlides/notesSlide19.xml" ContentType="application/vnd.openxmlformats-officedocument.presentationml.notesSlide+xml"/>
  <Override PartName="/ppt/theme/themeOverride20.xml" ContentType="application/vnd.openxmlformats-officedocument.themeOverride+xml"/>
  <Override PartName="/ppt/notesSlides/notesSlide20.xml" ContentType="application/vnd.openxmlformats-officedocument.presentationml.notesSlide+xml"/>
  <Override PartName="/ppt/theme/themeOverride21.xml" ContentType="application/vnd.openxmlformats-officedocument.themeOverr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2.xml" ContentType="application/vnd.openxmlformats-officedocument.themeOverride+xml"/>
  <Override PartName="/ppt/notesSlides/notesSlide22.xml" ContentType="application/vnd.openxmlformats-officedocument.presentationml.notesSlide+xml"/>
  <Override PartName="/ppt/theme/themeOverride23.xml" ContentType="application/vnd.openxmlformats-officedocument.themeOverride+xml"/>
  <Override PartName="/ppt/notesSlides/notesSlide23.xml" ContentType="application/vnd.openxmlformats-officedocument.presentationml.notesSlide+xml"/>
  <Override PartName="/ppt/theme/themeOverride24.xml" ContentType="application/vnd.openxmlformats-officedocument.themeOverride+xml"/>
  <Override PartName="/ppt/notesSlides/notesSlide24.xml" ContentType="application/vnd.openxmlformats-officedocument.presentationml.notesSlide+xml"/>
  <Override PartName="/ppt/theme/themeOverride25.xml" ContentType="application/vnd.openxmlformats-officedocument.themeOverr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0"/>
  </p:notesMasterIdLst>
  <p:sldIdLst>
    <p:sldId id="316" r:id="rId5"/>
    <p:sldId id="312" r:id="rId6"/>
    <p:sldId id="339" r:id="rId7"/>
    <p:sldId id="313" r:id="rId8"/>
    <p:sldId id="318" r:id="rId9"/>
    <p:sldId id="319" r:id="rId10"/>
    <p:sldId id="321" r:id="rId11"/>
    <p:sldId id="320" r:id="rId12"/>
    <p:sldId id="322" r:id="rId13"/>
    <p:sldId id="323" r:id="rId14"/>
    <p:sldId id="324" r:id="rId15"/>
    <p:sldId id="325" r:id="rId16"/>
    <p:sldId id="326" r:id="rId17"/>
    <p:sldId id="327" r:id="rId18"/>
    <p:sldId id="328" r:id="rId19"/>
    <p:sldId id="329" r:id="rId20"/>
    <p:sldId id="330" r:id="rId21"/>
    <p:sldId id="314" r:id="rId22"/>
    <p:sldId id="331" r:id="rId23"/>
    <p:sldId id="332" r:id="rId24"/>
    <p:sldId id="333" r:id="rId25"/>
    <p:sldId id="334" r:id="rId26"/>
    <p:sldId id="338" r:id="rId27"/>
    <p:sldId id="335" r:id="rId28"/>
    <p:sldId id="33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6CA3FB-4429-4B9F-AB59-74556C2348C3}" v="19" dt="2024-02-01T14:02:12.8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2" d="100"/>
          <a:sy n="102" d="100"/>
        </p:scale>
        <p:origin x="93" y="3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870A33-5F1C-4977-B351-A462BD8B0CA7}"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IN"/>
        </a:p>
      </dgm:t>
    </dgm:pt>
    <dgm:pt modelId="{95F94FF4-BF51-4E3A-B903-CFB69DC3AC2E}">
      <dgm:prSet/>
      <dgm:spPr/>
      <dgm:t>
        <a:bodyPr/>
        <a:lstStyle/>
        <a:p>
          <a:r>
            <a:rPr lang="en-IN" b="1" i="1" baseline="0"/>
            <a:t>Appendix</a:t>
          </a:r>
          <a:r>
            <a:rPr lang="en-IN" i="1" baseline="0"/>
            <a:t> </a:t>
          </a:r>
          <a:endParaRPr lang="en-IN"/>
        </a:p>
      </dgm:t>
    </dgm:pt>
    <dgm:pt modelId="{658FB84A-FF23-4DF4-9C31-8B8D0624F7E3}" type="parTrans" cxnId="{BAB72033-B25F-4859-9639-A97E4EA23D13}">
      <dgm:prSet/>
      <dgm:spPr/>
      <dgm:t>
        <a:bodyPr/>
        <a:lstStyle/>
        <a:p>
          <a:endParaRPr lang="en-IN"/>
        </a:p>
      </dgm:t>
    </dgm:pt>
    <dgm:pt modelId="{46478F6B-CEB2-4C77-9049-097A78DA6166}" type="sibTrans" cxnId="{BAB72033-B25F-4859-9639-A97E4EA23D13}">
      <dgm:prSet/>
      <dgm:spPr/>
      <dgm:t>
        <a:bodyPr/>
        <a:lstStyle/>
        <a:p>
          <a:endParaRPr lang="en-IN"/>
        </a:p>
      </dgm:t>
    </dgm:pt>
    <dgm:pt modelId="{E50EBED4-E48C-45B2-B1F8-4F83895FB5ED}" type="pres">
      <dgm:prSet presAssocID="{95870A33-5F1C-4977-B351-A462BD8B0CA7}" presName="compositeShape" presStyleCnt="0">
        <dgm:presLayoutVars>
          <dgm:chMax val="7"/>
          <dgm:dir/>
          <dgm:resizeHandles val="exact"/>
        </dgm:presLayoutVars>
      </dgm:prSet>
      <dgm:spPr/>
    </dgm:pt>
    <dgm:pt modelId="{DA69AD43-B15B-4116-AF23-D1425761A814}" type="pres">
      <dgm:prSet presAssocID="{95F94FF4-BF51-4E3A-B903-CFB69DC3AC2E}" presName="circ1TxSh" presStyleLbl="vennNode1" presStyleIdx="0" presStyleCnt="1" custScaleX="168048" custLinFactNeighborY="1552"/>
      <dgm:spPr/>
    </dgm:pt>
  </dgm:ptLst>
  <dgm:cxnLst>
    <dgm:cxn modelId="{BAB72033-B25F-4859-9639-A97E4EA23D13}" srcId="{95870A33-5F1C-4977-B351-A462BD8B0CA7}" destId="{95F94FF4-BF51-4E3A-B903-CFB69DC3AC2E}" srcOrd="0" destOrd="0" parTransId="{658FB84A-FF23-4DF4-9C31-8B8D0624F7E3}" sibTransId="{46478F6B-CEB2-4C77-9049-097A78DA6166}"/>
    <dgm:cxn modelId="{F383FA5B-E24E-44B4-B3E4-065B1F893ABC}" type="presOf" srcId="{95870A33-5F1C-4977-B351-A462BD8B0CA7}" destId="{E50EBED4-E48C-45B2-B1F8-4F83895FB5ED}" srcOrd="0" destOrd="0" presId="urn:microsoft.com/office/officeart/2005/8/layout/venn1"/>
    <dgm:cxn modelId="{1F5188E5-C3A9-435B-98C5-EE7A59C4313D}" type="presOf" srcId="{95F94FF4-BF51-4E3A-B903-CFB69DC3AC2E}" destId="{DA69AD43-B15B-4116-AF23-D1425761A814}" srcOrd="0" destOrd="0" presId="urn:microsoft.com/office/officeart/2005/8/layout/venn1"/>
    <dgm:cxn modelId="{A9544CB0-9F84-4E7A-8239-18A60AE06598}" type="presParOf" srcId="{E50EBED4-E48C-45B2-B1F8-4F83895FB5ED}" destId="{DA69AD43-B15B-4116-AF23-D1425761A814}" srcOrd="0" destOrd="0" presId="urn:microsoft.com/office/officeart/2005/8/layout/ven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69AD43-B15B-4116-AF23-D1425761A814}">
      <dsp:nvSpPr>
        <dsp:cNvPr id="0" name=""/>
        <dsp:cNvSpPr/>
      </dsp:nvSpPr>
      <dsp:spPr>
        <a:xfrm>
          <a:off x="721864" y="0"/>
          <a:ext cx="5501138" cy="327355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844800">
            <a:lnSpc>
              <a:spcPct val="90000"/>
            </a:lnSpc>
            <a:spcBef>
              <a:spcPct val="0"/>
            </a:spcBef>
            <a:spcAft>
              <a:spcPct val="35000"/>
            </a:spcAft>
            <a:buNone/>
          </a:pPr>
          <a:r>
            <a:rPr lang="en-IN" sz="6400" b="1" i="1" kern="1200" baseline="0"/>
            <a:t>Appendix</a:t>
          </a:r>
          <a:r>
            <a:rPr lang="en-IN" sz="6400" i="1" kern="1200" baseline="0"/>
            <a:t> </a:t>
          </a:r>
          <a:endParaRPr lang="en-IN" sz="6400" kern="1200"/>
        </a:p>
      </dsp:txBody>
      <dsp:txXfrm>
        <a:off x="1527487" y="479401"/>
        <a:ext cx="3889892" cy="231475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7876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4403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6181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1303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4865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259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3937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66508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6577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99941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7045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19048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1729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0947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0082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07172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3586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858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7905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891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6413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966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392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4601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9451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2/1/2024</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2/1/2024</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2/1/2024</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2/1/2024</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2/1/2024</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2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1.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hemeOverride" Target="../theme/themeOverride2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22.xml"/><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hemeOverride" Target="../theme/themeOverride23.xml"/><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hemeOverride" Target="../theme/themeOverride24.xml"/><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25.xml"/><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6.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Placeholder 5">
            <a:extLst>
              <a:ext uri="{FF2B5EF4-FFF2-40B4-BE49-F238E27FC236}">
                <a16:creationId xmlns:a16="http://schemas.microsoft.com/office/drawing/2014/main" id="{EC3BE396-27B1-FA63-429A-8DC072FED785}"/>
              </a:ext>
            </a:extLst>
          </p:cNvPr>
          <p:cNvPicPr>
            <a:picLocks noChangeAspect="1"/>
          </p:cNvPicPr>
          <p:nvPr/>
        </p:nvPicPr>
        <p:blipFill rotWithShape="1">
          <a:blip r:embed="rId4"/>
          <a:srcRect l="4383" t="2211" r="9110" b="1454"/>
          <a:stretch/>
        </p:blipFill>
        <p:spPr>
          <a:xfrm>
            <a:off x="1828726" y="389384"/>
            <a:ext cx="9966366" cy="6079232"/>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effectLst>
            <a:glow rad="76200">
              <a:schemeClr val="accent2">
                <a:lumMod val="60000"/>
                <a:lumOff val="40000"/>
              </a:schemeClr>
            </a:glow>
            <a:reflection endPos="0" dist="114300" dir="5400000" sy="-100000" algn="bl" rotWithShape="0"/>
            <a:softEdge rad="12700"/>
          </a:effectLst>
          <a:scene3d>
            <a:camera prst="orthographicFront"/>
            <a:lightRig rig="threePt" dir="t"/>
          </a:scene3d>
          <a:sp3d>
            <a:bevelT w="31750" h="63500"/>
          </a:sp3d>
        </p:spPr>
      </p:pic>
      <p:sp>
        <p:nvSpPr>
          <p:cNvPr id="4" name="Title 1">
            <a:extLst>
              <a:ext uri="{FF2B5EF4-FFF2-40B4-BE49-F238E27FC236}">
                <a16:creationId xmlns:a16="http://schemas.microsoft.com/office/drawing/2014/main" id="{8BD3E0D8-B538-7A7D-306C-EF2033A46183}"/>
              </a:ext>
            </a:extLst>
          </p:cNvPr>
          <p:cNvSpPr>
            <a:spLocks noGrp="1"/>
          </p:cNvSpPr>
          <p:nvPr>
            <p:ph type="title"/>
          </p:nvPr>
        </p:nvSpPr>
        <p:spPr>
          <a:xfrm>
            <a:off x="558228" y="1142380"/>
            <a:ext cx="4130101" cy="5116749"/>
          </a:xfrm>
        </p:spPr>
        <p:txBody>
          <a:bodyPr>
            <a:normAutofit fontScale="90000"/>
          </a:bodyPr>
          <a:lstStyle/>
          <a:p>
            <a:r>
              <a:rPr lang="en-US" sz="2200" b="1" i="0">
                <a:latin typeface="Bell MT Bold"/>
              </a:rPr>
              <a:t>Machine learning </a:t>
            </a:r>
            <a:br>
              <a:rPr lang="en-US" sz="2200" b="1" i="0">
                <a:latin typeface="Bell MT Bold"/>
              </a:rPr>
            </a:br>
            <a:r>
              <a:rPr lang="en-US" sz="2200" b="1" i="0">
                <a:latin typeface="Bell MT Bold"/>
              </a:rPr>
              <a:t>Classification </a:t>
            </a:r>
            <a:br>
              <a:rPr lang="en-US" sz="2200" b="1" i="0">
                <a:latin typeface="Bell MT Bold"/>
              </a:rPr>
            </a:br>
            <a:r>
              <a:rPr lang="en-US" sz="2200" b="1" i="0">
                <a:latin typeface="Bell MT Bold"/>
              </a:rPr>
              <a:t>project:</a:t>
            </a:r>
            <a:br>
              <a:rPr lang="en-US" sz="2000" b="1">
                <a:latin typeface="Bell MT Bold"/>
              </a:rPr>
            </a:br>
            <a:r>
              <a:rPr lang="en-US" sz="2000" b="1">
                <a:solidFill>
                  <a:schemeClr val="tx1"/>
                </a:solidFill>
              </a:rPr>
              <a:t>     </a:t>
            </a:r>
            <a:br>
              <a:rPr lang="en-US" sz="2000" b="1"/>
            </a:br>
            <a:r>
              <a:rPr lang="en-US" sz="2000" b="1" i="0">
                <a:solidFill>
                  <a:schemeClr val="tx1"/>
                </a:solidFill>
              </a:rPr>
              <a:t>BY  Group 3</a:t>
            </a:r>
            <a:br>
              <a:rPr lang="en-US" sz="2400" b="1" i="0"/>
            </a:br>
            <a:br>
              <a:rPr lang="en-US" sz="2800" i="0"/>
            </a:br>
            <a:r>
              <a:rPr lang="en-US" sz="2000" i="0">
                <a:solidFill>
                  <a:srgbClr val="C00000"/>
                </a:solidFill>
              </a:rPr>
              <a:t>Team </a:t>
            </a:r>
            <a:r>
              <a:rPr lang="en-IN" sz="2000" i="0">
                <a:solidFill>
                  <a:srgbClr val="C00000"/>
                </a:solidFill>
              </a:rPr>
              <a:t>members</a:t>
            </a:r>
            <a:r>
              <a:rPr lang="en-IN" sz="2800" i="0">
                <a:solidFill>
                  <a:srgbClr val="C00000"/>
                </a:solidFill>
              </a:rPr>
              <a:t>  </a:t>
            </a:r>
            <a:r>
              <a:rPr lang="en-IN" sz="2800" i="0">
                <a:solidFill>
                  <a:schemeClr val="tx1"/>
                </a:solidFill>
              </a:rPr>
              <a:t>:</a:t>
            </a:r>
            <a:br>
              <a:rPr lang="en-IN" sz="2800" i="0"/>
            </a:br>
            <a:br>
              <a:rPr lang="en-IN" sz="2800" i="0"/>
            </a:br>
            <a:r>
              <a:rPr lang="en-US" sz="2000" i="0">
                <a:solidFill>
                  <a:schemeClr val="tx1"/>
                </a:solidFill>
                <a:latin typeface="Bell MT"/>
              </a:rPr>
              <a:t>Rajput siddhi </a:t>
            </a:r>
            <a:br>
              <a:rPr lang="en-US" sz="2000" i="0">
                <a:latin typeface="Bell MT" panose="02020503060305020303" pitchFamily="18" charset="0"/>
              </a:rPr>
            </a:br>
            <a:br>
              <a:rPr lang="en-US" sz="2000" i="0">
                <a:latin typeface="Bell MT" panose="02020503060305020303" pitchFamily="18" charset="0"/>
              </a:rPr>
            </a:br>
            <a:r>
              <a:rPr lang="en-US" sz="2000" i="0">
                <a:solidFill>
                  <a:schemeClr val="tx1"/>
                </a:solidFill>
                <a:latin typeface="Bell MT"/>
              </a:rPr>
              <a:t>Thakur  Swetha </a:t>
            </a:r>
            <a:br>
              <a:rPr lang="en-US" sz="2000" i="0">
                <a:latin typeface="Bell MT" panose="02020503060305020303" pitchFamily="18" charset="0"/>
              </a:rPr>
            </a:br>
            <a:br>
              <a:rPr lang="en-US" sz="2000" i="0">
                <a:latin typeface="Bell MT" panose="02020503060305020303" pitchFamily="18" charset="0"/>
              </a:rPr>
            </a:br>
            <a:r>
              <a:rPr lang="en-US" sz="2000" i="0">
                <a:solidFill>
                  <a:schemeClr val="tx1"/>
                </a:solidFill>
                <a:latin typeface="Bell MT"/>
              </a:rPr>
              <a:t> Bharath</a:t>
            </a:r>
            <a:br>
              <a:rPr lang="en-US" sz="2000" i="0">
                <a:latin typeface="Bell MT" panose="02020503060305020303" pitchFamily="18" charset="0"/>
              </a:rPr>
            </a:br>
            <a:br>
              <a:rPr lang="en-US" sz="2000" i="0">
                <a:latin typeface="Bell MT" panose="02020503060305020303" pitchFamily="18" charset="0"/>
              </a:rPr>
            </a:br>
            <a:r>
              <a:rPr lang="en-US" sz="2000">
                <a:solidFill>
                  <a:schemeClr val="tx1"/>
                </a:solidFill>
                <a:latin typeface="Bell MT"/>
              </a:rPr>
              <a:t>Vaddapalli</a:t>
            </a:r>
            <a:r>
              <a:rPr lang="en-US" sz="2000" i="0">
                <a:solidFill>
                  <a:schemeClr val="tx1"/>
                </a:solidFill>
                <a:latin typeface="Bell MT"/>
              </a:rPr>
              <a:t> murali</a:t>
            </a:r>
            <a:br>
              <a:rPr lang="en-US" sz="2000" i="0">
                <a:latin typeface="Bell MT" panose="02020503060305020303" pitchFamily="18" charset="0"/>
              </a:rPr>
            </a:br>
            <a:br>
              <a:rPr lang="en-US" sz="2000" i="0">
                <a:latin typeface="Bell MT" panose="02020503060305020303" pitchFamily="18" charset="0"/>
              </a:rPr>
            </a:br>
            <a:r>
              <a:rPr lang="en-US" sz="2000" i="0">
                <a:solidFill>
                  <a:schemeClr val="tx1"/>
                </a:solidFill>
                <a:latin typeface="Bell MT"/>
              </a:rPr>
              <a:t>Shaik Anas</a:t>
            </a:r>
            <a:br>
              <a:rPr lang="en-US" sz="2000" i="0">
                <a:latin typeface="Bell MT" panose="02020503060305020303" pitchFamily="18" charset="0"/>
              </a:rPr>
            </a:br>
            <a:br>
              <a:rPr lang="en-US" sz="2000" i="0"/>
            </a:br>
            <a:endParaRPr lang="en-US" sz="2000">
              <a:solidFill>
                <a:schemeClr val="tx1"/>
              </a:solidFill>
            </a:endParaRPr>
          </a:p>
        </p:txBody>
      </p:sp>
      <p:pic>
        <p:nvPicPr>
          <p:cNvPr id="6" name="Picture 5">
            <a:extLst>
              <a:ext uri="{FF2B5EF4-FFF2-40B4-BE49-F238E27FC236}">
                <a16:creationId xmlns:a16="http://schemas.microsoft.com/office/drawing/2014/main" id="{4BDD624D-84C9-4A0A-029B-69F5A424298D}"/>
              </a:ext>
            </a:extLst>
          </p:cNvPr>
          <p:cNvPicPr>
            <a:picLocks noChangeAspect="1"/>
          </p:cNvPicPr>
          <p:nvPr/>
        </p:nvPicPr>
        <p:blipFill>
          <a:blip r:embed="rId5"/>
          <a:stretch>
            <a:fillRect/>
          </a:stretch>
        </p:blipFill>
        <p:spPr>
          <a:xfrm>
            <a:off x="10694592" y="5436297"/>
            <a:ext cx="998272" cy="998272"/>
          </a:xfrm>
          <a:prstGeom prst="rect">
            <a:avLst/>
          </a:prstGeom>
        </p:spPr>
      </p:pic>
      <p:pic>
        <p:nvPicPr>
          <p:cNvPr id="7" name="Picture 6">
            <a:extLst>
              <a:ext uri="{FF2B5EF4-FFF2-40B4-BE49-F238E27FC236}">
                <a16:creationId xmlns:a16="http://schemas.microsoft.com/office/drawing/2014/main" id="{70AB3698-9724-AFFD-94C5-87DFEF6E7444}"/>
              </a:ext>
            </a:extLst>
          </p:cNvPr>
          <p:cNvPicPr>
            <a:picLocks noChangeAspect="1"/>
          </p:cNvPicPr>
          <p:nvPr/>
        </p:nvPicPr>
        <p:blipFill>
          <a:blip r:embed="rId6"/>
          <a:stretch>
            <a:fillRect/>
          </a:stretch>
        </p:blipFill>
        <p:spPr>
          <a:xfrm>
            <a:off x="10712947" y="355337"/>
            <a:ext cx="998272" cy="998272"/>
          </a:xfrm>
          <a:prstGeom prst="rect">
            <a:avLst/>
          </a:prstGeom>
        </p:spPr>
      </p:pic>
      <p:sp>
        <p:nvSpPr>
          <p:cNvPr id="5" name="TextBox 4">
            <a:extLst>
              <a:ext uri="{FF2B5EF4-FFF2-40B4-BE49-F238E27FC236}">
                <a16:creationId xmlns:a16="http://schemas.microsoft.com/office/drawing/2014/main" id="{127ACA60-F59D-8A0F-7A9B-ACDBCFD3F0C6}"/>
              </a:ext>
            </a:extLst>
          </p:cNvPr>
          <p:cNvSpPr txBox="1"/>
          <p:nvPr/>
        </p:nvSpPr>
        <p:spPr>
          <a:xfrm>
            <a:off x="-1148861" y="6065237"/>
            <a:ext cx="6096000" cy="369332"/>
          </a:xfrm>
          <a:prstGeom prst="rect">
            <a:avLst/>
          </a:prstGeom>
          <a:noFill/>
        </p:spPr>
        <p:txBody>
          <a:bodyPr wrap="square">
            <a:spAutoFit/>
          </a:bodyPr>
          <a:lstStyle/>
          <a:p>
            <a:pPr algn="ctr"/>
            <a:r>
              <a:rPr lang="en-GB">
                <a:latin typeface="Aptos Display"/>
                <a:cs typeface="Dubai Medium"/>
              </a:rPr>
              <a:t>Aurora D</a:t>
            </a:r>
            <a:r>
              <a:rPr lang="en-GB" sz="1800">
                <a:latin typeface="Aptos Display"/>
                <a:cs typeface="Dubai Medium"/>
              </a:rPr>
              <a:t>egree &amp; PG college </a:t>
            </a:r>
            <a:endParaRPr lang="en-IN"/>
          </a:p>
        </p:txBody>
      </p:sp>
    </p:spTree>
    <p:extLst>
      <p:ext uri="{BB962C8B-B14F-4D97-AF65-F5344CB8AC3E}">
        <p14:creationId xmlns:p14="http://schemas.microsoft.com/office/powerpoint/2010/main" val="3463600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5F5D2-5101-DAB4-A4A3-1BD5320BE751}"/>
              </a:ext>
            </a:extLst>
          </p:cNvPr>
          <p:cNvSpPr>
            <a:spLocks noGrp="1"/>
          </p:cNvSpPr>
          <p:nvPr>
            <p:ph type="title"/>
          </p:nvPr>
        </p:nvSpPr>
        <p:spPr>
          <a:xfrm>
            <a:off x="473676" y="893806"/>
            <a:ext cx="9906000" cy="1382156"/>
          </a:xfrm>
        </p:spPr>
        <p:txBody>
          <a:bodyPr>
            <a:normAutofit/>
          </a:bodyPr>
          <a:lstStyle/>
          <a:p>
            <a:r>
              <a:rPr lang="en-US" sz="2200" i="0" u="sng">
                <a:latin typeface="Bell MT"/>
              </a:rPr>
              <a:t>LOGISTIC</a:t>
            </a:r>
            <a:r>
              <a:rPr lang="en-US" sz="2200" u="sng">
                <a:latin typeface="Bell MT"/>
              </a:rPr>
              <a:t> </a:t>
            </a:r>
            <a:r>
              <a:rPr lang="en-US" sz="2200" i="0" u="sng">
                <a:latin typeface="Bell MT"/>
              </a:rPr>
              <a:t>REGRESSION</a:t>
            </a:r>
            <a:endParaRPr lang="en-US" sz="2200" i="0">
              <a:latin typeface="Bell MT"/>
            </a:endParaRPr>
          </a:p>
        </p:txBody>
      </p:sp>
      <p:sp>
        <p:nvSpPr>
          <p:cNvPr id="3" name="Content Placeholder 4">
            <a:extLst>
              <a:ext uri="{FF2B5EF4-FFF2-40B4-BE49-F238E27FC236}">
                <a16:creationId xmlns:a16="http://schemas.microsoft.com/office/drawing/2014/main" id="{3AF1F5E4-BACF-0AB7-F046-DFD12FEF23DE}"/>
              </a:ext>
            </a:extLst>
          </p:cNvPr>
          <p:cNvSpPr>
            <a:spLocks noGrp="1"/>
          </p:cNvSpPr>
          <p:nvPr>
            <p:ph idx="1"/>
          </p:nvPr>
        </p:nvSpPr>
        <p:spPr>
          <a:xfrm>
            <a:off x="267730" y="331316"/>
            <a:ext cx="9257270" cy="749772"/>
          </a:xfrm>
        </p:spPr>
        <p:txBody>
          <a:bodyPr vert="horz" lIns="91440" tIns="45720" rIns="91440" bIns="45720" rtlCol="0" anchor="t">
            <a:normAutofit/>
          </a:bodyPr>
          <a:lstStyle/>
          <a:p>
            <a:r>
              <a:rPr lang="en-US" sz="2200" b="1" u="sng">
                <a:latin typeface="Bell MT Bold"/>
              </a:rPr>
              <a:t>MACHINE LEARNING ALGORITHAMS:=</a:t>
            </a:r>
          </a:p>
        </p:txBody>
      </p:sp>
      <p:graphicFrame>
        <p:nvGraphicFramePr>
          <p:cNvPr id="5" name="Table 4">
            <a:extLst>
              <a:ext uri="{FF2B5EF4-FFF2-40B4-BE49-F238E27FC236}">
                <a16:creationId xmlns:a16="http://schemas.microsoft.com/office/drawing/2014/main" id="{0BA7C4F3-2A25-B61B-2744-FBAD3CB5EC46}"/>
              </a:ext>
            </a:extLst>
          </p:cNvPr>
          <p:cNvGraphicFramePr>
            <a:graphicFrameLocks noGrp="1"/>
          </p:cNvGraphicFramePr>
          <p:nvPr>
            <p:extLst>
              <p:ext uri="{D42A27DB-BD31-4B8C-83A1-F6EECF244321}">
                <p14:modId xmlns:p14="http://schemas.microsoft.com/office/powerpoint/2010/main" val="3998948790"/>
              </p:ext>
            </p:extLst>
          </p:nvPr>
        </p:nvGraphicFramePr>
        <p:xfrm>
          <a:off x="2569497" y="2468804"/>
          <a:ext cx="6996170" cy="2865984"/>
        </p:xfrm>
        <a:graphic>
          <a:graphicData uri="http://schemas.openxmlformats.org/drawingml/2006/table">
            <a:tbl>
              <a:tblPr firstRow="1" bandRow="1">
                <a:tableStyleId>{5C22544A-7EE6-4342-B048-85BDC9FD1C3A}</a:tableStyleId>
              </a:tblPr>
              <a:tblGrid>
                <a:gridCol w="3453055">
                  <a:extLst>
                    <a:ext uri="{9D8B030D-6E8A-4147-A177-3AD203B41FA5}">
                      <a16:colId xmlns:a16="http://schemas.microsoft.com/office/drawing/2014/main" val="481714989"/>
                    </a:ext>
                  </a:extLst>
                </a:gridCol>
                <a:gridCol w="3543115">
                  <a:extLst>
                    <a:ext uri="{9D8B030D-6E8A-4147-A177-3AD203B41FA5}">
                      <a16:colId xmlns:a16="http://schemas.microsoft.com/office/drawing/2014/main" val="1545518478"/>
                    </a:ext>
                  </a:extLst>
                </a:gridCol>
              </a:tblGrid>
              <a:tr h="477664">
                <a:tc>
                  <a:txBody>
                    <a:bodyPr/>
                    <a:lstStyle/>
                    <a:p>
                      <a:pPr algn="ctr"/>
                      <a:r>
                        <a:rPr lang="en-IN" sz="2400">
                          <a:solidFill>
                            <a:schemeClr val="bg1"/>
                          </a:solidFill>
                        </a:rPr>
                        <a:t>TRAIN TEST RATIO </a:t>
                      </a:r>
                    </a:p>
                  </a:txBody>
                  <a:tcPr>
                    <a:solidFill>
                      <a:srgbClr val="00B0F0"/>
                    </a:solidFill>
                  </a:tcPr>
                </a:tc>
                <a:tc>
                  <a:txBody>
                    <a:bodyPr/>
                    <a:lstStyle/>
                    <a:p>
                      <a:pPr algn="ctr"/>
                      <a:r>
                        <a:rPr lang="en-IN" sz="2400">
                          <a:solidFill>
                            <a:schemeClr val="bg1"/>
                          </a:solidFill>
                        </a:rPr>
                        <a:t>ACCURACY SCORE</a:t>
                      </a:r>
                    </a:p>
                  </a:txBody>
                  <a:tcPr>
                    <a:solidFill>
                      <a:srgbClr val="00B0F0"/>
                    </a:solidFill>
                  </a:tcPr>
                </a:tc>
                <a:extLst>
                  <a:ext uri="{0D108BD9-81ED-4DB2-BD59-A6C34878D82A}">
                    <a16:rowId xmlns:a16="http://schemas.microsoft.com/office/drawing/2014/main" val="3983451167"/>
                  </a:ext>
                </a:extLst>
              </a:tr>
              <a:tr h="477664">
                <a:tc>
                  <a:txBody>
                    <a:bodyPr/>
                    <a:lstStyle/>
                    <a:p>
                      <a:pPr algn="ctr"/>
                      <a:r>
                        <a:rPr lang="en-IN" sz="2400"/>
                        <a:t>60-40</a:t>
                      </a:r>
                    </a:p>
                  </a:txBody>
                  <a:tcPr>
                    <a:solidFill>
                      <a:srgbClr val="FFC000"/>
                    </a:solidFill>
                  </a:tcPr>
                </a:tc>
                <a:tc>
                  <a:txBody>
                    <a:bodyPr/>
                    <a:lstStyle/>
                    <a:p>
                      <a:pPr algn="ctr"/>
                      <a:r>
                        <a:rPr lang="en-IN" sz="2400"/>
                        <a:t>0.8896</a:t>
                      </a:r>
                    </a:p>
                  </a:txBody>
                  <a:tcPr>
                    <a:solidFill>
                      <a:srgbClr val="FFC000"/>
                    </a:solidFill>
                  </a:tcPr>
                </a:tc>
                <a:extLst>
                  <a:ext uri="{0D108BD9-81ED-4DB2-BD59-A6C34878D82A}">
                    <a16:rowId xmlns:a16="http://schemas.microsoft.com/office/drawing/2014/main" val="485748790"/>
                  </a:ext>
                </a:extLst>
              </a:tr>
              <a:tr h="477664">
                <a:tc>
                  <a:txBody>
                    <a:bodyPr/>
                    <a:lstStyle/>
                    <a:p>
                      <a:pPr algn="ctr"/>
                      <a:r>
                        <a:rPr lang="en-IN" sz="2400"/>
                        <a:t>65-35</a:t>
                      </a:r>
                    </a:p>
                  </a:txBody>
                  <a:tcPr/>
                </a:tc>
                <a:tc>
                  <a:txBody>
                    <a:bodyPr/>
                    <a:lstStyle/>
                    <a:p>
                      <a:pPr algn="ctr"/>
                      <a:r>
                        <a:rPr lang="en-IN" sz="2400"/>
                        <a:t>0.8884</a:t>
                      </a:r>
                    </a:p>
                  </a:txBody>
                  <a:tcPr/>
                </a:tc>
                <a:extLst>
                  <a:ext uri="{0D108BD9-81ED-4DB2-BD59-A6C34878D82A}">
                    <a16:rowId xmlns:a16="http://schemas.microsoft.com/office/drawing/2014/main" val="1660583081"/>
                  </a:ext>
                </a:extLst>
              </a:tr>
              <a:tr h="477664">
                <a:tc>
                  <a:txBody>
                    <a:bodyPr/>
                    <a:lstStyle/>
                    <a:p>
                      <a:pPr algn="ctr"/>
                      <a:r>
                        <a:rPr lang="en-IN" sz="2400"/>
                        <a:t>70-30</a:t>
                      </a:r>
                    </a:p>
                  </a:txBody>
                  <a:tcPr/>
                </a:tc>
                <a:tc>
                  <a:txBody>
                    <a:bodyPr/>
                    <a:lstStyle/>
                    <a:p>
                      <a:pPr algn="ctr"/>
                      <a:r>
                        <a:rPr lang="en-IN" sz="2400"/>
                        <a:t>0.8835</a:t>
                      </a:r>
                    </a:p>
                  </a:txBody>
                  <a:tcPr/>
                </a:tc>
                <a:extLst>
                  <a:ext uri="{0D108BD9-81ED-4DB2-BD59-A6C34878D82A}">
                    <a16:rowId xmlns:a16="http://schemas.microsoft.com/office/drawing/2014/main" val="402186016"/>
                  </a:ext>
                </a:extLst>
              </a:tr>
              <a:tr h="477664">
                <a:tc>
                  <a:txBody>
                    <a:bodyPr/>
                    <a:lstStyle/>
                    <a:p>
                      <a:pPr algn="ctr"/>
                      <a:r>
                        <a:rPr lang="en-IN" sz="2400"/>
                        <a:t>75-25</a:t>
                      </a:r>
                    </a:p>
                  </a:txBody>
                  <a:tcPr/>
                </a:tc>
                <a:tc>
                  <a:txBody>
                    <a:bodyPr/>
                    <a:lstStyle/>
                    <a:p>
                      <a:pPr algn="ctr"/>
                      <a:r>
                        <a:rPr lang="en-IN" sz="2400"/>
                        <a:t>0.8794</a:t>
                      </a:r>
                    </a:p>
                  </a:txBody>
                  <a:tcPr/>
                </a:tc>
                <a:extLst>
                  <a:ext uri="{0D108BD9-81ED-4DB2-BD59-A6C34878D82A}">
                    <a16:rowId xmlns:a16="http://schemas.microsoft.com/office/drawing/2014/main" val="3850363923"/>
                  </a:ext>
                </a:extLst>
              </a:tr>
              <a:tr h="477664">
                <a:tc>
                  <a:txBody>
                    <a:bodyPr/>
                    <a:lstStyle/>
                    <a:p>
                      <a:pPr algn="ctr"/>
                      <a:r>
                        <a:rPr lang="en-IN" sz="2400"/>
                        <a:t>80-20</a:t>
                      </a:r>
                    </a:p>
                  </a:txBody>
                  <a:tcPr/>
                </a:tc>
                <a:tc>
                  <a:txBody>
                    <a:bodyPr/>
                    <a:lstStyle/>
                    <a:p>
                      <a:pPr algn="ctr"/>
                      <a:r>
                        <a:rPr lang="en-IN" sz="2400"/>
                        <a:t>0.8730</a:t>
                      </a:r>
                    </a:p>
                  </a:txBody>
                  <a:tcPr/>
                </a:tc>
                <a:extLst>
                  <a:ext uri="{0D108BD9-81ED-4DB2-BD59-A6C34878D82A}">
                    <a16:rowId xmlns:a16="http://schemas.microsoft.com/office/drawing/2014/main" val="685522844"/>
                  </a:ext>
                </a:extLst>
              </a:tr>
            </a:tbl>
          </a:graphicData>
        </a:graphic>
      </p:graphicFrame>
      <p:sp>
        <p:nvSpPr>
          <p:cNvPr id="7" name="TextBox 6">
            <a:extLst>
              <a:ext uri="{FF2B5EF4-FFF2-40B4-BE49-F238E27FC236}">
                <a16:creationId xmlns:a16="http://schemas.microsoft.com/office/drawing/2014/main" id="{554CC005-FCE7-80A4-414D-D75D3E8A7D3D}"/>
              </a:ext>
            </a:extLst>
          </p:cNvPr>
          <p:cNvSpPr txBox="1"/>
          <p:nvPr/>
        </p:nvSpPr>
        <p:spPr>
          <a:xfrm>
            <a:off x="11513264" y="336870"/>
            <a:ext cx="529451" cy="369332"/>
          </a:xfrm>
          <a:prstGeom prst="rect">
            <a:avLst/>
          </a:prstGeom>
          <a:noFill/>
        </p:spPr>
        <p:txBody>
          <a:bodyPr wrap="square">
            <a:spAutoFit/>
          </a:bodyPr>
          <a:lstStyle/>
          <a:p>
            <a:r>
              <a:rPr lang="en-GB">
                <a:latin typeface="Aptos Display"/>
              </a:rPr>
              <a:t>8</a:t>
            </a:r>
            <a:endParaRPr lang="en-IN"/>
          </a:p>
        </p:txBody>
      </p:sp>
    </p:spTree>
    <p:extLst>
      <p:ext uri="{BB962C8B-B14F-4D97-AF65-F5344CB8AC3E}">
        <p14:creationId xmlns:p14="http://schemas.microsoft.com/office/powerpoint/2010/main" val="3928792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8B5B7-2478-A463-E987-590B8A4B1502}"/>
              </a:ext>
            </a:extLst>
          </p:cNvPr>
          <p:cNvSpPr>
            <a:spLocks noGrp="1"/>
          </p:cNvSpPr>
          <p:nvPr>
            <p:ph type="title"/>
          </p:nvPr>
        </p:nvSpPr>
        <p:spPr>
          <a:xfrm>
            <a:off x="1143000" y="552353"/>
            <a:ext cx="9906000" cy="1382156"/>
          </a:xfrm>
        </p:spPr>
        <p:txBody>
          <a:bodyPr>
            <a:normAutofit/>
          </a:bodyPr>
          <a:lstStyle/>
          <a:p>
            <a:r>
              <a:rPr lang="en-US" sz="2200" i="0" u="sng">
                <a:solidFill>
                  <a:schemeClr val="tx1"/>
                </a:solidFill>
                <a:latin typeface="Bell MT Bold"/>
              </a:rPr>
              <a:t>SUPPORT VECTOR MACHINE (SVM)</a:t>
            </a:r>
          </a:p>
        </p:txBody>
      </p:sp>
      <p:graphicFrame>
        <p:nvGraphicFramePr>
          <p:cNvPr id="4" name="Table 3">
            <a:extLst>
              <a:ext uri="{FF2B5EF4-FFF2-40B4-BE49-F238E27FC236}">
                <a16:creationId xmlns:a16="http://schemas.microsoft.com/office/drawing/2014/main" id="{500FB0C1-8109-D8F7-61D9-D4FDDAF089BF}"/>
              </a:ext>
            </a:extLst>
          </p:cNvPr>
          <p:cNvGraphicFramePr>
            <a:graphicFrameLocks noGrp="1"/>
          </p:cNvGraphicFramePr>
          <p:nvPr>
            <p:extLst>
              <p:ext uri="{D42A27DB-BD31-4B8C-83A1-F6EECF244321}">
                <p14:modId xmlns:p14="http://schemas.microsoft.com/office/powerpoint/2010/main" val="926386747"/>
              </p:ext>
            </p:extLst>
          </p:nvPr>
        </p:nvGraphicFramePr>
        <p:xfrm>
          <a:off x="2280508" y="2395580"/>
          <a:ext cx="8196960" cy="2194560"/>
        </p:xfrm>
        <a:graphic>
          <a:graphicData uri="http://schemas.openxmlformats.org/drawingml/2006/table">
            <a:tbl>
              <a:tblPr firstRow="1" bandRow="1">
                <a:tableStyleId>{5C22544A-7EE6-4342-B048-85BDC9FD1C3A}</a:tableStyleId>
              </a:tblPr>
              <a:tblGrid>
                <a:gridCol w="3861851">
                  <a:extLst>
                    <a:ext uri="{9D8B030D-6E8A-4147-A177-3AD203B41FA5}">
                      <a16:colId xmlns:a16="http://schemas.microsoft.com/office/drawing/2014/main" val="481714989"/>
                    </a:ext>
                  </a:extLst>
                </a:gridCol>
                <a:gridCol w="4335109">
                  <a:extLst>
                    <a:ext uri="{9D8B030D-6E8A-4147-A177-3AD203B41FA5}">
                      <a16:colId xmlns:a16="http://schemas.microsoft.com/office/drawing/2014/main" val="1545518478"/>
                    </a:ext>
                  </a:extLst>
                </a:gridCol>
              </a:tblGrid>
              <a:tr h="309538">
                <a:tc>
                  <a:txBody>
                    <a:bodyPr/>
                    <a:lstStyle/>
                    <a:p>
                      <a:pPr algn="ctr"/>
                      <a:r>
                        <a:rPr lang="en-IN"/>
                        <a:t>TRAIN TEST RATION</a:t>
                      </a:r>
                    </a:p>
                  </a:txBody>
                  <a:tcPr>
                    <a:solidFill>
                      <a:srgbClr val="00B0F0"/>
                    </a:solidFill>
                  </a:tcPr>
                </a:tc>
                <a:tc>
                  <a:txBody>
                    <a:bodyPr/>
                    <a:lstStyle/>
                    <a:p>
                      <a:pPr algn="ctr"/>
                      <a:r>
                        <a:rPr lang="en-IN"/>
                        <a:t>Accuracy Score</a:t>
                      </a:r>
                    </a:p>
                  </a:txBody>
                  <a:tcPr>
                    <a:solidFill>
                      <a:srgbClr val="00B0F0"/>
                    </a:solidFill>
                  </a:tcPr>
                </a:tc>
                <a:extLst>
                  <a:ext uri="{0D108BD9-81ED-4DB2-BD59-A6C34878D82A}">
                    <a16:rowId xmlns:a16="http://schemas.microsoft.com/office/drawing/2014/main" val="3983451167"/>
                  </a:ext>
                </a:extLst>
              </a:tr>
              <a:tr h="309538">
                <a:tc>
                  <a:txBody>
                    <a:bodyPr/>
                    <a:lstStyle/>
                    <a:p>
                      <a:pPr algn="ctr"/>
                      <a:r>
                        <a:rPr lang="en-IN"/>
                        <a:t>60-40</a:t>
                      </a:r>
                    </a:p>
                  </a:txBody>
                  <a:tcPr>
                    <a:solidFill>
                      <a:srgbClr val="FFC000"/>
                    </a:solidFill>
                  </a:tcPr>
                </a:tc>
                <a:tc>
                  <a:txBody>
                    <a:bodyPr/>
                    <a:lstStyle/>
                    <a:p>
                      <a:pPr algn="ctr"/>
                      <a:r>
                        <a:rPr lang="en-IN"/>
                        <a:t>0.8746</a:t>
                      </a:r>
                    </a:p>
                  </a:txBody>
                  <a:tcPr>
                    <a:solidFill>
                      <a:srgbClr val="FFC000"/>
                    </a:solidFill>
                  </a:tcPr>
                </a:tc>
                <a:extLst>
                  <a:ext uri="{0D108BD9-81ED-4DB2-BD59-A6C34878D82A}">
                    <a16:rowId xmlns:a16="http://schemas.microsoft.com/office/drawing/2014/main" val="485748790"/>
                  </a:ext>
                </a:extLst>
              </a:tr>
              <a:tr h="309538">
                <a:tc>
                  <a:txBody>
                    <a:bodyPr/>
                    <a:lstStyle/>
                    <a:p>
                      <a:pPr algn="ctr"/>
                      <a:r>
                        <a:rPr lang="en-IN"/>
                        <a:t>65-35</a:t>
                      </a:r>
                    </a:p>
                  </a:txBody>
                  <a:tcPr/>
                </a:tc>
                <a:tc>
                  <a:txBody>
                    <a:bodyPr/>
                    <a:lstStyle/>
                    <a:p>
                      <a:pPr algn="ctr"/>
                      <a:r>
                        <a:rPr lang="en-IN"/>
                        <a:t>0.8676</a:t>
                      </a:r>
                    </a:p>
                  </a:txBody>
                  <a:tcPr/>
                </a:tc>
                <a:extLst>
                  <a:ext uri="{0D108BD9-81ED-4DB2-BD59-A6C34878D82A}">
                    <a16:rowId xmlns:a16="http://schemas.microsoft.com/office/drawing/2014/main" val="1660583081"/>
                  </a:ext>
                </a:extLst>
              </a:tr>
              <a:tr h="309538">
                <a:tc>
                  <a:txBody>
                    <a:bodyPr/>
                    <a:lstStyle/>
                    <a:p>
                      <a:pPr algn="ctr"/>
                      <a:r>
                        <a:rPr lang="en-IN"/>
                        <a:t>70-30</a:t>
                      </a:r>
                    </a:p>
                  </a:txBody>
                  <a:tcPr/>
                </a:tc>
                <a:tc>
                  <a:txBody>
                    <a:bodyPr/>
                    <a:lstStyle/>
                    <a:p>
                      <a:pPr algn="ctr"/>
                      <a:r>
                        <a:rPr lang="en-IN"/>
                        <a:t>0.8666</a:t>
                      </a:r>
                    </a:p>
                  </a:txBody>
                  <a:tcPr/>
                </a:tc>
                <a:extLst>
                  <a:ext uri="{0D108BD9-81ED-4DB2-BD59-A6C34878D82A}">
                    <a16:rowId xmlns:a16="http://schemas.microsoft.com/office/drawing/2014/main" val="402186016"/>
                  </a:ext>
                </a:extLst>
              </a:tr>
              <a:tr h="309538">
                <a:tc>
                  <a:txBody>
                    <a:bodyPr/>
                    <a:lstStyle/>
                    <a:p>
                      <a:pPr algn="ctr"/>
                      <a:r>
                        <a:rPr lang="en-IN"/>
                        <a:t>75-25</a:t>
                      </a:r>
                    </a:p>
                  </a:txBody>
                  <a:tcPr/>
                </a:tc>
                <a:tc>
                  <a:txBody>
                    <a:bodyPr/>
                    <a:lstStyle/>
                    <a:p>
                      <a:pPr algn="ctr"/>
                      <a:r>
                        <a:rPr lang="en-IN"/>
                        <a:t>0.8654</a:t>
                      </a:r>
                    </a:p>
                  </a:txBody>
                  <a:tcPr/>
                </a:tc>
                <a:extLst>
                  <a:ext uri="{0D108BD9-81ED-4DB2-BD59-A6C34878D82A}">
                    <a16:rowId xmlns:a16="http://schemas.microsoft.com/office/drawing/2014/main" val="3850363923"/>
                  </a:ext>
                </a:extLst>
              </a:tr>
              <a:tr h="309538">
                <a:tc>
                  <a:txBody>
                    <a:bodyPr/>
                    <a:lstStyle/>
                    <a:p>
                      <a:pPr algn="ctr"/>
                      <a:r>
                        <a:rPr lang="en-IN"/>
                        <a:t>80-20</a:t>
                      </a:r>
                    </a:p>
                  </a:txBody>
                  <a:tcPr/>
                </a:tc>
                <a:tc>
                  <a:txBody>
                    <a:bodyPr/>
                    <a:lstStyle/>
                    <a:p>
                      <a:pPr algn="ctr"/>
                      <a:r>
                        <a:rPr lang="en-IN"/>
                        <a:t>0.8492</a:t>
                      </a:r>
                    </a:p>
                  </a:txBody>
                  <a:tcPr/>
                </a:tc>
                <a:extLst>
                  <a:ext uri="{0D108BD9-81ED-4DB2-BD59-A6C34878D82A}">
                    <a16:rowId xmlns:a16="http://schemas.microsoft.com/office/drawing/2014/main" val="685522844"/>
                  </a:ext>
                </a:extLst>
              </a:tr>
            </a:tbl>
          </a:graphicData>
        </a:graphic>
      </p:graphicFrame>
      <p:sp>
        <p:nvSpPr>
          <p:cNvPr id="6" name="TextBox 5">
            <a:extLst>
              <a:ext uri="{FF2B5EF4-FFF2-40B4-BE49-F238E27FC236}">
                <a16:creationId xmlns:a16="http://schemas.microsoft.com/office/drawing/2014/main" id="{97460562-C1DD-D4D3-4282-0F656285D764}"/>
              </a:ext>
            </a:extLst>
          </p:cNvPr>
          <p:cNvSpPr txBox="1"/>
          <p:nvPr/>
        </p:nvSpPr>
        <p:spPr>
          <a:xfrm>
            <a:off x="11437106" y="440726"/>
            <a:ext cx="510500" cy="369332"/>
          </a:xfrm>
          <a:prstGeom prst="rect">
            <a:avLst/>
          </a:prstGeom>
          <a:noFill/>
        </p:spPr>
        <p:txBody>
          <a:bodyPr wrap="square">
            <a:spAutoFit/>
          </a:bodyPr>
          <a:lstStyle/>
          <a:p>
            <a:r>
              <a:rPr lang="en-GB">
                <a:latin typeface="Aptos Display"/>
              </a:rPr>
              <a:t>9</a:t>
            </a:r>
            <a:endParaRPr lang="en-IN"/>
          </a:p>
        </p:txBody>
      </p:sp>
    </p:spTree>
    <p:extLst>
      <p:ext uri="{BB962C8B-B14F-4D97-AF65-F5344CB8AC3E}">
        <p14:creationId xmlns:p14="http://schemas.microsoft.com/office/powerpoint/2010/main" val="807943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9E08A-33E2-20BC-A685-818824ACE659}"/>
              </a:ext>
            </a:extLst>
          </p:cNvPr>
          <p:cNvSpPr>
            <a:spLocks noGrp="1"/>
          </p:cNvSpPr>
          <p:nvPr>
            <p:ph type="title"/>
          </p:nvPr>
        </p:nvSpPr>
        <p:spPr>
          <a:xfrm>
            <a:off x="406443" y="178412"/>
            <a:ext cx="9906000" cy="855986"/>
          </a:xfrm>
        </p:spPr>
        <p:txBody>
          <a:bodyPr>
            <a:normAutofit/>
          </a:bodyPr>
          <a:lstStyle/>
          <a:p>
            <a:r>
              <a:rPr lang="en-US" sz="2200" i="0" u="sng">
                <a:solidFill>
                  <a:schemeClr val="tx1"/>
                </a:solidFill>
                <a:latin typeface="Bell MT Bold"/>
              </a:rPr>
              <a:t>K-NEREST NEIGHOR(KNN)</a:t>
            </a:r>
          </a:p>
        </p:txBody>
      </p:sp>
      <p:graphicFrame>
        <p:nvGraphicFramePr>
          <p:cNvPr id="4" name="Table 3">
            <a:extLst>
              <a:ext uri="{FF2B5EF4-FFF2-40B4-BE49-F238E27FC236}">
                <a16:creationId xmlns:a16="http://schemas.microsoft.com/office/drawing/2014/main" id="{1E633745-1A67-6018-21AE-8F145A962868}"/>
              </a:ext>
            </a:extLst>
          </p:cNvPr>
          <p:cNvGraphicFramePr>
            <a:graphicFrameLocks noGrp="1"/>
          </p:cNvGraphicFramePr>
          <p:nvPr>
            <p:extLst>
              <p:ext uri="{D42A27DB-BD31-4B8C-83A1-F6EECF244321}">
                <p14:modId xmlns:p14="http://schemas.microsoft.com/office/powerpoint/2010/main" val="912310600"/>
              </p:ext>
            </p:extLst>
          </p:nvPr>
        </p:nvGraphicFramePr>
        <p:xfrm>
          <a:off x="2403567" y="1034398"/>
          <a:ext cx="7384866" cy="5364480"/>
        </p:xfrm>
        <a:graphic>
          <a:graphicData uri="http://schemas.openxmlformats.org/drawingml/2006/table">
            <a:tbl>
              <a:tblPr firstRow="1" bandRow="1">
                <a:tableStyleId>{5C22544A-7EE6-4342-B048-85BDC9FD1C3A}</a:tableStyleId>
              </a:tblPr>
              <a:tblGrid>
                <a:gridCol w="2280905">
                  <a:extLst>
                    <a:ext uri="{9D8B030D-6E8A-4147-A177-3AD203B41FA5}">
                      <a16:colId xmlns:a16="http://schemas.microsoft.com/office/drawing/2014/main" val="481714989"/>
                    </a:ext>
                  </a:extLst>
                </a:gridCol>
                <a:gridCol w="2800638">
                  <a:extLst>
                    <a:ext uri="{9D8B030D-6E8A-4147-A177-3AD203B41FA5}">
                      <a16:colId xmlns:a16="http://schemas.microsoft.com/office/drawing/2014/main" val="766387674"/>
                    </a:ext>
                  </a:extLst>
                </a:gridCol>
                <a:gridCol w="2303323">
                  <a:extLst>
                    <a:ext uri="{9D8B030D-6E8A-4147-A177-3AD203B41FA5}">
                      <a16:colId xmlns:a16="http://schemas.microsoft.com/office/drawing/2014/main" val="1545518478"/>
                    </a:ext>
                  </a:extLst>
                </a:gridCol>
              </a:tblGrid>
              <a:tr h="331757">
                <a:tc>
                  <a:txBody>
                    <a:bodyPr/>
                    <a:lstStyle/>
                    <a:p>
                      <a:pPr algn="ctr"/>
                      <a:r>
                        <a:rPr lang="en-IN" sz="1600">
                          <a:solidFill>
                            <a:schemeClr val="bg1"/>
                          </a:solidFill>
                        </a:rPr>
                        <a:t>TRAIN TEST RATIO </a:t>
                      </a:r>
                    </a:p>
                  </a:txBody>
                  <a:tcPr>
                    <a:solidFill>
                      <a:srgbClr val="00B0F0"/>
                    </a:solidFill>
                  </a:tcPr>
                </a:tc>
                <a:tc>
                  <a:txBody>
                    <a:bodyPr/>
                    <a:lstStyle/>
                    <a:p>
                      <a:pPr algn="ctr"/>
                      <a:r>
                        <a:rPr lang="en-IN" sz="1600">
                          <a:solidFill>
                            <a:schemeClr val="bg1"/>
                          </a:solidFill>
                        </a:rPr>
                        <a:t>ACCURACY SCORE</a:t>
                      </a:r>
                    </a:p>
                  </a:txBody>
                  <a:tcPr>
                    <a:solidFill>
                      <a:srgbClr val="00B0F0"/>
                    </a:solidFill>
                  </a:tcPr>
                </a:tc>
                <a:tc>
                  <a:txBody>
                    <a:bodyPr/>
                    <a:lstStyle/>
                    <a:p>
                      <a:pPr algn="ctr"/>
                      <a:r>
                        <a:rPr lang="en-IN" sz="1600" err="1">
                          <a:solidFill>
                            <a:schemeClr val="bg1"/>
                          </a:solidFill>
                        </a:rPr>
                        <a:t>N_neighbours</a:t>
                      </a:r>
                    </a:p>
                  </a:txBody>
                  <a:tcPr>
                    <a:solidFill>
                      <a:srgbClr val="00B0F0"/>
                    </a:solidFill>
                  </a:tcPr>
                </a:tc>
                <a:extLst>
                  <a:ext uri="{0D108BD9-81ED-4DB2-BD59-A6C34878D82A}">
                    <a16:rowId xmlns:a16="http://schemas.microsoft.com/office/drawing/2014/main" val="3983451167"/>
                  </a:ext>
                </a:extLst>
              </a:tr>
              <a:tr h="331757">
                <a:tc>
                  <a:txBody>
                    <a:bodyPr/>
                    <a:lstStyle/>
                    <a:p>
                      <a:pPr algn="ctr"/>
                      <a:r>
                        <a:rPr lang="en-IN" sz="1600"/>
                        <a:t>60-40</a:t>
                      </a:r>
                    </a:p>
                  </a:txBody>
                  <a:tcPr/>
                </a:tc>
                <a:tc>
                  <a:txBody>
                    <a:bodyPr/>
                    <a:lstStyle/>
                    <a:p>
                      <a:pPr algn="ctr"/>
                      <a:r>
                        <a:rPr lang="en-IN" sz="1600"/>
                        <a:t>0.8309</a:t>
                      </a:r>
                    </a:p>
                  </a:txBody>
                  <a:tcPr/>
                </a:tc>
                <a:tc>
                  <a:txBody>
                    <a:bodyPr/>
                    <a:lstStyle/>
                    <a:p>
                      <a:pPr algn="ctr"/>
                      <a:r>
                        <a:rPr lang="en-IN" sz="1600"/>
                        <a:t>3</a:t>
                      </a:r>
                    </a:p>
                  </a:txBody>
                  <a:tcPr/>
                </a:tc>
                <a:extLst>
                  <a:ext uri="{0D108BD9-81ED-4DB2-BD59-A6C34878D82A}">
                    <a16:rowId xmlns:a16="http://schemas.microsoft.com/office/drawing/2014/main" val="485748790"/>
                  </a:ext>
                </a:extLst>
              </a:tr>
              <a:tr h="3317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60-40</a:t>
                      </a:r>
                    </a:p>
                  </a:txBody>
                  <a:tcPr/>
                </a:tc>
                <a:tc>
                  <a:txBody>
                    <a:bodyPr/>
                    <a:lstStyle/>
                    <a:p>
                      <a:pPr algn="ctr"/>
                      <a:r>
                        <a:rPr lang="en-IN" sz="1600"/>
                        <a:t>0.8404</a:t>
                      </a:r>
                    </a:p>
                  </a:txBody>
                  <a:tcPr/>
                </a:tc>
                <a:tc>
                  <a:txBody>
                    <a:bodyPr/>
                    <a:lstStyle/>
                    <a:p>
                      <a:pPr algn="ctr"/>
                      <a:r>
                        <a:rPr lang="en-IN" sz="1600"/>
                        <a:t>5</a:t>
                      </a:r>
                    </a:p>
                  </a:txBody>
                  <a:tcPr/>
                </a:tc>
                <a:extLst>
                  <a:ext uri="{0D108BD9-81ED-4DB2-BD59-A6C34878D82A}">
                    <a16:rowId xmlns:a16="http://schemas.microsoft.com/office/drawing/2014/main" val="2177250679"/>
                  </a:ext>
                </a:extLst>
              </a:tr>
              <a:tr h="3317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60-40</a:t>
                      </a:r>
                    </a:p>
                  </a:txBody>
                  <a:tcPr/>
                </a:tc>
                <a:tc>
                  <a:txBody>
                    <a:bodyPr/>
                    <a:lstStyle/>
                    <a:p>
                      <a:pPr algn="ctr"/>
                      <a:r>
                        <a:rPr lang="en-IN" sz="1600"/>
                        <a:t>0.8428</a:t>
                      </a:r>
                    </a:p>
                  </a:txBody>
                  <a:tcPr/>
                </a:tc>
                <a:tc>
                  <a:txBody>
                    <a:bodyPr/>
                    <a:lstStyle/>
                    <a:p>
                      <a:pPr algn="ctr"/>
                      <a:r>
                        <a:rPr lang="en-IN" sz="1600"/>
                        <a:t>7</a:t>
                      </a:r>
                    </a:p>
                  </a:txBody>
                  <a:tcPr/>
                </a:tc>
                <a:extLst>
                  <a:ext uri="{0D108BD9-81ED-4DB2-BD59-A6C34878D82A}">
                    <a16:rowId xmlns:a16="http://schemas.microsoft.com/office/drawing/2014/main" val="3888296266"/>
                  </a:ext>
                </a:extLst>
              </a:tr>
              <a:tr h="331757">
                <a:tc>
                  <a:txBody>
                    <a:bodyPr/>
                    <a:lstStyle/>
                    <a:p>
                      <a:pPr algn="ctr"/>
                      <a:r>
                        <a:rPr lang="en-IN" sz="1600"/>
                        <a:t>65-35</a:t>
                      </a:r>
                    </a:p>
                  </a:txBody>
                  <a:tcPr/>
                </a:tc>
                <a:tc>
                  <a:txBody>
                    <a:bodyPr/>
                    <a:lstStyle/>
                    <a:p>
                      <a:pPr algn="ctr"/>
                      <a:r>
                        <a:rPr lang="en-IN" sz="1600"/>
                        <a:t>0.8377</a:t>
                      </a:r>
                    </a:p>
                  </a:txBody>
                  <a:tcPr/>
                </a:tc>
                <a:tc>
                  <a:txBody>
                    <a:bodyPr/>
                    <a:lstStyle/>
                    <a:p>
                      <a:pPr algn="ctr"/>
                      <a:r>
                        <a:rPr lang="en-IN" sz="1600"/>
                        <a:t>3</a:t>
                      </a:r>
                    </a:p>
                  </a:txBody>
                  <a:tcPr/>
                </a:tc>
                <a:extLst>
                  <a:ext uri="{0D108BD9-81ED-4DB2-BD59-A6C34878D82A}">
                    <a16:rowId xmlns:a16="http://schemas.microsoft.com/office/drawing/2014/main" val="1660583081"/>
                  </a:ext>
                </a:extLst>
              </a:tr>
              <a:tr h="3317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65-35</a:t>
                      </a:r>
                    </a:p>
                  </a:txBody>
                  <a:tcPr/>
                </a:tc>
                <a:tc>
                  <a:txBody>
                    <a:bodyPr/>
                    <a:lstStyle/>
                    <a:p>
                      <a:pPr algn="ctr"/>
                      <a:r>
                        <a:rPr lang="en-IN" sz="1600"/>
                        <a:t>0.8413</a:t>
                      </a:r>
                    </a:p>
                  </a:txBody>
                  <a:tcPr/>
                </a:tc>
                <a:tc>
                  <a:txBody>
                    <a:bodyPr/>
                    <a:lstStyle/>
                    <a:p>
                      <a:pPr algn="ctr"/>
                      <a:r>
                        <a:rPr lang="en-IN" sz="1600"/>
                        <a:t>5</a:t>
                      </a:r>
                    </a:p>
                  </a:txBody>
                  <a:tcPr/>
                </a:tc>
                <a:extLst>
                  <a:ext uri="{0D108BD9-81ED-4DB2-BD59-A6C34878D82A}">
                    <a16:rowId xmlns:a16="http://schemas.microsoft.com/office/drawing/2014/main" val="3441393004"/>
                  </a:ext>
                </a:extLst>
              </a:tr>
              <a:tr h="3317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65-35</a:t>
                      </a:r>
                    </a:p>
                  </a:txBody>
                  <a:tcPr>
                    <a:solidFill>
                      <a:srgbClr val="FFC000"/>
                    </a:solidFill>
                  </a:tcPr>
                </a:tc>
                <a:tc>
                  <a:txBody>
                    <a:bodyPr/>
                    <a:lstStyle/>
                    <a:p>
                      <a:pPr algn="ctr"/>
                      <a:r>
                        <a:rPr lang="en-IN" sz="1600"/>
                        <a:t>0.8495</a:t>
                      </a:r>
                    </a:p>
                  </a:txBody>
                  <a:tcPr>
                    <a:solidFill>
                      <a:srgbClr val="FFC000"/>
                    </a:solidFill>
                  </a:tcPr>
                </a:tc>
                <a:tc>
                  <a:txBody>
                    <a:bodyPr/>
                    <a:lstStyle/>
                    <a:p>
                      <a:pPr algn="ctr"/>
                      <a:r>
                        <a:rPr lang="en-IN" sz="1600"/>
                        <a:t>7</a:t>
                      </a:r>
                    </a:p>
                  </a:txBody>
                  <a:tcPr>
                    <a:solidFill>
                      <a:srgbClr val="FFC000"/>
                    </a:solidFill>
                  </a:tcPr>
                </a:tc>
                <a:extLst>
                  <a:ext uri="{0D108BD9-81ED-4DB2-BD59-A6C34878D82A}">
                    <a16:rowId xmlns:a16="http://schemas.microsoft.com/office/drawing/2014/main" val="943292742"/>
                  </a:ext>
                </a:extLst>
              </a:tr>
              <a:tr h="331757">
                <a:tc>
                  <a:txBody>
                    <a:bodyPr/>
                    <a:lstStyle/>
                    <a:p>
                      <a:pPr algn="ctr"/>
                      <a:r>
                        <a:rPr lang="en-IN" sz="1600"/>
                        <a:t>70-30</a:t>
                      </a:r>
                    </a:p>
                  </a:txBody>
                  <a:tcPr/>
                </a:tc>
                <a:tc>
                  <a:txBody>
                    <a:bodyPr/>
                    <a:lstStyle/>
                    <a:p>
                      <a:pPr algn="ctr"/>
                      <a:r>
                        <a:rPr lang="en-IN" sz="1600"/>
                        <a:t>0.8391</a:t>
                      </a:r>
                    </a:p>
                  </a:txBody>
                  <a:tcPr/>
                </a:tc>
                <a:tc>
                  <a:txBody>
                    <a:bodyPr/>
                    <a:lstStyle/>
                    <a:p>
                      <a:pPr algn="ctr"/>
                      <a:r>
                        <a:rPr lang="en-IN" sz="1600"/>
                        <a:t>3</a:t>
                      </a:r>
                    </a:p>
                  </a:txBody>
                  <a:tcPr/>
                </a:tc>
                <a:extLst>
                  <a:ext uri="{0D108BD9-81ED-4DB2-BD59-A6C34878D82A}">
                    <a16:rowId xmlns:a16="http://schemas.microsoft.com/office/drawing/2014/main" val="402186016"/>
                  </a:ext>
                </a:extLst>
              </a:tr>
              <a:tr h="3317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70-30</a:t>
                      </a:r>
                    </a:p>
                  </a:txBody>
                  <a:tcPr/>
                </a:tc>
                <a:tc>
                  <a:txBody>
                    <a:bodyPr/>
                    <a:lstStyle/>
                    <a:p>
                      <a:pPr algn="ctr"/>
                      <a:r>
                        <a:rPr lang="en-IN" sz="1600"/>
                        <a:t>0.8349</a:t>
                      </a:r>
                    </a:p>
                  </a:txBody>
                  <a:tcPr/>
                </a:tc>
                <a:tc>
                  <a:txBody>
                    <a:bodyPr/>
                    <a:lstStyle/>
                    <a:p>
                      <a:pPr algn="ctr"/>
                      <a:r>
                        <a:rPr lang="en-IN" sz="1600"/>
                        <a:t>5</a:t>
                      </a:r>
                    </a:p>
                  </a:txBody>
                  <a:tcPr/>
                </a:tc>
                <a:extLst>
                  <a:ext uri="{0D108BD9-81ED-4DB2-BD59-A6C34878D82A}">
                    <a16:rowId xmlns:a16="http://schemas.microsoft.com/office/drawing/2014/main" val="1646796774"/>
                  </a:ext>
                </a:extLst>
              </a:tr>
              <a:tr h="3317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70-30</a:t>
                      </a:r>
                    </a:p>
                  </a:txBody>
                  <a:tcPr/>
                </a:tc>
                <a:tc>
                  <a:txBody>
                    <a:bodyPr/>
                    <a:lstStyle/>
                    <a:p>
                      <a:pPr algn="ctr"/>
                      <a:r>
                        <a:rPr lang="en-IN" sz="1600"/>
                        <a:t>0.8391</a:t>
                      </a:r>
                    </a:p>
                  </a:txBody>
                  <a:tcPr/>
                </a:tc>
                <a:tc>
                  <a:txBody>
                    <a:bodyPr/>
                    <a:lstStyle/>
                    <a:p>
                      <a:pPr algn="ctr"/>
                      <a:r>
                        <a:rPr lang="en-IN" sz="1600"/>
                        <a:t>7</a:t>
                      </a:r>
                    </a:p>
                  </a:txBody>
                  <a:tcPr/>
                </a:tc>
                <a:extLst>
                  <a:ext uri="{0D108BD9-81ED-4DB2-BD59-A6C34878D82A}">
                    <a16:rowId xmlns:a16="http://schemas.microsoft.com/office/drawing/2014/main" val="2339212021"/>
                  </a:ext>
                </a:extLst>
              </a:tr>
              <a:tr h="331757">
                <a:tc>
                  <a:txBody>
                    <a:bodyPr/>
                    <a:lstStyle/>
                    <a:p>
                      <a:pPr algn="ctr"/>
                      <a:r>
                        <a:rPr lang="en-IN" sz="1600"/>
                        <a:t>75-25</a:t>
                      </a:r>
                    </a:p>
                  </a:txBody>
                  <a:tcPr/>
                </a:tc>
                <a:tc>
                  <a:txBody>
                    <a:bodyPr/>
                    <a:lstStyle/>
                    <a:p>
                      <a:pPr algn="ctr"/>
                      <a:r>
                        <a:rPr lang="en-IN" sz="1600"/>
                        <a:t>0.8375</a:t>
                      </a:r>
                    </a:p>
                  </a:txBody>
                  <a:tcPr/>
                </a:tc>
                <a:tc>
                  <a:txBody>
                    <a:bodyPr/>
                    <a:lstStyle/>
                    <a:p>
                      <a:pPr algn="ctr"/>
                      <a:r>
                        <a:rPr lang="en-IN" sz="1600"/>
                        <a:t>3</a:t>
                      </a:r>
                    </a:p>
                  </a:txBody>
                  <a:tcPr/>
                </a:tc>
                <a:extLst>
                  <a:ext uri="{0D108BD9-81ED-4DB2-BD59-A6C34878D82A}">
                    <a16:rowId xmlns:a16="http://schemas.microsoft.com/office/drawing/2014/main" val="3850363923"/>
                  </a:ext>
                </a:extLst>
              </a:tr>
              <a:tr h="3317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75-25</a:t>
                      </a:r>
                    </a:p>
                  </a:txBody>
                  <a:tcPr/>
                </a:tc>
                <a:tc>
                  <a:txBody>
                    <a:bodyPr/>
                    <a:lstStyle/>
                    <a:p>
                      <a:pPr algn="ctr"/>
                      <a:r>
                        <a:rPr lang="en-IN" sz="1600"/>
                        <a:t>0.8286</a:t>
                      </a:r>
                    </a:p>
                  </a:txBody>
                  <a:tcPr/>
                </a:tc>
                <a:tc>
                  <a:txBody>
                    <a:bodyPr/>
                    <a:lstStyle/>
                    <a:p>
                      <a:pPr algn="ctr"/>
                      <a:r>
                        <a:rPr lang="en-IN" sz="1600"/>
                        <a:t>5</a:t>
                      </a:r>
                    </a:p>
                  </a:txBody>
                  <a:tcPr/>
                </a:tc>
                <a:extLst>
                  <a:ext uri="{0D108BD9-81ED-4DB2-BD59-A6C34878D82A}">
                    <a16:rowId xmlns:a16="http://schemas.microsoft.com/office/drawing/2014/main" val="2663997123"/>
                  </a:ext>
                </a:extLst>
              </a:tr>
              <a:tr h="3317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75-25</a:t>
                      </a:r>
                    </a:p>
                  </a:txBody>
                  <a:tcPr/>
                </a:tc>
                <a:tc>
                  <a:txBody>
                    <a:bodyPr/>
                    <a:lstStyle/>
                    <a:p>
                      <a:pPr algn="ctr"/>
                      <a:r>
                        <a:rPr lang="en-IN" sz="1600"/>
                        <a:t>0.8324</a:t>
                      </a:r>
                    </a:p>
                  </a:txBody>
                  <a:tcPr/>
                </a:tc>
                <a:tc>
                  <a:txBody>
                    <a:bodyPr/>
                    <a:lstStyle/>
                    <a:p>
                      <a:pPr algn="ctr"/>
                      <a:r>
                        <a:rPr lang="en-IN" sz="1600"/>
                        <a:t>7</a:t>
                      </a:r>
                    </a:p>
                  </a:txBody>
                  <a:tcPr/>
                </a:tc>
                <a:extLst>
                  <a:ext uri="{0D108BD9-81ED-4DB2-BD59-A6C34878D82A}">
                    <a16:rowId xmlns:a16="http://schemas.microsoft.com/office/drawing/2014/main" val="2016371965"/>
                  </a:ext>
                </a:extLst>
              </a:tr>
              <a:tr h="331757">
                <a:tc>
                  <a:txBody>
                    <a:bodyPr/>
                    <a:lstStyle/>
                    <a:p>
                      <a:pPr algn="ctr"/>
                      <a:r>
                        <a:rPr lang="en-IN" sz="1600"/>
                        <a:t>80-20</a:t>
                      </a:r>
                    </a:p>
                  </a:txBody>
                  <a:tcPr/>
                </a:tc>
                <a:tc>
                  <a:txBody>
                    <a:bodyPr/>
                    <a:lstStyle/>
                    <a:p>
                      <a:pPr algn="ctr"/>
                      <a:r>
                        <a:rPr lang="en-IN" sz="1600"/>
                        <a:t>0.8412</a:t>
                      </a:r>
                    </a:p>
                  </a:txBody>
                  <a:tcPr/>
                </a:tc>
                <a:tc>
                  <a:txBody>
                    <a:bodyPr/>
                    <a:lstStyle/>
                    <a:p>
                      <a:pPr algn="ctr"/>
                      <a:r>
                        <a:rPr lang="en-IN" sz="1600"/>
                        <a:t>3</a:t>
                      </a:r>
                    </a:p>
                  </a:txBody>
                  <a:tcPr/>
                </a:tc>
                <a:extLst>
                  <a:ext uri="{0D108BD9-81ED-4DB2-BD59-A6C34878D82A}">
                    <a16:rowId xmlns:a16="http://schemas.microsoft.com/office/drawing/2014/main" val="685522844"/>
                  </a:ext>
                </a:extLst>
              </a:tr>
              <a:tr h="3317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80-20</a:t>
                      </a:r>
                    </a:p>
                  </a:txBody>
                  <a:tcPr/>
                </a:tc>
                <a:tc>
                  <a:txBody>
                    <a:bodyPr/>
                    <a:lstStyle/>
                    <a:p>
                      <a:pPr algn="ctr"/>
                      <a:r>
                        <a:rPr lang="en-IN" sz="1600"/>
                        <a:t>0.8253</a:t>
                      </a:r>
                    </a:p>
                  </a:txBody>
                  <a:tcPr/>
                </a:tc>
                <a:tc>
                  <a:txBody>
                    <a:bodyPr/>
                    <a:lstStyle/>
                    <a:p>
                      <a:pPr algn="ctr"/>
                      <a:r>
                        <a:rPr lang="en-IN" sz="1600"/>
                        <a:t>5</a:t>
                      </a:r>
                    </a:p>
                  </a:txBody>
                  <a:tcPr/>
                </a:tc>
                <a:extLst>
                  <a:ext uri="{0D108BD9-81ED-4DB2-BD59-A6C34878D82A}">
                    <a16:rowId xmlns:a16="http://schemas.microsoft.com/office/drawing/2014/main" val="2411116529"/>
                  </a:ext>
                </a:extLst>
              </a:tr>
              <a:tr h="1440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80-20</a:t>
                      </a:r>
                    </a:p>
                  </a:txBody>
                  <a:tcPr/>
                </a:tc>
                <a:tc>
                  <a:txBody>
                    <a:bodyPr/>
                    <a:lstStyle/>
                    <a:p>
                      <a:pPr algn="ctr"/>
                      <a:r>
                        <a:rPr lang="en-IN" sz="1600"/>
                        <a:t>0.8349</a:t>
                      </a:r>
                    </a:p>
                  </a:txBody>
                  <a:tcPr/>
                </a:tc>
                <a:tc>
                  <a:txBody>
                    <a:bodyPr/>
                    <a:lstStyle/>
                    <a:p>
                      <a:pPr algn="ctr"/>
                      <a:r>
                        <a:rPr lang="en-IN" sz="1600"/>
                        <a:t>7</a:t>
                      </a:r>
                    </a:p>
                  </a:txBody>
                  <a:tcPr/>
                </a:tc>
                <a:extLst>
                  <a:ext uri="{0D108BD9-81ED-4DB2-BD59-A6C34878D82A}">
                    <a16:rowId xmlns:a16="http://schemas.microsoft.com/office/drawing/2014/main" val="2638313705"/>
                  </a:ext>
                </a:extLst>
              </a:tr>
            </a:tbl>
          </a:graphicData>
        </a:graphic>
      </p:graphicFrame>
      <p:sp>
        <p:nvSpPr>
          <p:cNvPr id="6" name="TextBox 5">
            <a:extLst>
              <a:ext uri="{FF2B5EF4-FFF2-40B4-BE49-F238E27FC236}">
                <a16:creationId xmlns:a16="http://schemas.microsoft.com/office/drawing/2014/main" id="{C36881E5-FD30-1C09-EBA8-7E84C4D8632A}"/>
              </a:ext>
            </a:extLst>
          </p:cNvPr>
          <p:cNvSpPr txBox="1"/>
          <p:nvPr/>
        </p:nvSpPr>
        <p:spPr>
          <a:xfrm>
            <a:off x="11343534" y="374397"/>
            <a:ext cx="6095210" cy="369332"/>
          </a:xfrm>
          <a:prstGeom prst="rect">
            <a:avLst/>
          </a:prstGeom>
          <a:noFill/>
        </p:spPr>
        <p:txBody>
          <a:bodyPr wrap="square">
            <a:spAutoFit/>
          </a:bodyPr>
          <a:lstStyle/>
          <a:p>
            <a:r>
              <a:rPr lang="en-GB">
                <a:latin typeface="Aptos Display"/>
              </a:rPr>
              <a:t>10</a:t>
            </a:r>
            <a:endParaRPr lang="en-IN"/>
          </a:p>
        </p:txBody>
      </p:sp>
    </p:spTree>
    <p:extLst>
      <p:ext uri="{BB962C8B-B14F-4D97-AF65-F5344CB8AC3E}">
        <p14:creationId xmlns:p14="http://schemas.microsoft.com/office/powerpoint/2010/main" val="1099775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DC9FF-867B-8705-34CB-6C81AD321D59}"/>
              </a:ext>
            </a:extLst>
          </p:cNvPr>
          <p:cNvSpPr>
            <a:spLocks noGrp="1"/>
          </p:cNvSpPr>
          <p:nvPr>
            <p:ph type="title"/>
          </p:nvPr>
        </p:nvSpPr>
        <p:spPr>
          <a:xfrm>
            <a:off x="400050" y="361948"/>
            <a:ext cx="9906000" cy="639109"/>
          </a:xfrm>
        </p:spPr>
        <p:txBody>
          <a:bodyPr>
            <a:normAutofit/>
          </a:bodyPr>
          <a:lstStyle/>
          <a:p>
            <a:r>
              <a:rPr lang="en-US" sz="2200" i="0" u="sng">
                <a:solidFill>
                  <a:schemeClr val="tx1"/>
                </a:solidFill>
                <a:latin typeface="Bell MT Bold"/>
              </a:rPr>
              <a:t>GRAIDENT BOOSTING</a:t>
            </a:r>
          </a:p>
        </p:txBody>
      </p:sp>
      <p:graphicFrame>
        <p:nvGraphicFramePr>
          <p:cNvPr id="4" name="Table 3">
            <a:extLst>
              <a:ext uri="{FF2B5EF4-FFF2-40B4-BE49-F238E27FC236}">
                <a16:creationId xmlns:a16="http://schemas.microsoft.com/office/drawing/2014/main" id="{EFB76B7D-D7EE-9127-C749-362EA705B59E}"/>
              </a:ext>
            </a:extLst>
          </p:cNvPr>
          <p:cNvGraphicFramePr>
            <a:graphicFrameLocks noGrp="1"/>
          </p:cNvGraphicFramePr>
          <p:nvPr>
            <p:extLst>
              <p:ext uri="{D42A27DB-BD31-4B8C-83A1-F6EECF244321}">
                <p14:modId xmlns:p14="http://schemas.microsoft.com/office/powerpoint/2010/main" val="3159768981"/>
              </p:ext>
            </p:extLst>
          </p:nvPr>
        </p:nvGraphicFramePr>
        <p:xfrm>
          <a:off x="4022729" y="780476"/>
          <a:ext cx="6083296" cy="5633445"/>
        </p:xfrm>
        <a:graphic>
          <a:graphicData uri="http://schemas.openxmlformats.org/drawingml/2006/table">
            <a:tbl>
              <a:tblPr firstRow="1" bandRow="1">
                <a:tableStyleId>{5C22544A-7EE6-4342-B048-85BDC9FD1C3A}</a:tableStyleId>
              </a:tblPr>
              <a:tblGrid>
                <a:gridCol w="2081740">
                  <a:extLst>
                    <a:ext uri="{9D8B030D-6E8A-4147-A177-3AD203B41FA5}">
                      <a16:colId xmlns:a16="http://schemas.microsoft.com/office/drawing/2014/main" val="94252750"/>
                    </a:ext>
                  </a:extLst>
                </a:gridCol>
                <a:gridCol w="2000778">
                  <a:extLst>
                    <a:ext uri="{9D8B030D-6E8A-4147-A177-3AD203B41FA5}">
                      <a16:colId xmlns:a16="http://schemas.microsoft.com/office/drawing/2014/main" val="1338638408"/>
                    </a:ext>
                  </a:extLst>
                </a:gridCol>
                <a:gridCol w="2000778">
                  <a:extLst>
                    <a:ext uri="{9D8B030D-6E8A-4147-A177-3AD203B41FA5}">
                      <a16:colId xmlns:a16="http://schemas.microsoft.com/office/drawing/2014/main" val="4037984195"/>
                    </a:ext>
                  </a:extLst>
                </a:gridCol>
              </a:tblGrid>
              <a:tr h="549767">
                <a:tc>
                  <a:txBody>
                    <a:bodyPr/>
                    <a:lstStyle/>
                    <a:p>
                      <a:pPr algn="ctr"/>
                      <a:r>
                        <a:rPr lang="en-IN" sz="1600"/>
                        <a:t>TRAIN TEST RATIO </a:t>
                      </a:r>
                    </a:p>
                  </a:txBody>
                  <a:tcPr>
                    <a:solidFill>
                      <a:srgbClr val="00B0F0"/>
                    </a:solidFill>
                  </a:tcPr>
                </a:tc>
                <a:tc>
                  <a:txBody>
                    <a:bodyPr/>
                    <a:lstStyle/>
                    <a:p>
                      <a:pPr algn="ctr"/>
                      <a:r>
                        <a:rPr lang="en-IN" sz="1600"/>
                        <a:t>ACCURACY SCORE</a:t>
                      </a: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Max _depth</a:t>
                      </a:r>
                    </a:p>
                  </a:txBody>
                  <a:tcPr>
                    <a:solidFill>
                      <a:srgbClr val="00B0F0"/>
                    </a:solidFill>
                  </a:tcPr>
                </a:tc>
                <a:extLst>
                  <a:ext uri="{0D108BD9-81ED-4DB2-BD59-A6C34878D82A}">
                    <a16:rowId xmlns:a16="http://schemas.microsoft.com/office/drawing/2014/main" val="1562545127"/>
                  </a:ext>
                </a:extLst>
              </a:tr>
              <a:tr h="318286">
                <a:tc>
                  <a:txBody>
                    <a:bodyPr/>
                    <a:lstStyle/>
                    <a:p>
                      <a:pPr algn="ctr"/>
                      <a:r>
                        <a:rPr lang="en-IN" sz="1600"/>
                        <a:t>60-40</a:t>
                      </a:r>
                    </a:p>
                  </a:txBody>
                  <a:tcPr/>
                </a:tc>
                <a:tc>
                  <a:txBody>
                    <a:bodyPr/>
                    <a:lstStyle/>
                    <a:p>
                      <a:pPr algn="ctr"/>
                      <a:r>
                        <a:rPr lang="en-IN" sz="1600"/>
                        <a:t>0.90</a:t>
                      </a:r>
                    </a:p>
                  </a:txBody>
                  <a:tcPr/>
                </a:tc>
                <a:tc>
                  <a:txBody>
                    <a:bodyPr/>
                    <a:lstStyle/>
                    <a:p>
                      <a:pPr algn="ctr"/>
                      <a:r>
                        <a:rPr lang="en-IN" sz="1600"/>
                        <a:t>3</a:t>
                      </a:r>
                    </a:p>
                  </a:txBody>
                  <a:tcPr/>
                </a:tc>
                <a:extLst>
                  <a:ext uri="{0D108BD9-81ED-4DB2-BD59-A6C34878D82A}">
                    <a16:rowId xmlns:a16="http://schemas.microsoft.com/office/drawing/2014/main" val="2234681477"/>
                  </a:ext>
                </a:extLst>
              </a:tr>
              <a:tr h="3182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60-40</a:t>
                      </a:r>
                    </a:p>
                  </a:txBody>
                  <a:tcPr/>
                </a:tc>
                <a:tc>
                  <a:txBody>
                    <a:bodyPr/>
                    <a:lstStyle/>
                    <a:p>
                      <a:pPr algn="ctr"/>
                      <a:r>
                        <a:rPr lang="en-IN" sz="1600"/>
                        <a:t>0.91</a:t>
                      </a:r>
                    </a:p>
                  </a:txBody>
                  <a:tcPr/>
                </a:tc>
                <a:tc>
                  <a:txBody>
                    <a:bodyPr/>
                    <a:lstStyle/>
                    <a:p>
                      <a:pPr algn="ctr"/>
                      <a:r>
                        <a:rPr lang="en-IN" sz="1600"/>
                        <a:t>5</a:t>
                      </a:r>
                    </a:p>
                  </a:txBody>
                  <a:tcPr/>
                </a:tc>
                <a:extLst>
                  <a:ext uri="{0D108BD9-81ED-4DB2-BD59-A6C34878D82A}">
                    <a16:rowId xmlns:a16="http://schemas.microsoft.com/office/drawing/2014/main" val="2511593551"/>
                  </a:ext>
                </a:extLst>
              </a:tr>
              <a:tr h="3604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60-40</a:t>
                      </a:r>
                    </a:p>
                  </a:txBody>
                  <a:tcPr/>
                </a:tc>
                <a:tc>
                  <a:txBody>
                    <a:bodyPr/>
                    <a:lstStyle/>
                    <a:p>
                      <a:pPr algn="ctr"/>
                      <a:r>
                        <a:rPr lang="en-IN" sz="1600"/>
                        <a:t>0.92</a:t>
                      </a:r>
                    </a:p>
                  </a:txBody>
                  <a:tcPr/>
                </a:tc>
                <a:tc>
                  <a:txBody>
                    <a:bodyPr/>
                    <a:lstStyle/>
                    <a:p>
                      <a:pPr algn="ctr"/>
                      <a:r>
                        <a:rPr lang="en-IN" sz="1600"/>
                        <a:t>7</a:t>
                      </a:r>
                    </a:p>
                  </a:txBody>
                  <a:tcPr/>
                </a:tc>
                <a:extLst>
                  <a:ext uri="{0D108BD9-81ED-4DB2-BD59-A6C34878D82A}">
                    <a16:rowId xmlns:a16="http://schemas.microsoft.com/office/drawing/2014/main" val="2254868488"/>
                  </a:ext>
                </a:extLst>
              </a:tr>
              <a:tr h="318286">
                <a:tc>
                  <a:txBody>
                    <a:bodyPr/>
                    <a:lstStyle/>
                    <a:p>
                      <a:pPr algn="ctr"/>
                      <a:r>
                        <a:rPr lang="en-IN" sz="1600"/>
                        <a:t>65-35</a:t>
                      </a:r>
                    </a:p>
                  </a:txBody>
                  <a:tcPr/>
                </a:tc>
                <a:tc>
                  <a:txBody>
                    <a:bodyPr/>
                    <a:lstStyle/>
                    <a:p>
                      <a:pPr algn="ctr"/>
                      <a:r>
                        <a:rPr lang="en-IN" sz="1600" b="0" kern="1200">
                          <a:solidFill>
                            <a:schemeClr val="tx1"/>
                          </a:solidFill>
                          <a:latin typeface="+mn-lt"/>
                          <a:ea typeface="+mn-ea"/>
                          <a:cs typeface="+mn-cs"/>
                        </a:rPr>
                        <a:t>0.90</a:t>
                      </a:r>
                    </a:p>
                  </a:txBody>
                  <a:tcPr/>
                </a:tc>
                <a:tc>
                  <a:txBody>
                    <a:bodyPr/>
                    <a:lstStyle/>
                    <a:p>
                      <a:pPr algn="ctr"/>
                      <a:r>
                        <a:rPr lang="en-IN" sz="1600"/>
                        <a:t>3</a:t>
                      </a:r>
                    </a:p>
                  </a:txBody>
                  <a:tcPr/>
                </a:tc>
                <a:extLst>
                  <a:ext uri="{0D108BD9-81ED-4DB2-BD59-A6C34878D82A}">
                    <a16:rowId xmlns:a16="http://schemas.microsoft.com/office/drawing/2014/main" val="3643041906"/>
                  </a:ext>
                </a:extLst>
              </a:tr>
              <a:tr h="3182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65-35</a:t>
                      </a:r>
                    </a:p>
                  </a:txBody>
                  <a:tcPr/>
                </a:tc>
                <a:tc>
                  <a:txBody>
                    <a:bodyPr/>
                    <a:lstStyle/>
                    <a:p>
                      <a:pPr algn="ctr"/>
                      <a:r>
                        <a:rPr lang="en-IN" sz="1600"/>
                        <a:t>0.92</a:t>
                      </a:r>
                    </a:p>
                  </a:txBody>
                  <a:tcPr/>
                </a:tc>
                <a:tc>
                  <a:txBody>
                    <a:bodyPr/>
                    <a:lstStyle/>
                    <a:p>
                      <a:pPr algn="ctr"/>
                      <a:r>
                        <a:rPr lang="en-IN" sz="1600"/>
                        <a:t>5</a:t>
                      </a:r>
                    </a:p>
                  </a:txBody>
                  <a:tcPr/>
                </a:tc>
                <a:extLst>
                  <a:ext uri="{0D108BD9-81ED-4DB2-BD59-A6C34878D82A}">
                    <a16:rowId xmlns:a16="http://schemas.microsoft.com/office/drawing/2014/main" val="211639558"/>
                  </a:ext>
                </a:extLst>
              </a:tr>
              <a:tr h="3182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65-35</a:t>
                      </a:r>
                    </a:p>
                  </a:txBody>
                  <a:tcPr>
                    <a:solidFill>
                      <a:srgbClr val="FFC000"/>
                    </a:solidFill>
                  </a:tcPr>
                </a:tc>
                <a:tc>
                  <a:txBody>
                    <a:bodyPr/>
                    <a:lstStyle/>
                    <a:p>
                      <a:pPr algn="ctr"/>
                      <a:r>
                        <a:rPr lang="en-IN" sz="1600"/>
                        <a:t>0.93</a:t>
                      </a:r>
                    </a:p>
                  </a:txBody>
                  <a:tcPr>
                    <a:solidFill>
                      <a:srgbClr val="FFC000"/>
                    </a:solidFill>
                  </a:tcPr>
                </a:tc>
                <a:tc>
                  <a:txBody>
                    <a:bodyPr/>
                    <a:lstStyle/>
                    <a:p>
                      <a:pPr algn="ctr"/>
                      <a:r>
                        <a:rPr lang="en-IN" sz="1600"/>
                        <a:t>7</a:t>
                      </a:r>
                    </a:p>
                  </a:txBody>
                  <a:tcPr>
                    <a:solidFill>
                      <a:srgbClr val="FFC000"/>
                    </a:solidFill>
                  </a:tcPr>
                </a:tc>
                <a:extLst>
                  <a:ext uri="{0D108BD9-81ED-4DB2-BD59-A6C34878D82A}">
                    <a16:rowId xmlns:a16="http://schemas.microsoft.com/office/drawing/2014/main" val="2661238666"/>
                  </a:ext>
                </a:extLst>
              </a:tr>
              <a:tr h="318286">
                <a:tc>
                  <a:txBody>
                    <a:bodyPr/>
                    <a:lstStyle/>
                    <a:p>
                      <a:pPr algn="ctr"/>
                      <a:r>
                        <a:rPr lang="en-IN" sz="1600"/>
                        <a:t>70-30</a:t>
                      </a:r>
                    </a:p>
                  </a:txBody>
                  <a:tcPr/>
                </a:tc>
                <a:tc>
                  <a:txBody>
                    <a:bodyPr/>
                    <a:lstStyle/>
                    <a:p>
                      <a:pPr algn="ctr"/>
                      <a:r>
                        <a:rPr lang="en-IN" sz="1600"/>
                        <a:t>0.89</a:t>
                      </a:r>
                    </a:p>
                  </a:txBody>
                  <a:tcPr/>
                </a:tc>
                <a:tc>
                  <a:txBody>
                    <a:bodyPr/>
                    <a:lstStyle/>
                    <a:p>
                      <a:pPr algn="ctr"/>
                      <a:r>
                        <a:rPr lang="en-IN" sz="1600"/>
                        <a:t>3</a:t>
                      </a:r>
                    </a:p>
                  </a:txBody>
                  <a:tcPr/>
                </a:tc>
                <a:extLst>
                  <a:ext uri="{0D108BD9-81ED-4DB2-BD59-A6C34878D82A}">
                    <a16:rowId xmlns:a16="http://schemas.microsoft.com/office/drawing/2014/main" val="2883123974"/>
                  </a:ext>
                </a:extLst>
              </a:tr>
              <a:tr h="3182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70-30</a:t>
                      </a:r>
                    </a:p>
                  </a:txBody>
                  <a:tcPr/>
                </a:tc>
                <a:tc>
                  <a:txBody>
                    <a:bodyPr/>
                    <a:lstStyle/>
                    <a:p>
                      <a:pPr algn="ctr"/>
                      <a:r>
                        <a:rPr lang="en-IN" sz="1600"/>
                        <a:t>0.91</a:t>
                      </a:r>
                    </a:p>
                  </a:txBody>
                  <a:tcPr/>
                </a:tc>
                <a:tc>
                  <a:txBody>
                    <a:bodyPr/>
                    <a:lstStyle/>
                    <a:p>
                      <a:pPr algn="ctr"/>
                      <a:r>
                        <a:rPr lang="en-IN" sz="1600"/>
                        <a:t>5</a:t>
                      </a:r>
                    </a:p>
                  </a:txBody>
                  <a:tcPr/>
                </a:tc>
                <a:extLst>
                  <a:ext uri="{0D108BD9-81ED-4DB2-BD59-A6C34878D82A}">
                    <a16:rowId xmlns:a16="http://schemas.microsoft.com/office/drawing/2014/main" val="1095483082"/>
                  </a:ext>
                </a:extLst>
              </a:tr>
              <a:tr h="3182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70-30</a:t>
                      </a:r>
                    </a:p>
                  </a:txBody>
                  <a:tcPr/>
                </a:tc>
                <a:tc>
                  <a:txBody>
                    <a:bodyPr/>
                    <a:lstStyle/>
                    <a:p>
                      <a:pPr algn="ctr"/>
                      <a:r>
                        <a:rPr lang="en-IN" sz="1600"/>
                        <a:t>0.92</a:t>
                      </a:r>
                    </a:p>
                  </a:txBody>
                  <a:tcPr/>
                </a:tc>
                <a:tc>
                  <a:txBody>
                    <a:bodyPr/>
                    <a:lstStyle/>
                    <a:p>
                      <a:pPr algn="ctr"/>
                      <a:r>
                        <a:rPr lang="en-IN" sz="1600"/>
                        <a:t>7</a:t>
                      </a:r>
                    </a:p>
                  </a:txBody>
                  <a:tcPr/>
                </a:tc>
                <a:extLst>
                  <a:ext uri="{0D108BD9-81ED-4DB2-BD59-A6C34878D82A}">
                    <a16:rowId xmlns:a16="http://schemas.microsoft.com/office/drawing/2014/main" val="409383856"/>
                  </a:ext>
                </a:extLst>
              </a:tr>
              <a:tr h="318286">
                <a:tc>
                  <a:txBody>
                    <a:bodyPr/>
                    <a:lstStyle/>
                    <a:p>
                      <a:pPr algn="ctr"/>
                      <a:r>
                        <a:rPr lang="en-IN" sz="1600"/>
                        <a:t>75-25</a:t>
                      </a:r>
                    </a:p>
                  </a:txBody>
                  <a:tcPr/>
                </a:tc>
                <a:tc>
                  <a:txBody>
                    <a:bodyPr/>
                    <a:lstStyle/>
                    <a:p>
                      <a:pPr algn="ctr"/>
                      <a:r>
                        <a:rPr lang="en-IN" sz="1600"/>
                        <a:t>0.88</a:t>
                      </a:r>
                    </a:p>
                  </a:txBody>
                  <a:tcPr/>
                </a:tc>
                <a:tc>
                  <a:txBody>
                    <a:bodyPr/>
                    <a:lstStyle/>
                    <a:p>
                      <a:pPr algn="ctr"/>
                      <a:r>
                        <a:rPr lang="en-IN" sz="1600"/>
                        <a:t>3</a:t>
                      </a:r>
                    </a:p>
                  </a:txBody>
                  <a:tcPr/>
                </a:tc>
                <a:extLst>
                  <a:ext uri="{0D108BD9-81ED-4DB2-BD59-A6C34878D82A}">
                    <a16:rowId xmlns:a16="http://schemas.microsoft.com/office/drawing/2014/main" val="1489188059"/>
                  </a:ext>
                </a:extLst>
              </a:tr>
              <a:tr h="3182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75-25</a:t>
                      </a:r>
                    </a:p>
                  </a:txBody>
                  <a:tcPr/>
                </a:tc>
                <a:tc>
                  <a:txBody>
                    <a:bodyPr/>
                    <a:lstStyle/>
                    <a:p>
                      <a:pPr algn="ctr"/>
                      <a:r>
                        <a:rPr lang="en-IN" sz="1600"/>
                        <a:t>0.90</a:t>
                      </a:r>
                    </a:p>
                  </a:txBody>
                  <a:tcPr/>
                </a:tc>
                <a:tc>
                  <a:txBody>
                    <a:bodyPr/>
                    <a:lstStyle/>
                    <a:p>
                      <a:pPr algn="ctr"/>
                      <a:r>
                        <a:rPr lang="en-IN" sz="1600"/>
                        <a:t>5</a:t>
                      </a:r>
                    </a:p>
                  </a:txBody>
                  <a:tcPr/>
                </a:tc>
                <a:extLst>
                  <a:ext uri="{0D108BD9-81ED-4DB2-BD59-A6C34878D82A}">
                    <a16:rowId xmlns:a16="http://schemas.microsoft.com/office/drawing/2014/main" val="921519518"/>
                  </a:ext>
                </a:extLst>
              </a:tr>
              <a:tr h="3182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75-25</a:t>
                      </a:r>
                    </a:p>
                  </a:txBody>
                  <a:tcPr/>
                </a:tc>
                <a:tc>
                  <a:txBody>
                    <a:bodyPr/>
                    <a:lstStyle/>
                    <a:p>
                      <a:pPr algn="ctr"/>
                      <a:r>
                        <a:rPr lang="en-IN" sz="1600"/>
                        <a:t>0.92</a:t>
                      </a:r>
                    </a:p>
                  </a:txBody>
                  <a:tcPr/>
                </a:tc>
                <a:tc>
                  <a:txBody>
                    <a:bodyPr/>
                    <a:lstStyle/>
                    <a:p>
                      <a:pPr algn="ctr"/>
                      <a:r>
                        <a:rPr lang="en-IN" sz="1600"/>
                        <a:t>7</a:t>
                      </a:r>
                    </a:p>
                  </a:txBody>
                  <a:tcPr/>
                </a:tc>
                <a:extLst>
                  <a:ext uri="{0D108BD9-81ED-4DB2-BD59-A6C34878D82A}">
                    <a16:rowId xmlns:a16="http://schemas.microsoft.com/office/drawing/2014/main" val="721736255"/>
                  </a:ext>
                </a:extLst>
              </a:tr>
              <a:tr h="318286">
                <a:tc>
                  <a:txBody>
                    <a:bodyPr/>
                    <a:lstStyle/>
                    <a:p>
                      <a:pPr algn="ctr"/>
                      <a:r>
                        <a:rPr lang="en-IN" sz="1600"/>
                        <a:t>80-20</a:t>
                      </a:r>
                    </a:p>
                  </a:txBody>
                  <a:tcPr/>
                </a:tc>
                <a:tc>
                  <a:txBody>
                    <a:bodyPr/>
                    <a:lstStyle/>
                    <a:p>
                      <a:pPr algn="ctr"/>
                      <a:r>
                        <a:rPr lang="en-IN" sz="1600"/>
                        <a:t>0.88</a:t>
                      </a:r>
                    </a:p>
                  </a:txBody>
                  <a:tcPr/>
                </a:tc>
                <a:tc>
                  <a:txBody>
                    <a:bodyPr/>
                    <a:lstStyle/>
                    <a:p>
                      <a:pPr algn="ctr"/>
                      <a:r>
                        <a:rPr lang="en-IN" sz="1600"/>
                        <a:t>3</a:t>
                      </a:r>
                    </a:p>
                  </a:txBody>
                  <a:tcPr/>
                </a:tc>
                <a:extLst>
                  <a:ext uri="{0D108BD9-81ED-4DB2-BD59-A6C34878D82A}">
                    <a16:rowId xmlns:a16="http://schemas.microsoft.com/office/drawing/2014/main" val="2444353180"/>
                  </a:ext>
                </a:extLst>
              </a:tr>
              <a:tr h="3182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80-20</a:t>
                      </a:r>
                    </a:p>
                  </a:txBody>
                  <a:tcPr/>
                </a:tc>
                <a:tc>
                  <a:txBody>
                    <a:bodyPr/>
                    <a:lstStyle/>
                    <a:p>
                      <a:pPr algn="ctr"/>
                      <a:r>
                        <a:rPr lang="en-IN" sz="1600"/>
                        <a:t>0.91</a:t>
                      </a:r>
                    </a:p>
                  </a:txBody>
                  <a:tcPr/>
                </a:tc>
                <a:tc>
                  <a:txBody>
                    <a:bodyPr/>
                    <a:lstStyle/>
                    <a:p>
                      <a:pPr algn="ctr"/>
                      <a:r>
                        <a:rPr lang="en-IN" sz="1600"/>
                        <a:t>5</a:t>
                      </a:r>
                    </a:p>
                  </a:txBody>
                  <a:tcPr/>
                </a:tc>
                <a:extLst>
                  <a:ext uri="{0D108BD9-81ED-4DB2-BD59-A6C34878D82A}">
                    <a16:rowId xmlns:a16="http://schemas.microsoft.com/office/drawing/2014/main" val="55733950"/>
                  </a:ext>
                </a:extLst>
              </a:tr>
              <a:tr h="3182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80-20</a:t>
                      </a:r>
                    </a:p>
                  </a:txBody>
                  <a:tcPr/>
                </a:tc>
                <a:tc>
                  <a:txBody>
                    <a:bodyPr/>
                    <a:lstStyle/>
                    <a:p>
                      <a:pPr algn="ctr"/>
                      <a:r>
                        <a:rPr lang="en-IN" sz="1600"/>
                        <a:t>0.91</a:t>
                      </a:r>
                    </a:p>
                  </a:txBody>
                  <a:tcPr/>
                </a:tc>
                <a:tc>
                  <a:txBody>
                    <a:bodyPr/>
                    <a:lstStyle/>
                    <a:p>
                      <a:pPr algn="ctr"/>
                      <a:r>
                        <a:rPr lang="en-IN" sz="1600"/>
                        <a:t>7</a:t>
                      </a:r>
                    </a:p>
                  </a:txBody>
                  <a:tcPr/>
                </a:tc>
                <a:extLst>
                  <a:ext uri="{0D108BD9-81ED-4DB2-BD59-A6C34878D82A}">
                    <a16:rowId xmlns:a16="http://schemas.microsoft.com/office/drawing/2014/main" val="1343155608"/>
                  </a:ext>
                </a:extLst>
              </a:tr>
            </a:tbl>
          </a:graphicData>
        </a:graphic>
      </p:graphicFrame>
      <p:sp>
        <p:nvSpPr>
          <p:cNvPr id="6" name="TextBox 5">
            <a:extLst>
              <a:ext uri="{FF2B5EF4-FFF2-40B4-BE49-F238E27FC236}">
                <a16:creationId xmlns:a16="http://schemas.microsoft.com/office/drawing/2014/main" id="{8D7DA1D4-DC45-D225-6341-35311D263A08}"/>
              </a:ext>
            </a:extLst>
          </p:cNvPr>
          <p:cNvSpPr txBox="1"/>
          <p:nvPr/>
        </p:nvSpPr>
        <p:spPr>
          <a:xfrm>
            <a:off x="11390913" y="361948"/>
            <a:ext cx="6095210" cy="369332"/>
          </a:xfrm>
          <a:prstGeom prst="rect">
            <a:avLst/>
          </a:prstGeom>
          <a:noFill/>
        </p:spPr>
        <p:txBody>
          <a:bodyPr wrap="square">
            <a:spAutoFit/>
          </a:bodyPr>
          <a:lstStyle/>
          <a:p>
            <a:r>
              <a:rPr lang="en-GB">
                <a:latin typeface="Aptos Display"/>
              </a:rPr>
              <a:t>11</a:t>
            </a:r>
            <a:endParaRPr lang="en-IN"/>
          </a:p>
        </p:txBody>
      </p:sp>
    </p:spTree>
    <p:extLst>
      <p:ext uri="{BB962C8B-B14F-4D97-AF65-F5344CB8AC3E}">
        <p14:creationId xmlns:p14="http://schemas.microsoft.com/office/powerpoint/2010/main" val="3372918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B52E-D7E1-408A-4474-40417288CD9B}"/>
              </a:ext>
            </a:extLst>
          </p:cNvPr>
          <p:cNvSpPr>
            <a:spLocks noGrp="1"/>
          </p:cNvSpPr>
          <p:nvPr>
            <p:ph type="title"/>
          </p:nvPr>
        </p:nvSpPr>
        <p:spPr>
          <a:xfrm>
            <a:off x="571500" y="276225"/>
            <a:ext cx="9906000" cy="591484"/>
          </a:xfrm>
        </p:spPr>
        <p:txBody>
          <a:bodyPr>
            <a:normAutofit/>
          </a:bodyPr>
          <a:lstStyle/>
          <a:p>
            <a:r>
              <a:rPr lang="en-IN" sz="2200" u="sng">
                <a:solidFill>
                  <a:schemeClr val="tx1"/>
                </a:solidFill>
                <a:latin typeface="Bell MT Bold"/>
              </a:rPr>
              <a:t>DECISION TREE</a:t>
            </a:r>
            <a:endParaRPr lang="en-US" sz="2200" i="0" u="sng">
              <a:solidFill>
                <a:schemeClr val="tx1"/>
              </a:solidFill>
              <a:latin typeface="Bell MT Bold"/>
            </a:endParaRPr>
          </a:p>
        </p:txBody>
      </p:sp>
      <p:graphicFrame>
        <p:nvGraphicFramePr>
          <p:cNvPr id="4" name="Table 3">
            <a:extLst>
              <a:ext uri="{FF2B5EF4-FFF2-40B4-BE49-F238E27FC236}">
                <a16:creationId xmlns:a16="http://schemas.microsoft.com/office/drawing/2014/main" id="{AE130902-C951-E737-75AF-0C57C7C0F3B9}"/>
              </a:ext>
            </a:extLst>
          </p:cNvPr>
          <p:cNvGraphicFramePr>
            <a:graphicFrameLocks noGrp="1"/>
          </p:cNvGraphicFramePr>
          <p:nvPr>
            <p:extLst>
              <p:ext uri="{D42A27DB-BD31-4B8C-83A1-F6EECF244321}">
                <p14:modId xmlns:p14="http://schemas.microsoft.com/office/powerpoint/2010/main" val="1611252915"/>
              </p:ext>
            </p:extLst>
          </p:nvPr>
        </p:nvGraphicFramePr>
        <p:xfrm>
          <a:off x="2839568" y="760704"/>
          <a:ext cx="6281736" cy="5605440"/>
        </p:xfrm>
        <a:graphic>
          <a:graphicData uri="http://schemas.openxmlformats.org/drawingml/2006/table">
            <a:tbl>
              <a:tblPr firstRow="1" bandRow="1">
                <a:tableStyleId>{5C22544A-7EE6-4342-B048-85BDC9FD1C3A}</a:tableStyleId>
              </a:tblPr>
              <a:tblGrid>
                <a:gridCol w="2135187">
                  <a:extLst>
                    <a:ext uri="{9D8B030D-6E8A-4147-A177-3AD203B41FA5}">
                      <a16:colId xmlns:a16="http://schemas.microsoft.com/office/drawing/2014/main" val="2703371460"/>
                    </a:ext>
                  </a:extLst>
                </a:gridCol>
                <a:gridCol w="2135187">
                  <a:extLst>
                    <a:ext uri="{9D8B030D-6E8A-4147-A177-3AD203B41FA5}">
                      <a16:colId xmlns:a16="http://schemas.microsoft.com/office/drawing/2014/main" val="1858589115"/>
                    </a:ext>
                  </a:extLst>
                </a:gridCol>
                <a:gridCol w="2011362">
                  <a:extLst>
                    <a:ext uri="{9D8B030D-6E8A-4147-A177-3AD203B41FA5}">
                      <a16:colId xmlns:a16="http://schemas.microsoft.com/office/drawing/2014/main" val="2370198911"/>
                    </a:ext>
                  </a:extLst>
                </a:gridCol>
              </a:tblGrid>
              <a:tr h="350340">
                <a:tc>
                  <a:txBody>
                    <a:bodyPr/>
                    <a:lstStyle/>
                    <a:p>
                      <a:pPr algn="ctr"/>
                      <a:r>
                        <a:rPr lang="en-IN" sz="1600"/>
                        <a:t>TRAIN TEST RATIO </a:t>
                      </a:r>
                    </a:p>
                  </a:txBody>
                  <a:tcPr>
                    <a:solidFill>
                      <a:srgbClr val="00B0F0"/>
                    </a:solidFill>
                  </a:tcPr>
                </a:tc>
                <a:tc>
                  <a:txBody>
                    <a:bodyPr/>
                    <a:lstStyle/>
                    <a:p>
                      <a:pPr algn="ctr"/>
                      <a:r>
                        <a:rPr lang="en-IN" sz="1600"/>
                        <a:t>ACCURACY SCORE</a:t>
                      </a: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Max _depth</a:t>
                      </a:r>
                    </a:p>
                  </a:txBody>
                  <a:tcPr>
                    <a:solidFill>
                      <a:srgbClr val="00B0F0"/>
                    </a:solidFill>
                  </a:tcPr>
                </a:tc>
                <a:extLst>
                  <a:ext uri="{0D108BD9-81ED-4DB2-BD59-A6C34878D82A}">
                    <a16:rowId xmlns:a16="http://schemas.microsoft.com/office/drawing/2014/main" val="1660887769"/>
                  </a:ext>
                </a:extLst>
              </a:tr>
              <a:tr h="350340">
                <a:tc>
                  <a:txBody>
                    <a:bodyPr/>
                    <a:lstStyle/>
                    <a:p>
                      <a:pPr algn="ctr"/>
                      <a:r>
                        <a:rPr lang="en-IN" sz="1600"/>
                        <a:t>60-40</a:t>
                      </a:r>
                    </a:p>
                  </a:txBody>
                  <a:tcPr/>
                </a:tc>
                <a:tc>
                  <a:txBody>
                    <a:bodyPr/>
                    <a:lstStyle/>
                    <a:p>
                      <a:pPr algn="ctr"/>
                      <a:r>
                        <a:rPr lang="en-IN" sz="1600"/>
                        <a:t>0.8952</a:t>
                      </a:r>
                    </a:p>
                  </a:txBody>
                  <a:tcPr/>
                </a:tc>
                <a:tc>
                  <a:txBody>
                    <a:bodyPr/>
                    <a:lstStyle/>
                    <a:p>
                      <a:pPr algn="ctr"/>
                      <a:r>
                        <a:rPr lang="en-IN" sz="1600"/>
                        <a:t>3</a:t>
                      </a:r>
                    </a:p>
                  </a:txBody>
                  <a:tcPr/>
                </a:tc>
                <a:extLst>
                  <a:ext uri="{0D108BD9-81ED-4DB2-BD59-A6C34878D82A}">
                    <a16:rowId xmlns:a16="http://schemas.microsoft.com/office/drawing/2014/main" val="3464911766"/>
                  </a:ext>
                </a:extLst>
              </a:tr>
              <a:tr h="3503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60-40</a:t>
                      </a:r>
                    </a:p>
                  </a:txBody>
                  <a:tcPr/>
                </a:tc>
                <a:tc>
                  <a:txBody>
                    <a:bodyPr/>
                    <a:lstStyle/>
                    <a:p>
                      <a:pPr algn="ctr"/>
                      <a:r>
                        <a:rPr lang="en-IN" sz="1600"/>
                        <a:t>0.9126</a:t>
                      </a:r>
                    </a:p>
                  </a:txBody>
                  <a:tcPr/>
                </a:tc>
                <a:tc>
                  <a:txBody>
                    <a:bodyPr/>
                    <a:lstStyle/>
                    <a:p>
                      <a:pPr algn="ctr"/>
                      <a:r>
                        <a:rPr lang="en-IN" sz="1600"/>
                        <a:t>5</a:t>
                      </a:r>
                    </a:p>
                  </a:txBody>
                  <a:tcPr/>
                </a:tc>
                <a:extLst>
                  <a:ext uri="{0D108BD9-81ED-4DB2-BD59-A6C34878D82A}">
                    <a16:rowId xmlns:a16="http://schemas.microsoft.com/office/drawing/2014/main" val="1819017122"/>
                  </a:ext>
                </a:extLst>
              </a:tr>
              <a:tr h="3503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60-40</a:t>
                      </a:r>
                    </a:p>
                  </a:txBody>
                  <a:tcPr/>
                </a:tc>
                <a:tc>
                  <a:txBody>
                    <a:bodyPr/>
                    <a:lstStyle/>
                    <a:p>
                      <a:pPr algn="ctr"/>
                      <a:r>
                        <a:rPr lang="en-IN" sz="1600"/>
                        <a:t>0.9238</a:t>
                      </a:r>
                    </a:p>
                  </a:txBody>
                  <a:tcPr/>
                </a:tc>
                <a:tc>
                  <a:txBody>
                    <a:bodyPr/>
                    <a:lstStyle/>
                    <a:p>
                      <a:pPr algn="ctr"/>
                      <a:r>
                        <a:rPr lang="en-IN" sz="1600"/>
                        <a:t>7</a:t>
                      </a:r>
                    </a:p>
                  </a:txBody>
                  <a:tcPr/>
                </a:tc>
                <a:extLst>
                  <a:ext uri="{0D108BD9-81ED-4DB2-BD59-A6C34878D82A}">
                    <a16:rowId xmlns:a16="http://schemas.microsoft.com/office/drawing/2014/main" val="1414625249"/>
                  </a:ext>
                </a:extLst>
              </a:tr>
              <a:tr h="350340">
                <a:tc>
                  <a:txBody>
                    <a:bodyPr/>
                    <a:lstStyle/>
                    <a:p>
                      <a:pPr algn="ctr"/>
                      <a:r>
                        <a:rPr lang="en-IN" sz="1600"/>
                        <a:t>65-35</a:t>
                      </a:r>
                    </a:p>
                  </a:txBody>
                  <a:tcPr/>
                </a:tc>
                <a:tc>
                  <a:txBody>
                    <a:bodyPr/>
                    <a:lstStyle/>
                    <a:p>
                      <a:pPr algn="ctr"/>
                      <a:r>
                        <a:rPr lang="en-IN" sz="1600" b="0" kern="1200">
                          <a:solidFill>
                            <a:schemeClr val="tx1"/>
                          </a:solidFill>
                          <a:latin typeface="+mn-lt"/>
                          <a:ea typeface="+mn-ea"/>
                          <a:cs typeface="+mn-cs"/>
                        </a:rPr>
                        <a:t>0.8957</a:t>
                      </a:r>
                    </a:p>
                  </a:txBody>
                  <a:tcPr/>
                </a:tc>
                <a:tc>
                  <a:txBody>
                    <a:bodyPr/>
                    <a:lstStyle/>
                    <a:p>
                      <a:pPr algn="ctr"/>
                      <a:r>
                        <a:rPr lang="en-IN" sz="1600"/>
                        <a:t>3</a:t>
                      </a:r>
                    </a:p>
                  </a:txBody>
                  <a:tcPr/>
                </a:tc>
                <a:extLst>
                  <a:ext uri="{0D108BD9-81ED-4DB2-BD59-A6C34878D82A}">
                    <a16:rowId xmlns:a16="http://schemas.microsoft.com/office/drawing/2014/main" val="863688404"/>
                  </a:ext>
                </a:extLst>
              </a:tr>
              <a:tr h="3503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65-35</a:t>
                      </a:r>
                    </a:p>
                  </a:txBody>
                  <a:tcPr/>
                </a:tc>
                <a:tc>
                  <a:txBody>
                    <a:bodyPr/>
                    <a:lstStyle/>
                    <a:p>
                      <a:pPr algn="ctr"/>
                      <a:r>
                        <a:rPr lang="en-IN" sz="1600"/>
                        <a:t>0.9174</a:t>
                      </a:r>
                    </a:p>
                  </a:txBody>
                  <a:tcPr/>
                </a:tc>
                <a:tc>
                  <a:txBody>
                    <a:bodyPr/>
                    <a:lstStyle/>
                    <a:p>
                      <a:pPr algn="ctr"/>
                      <a:r>
                        <a:rPr lang="en-IN" sz="1600"/>
                        <a:t>5</a:t>
                      </a:r>
                    </a:p>
                  </a:txBody>
                  <a:tcPr/>
                </a:tc>
                <a:extLst>
                  <a:ext uri="{0D108BD9-81ED-4DB2-BD59-A6C34878D82A}">
                    <a16:rowId xmlns:a16="http://schemas.microsoft.com/office/drawing/2014/main" val="2149340583"/>
                  </a:ext>
                </a:extLst>
              </a:tr>
              <a:tr h="3503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65-35</a:t>
                      </a:r>
                    </a:p>
                  </a:txBody>
                  <a:tcPr>
                    <a:solidFill>
                      <a:srgbClr val="FFC000"/>
                    </a:solidFill>
                  </a:tcPr>
                </a:tc>
                <a:tc>
                  <a:txBody>
                    <a:bodyPr/>
                    <a:lstStyle/>
                    <a:p>
                      <a:pPr algn="ctr"/>
                      <a:r>
                        <a:rPr lang="en-IN" sz="1600"/>
                        <a:t>0.9292</a:t>
                      </a:r>
                    </a:p>
                  </a:txBody>
                  <a:tcPr>
                    <a:solidFill>
                      <a:srgbClr val="FFC000"/>
                    </a:solidFill>
                  </a:tcPr>
                </a:tc>
                <a:tc>
                  <a:txBody>
                    <a:bodyPr/>
                    <a:lstStyle/>
                    <a:p>
                      <a:pPr algn="ctr"/>
                      <a:r>
                        <a:rPr lang="en-IN" sz="1600"/>
                        <a:t>7</a:t>
                      </a:r>
                    </a:p>
                  </a:txBody>
                  <a:tcPr>
                    <a:solidFill>
                      <a:srgbClr val="FFC000"/>
                    </a:solidFill>
                  </a:tcPr>
                </a:tc>
                <a:extLst>
                  <a:ext uri="{0D108BD9-81ED-4DB2-BD59-A6C34878D82A}">
                    <a16:rowId xmlns:a16="http://schemas.microsoft.com/office/drawing/2014/main" val="58633260"/>
                  </a:ext>
                </a:extLst>
              </a:tr>
              <a:tr h="350340">
                <a:tc>
                  <a:txBody>
                    <a:bodyPr/>
                    <a:lstStyle/>
                    <a:p>
                      <a:pPr algn="ctr"/>
                      <a:r>
                        <a:rPr lang="en-IN" sz="1600"/>
                        <a:t>70-30</a:t>
                      </a:r>
                    </a:p>
                  </a:txBody>
                  <a:tcPr/>
                </a:tc>
                <a:tc>
                  <a:txBody>
                    <a:bodyPr/>
                    <a:lstStyle/>
                    <a:p>
                      <a:pPr algn="ctr"/>
                      <a:r>
                        <a:rPr lang="en-IN" sz="1600"/>
                        <a:t>0.8878</a:t>
                      </a:r>
                    </a:p>
                  </a:txBody>
                  <a:tcPr/>
                </a:tc>
                <a:tc>
                  <a:txBody>
                    <a:bodyPr/>
                    <a:lstStyle/>
                    <a:p>
                      <a:pPr algn="ctr"/>
                      <a:r>
                        <a:rPr lang="en-IN" sz="1600"/>
                        <a:t>3</a:t>
                      </a:r>
                    </a:p>
                  </a:txBody>
                  <a:tcPr/>
                </a:tc>
                <a:extLst>
                  <a:ext uri="{0D108BD9-81ED-4DB2-BD59-A6C34878D82A}">
                    <a16:rowId xmlns:a16="http://schemas.microsoft.com/office/drawing/2014/main" val="2558198194"/>
                  </a:ext>
                </a:extLst>
              </a:tr>
              <a:tr h="3503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70-30</a:t>
                      </a:r>
                    </a:p>
                  </a:txBody>
                  <a:tcPr/>
                </a:tc>
                <a:tc>
                  <a:txBody>
                    <a:bodyPr/>
                    <a:lstStyle/>
                    <a:p>
                      <a:pPr algn="ctr"/>
                      <a:r>
                        <a:rPr lang="en-IN" sz="1600"/>
                        <a:t>0.9089</a:t>
                      </a:r>
                    </a:p>
                  </a:txBody>
                  <a:tcPr/>
                </a:tc>
                <a:tc>
                  <a:txBody>
                    <a:bodyPr/>
                    <a:lstStyle/>
                    <a:p>
                      <a:pPr algn="ctr"/>
                      <a:r>
                        <a:rPr lang="en-IN" sz="1600"/>
                        <a:t>5</a:t>
                      </a:r>
                    </a:p>
                  </a:txBody>
                  <a:tcPr/>
                </a:tc>
                <a:extLst>
                  <a:ext uri="{0D108BD9-81ED-4DB2-BD59-A6C34878D82A}">
                    <a16:rowId xmlns:a16="http://schemas.microsoft.com/office/drawing/2014/main" val="1862027018"/>
                  </a:ext>
                </a:extLst>
              </a:tr>
              <a:tr h="3503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70-30</a:t>
                      </a:r>
                    </a:p>
                  </a:txBody>
                  <a:tcPr/>
                </a:tc>
                <a:tc>
                  <a:txBody>
                    <a:bodyPr/>
                    <a:lstStyle/>
                    <a:p>
                      <a:pPr algn="ctr"/>
                      <a:r>
                        <a:rPr lang="en-IN" sz="1600"/>
                        <a:t>0.9216</a:t>
                      </a:r>
                    </a:p>
                  </a:txBody>
                  <a:tcPr/>
                </a:tc>
                <a:tc>
                  <a:txBody>
                    <a:bodyPr/>
                    <a:lstStyle/>
                    <a:p>
                      <a:pPr algn="ctr"/>
                      <a:r>
                        <a:rPr lang="en-IN" sz="1600"/>
                        <a:t>7</a:t>
                      </a:r>
                    </a:p>
                  </a:txBody>
                  <a:tcPr/>
                </a:tc>
                <a:extLst>
                  <a:ext uri="{0D108BD9-81ED-4DB2-BD59-A6C34878D82A}">
                    <a16:rowId xmlns:a16="http://schemas.microsoft.com/office/drawing/2014/main" val="718258142"/>
                  </a:ext>
                </a:extLst>
              </a:tr>
              <a:tr h="350340">
                <a:tc>
                  <a:txBody>
                    <a:bodyPr/>
                    <a:lstStyle/>
                    <a:p>
                      <a:pPr algn="ctr"/>
                      <a:r>
                        <a:rPr lang="en-IN" sz="1600"/>
                        <a:t>75-25</a:t>
                      </a:r>
                    </a:p>
                  </a:txBody>
                  <a:tcPr/>
                </a:tc>
                <a:tc>
                  <a:txBody>
                    <a:bodyPr/>
                    <a:lstStyle/>
                    <a:p>
                      <a:pPr algn="ctr"/>
                      <a:r>
                        <a:rPr lang="en-IN" sz="1600"/>
                        <a:t>0.8832</a:t>
                      </a:r>
                    </a:p>
                  </a:txBody>
                  <a:tcPr/>
                </a:tc>
                <a:tc>
                  <a:txBody>
                    <a:bodyPr/>
                    <a:lstStyle/>
                    <a:p>
                      <a:pPr algn="ctr"/>
                      <a:r>
                        <a:rPr lang="en-IN" sz="1600"/>
                        <a:t>3</a:t>
                      </a:r>
                    </a:p>
                  </a:txBody>
                  <a:tcPr/>
                </a:tc>
                <a:extLst>
                  <a:ext uri="{0D108BD9-81ED-4DB2-BD59-A6C34878D82A}">
                    <a16:rowId xmlns:a16="http://schemas.microsoft.com/office/drawing/2014/main" val="2418656939"/>
                  </a:ext>
                </a:extLst>
              </a:tr>
              <a:tr h="3503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75-25</a:t>
                      </a:r>
                    </a:p>
                  </a:txBody>
                  <a:tcPr/>
                </a:tc>
                <a:tc>
                  <a:txBody>
                    <a:bodyPr/>
                    <a:lstStyle/>
                    <a:p>
                      <a:pPr algn="ctr"/>
                      <a:r>
                        <a:rPr lang="en-IN" sz="1600"/>
                        <a:t>0.9111</a:t>
                      </a:r>
                    </a:p>
                  </a:txBody>
                  <a:tcPr/>
                </a:tc>
                <a:tc>
                  <a:txBody>
                    <a:bodyPr/>
                    <a:lstStyle/>
                    <a:p>
                      <a:pPr algn="ctr"/>
                      <a:r>
                        <a:rPr lang="en-IN" sz="1600"/>
                        <a:t>5</a:t>
                      </a:r>
                    </a:p>
                  </a:txBody>
                  <a:tcPr/>
                </a:tc>
                <a:extLst>
                  <a:ext uri="{0D108BD9-81ED-4DB2-BD59-A6C34878D82A}">
                    <a16:rowId xmlns:a16="http://schemas.microsoft.com/office/drawing/2014/main" val="973767133"/>
                  </a:ext>
                </a:extLst>
              </a:tr>
              <a:tr h="3503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75-25</a:t>
                      </a:r>
                    </a:p>
                  </a:txBody>
                  <a:tcPr/>
                </a:tc>
                <a:tc>
                  <a:txBody>
                    <a:bodyPr/>
                    <a:lstStyle/>
                    <a:p>
                      <a:pPr algn="ctr"/>
                      <a:r>
                        <a:rPr lang="en-IN" sz="1600"/>
                        <a:t>0.9213</a:t>
                      </a:r>
                    </a:p>
                  </a:txBody>
                  <a:tcPr/>
                </a:tc>
                <a:tc>
                  <a:txBody>
                    <a:bodyPr/>
                    <a:lstStyle/>
                    <a:p>
                      <a:pPr algn="ctr"/>
                      <a:r>
                        <a:rPr lang="en-IN" sz="1600"/>
                        <a:t>7</a:t>
                      </a:r>
                    </a:p>
                  </a:txBody>
                  <a:tcPr/>
                </a:tc>
                <a:extLst>
                  <a:ext uri="{0D108BD9-81ED-4DB2-BD59-A6C34878D82A}">
                    <a16:rowId xmlns:a16="http://schemas.microsoft.com/office/drawing/2014/main" val="1895739745"/>
                  </a:ext>
                </a:extLst>
              </a:tr>
              <a:tr h="350340">
                <a:tc>
                  <a:txBody>
                    <a:bodyPr/>
                    <a:lstStyle/>
                    <a:p>
                      <a:pPr algn="ctr"/>
                      <a:r>
                        <a:rPr lang="en-IN" sz="1600"/>
                        <a:t>80-20</a:t>
                      </a:r>
                    </a:p>
                  </a:txBody>
                  <a:tcPr/>
                </a:tc>
                <a:tc>
                  <a:txBody>
                    <a:bodyPr/>
                    <a:lstStyle/>
                    <a:p>
                      <a:pPr algn="ctr"/>
                      <a:r>
                        <a:rPr lang="en-IN" sz="1600"/>
                        <a:t>0.8793</a:t>
                      </a:r>
                    </a:p>
                  </a:txBody>
                  <a:tcPr/>
                </a:tc>
                <a:tc>
                  <a:txBody>
                    <a:bodyPr/>
                    <a:lstStyle/>
                    <a:p>
                      <a:pPr algn="ctr"/>
                      <a:r>
                        <a:rPr lang="en-IN" sz="1600"/>
                        <a:t>3</a:t>
                      </a:r>
                    </a:p>
                  </a:txBody>
                  <a:tcPr/>
                </a:tc>
                <a:extLst>
                  <a:ext uri="{0D108BD9-81ED-4DB2-BD59-A6C34878D82A}">
                    <a16:rowId xmlns:a16="http://schemas.microsoft.com/office/drawing/2014/main" val="4268369142"/>
                  </a:ext>
                </a:extLst>
              </a:tr>
              <a:tr h="3503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80-20</a:t>
                      </a:r>
                    </a:p>
                  </a:txBody>
                  <a:tcPr/>
                </a:tc>
                <a:tc>
                  <a:txBody>
                    <a:bodyPr/>
                    <a:lstStyle/>
                    <a:p>
                      <a:pPr algn="ctr"/>
                      <a:r>
                        <a:rPr lang="en-IN" sz="1600"/>
                        <a:t>0.9015</a:t>
                      </a:r>
                    </a:p>
                  </a:txBody>
                  <a:tcPr/>
                </a:tc>
                <a:tc>
                  <a:txBody>
                    <a:bodyPr/>
                    <a:lstStyle/>
                    <a:p>
                      <a:pPr algn="ctr"/>
                      <a:r>
                        <a:rPr lang="en-IN" sz="1600"/>
                        <a:t>5</a:t>
                      </a:r>
                    </a:p>
                  </a:txBody>
                  <a:tcPr/>
                </a:tc>
                <a:extLst>
                  <a:ext uri="{0D108BD9-81ED-4DB2-BD59-A6C34878D82A}">
                    <a16:rowId xmlns:a16="http://schemas.microsoft.com/office/drawing/2014/main" val="167096712"/>
                  </a:ext>
                </a:extLst>
              </a:tr>
              <a:tr h="3503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80-20</a:t>
                      </a:r>
                    </a:p>
                  </a:txBody>
                  <a:tcPr/>
                </a:tc>
                <a:tc>
                  <a:txBody>
                    <a:bodyPr/>
                    <a:lstStyle/>
                    <a:p>
                      <a:pPr algn="ctr"/>
                      <a:r>
                        <a:rPr lang="en-IN" sz="1600"/>
                        <a:t>0.9174</a:t>
                      </a:r>
                    </a:p>
                  </a:txBody>
                  <a:tcPr/>
                </a:tc>
                <a:tc>
                  <a:txBody>
                    <a:bodyPr/>
                    <a:lstStyle/>
                    <a:p>
                      <a:pPr algn="ctr"/>
                      <a:r>
                        <a:rPr lang="en-IN" sz="1600"/>
                        <a:t>7</a:t>
                      </a:r>
                    </a:p>
                  </a:txBody>
                  <a:tcPr/>
                </a:tc>
                <a:extLst>
                  <a:ext uri="{0D108BD9-81ED-4DB2-BD59-A6C34878D82A}">
                    <a16:rowId xmlns:a16="http://schemas.microsoft.com/office/drawing/2014/main" val="3908472000"/>
                  </a:ext>
                </a:extLst>
              </a:tr>
            </a:tbl>
          </a:graphicData>
        </a:graphic>
      </p:graphicFrame>
      <p:sp>
        <p:nvSpPr>
          <p:cNvPr id="5" name="TextBox 4">
            <a:extLst>
              <a:ext uri="{FF2B5EF4-FFF2-40B4-BE49-F238E27FC236}">
                <a16:creationId xmlns:a16="http://schemas.microsoft.com/office/drawing/2014/main" id="{DA1DB45D-F543-1011-C161-0C09A1871E2C}"/>
              </a:ext>
            </a:extLst>
          </p:cNvPr>
          <p:cNvSpPr txBox="1"/>
          <p:nvPr/>
        </p:nvSpPr>
        <p:spPr>
          <a:xfrm>
            <a:off x="11357748" y="345969"/>
            <a:ext cx="6095210" cy="369332"/>
          </a:xfrm>
          <a:prstGeom prst="rect">
            <a:avLst/>
          </a:prstGeom>
          <a:noFill/>
        </p:spPr>
        <p:txBody>
          <a:bodyPr wrap="square">
            <a:spAutoFit/>
          </a:bodyPr>
          <a:lstStyle/>
          <a:p>
            <a:r>
              <a:rPr lang="en-GB">
                <a:latin typeface="Aptos Display"/>
              </a:rPr>
              <a:t>12</a:t>
            </a:r>
            <a:endParaRPr lang="en-IN"/>
          </a:p>
        </p:txBody>
      </p:sp>
    </p:spTree>
    <p:extLst>
      <p:ext uri="{BB962C8B-B14F-4D97-AF65-F5344CB8AC3E}">
        <p14:creationId xmlns:p14="http://schemas.microsoft.com/office/powerpoint/2010/main" val="2916764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CF6CB-5ADA-BFC5-21AB-E5AEC42007C9}"/>
              </a:ext>
            </a:extLst>
          </p:cNvPr>
          <p:cNvSpPr>
            <a:spLocks noGrp="1"/>
          </p:cNvSpPr>
          <p:nvPr>
            <p:ph type="title"/>
          </p:nvPr>
        </p:nvSpPr>
        <p:spPr>
          <a:xfrm>
            <a:off x="690136" y="275819"/>
            <a:ext cx="9906000" cy="591484"/>
          </a:xfrm>
        </p:spPr>
        <p:txBody>
          <a:bodyPr>
            <a:normAutofit/>
          </a:bodyPr>
          <a:lstStyle/>
          <a:p>
            <a:r>
              <a:rPr lang="en-IN" sz="2200" u="sng">
                <a:solidFill>
                  <a:schemeClr val="tx1"/>
                </a:solidFill>
                <a:latin typeface="Bell MT Bold"/>
              </a:rPr>
              <a:t>RANDOM FOREST</a:t>
            </a:r>
            <a:endParaRPr lang="en-US" sz="2200" i="0" u="sng">
              <a:solidFill>
                <a:schemeClr val="tx1"/>
              </a:solidFill>
              <a:latin typeface="Bell MT Bold"/>
            </a:endParaRPr>
          </a:p>
        </p:txBody>
      </p:sp>
      <p:graphicFrame>
        <p:nvGraphicFramePr>
          <p:cNvPr id="4" name="Table 3">
            <a:extLst>
              <a:ext uri="{FF2B5EF4-FFF2-40B4-BE49-F238E27FC236}">
                <a16:creationId xmlns:a16="http://schemas.microsoft.com/office/drawing/2014/main" id="{996BE680-0AB5-D6F7-A78D-C9C93267E999}"/>
              </a:ext>
            </a:extLst>
          </p:cNvPr>
          <p:cNvGraphicFramePr>
            <a:graphicFrameLocks noGrp="1"/>
          </p:cNvGraphicFramePr>
          <p:nvPr>
            <p:extLst>
              <p:ext uri="{D42A27DB-BD31-4B8C-83A1-F6EECF244321}">
                <p14:modId xmlns:p14="http://schemas.microsoft.com/office/powerpoint/2010/main" val="709431306"/>
              </p:ext>
            </p:extLst>
          </p:nvPr>
        </p:nvGraphicFramePr>
        <p:xfrm>
          <a:off x="3083503" y="867303"/>
          <a:ext cx="6602568" cy="5451120"/>
        </p:xfrm>
        <a:graphic>
          <a:graphicData uri="http://schemas.openxmlformats.org/drawingml/2006/table">
            <a:tbl>
              <a:tblPr firstRow="1" bandRow="1">
                <a:tableStyleId>{5C22544A-7EE6-4342-B048-85BDC9FD1C3A}</a:tableStyleId>
              </a:tblPr>
              <a:tblGrid>
                <a:gridCol w="2200856">
                  <a:extLst>
                    <a:ext uri="{9D8B030D-6E8A-4147-A177-3AD203B41FA5}">
                      <a16:colId xmlns:a16="http://schemas.microsoft.com/office/drawing/2014/main" val="2703371460"/>
                    </a:ext>
                  </a:extLst>
                </a:gridCol>
                <a:gridCol w="2200856">
                  <a:extLst>
                    <a:ext uri="{9D8B030D-6E8A-4147-A177-3AD203B41FA5}">
                      <a16:colId xmlns:a16="http://schemas.microsoft.com/office/drawing/2014/main" val="1858589115"/>
                    </a:ext>
                  </a:extLst>
                </a:gridCol>
                <a:gridCol w="2200856">
                  <a:extLst>
                    <a:ext uri="{9D8B030D-6E8A-4147-A177-3AD203B41FA5}">
                      <a16:colId xmlns:a16="http://schemas.microsoft.com/office/drawing/2014/main" val="2370198911"/>
                    </a:ext>
                  </a:extLst>
                </a:gridCol>
              </a:tblGrid>
              <a:tr h="341056">
                <a:tc>
                  <a:txBody>
                    <a:bodyPr/>
                    <a:lstStyle/>
                    <a:p>
                      <a:pPr algn="ctr"/>
                      <a:r>
                        <a:rPr lang="en-IN" sz="1600"/>
                        <a:t>TRAIN TEST RATIO </a:t>
                      </a:r>
                    </a:p>
                  </a:txBody>
                  <a:tcPr marL="100584" marR="100584">
                    <a:solidFill>
                      <a:srgbClr val="00B0F0"/>
                    </a:solidFill>
                  </a:tcPr>
                </a:tc>
                <a:tc>
                  <a:txBody>
                    <a:bodyPr/>
                    <a:lstStyle/>
                    <a:p>
                      <a:pPr algn="ctr"/>
                      <a:r>
                        <a:rPr lang="en-IN" sz="1600"/>
                        <a:t>ACCURACY SCORE</a:t>
                      </a:r>
                    </a:p>
                  </a:txBody>
                  <a:tcPr marL="100584" marR="100584">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Max _depth</a:t>
                      </a:r>
                    </a:p>
                  </a:txBody>
                  <a:tcPr marL="100584" marR="100584">
                    <a:solidFill>
                      <a:srgbClr val="00B0F0"/>
                    </a:solidFill>
                  </a:tcPr>
                </a:tc>
                <a:extLst>
                  <a:ext uri="{0D108BD9-81ED-4DB2-BD59-A6C34878D82A}">
                    <a16:rowId xmlns:a16="http://schemas.microsoft.com/office/drawing/2014/main" val="1660887769"/>
                  </a:ext>
                </a:extLst>
              </a:tr>
              <a:tr h="341056">
                <a:tc>
                  <a:txBody>
                    <a:bodyPr/>
                    <a:lstStyle/>
                    <a:p>
                      <a:pPr algn="ctr"/>
                      <a:r>
                        <a:rPr lang="en-IN" sz="1600"/>
                        <a:t>60-40</a:t>
                      </a:r>
                    </a:p>
                  </a:txBody>
                  <a:tcPr marL="100584" marR="100584"/>
                </a:tc>
                <a:tc>
                  <a:txBody>
                    <a:bodyPr/>
                    <a:lstStyle/>
                    <a:p>
                      <a:pPr algn="ctr"/>
                      <a:r>
                        <a:rPr lang="en-IN" sz="1600"/>
                        <a:t>0.8952</a:t>
                      </a:r>
                    </a:p>
                  </a:txBody>
                  <a:tcPr marL="100584" marR="100584"/>
                </a:tc>
                <a:tc>
                  <a:txBody>
                    <a:bodyPr/>
                    <a:lstStyle/>
                    <a:p>
                      <a:pPr algn="ctr"/>
                      <a:r>
                        <a:rPr lang="en-IN" sz="1600"/>
                        <a:t>3</a:t>
                      </a:r>
                    </a:p>
                  </a:txBody>
                  <a:tcPr marL="100584" marR="100584"/>
                </a:tc>
                <a:extLst>
                  <a:ext uri="{0D108BD9-81ED-4DB2-BD59-A6C34878D82A}">
                    <a16:rowId xmlns:a16="http://schemas.microsoft.com/office/drawing/2014/main" val="3464911766"/>
                  </a:ext>
                </a:extLst>
              </a:tr>
              <a:tr h="3410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60-40</a:t>
                      </a:r>
                    </a:p>
                  </a:txBody>
                  <a:tcPr marL="100584" marR="100584"/>
                </a:tc>
                <a:tc>
                  <a:txBody>
                    <a:bodyPr/>
                    <a:lstStyle/>
                    <a:p>
                      <a:pPr algn="ctr"/>
                      <a:r>
                        <a:rPr lang="en-IN" sz="1600"/>
                        <a:t>0.9079</a:t>
                      </a:r>
                    </a:p>
                  </a:txBody>
                  <a:tcPr marL="100584" marR="100584"/>
                </a:tc>
                <a:tc>
                  <a:txBody>
                    <a:bodyPr/>
                    <a:lstStyle/>
                    <a:p>
                      <a:pPr algn="ctr"/>
                      <a:r>
                        <a:rPr lang="en-IN" sz="1600"/>
                        <a:t>5</a:t>
                      </a:r>
                    </a:p>
                  </a:txBody>
                  <a:tcPr marL="100584" marR="100584"/>
                </a:tc>
                <a:extLst>
                  <a:ext uri="{0D108BD9-81ED-4DB2-BD59-A6C34878D82A}">
                    <a16:rowId xmlns:a16="http://schemas.microsoft.com/office/drawing/2014/main" val="1819017122"/>
                  </a:ext>
                </a:extLst>
              </a:tr>
              <a:tr h="3410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60-40</a:t>
                      </a:r>
                    </a:p>
                  </a:txBody>
                  <a:tcPr marL="100584" marR="100584">
                    <a:solidFill>
                      <a:srgbClr val="FFC000"/>
                    </a:solidFill>
                  </a:tcPr>
                </a:tc>
                <a:tc>
                  <a:txBody>
                    <a:bodyPr/>
                    <a:lstStyle/>
                    <a:p>
                      <a:pPr algn="ctr"/>
                      <a:r>
                        <a:rPr lang="en-IN" sz="1600"/>
                        <a:t>0.9325</a:t>
                      </a:r>
                    </a:p>
                  </a:txBody>
                  <a:tcPr marL="100584" marR="100584">
                    <a:solidFill>
                      <a:srgbClr val="FFC000"/>
                    </a:solidFill>
                  </a:tcPr>
                </a:tc>
                <a:tc>
                  <a:txBody>
                    <a:bodyPr/>
                    <a:lstStyle/>
                    <a:p>
                      <a:pPr algn="ctr"/>
                      <a:r>
                        <a:rPr lang="en-IN" sz="1600"/>
                        <a:t>7</a:t>
                      </a:r>
                    </a:p>
                  </a:txBody>
                  <a:tcPr marL="100584" marR="100584">
                    <a:solidFill>
                      <a:srgbClr val="FFC000"/>
                    </a:solidFill>
                  </a:tcPr>
                </a:tc>
                <a:extLst>
                  <a:ext uri="{0D108BD9-81ED-4DB2-BD59-A6C34878D82A}">
                    <a16:rowId xmlns:a16="http://schemas.microsoft.com/office/drawing/2014/main" val="1414625249"/>
                  </a:ext>
                </a:extLst>
              </a:tr>
              <a:tr h="341056">
                <a:tc>
                  <a:txBody>
                    <a:bodyPr/>
                    <a:lstStyle/>
                    <a:p>
                      <a:pPr algn="ctr"/>
                      <a:r>
                        <a:rPr lang="en-IN" sz="1600"/>
                        <a:t>65-35</a:t>
                      </a:r>
                    </a:p>
                  </a:txBody>
                  <a:tcPr marL="100584" marR="100584"/>
                </a:tc>
                <a:tc>
                  <a:txBody>
                    <a:bodyPr/>
                    <a:lstStyle/>
                    <a:p>
                      <a:pPr algn="ctr"/>
                      <a:r>
                        <a:rPr lang="en-IN" sz="1600" b="0" kern="1200">
                          <a:solidFill>
                            <a:schemeClr val="tx1"/>
                          </a:solidFill>
                          <a:latin typeface="+mn-lt"/>
                          <a:ea typeface="+mn-ea"/>
                          <a:cs typeface="+mn-cs"/>
                        </a:rPr>
                        <a:t>0.8957</a:t>
                      </a:r>
                    </a:p>
                  </a:txBody>
                  <a:tcPr marL="100584" marR="100584"/>
                </a:tc>
                <a:tc>
                  <a:txBody>
                    <a:bodyPr/>
                    <a:lstStyle/>
                    <a:p>
                      <a:pPr algn="ctr"/>
                      <a:r>
                        <a:rPr lang="en-IN" sz="1600"/>
                        <a:t>3</a:t>
                      </a:r>
                    </a:p>
                  </a:txBody>
                  <a:tcPr marL="100584" marR="100584"/>
                </a:tc>
                <a:extLst>
                  <a:ext uri="{0D108BD9-81ED-4DB2-BD59-A6C34878D82A}">
                    <a16:rowId xmlns:a16="http://schemas.microsoft.com/office/drawing/2014/main" val="863688404"/>
                  </a:ext>
                </a:extLst>
              </a:tr>
              <a:tr h="3410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65-35</a:t>
                      </a:r>
                    </a:p>
                  </a:txBody>
                  <a:tcPr marL="100584" marR="100584"/>
                </a:tc>
                <a:tc>
                  <a:txBody>
                    <a:bodyPr/>
                    <a:lstStyle/>
                    <a:p>
                      <a:pPr algn="ctr"/>
                      <a:r>
                        <a:rPr lang="en-IN" sz="1600"/>
                        <a:t>0.9084</a:t>
                      </a:r>
                    </a:p>
                  </a:txBody>
                  <a:tcPr marL="100584" marR="100584"/>
                </a:tc>
                <a:tc>
                  <a:txBody>
                    <a:bodyPr/>
                    <a:lstStyle/>
                    <a:p>
                      <a:pPr algn="ctr"/>
                      <a:r>
                        <a:rPr lang="en-IN" sz="1600"/>
                        <a:t>5</a:t>
                      </a:r>
                    </a:p>
                  </a:txBody>
                  <a:tcPr marL="100584" marR="100584"/>
                </a:tc>
                <a:extLst>
                  <a:ext uri="{0D108BD9-81ED-4DB2-BD59-A6C34878D82A}">
                    <a16:rowId xmlns:a16="http://schemas.microsoft.com/office/drawing/2014/main" val="2149340583"/>
                  </a:ext>
                </a:extLst>
              </a:tr>
              <a:tr h="3410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65-35</a:t>
                      </a:r>
                    </a:p>
                  </a:txBody>
                  <a:tcPr marL="100584" marR="100584"/>
                </a:tc>
                <a:tc>
                  <a:txBody>
                    <a:bodyPr/>
                    <a:lstStyle/>
                    <a:p>
                      <a:pPr algn="ctr"/>
                      <a:r>
                        <a:rPr lang="en-IN" sz="1600"/>
                        <a:t>0.9274</a:t>
                      </a:r>
                    </a:p>
                  </a:txBody>
                  <a:tcPr marL="100584" marR="100584"/>
                </a:tc>
                <a:tc>
                  <a:txBody>
                    <a:bodyPr/>
                    <a:lstStyle/>
                    <a:p>
                      <a:pPr algn="ctr"/>
                      <a:r>
                        <a:rPr lang="en-IN" sz="1600"/>
                        <a:t>7</a:t>
                      </a:r>
                    </a:p>
                  </a:txBody>
                  <a:tcPr marL="100584" marR="100584"/>
                </a:tc>
                <a:extLst>
                  <a:ext uri="{0D108BD9-81ED-4DB2-BD59-A6C34878D82A}">
                    <a16:rowId xmlns:a16="http://schemas.microsoft.com/office/drawing/2014/main" val="58633260"/>
                  </a:ext>
                </a:extLst>
              </a:tr>
              <a:tr h="341056">
                <a:tc>
                  <a:txBody>
                    <a:bodyPr/>
                    <a:lstStyle/>
                    <a:p>
                      <a:pPr algn="ctr"/>
                      <a:r>
                        <a:rPr lang="en-IN" sz="1600"/>
                        <a:t>70-30</a:t>
                      </a:r>
                    </a:p>
                  </a:txBody>
                  <a:tcPr marL="100584" marR="100584"/>
                </a:tc>
                <a:tc>
                  <a:txBody>
                    <a:bodyPr/>
                    <a:lstStyle/>
                    <a:p>
                      <a:pPr algn="ctr"/>
                      <a:r>
                        <a:rPr lang="en-IN" sz="1600"/>
                        <a:t>0.8878</a:t>
                      </a:r>
                    </a:p>
                  </a:txBody>
                  <a:tcPr marL="100584" marR="100584"/>
                </a:tc>
                <a:tc>
                  <a:txBody>
                    <a:bodyPr/>
                    <a:lstStyle/>
                    <a:p>
                      <a:pPr algn="ctr"/>
                      <a:r>
                        <a:rPr lang="en-IN" sz="1600"/>
                        <a:t>3</a:t>
                      </a:r>
                    </a:p>
                  </a:txBody>
                  <a:tcPr marL="100584" marR="100584"/>
                </a:tc>
                <a:extLst>
                  <a:ext uri="{0D108BD9-81ED-4DB2-BD59-A6C34878D82A}">
                    <a16:rowId xmlns:a16="http://schemas.microsoft.com/office/drawing/2014/main" val="2558198194"/>
                  </a:ext>
                </a:extLst>
              </a:tr>
              <a:tr h="3410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70-30</a:t>
                      </a:r>
                    </a:p>
                  </a:txBody>
                  <a:tcPr marL="100584" marR="100584"/>
                </a:tc>
                <a:tc>
                  <a:txBody>
                    <a:bodyPr/>
                    <a:lstStyle/>
                    <a:p>
                      <a:pPr algn="ctr"/>
                      <a:r>
                        <a:rPr lang="en-IN" sz="1600"/>
                        <a:t>0.9005</a:t>
                      </a:r>
                    </a:p>
                  </a:txBody>
                  <a:tcPr marL="100584" marR="100584"/>
                </a:tc>
                <a:tc>
                  <a:txBody>
                    <a:bodyPr/>
                    <a:lstStyle/>
                    <a:p>
                      <a:pPr algn="ctr"/>
                      <a:r>
                        <a:rPr lang="en-IN" sz="1600"/>
                        <a:t>5</a:t>
                      </a:r>
                    </a:p>
                  </a:txBody>
                  <a:tcPr marL="100584" marR="100584"/>
                </a:tc>
                <a:extLst>
                  <a:ext uri="{0D108BD9-81ED-4DB2-BD59-A6C34878D82A}">
                    <a16:rowId xmlns:a16="http://schemas.microsoft.com/office/drawing/2014/main" val="1862027018"/>
                  </a:ext>
                </a:extLst>
              </a:tr>
              <a:tr h="3410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70-30</a:t>
                      </a:r>
                    </a:p>
                  </a:txBody>
                  <a:tcPr marL="100584" marR="100584"/>
                </a:tc>
                <a:tc>
                  <a:txBody>
                    <a:bodyPr/>
                    <a:lstStyle/>
                    <a:p>
                      <a:pPr algn="ctr"/>
                      <a:r>
                        <a:rPr lang="en-IN" sz="1600"/>
                        <a:t>0.9312</a:t>
                      </a:r>
                    </a:p>
                  </a:txBody>
                  <a:tcPr marL="100584" marR="100584"/>
                </a:tc>
                <a:tc>
                  <a:txBody>
                    <a:bodyPr/>
                    <a:lstStyle/>
                    <a:p>
                      <a:pPr algn="ctr"/>
                      <a:r>
                        <a:rPr lang="en-IN" sz="1600"/>
                        <a:t>7</a:t>
                      </a:r>
                    </a:p>
                  </a:txBody>
                  <a:tcPr marL="100584" marR="100584"/>
                </a:tc>
                <a:extLst>
                  <a:ext uri="{0D108BD9-81ED-4DB2-BD59-A6C34878D82A}">
                    <a16:rowId xmlns:a16="http://schemas.microsoft.com/office/drawing/2014/main" val="718258142"/>
                  </a:ext>
                </a:extLst>
              </a:tr>
              <a:tr h="341056">
                <a:tc>
                  <a:txBody>
                    <a:bodyPr/>
                    <a:lstStyle/>
                    <a:p>
                      <a:pPr algn="ctr"/>
                      <a:r>
                        <a:rPr lang="en-IN" sz="1600"/>
                        <a:t>75-25</a:t>
                      </a:r>
                    </a:p>
                  </a:txBody>
                  <a:tcPr marL="100584" marR="100584"/>
                </a:tc>
                <a:tc>
                  <a:txBody>
                    <a:bodyPr/>
                    <a:lstStyle/>
                    <a:p>
                      <a:pPr algn="ctr"/>
                      <a:r>
                        <a:rPr lang="en-IN" sz="1600"/>
                        <a:t>0.8832</a:t>
                      </a:r>
                    </a:p>
                  </a:txBody>
                  <a:tcPr marL="100584" marR="100584"/>
                </a:tc>
                <a:tc>
                  <a:txBody>
                    <a:bodyPr/>
                    <a:lstStyle/>
                    <a:p>
                      <a:pPr algn="ctr"/>
                      <a:r>
                        <a:rPr lang="en-IN" sz="1600"/>
                        <a:t>3</a:t>
                      </a:r>
                    </a:p>
                  </a:txBody>
                  <a:tcPr marL="100584" marR="100584"/>
                </a:tc>
                <a:extLst>
                  <a:ext uri="{0D108BD9-81ED-4DB2-BD59-A6C34878D82A}">
                    <a16:rowId xmlns:a16="http://schemas.microsoft.com/office/drawing/2014/main" val="2418656939"/>
                  </a:ext>
                </a:extLst>
              </a:tr>
              <a:tr h="3410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75-25</a:t>
                      </a:r>
                    </a:p>
                  </a:txBody>
                  <a:tcPr marL="100584" marR="100584"/>
                </a:tc>
                <a:tc>
                  <a:txBody>
                    <a:bodyPr/>
                    <a:lstStyle/>
                    <a:p>
                      <a:pPr algn="ctr"/>
                      <a:r>
                        <a:rPr lang="en-IN" sz="1600"/>
                        <a:t>0.8972</a:t>
                      </a:r>
                    </a:p>
                  </a:txBody>
                  <a:tcPr marL="100584" marR="100584"/>
                </a:tc>
                <a:tc>
                  <a:txBody>
                    <a:bodyPr/>
                    <a:lstStyle/>
                    <a:p>
                      <a:pPr algn="ctr"/>
                      <a:r>
                        <a:rPr lang="en-IN" sz="1600"/>
                        <a:t>5</a:t>
                      </a:r>
                    </a:p>
                  </a:txBody>
                  <a:tcPr marL="100584" marR="100584"/>
                </a:tc>
                <a:extLst>
                  <a:ext uri="{0D108BD9-81ED-4DB2-BD59-A6C34878D82A}">
                    <a16:rowId xmlns:a16="http://schemas.microsoft.com/office/drawing/2014/main" val="973767133"/>
                  </a:ext>
                </a:extLst>
              </a:tr>
              <a:tr h="3410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75-25</a:t>
                      </a:r>
                    </a:p>
                  </a:txBody>
                  <a:tcPr marL="100584" marR="100584"/>
                </a:tc>
                <a:tc>
                  <a:txBody>
                    <a:bodyPr/>
                    <a:lstStyle/>
                    <a:p>
                      <a:pPr algn="ctr"/>
                      <a:r>
                        <a:rPr lang="en-IN" sz="1600"/>
                        <a:t>0.9251</a:t>
                      </a:r>
                    </a:p>
                  </a:txBody>
                  <a:tcPr marL="100584" marR="100584"/>
                </a:tc>
                <a:tc>
                  <a:txBody>
                    <a:bodyPr/>
                    <a:lstStyle/>
                    <a:p>
                      <a:pPr algn="ctr"/>
                      <a:r>
                        <a:rPr lang="en-IN" sz="1600"/>
                        <a:t>7</a:t>
                      </a:r>
                    </a:p>
                  </a:txBody>
                  <a:tcPr marL="100584" marR="100584"/>
                </a:tc>
                <a:extLst>
                  <a:ext uri="{0D108BD9-81ED-4DB2-BD59-A6C34878D82A}">
                    <a16:rowId xmlns:a16="http://schemas.microsoft.com/office/drawing/2014/main" val="1895739745"/>
                  </a:ext>
                </a:extLst>
              </a:tr>
              <a:tr h="341056">
                <a:tc>
                  <a:txBody>
                    <a:bodyPr/>
                    <a:lstStyle/>
                    <a:p>
                      <a:pPr algn="ctr"/>
                      <a:r>
                        <a:rPr lang="en-IN" sz="1600"/>
                        <a:t>80-20</a:t>
                      </a:r>
                    </a:p>
                  </a:txBody>
                  <a:tcPr marL="100584" marR="100584"/>
                </a:tc>
                <a:tc>
                  <a:txBody>
                    <a:bodyPr/>
                    <a:lstStyle/>
                    <a:p>
                      <a:pPr algn="ctr"/>
                      <a:r>
                        <a:rPr lang="en-IN" sz="1600"/>
                        <a:t>0.8793</a:t>
                      </a:r>
                    </a:p>
                  </a:txBody>
                  <a:tcPr marL="100584" marR="100584"/>
                </a:tc>
                <a:tc>
                  <a:txBody>
                    <a:bodyPr/>
                    <a:lstStyle/>
                    <a:p>
                      <a:pPr algn="ctr"/>
                      <a:r>
                        <a:rPr lang="en-IN" sz="1600"/>
                        <a:t>3</a:t>
                      </a:r>
                    </a:p>
                  </a:txBody>
                  <a:tcPr marL="100584" marR="100584"/>
                </a:tc>
                <a:extLst>
                  <a:ext uri="{0D108BD9-81ED-4DB2-BD59-A6C34878D82A}">
                    <a16:rowId xmlns:a16="http://schemas.microsoft.com/office/drawing/2014/main" val="4268369142"/>
                  </a:ext>
                </a:extLst>
              </a:tr>
              <a:tr h="3410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80-20</a:t>
                      </a:r>
                    </a:p>
                  </a:txBody>
                  <a:tcPr marL="100584" marR="100584"/>
                </a:tc>
                <a:tc>
                  <a:txBody>
                    <a:bodyPr/>
                    <a:lstStyle/>
                    <a:p>
                      <a:pPr algn="ctr"/>
                      <a:r>
                        <a:rPr lang="en-IN" sz="1600"/>
                        <a:t>0.8904</a:t>
                      </a:r>
                    </a:p>
                  </a:txBody>
                  <a:tcPr marL="100584" marR="100584"/>
                </a:tc>
                <a:tc>
                  <a:txBody>
                    <a:bodyPr/>
                    <a:lstStyle/>
                    <a:p>
                      <a:pPr algn="ctr"/>
                      <a:r>
                        <a:rPr lang="en-IN" sz="1600"/>
                        <a:t>5</a:t>
                      </a:r>
                    </a:p>
                  </a:txBody>
                  <a:tcPr marL="100584" marR="100584"/>
                </a:tc>
                <a:extLst>
                  <a:ext uri="{0D108BD9-81ED-4DB2-BD59-A6C34878D82A}">
                    <a16:rowId xmlns:a16="http://schemas.microsoft.com/office/drawing/2014/main" val="167096712"/>
                  </a:ext>
                </a:extLst>
              </a:tr>
              <a:tr h="1505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80-20</a:t>
                      </a:r>
                    </a:p>
                  </a:txBody>
                  <a:tcPr marL="100584" marR="100584"/>
                </a:tc>
                <a:tc>
                  <a:txBody>
                    <a:bodyPr/>
                    <a:lstStyle/>
                    <a:p>
                      <a:pPr algn="ctr"/>
                      <a:r>
                        <a:rPr lang="en-IN" sz="1600"/>
                        <a:t>0.9142</a:t>
                      </a:r>
                    </a:p>
                  </a:txBody>
                  <a:tcPr marL="100584" marR="100584"/>
                </a:tc>
                <a:tc>
                  <a:txBody>
                    <a:bodyPr/>
                    <a:lstStyle/>
                    <a:p>
                      <a:pPr algn="ctr"/>
                      <a:r>
                        <a:rPr lang="en-IN" sz="1600"/>
                        <a:t>7</a:t>
                      </a:r>
                    </a:p>
                  </a:txBody>
                  <a:tcPr marL="100584" marR="100584"/>
                </a:tc>
                <a:extLst>
                  <a:ext uri="{0D108BD9-81ED-4DB2-BD59-A6C34878D82A}">
                    <a16:rowId xmlns:a16="http://schemas.microsoft.com/office/drawing/2014/main" val="3908472000"/>
                  </a:ext>
                </a:extLst>
              </a:tr>
            </a:tbl>
          </a:graphicData>
        </a:graphic>
      </p:graphicFrame>
      <p:sp>
        <p:nvSpPr>
          <p:cNvPr id="6" name="TextBox 5">
            <a:extLst>
              <a:ext uri="{FF2B5EF4-FFF2-40B4-BE49-F238E27FC236}">
                <a16:creationId xmlns:a16="http://schemas.microsoft.com/office/drawing/2014/main" id="{E298A138-6779-62A6-A975-5C0C9FE48136}"/>
              </a:ext>
            </a:extLst>
          </p:cNvPr>
          <p:cNvSpPr txBox="1"/>
          <p:nvPr/>
        </p:nvSpPr>
        <p:spPr>
          <a:xfrm>
            <a:off x="11334059" y="345969"/>
            <a:ext cx="6095210" cy="369332"/>
          </a:xfrm>
          <a:prstGeom prst="rect">
            <a:avLst/>
          </a:prstGeom>
          <a:noFill/>
        </p:spPr>
        <p:txBody>
          <a:bodyPr wrap="square">
            <a:spAutoFit/>
          </a:bodyPr>
          <a:lstStyle/>
          <a:p>
            <a:r>
              <a:rPr lang="en-GB">
                <a:latin typeface="Aptos Display"/>
              </a:rPr>
              <a:t>13</a:t>
            </a:r>
            <a:endParaRPr lang="en-IN"/>
          </a:p>
        </p:txBody>
      </p:sp>
    </p:spTree>
    <p:extLst>
      <p:ext uri="{BB962C8B-B14F-4D97-AF65-F5344CB8AC3E}">
        <p14:creationId xmlns:p14="http://schemas.microsoft.com/office/powerpoint/2010/main" val="2570697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F67E9-C34F-0EFC-11C8-5DEE2BADE186}"/>
              </a:ext>
            </a:extLst>
          </p:cNvPr>
          <p:cNvSpPr>
            <a:spLocks noGrp="1"/>
          </p:cNvSpPr>
          <p:nvPr>
            <p:ph type="title"/>
          </p:nvPr>
        </p:nvSpPr>
        <p:spPr>
          <a:xfrm>
            <a:off x="571500" y="276225"/>
            <a:ext cx="9906000" cy="591484"/>
          </a:xfrm>
        </p:spPr>
        <p:txBody>
          <a:bodyPr>
            <a:normAutofit/>
          </a:bodyPr>
          <a:lstStyle/>
          <a:p>
            <a:r>
              <a:rPr lang="en-US" sz="2200" u="sng">
                <a:solidFill>
                  <a:schemeClr val="tx1"/>
                </a:solidFill>
                <a:latin typeface="Bell MT Bold"/>
              </a:rPr>
              <a:t>ADA BOOST</a:t>
            </a:r>
            <a:endParaRPr lang="en-US" sz="2200" i="0" u="sng">
              <a:solidFill>
                <a:schemeClr val="tx1"/>
              </a:solidFill>
              <a:latin typeface="Bell MT Bold"/>
            </a:endParaRPr>
          </a:p>
        </p:txBody>
      </p:sp>
      <p:graphicFrame>
        <p:nvGraphicFramePr>
          <p:cNvPr id="4" name="Table 3">
            <a:extLst>
              <a:ext uri="{FF2B5EF4-FFF2-40B4-BE49-F238E27FC236}">
                <a16:creationId xmlns:a16="http://schemas.microsoft.com/office/drawing/2014/main" id="{7D26ABAC-E121-287B-0E3D-AF5D1BE3248C}"/>
              </a:ext>
            </a:extLst>
          </p:cNvPr>
          <p:cNvGraphicFramePr>
            <a:graphicFrameLocks noGrp="1"/>
          </p:cNvGraphicFramePr>
          <p:nvPr>
            <p:extLst>
              <p:ext uri="{D42A27DB-BD31-4B8C-83A1-F6EECF244321}">
                <p14:modId xmlns:p14="http://schemas.microsoft.com/office/powerpoint/2010/main" val="3022449677"/>
              </p:ext>
            </p:extLst>
          </p:nvPr>
        </p:nvGraphicFramePr>
        <p:xfrm>
          <a:off x="3204470" y="457200"/>
          <a:ext cx="6736792" cy="5943600"/>
        </p:xfrm>
        <a:graphic>
          <a:graphicData uri="http://schemas.openxmlformats.org/drawingml/2006/table">
            <a:tbl>
              <a:tblPr firstRow="1" bandRow="1">
                <a:tableStyleId>{5C22544A-7EE6-4342-B048-85BDC9FD1C3A}</a:tableStyleId>
              </a:tblPr>
              <a:tblGrid>
                <a:gridCol w="1684198">
                  <a:extLst>
                    <a:ext uri="{9D8B030D-6E8A-4147-A177-3AD203B41FA5}">
                      <a16:colId xmlns:a16="http://schemas.microsoft.com/office/drawing/2014/main" val="2703371460"/>
                    </a:ext>
                  </a:extLst>
                </a:gridCol>
                <a:gridCol w="1684198">
                  <a:extLst>
                    <a:ext uri="{9D8B030D-6E8A-4147-A177-3AD203B41FA5}">
                      <a16:colId xmlns:a16="http://schemas.microsoft.com/office/drawing/2014/main" val="1858589115"/>
                    </a:ext>
                  </a:extLst>
                </a:gridCol>
                <a:gridCol w="1684198">
                  <a:extLst>
                    <a:ext uri="{9D8B030D-6E8A-4147-A177-3AD203B41FA5}">
                      <a16:colId xmlns:a16="http://schemas.microsoft.com/office/drawing/2014/main" val="3679726019"/>
                    </a:ext>
                  </a:extLst>
                </a:gridCol>
                <a:gridCol w="1684198">
                  <a:extLst>
                    <a:ext uri="{9D8B030D-6E8A-4147-A177-3AD203B41FA5}">
                      <a16:colId xmlns:a16="http://schemas.microsoft.com/office/drawing/2014/main" val="2370198911"/>
                    </a:ext>
                  </a:extLst>
                </a:gridCol>
              </a:tblGrid>
              <a:tr h="527529">
                <a:tc>
                  <a:txBody>
                    <a:bodyPr/>
                    <a:lstStyle/>
                    <a:p>
                      <a:pPr algn="ctr"/>
                      <a:r>
                        <a:rPr lang="en-IN" sz="1600"/>
                        <a:t>TRAIN TEST RATIO </a:t>
                      </a:r>
                    </a:p>
                  </a:txBody>
                  <a:tcPr>
                    <a:solidFill>
                      <a:srgbClr val="00B0F0"/>
                    </a:solidFill>
                  </a:tcPr>
                </a:tc>
                <a:tc>
                  <a:txBody>
                    <a:bodyPr/>
                    <a:lstStyle/>
                    <a:p>
                      <a:pPr algn="ctr"/>
                      <a:r>
                        <a:rPr lang="en-IN" sz="1600"/>
                        <a:t>ACCURACY SCORE</a:t>
                      </a:r>
                    </a:p>
                  </a:txBody>
                  <a:tcPr>
                    <a:solidFill>
                      <a:srgbClr val="00B0F0"/>
                    </a:solidFill>
                  </a:tcPr>
                </a:tc>
                <a:tc>
                  <a:txBody>
                    <a:bodyPr/>
                    <a:lstStyle/>
                    <a:p>
                      <a:pPr marL="0" marR="0" lvl="0" indent="0" algn="ctr" rtl="0" eaLnBrk="1" fontAlgn="auto" latinLnBrk="0" hangingPunct="1">
                        <a:lnSpc>
                          <a:spcPct val="100000"/>
                        </a:lnSpc>
                        <a:spcBef>
                          <a:spcPts val="0"/>
                        </a:spcBef>
                        <a:spcAft>
                          <a:spcPts val="0"/>
                        </a:spcAft>
                        <a:buClrTx/>
                        <a:buSzTx/>
                        <a:buFontTx/>
                        <a:buNone/>
                      </a:pPr>
                      <a:r>
                        <a:rPr lang="en-IN" sz="1600"/>
                        <a:t>Learning rate</a:t>
                      </a:r>
                    </a:p>
                  </a:txBody>
                  <a:tcPr>
                    <a:solidFill>
                      <a:srgbClr val="00B0F0"/>
                    </a:solidFill>
                  </a:tcPr>
                </a:tc>
                <a:tc>
                  <a:txBody>
                    <a:bodyPr/>
                    <a:lstStyle/>
                    <a:p>
                      <a:pPr marL="0" marR="0" lvl="0" indent="0" algn="ctr" rtl="0" eaLnBrk="1" fontAlgn="auto" latinLnBrk="0" hangingPunct="1">
                        <a:lnSpc>
                          <a:spcPct val="100000"/>
                        </a:lnSpc>
                        <a:spcBef>
                          <a:spcPts val="0"/>
                        </a:spcBef>
                        <a:spcAft>
                          <a:spcPts val="0"/>
                        </a:spcAft>
                        <a:buClrTx/>
                        <a:buSzTx/>
                        <a:buFontTx/>
                        <a:buNone/>
                      </a:pPr>
                      <a:r>
                        <a:rPr lang="en-IN" sz="1600"/>
                        <a:t>N Estimators</a:t>
                      </a:r>
                    </a:p>
                  </a:txBody>
                  <a:tcPr>
                    <a:solidFill>
                      <a:srgbClr val="00B0F0"/>
                    </a:solidFill>
                  </a:tcPr>
                </a:tc>
                <a:extLst>
                  <a:ext uri="{0D108BD9-81ED-4DB2-BD59-A6C34878D82A}">
                    <a16:rowId xmlns:a16="http://schemas.microsoft.com/office/drawing/2014/main" val="1660887769"/>
                  </a:ext>
                </a:extLst>
              </a:tr>
              <a:tr h="305412">
                <a:tc>
                  <a:txBody>
                    <a:bodyPr/>
                    <a:lstStyle/>
                    <a:p>
                      <a:pPr algn="ctr"/>
                      <a:r>
                        <a:rPr lang="en-IN" sz="1600"/>
                        <a:t>65-35</a:t>
                      </a:r>
                    </a:p>
                  </a:txBody>
                  <a:tcPr/>
                </a:tc>
                <a:tc>
                  <a:txBody>
                    <a:bodyPr/>
                    <a:lstStyle/>
                    <a:p>
                      <a:pPr algn="ctr"/>
                      <a:r>
                        <a:rPr lang="en-IN" sz="1600"/>
                        <a:t>0.8776</a:t>
                      </a:r>
                    </a:p>
                  </a:txBody>
                  <a:tcPr/>
                </a:tc>
                <a:tc>
                  <a:txBody>
                    <a:bodyPr/>
                    <a:lstStyle/>
                    <a:p>
                      <a:pPr algn="ctr"/>
                      <a:r>
                        <a:rPr lang="en-IN" sz="1600"/>
                        <a:t>0.01</a:t>
                      </a:r>
                    </a:p>
                  </a:txBody>
                  <a:tcPr/>
                </a:tc>
                <a:tc>
                  <a:txBody>
                    <a:bodyPr/>
                    <a:lstStyle/>
                    <a:p>
                      <a:pPr algn="ctr"/>
                      <a:r>
                        <a:rPr lang="en-IN" sz="1600"/>
                        <a:t>100</a:t>
                      </a:r>
                    </a:p>
                  </a:txBody>
                  <a:tcPr/>
                </a:tc>
                <a:extLst>
                  <a:ext uri="{0D108BD9-81ED-4DB2-BD59-A6C34878D82A}">
                    <a16:rowId xmlns:a16="http://schemas.microsoft.com/office/drawing/2014/main" val="3464911766"/>
                  </a:ext>
                </a:extLst>
              </a:tr>
              <a:tr h="3054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65-35</a:t>
                      </a:r>
                    </a:p>
                  </a:txBody>
                  <a:tcPr/>
                </a:tc>
                <a:tc>
                  <a:txBody>
                    <a:bodyPr/>
                    <a:lstStyle/>
                    <a:p>
                      <a:pPr algn="ctr"/>
                      <a:r>
                        <a:rPr lang="en-IN" sz="1600"/>
                        <a:t>0.8948</a:t>
                      </a:r>
                    </a:p>
                  </a:txBody>
                  <a:tcPr/>
                </a:tc>
                <a:tc>
                  <a:txBody>
                    <a:bodyPr/>
                    <a:lstStyle/>
                    <a:p>
                      <a:pPr algn="ctr"/>
                      <a:r>
                        <a:rPr lang="en-IN" sz="1600"/>
                        <a:t>0.01</a:t>
                      </a:r>
                    </a:p>
                  </a:txBody>
                  <a:tcPr/>
                </a:tc>
                <a:tc>
                  <a:txBody>
                    <a:bodyPr/>
                    <a:lstStyle/>
                    <a:p>
                      <a:pPr algn="ctr"/>
                      <a:r>
                        <a:rPr lang="en-IN" sz="1600"/>
                        <a:t>500</a:t>
                      </a:r>
                    </a:p>
                  </a:txBody>
                  <a:tcPr/>
                </a:tc>
                <a:extLst>
                  <a:ext uri="{0D108BD9-81ED-4DB2-BD59-A6C34878D82A}">
                    <a16:rowId xmlns:a16="http://schemas.microsoft.com/office/drawing/2014/main" val="1819017122"/>
                  </a:ext>
                </a:extLst>
              </a:tr>
              <a:tr h="3054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65-35</a:t>
                      </a:r>
                    </a:p>
                  </a:txBody>
                  <a:tcPr/>
                </a:tc>
                <a:tc>
                  <a:txBody>
                    <a:bodyPr/>
                    <a:lstStyle/>
                    <a:p>
                      <a:pPr algn="ctr"/>
                      <a:r>
                        <a:rPr lang="en-IN" sz="1600"/>
                        <a:t>0.8957</a:t>
                      </a:r>
                    </a:p>
                  </a:txBody>
                  <a:tcPr/>
                </a:tc>
                <a:tc>
                  <a:txBody>
                    <a:bodyPr/>
                    <a:lstStyle/>
                    <a:p>
                      <a:pPr algn="ctr"/>
                      <a:r>
                        <a:rPr lang="en-IN" sz="1600"/>
                        <a:t>0.1</a:t>
                      </a:r>
                    </a:p>
                  </a:txBody>
                  <a:tcPr/>
                </a:tc>
                <a:tc>
                  <a:txBody>
                    <a:bodyPr/>
                    <a:lstStyle/>
                    <a:p>
                      <a:pPr algn="ctr"/>
                      <a:r>
                        <a:rPr lang="en-IN" sz="1600"/>
                        <a:t>100</a:t>
                      </a:r>
                    </a:p>
                  </a:txBody>
                  <a:tcPr/>
                </a:tc>
                <a:extLst>
                  <a:ext uri="{0D108BD9-81ED-4DB2-BD59-A6C34878D82A}">
                    <a16:rowId xmlns:a16="http://schemas.microsoft.com/office/drawing/2014/main" val="1414625249"/>
                  </a:ext>
                </a:extLst>
              </a:tr>
              <a:tr h="305412">
                <a:tc>
                  <a:txBody>
                    <a:bodyPr/>
                    <a:lstStyle/>
                    <a:p>
                      <a:pPr algn="ctr"/>
                      <a:r>
                        <a:rPr lang="en-IN" sz="1600"/>
                        <a:t>65-35</a:t>
                      </a:r>
                    </a:p>
                  </a:txBody>
                  <a:tcPr>
                    <a:solidFill>
                      <a:srgbClr val="FFC000"/>
                    </a:solidFill>
                  </a:tcPr>
                </a:tc>
                <a:tc>
                  <a:txBody>
                    <a:bodyPr/>
                    <a:lstStyle/>
                    <a:p>
                      <a:pPr algn="ctr"/>
                      <a:r>
                        <a:rPr lang="en-IN" sz="1600" b="0" kern="1200">
                          <a:solidFill>
                            <a:schemeClr val="tx1"/>
                          </a:solidFill>
                          <a:latin typeface="+mn-lt"/>
                          <a:ea typeface="+mn-ea"/>
                          <a:cs typeface="+mn-cs"/>
                        </a:rPr>
                        <a:t>0.9138</a:t>
                      </a:r>
                    </a:p>
                  </a:txBody>
                  <a:tcPr>
                    <a:solidFill>
                      <a:srgbClr val="FFC000"/>
                    </a:solidFill>
                  </a:tcPr>
                </a:tc>
                <a:tc>
                  <a:txBody>
                    <a:bodyPr/>
                    <a:lstStyle/>
                    <a:p>
                      <a:pPr algn="ctr"/>
                      <a:r>
                        <a:rPr lang="en-IN" sz="1600"/>
                        <a:t>0.1</a:t>
                      </a:r>
                    </a:p>
                  </a:txBody>
                  <a:tcPr>
                    <a:solidFill>
                      <a:srgbClr val="FFC000"/>
                    </a:solidFill>
                  </a:tcPr>
                </a:tc>
                <a:tc>
                  <a:txBody>
                    <a:bodyPr/>
                    <a:lstStyle/>
                    <a:p>
                      <a:pPr algn="ctr"/>
                      <a:r>
                        <a:rPr lang="en-IN" sz="1600"/>
                        <a:t>500</a:t>
                      </a:r>
                    </a:p>
                  </a:txBody>
                  <a:tcPr>
                    <a:solidFill>
                      <a:srgbClr val="FFC000"/>
                    </a:solidFill>
                  </a:tcPr>
                </a:tc>
                <a:extLst>
                  <a:ext uri="{0D108BD9-81ED-4DB2-BD59-A6C34878D82A}">
                    <a16:rowId xmlns:a16="http://schemas.microsoft.com/office/drawing/2014/main" val="863688404"/>
                  </a:ext>
                </a:extLst>
              </a:tr>
              <a:tr h="3054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70-30</a:t>
                      </a:r>
                    </a:p>
                  </a:txBody>
                  <a:tcPr/>
                </a:tc>
                <a:tc>
                  <a:txBody>
                    <a:bodyPr/>
                    <a:lstStyle/>
                    <a:p>
                      <a:pPr algn="ctr"/>
                      <a:r>
                        <a:rPr lang="en-IN" sz="1600"/>
                        <a:t>0.8719</a:t>
                      </a:r>
                    </a:p>
                  </a:txBody>
                  <a:tcPr/>
                </a:tc>
                <a:tc>
                  <a:txBody>
                    <a:bodyPr/>
                    <a:lstStyle/>
                    <a:p>
                      <a:pPr algn="ctr"/>
                      <a:r>
                        <a:rPr lang="en-IN" sz="1600"/>
                        <a:t>0.01</a:t>
                      </a:r>
                    </a:p>
                  </a:txBody>
                  <a:tcPr/>
                </a:tc>
                <a:tc>
                  <a:txBody>
                    <a:bodyPr/>
                    <a:lstStyle/>
                    <a:p>
                      <a:pPr algn="ctr"/>
                      <a:r>
                        <a:rPr lang="en-IN" sz="1600"/>
                        <a:t>100</a:t>
                      </a:r>
                    </a:p>
                  </a:txBody>
                  <a:tcPr/>
                </a:tc>
                <a:extLst>
                  <a:ext uri="{0D108BD9-81ED-4DB2-BD59-A6C34878D82A}">
                    <a16:rowId xmlns:a16="http://schemas.microsoft.com/office/drawing/2014/main" val="2149340583"/>
                  </a:ext>
                </a:extLst>
              </a:tr>
              <a:tr h="3054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prstClr val="black"/>
                          </a:solidFill>
                          <a:effectLst/>
                          <a:uLnTx/>
                          <a:uFillTx/>
                          <a:latin typeface="Univers Condensed Light"/>
                          <a:ea typeface="+mn-ea"/>
                          <a:cs typeface="+mn-cs"/>
                        </a:rPr>
                        <a:t>70-30</a:t>
                      </a:r>
                    </a:p>
                  </a:txBody>
                  <a:tcPr/>
                </a:tc>
                <a:tc>
                  <a:txBody>
                    <a:bodyPr/>
                    <a:lstStyle/>
                    <a:p>
                      <a:pPr algn="ctr"/>
                      <a:r>
                        <a:rPr lang="en-IN" sz="1600"/>
                        <a:t>0.8867</a:t>
                      </a:r>
                    </a:p>
                  </a:txBody>
                  <a:tcPr/>
                </a:tc>
                <a:tc>
                  <a:txBody>
                    <a:bodyPr/>
                    <a:lstStyle/>
                    <a:p>
                      <a:pPr algn="ctr"/>
                      <a:r>
                        <a:rPr lang="en-IN" sz="1600"/>
                        <a:t>0.01</a:t>
                      </a:r>
                    </a:p>
                  </a:txBody>
                  <a:tcPr/>
                </a:tc>
                <a:tc>
                  <a:txBody>
                    <a:bodyPr/>
                    <a:lstStyle/>
                    <a:p>
                      <a:pPr algn="ctr"/>
                      <a:r>
                        <a:rPr lang="en-IN" sz="1600"/>
                        <a:t>500</a:t>
                      </a:r>
                    </a:p>
                  </a:txBody>
                  <a:tcPr/>
                </a:tc>
                <a:extLst>
                  <a:ext uri="{0D108BD9-81ED-4DB2-BD59-A6C34878D82A}">
                    <a16:rowId xmlns:a16="http://schemas.microsoft.com/office/drawing/2014/main" val="58633260"/>
                  </a:ext>
                </a:extLst>
              </a:tr>
              <a:tr h="3054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prstClr val="black"/>
                          </a:solidFill>
                          <a:effectLst/>
                          <a:uLnTx/>
                          <a:uFillTx/>
                          <a:latin typeface="Univers Condensed Light"/>
                          <a:ea typeface="+mn-ea"/>
                          <a:cs typeface="+mn-cs"/>
                        </a:rPr>
                        <a:t>70-30</a:t>
                      </a:r>
                    </a:p>
                  </a:txBody>
                  <a:tcPr/>
                </a:tc>
                <a:tc>
                  <a:txBody>
                    <a:bodyPr/>
                    <a:lstStyle/>
                    <a:p>
                      <a:pPr algn="ctr"/>
                      <a:r>
                        <a:rPr lang="en-IN" sz="1600"/>
                        <a:t>0.8857</a:t>
                      </a:r>
                    </a:p>
                  </a:txBody>
                  <a:tcPr/>
                </a:tc>
                <a:tc>
                  <a:txBody>
                    <a:bodyPr/>
                    <a:lstStyle/>
                    <a:p>
                      <a:pPr algn="ctr"/>
                      <a:r>
                        <a:rPr lang="en-IN" sz="1600"/>
                        <a:t>0.1</a:t>
                      </a:r>
                    </a:p>
                  </a:txBody>
                  <a:tcPr/>
                </a:tc>
                <a:tc>
                  <a:txBody>
                    <a:bodyPr/>
                    <a:lstStyle/>
                    <a:p>
                      <a:pPr algn="ctr"/>
                      <a:r>
                        <a:rPr lang="en-IN" sz="1600"/>
                        <a:t>100</a:t>
                      </a:r>
                    </a:p>
                  </a:txBody>
                  <a:tcPr/>
                </a:tc>
                <a:extLst>
                  <a:ext uri="{0D108BD9-81ED-4DB2-BD59-A6C34878D82A}">
                    <a16:rowId xmlns:a16="http://schemas.microsoft.com/office/drawing/2014/main" val="2558198194"/>
                  </a:ext>
                </a:extLst>
              </a:tr>
              <a:tr h="3054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prstClr val="black"/>
                          </a:solidFill>
                          <a:effectLst/>
                          <a:uLnTx/>
                          <a:uFillTx/>
                          <a:latin typeface="Univers Condensed Light"/>
                          <a:ea typeface="+mn-ea"/>
                          <a:cs typeface="+mn-cs"/>
                        </a:rPr>
                        <a:t>70-30</a:t>
                      </a:r>
                    </a:p>
                  </a:txBody>
                  <a:tcPr/>
                </a:tc>
                <a:tc>
                  <a:txBody>
                    <a:bodyPr/>
                    <a:lstStyle/>
                    <a:p>
                      <a:pPr algn="ctr"/>
                      <a:r>
                        <a:rPr lang="en-IN" sz="1600"/>
                        <a:t>0.9079</a:t>
                      </a:r>
                    </a:p>
                  </a:txBody>
                  <a:tcPr/>
                </a:tc>
                <a:tc>
                  <a:txBody>
                    <a:bodyPr/>
                    <a:lstStyle/>
                    <a:p>
                      <a:pPr algn="ctr"/>
                      <a:r>
                        <a:rPr lang="en-IN" sz="1600"/>
                        <a:t>0.1</a:t>
                      </a:r>
                    </a:p>
                  </a:txBody>
                  <a:tcPr/>
                </a:tc>
                <a:tc>
                  <a:txBody>
                    <a:bodyPr/>
                    <a:lstStyle/>
                    <a:p>
                      <a:pPr algn="ctr"/>
                      <a:r>
                        <a:rPr lang="en-IN" sz="1600"/>
                        <a:t>500</a:t>
                      </a:r>
                    </a:p>
                  </a:txBody>
                  <a:tcPr/>
                </a:tc>
                <a:extLst>
                  <a:ext uri="{0D108BD9-81ED-4DB2-BD59-A6C34878D82A}">
                    <a16:rowId xmlns:a16="http://schemas.microsoft.com/office/drawing/2014/main" val="1862027018"/>
                  </a:ext>
                </a:extLst>
              </a:tr>
              <a:tr h="3054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75-25</a:t>
                      </a:r>
                    </a:p>
                  </a:txBody>
                  <a:tcPr/>
                </a:tc>
                <a:tc>
                  <a:txBody>
                    <a:bodyPr/>
                    <a:lstStyle/>
                    <a:p>
                      <a:pPr algn="ctr"/>
                      <a:r>
                        <a:rPr lang="en-IN" sz="1600"/>
                        <a:t>0.8642</a:t>
                      </a:r>
                    </a:p>
                  </a:txBody>
                  <a:tcPr/>
                </a:tc>
                <a:tc>
                  <a:txBody>
                    <a:bodyPr/>
                    <a:lstStyle/>
                    <a:p>
                      <a:pPr algn="ctr"/>
                      <a:r>
                        <a:rPr lang="en-IN" sz="1600"/>
                        <a:t>0.01</a:t>
                      </a:r>
                    </a:p>
                  </a:txBody>
                  <a:tcPr/>
                </a:tc>
                <a:tc>
                  <a:txBody>
                    <a:bodyPr/>
                    <a:lstStyle/>
                    <a:p>
                      <a:pPr algn="ctr"/>
                      <a:r>
                        <a:rPr lang="en-IN" sz="1600"/>
                        <a:t>100</a:t>
                      </a:r>
                    </a:p>
                  </a:txBody>
                  <a:tcPr/>
                </a:tc>
                <a:extLst>
                  <a:ext uri="{0D108BD9-81ED-4DB2-BD59-A6C34878D82A}">
                    <a16:rowId xmlns:a16="http://schemas.microsoft.com/office/drawing/2014/main" val="718258142"/>
                  </a:ext>
                </a:extLst>
              </a:tr>
              <a:tr h="3054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prstClr val="black"/>
                          </a:solidFill>
                          <a:effectLst/>
                          <a:uLnTx/>
                          <a:uFillTx/>
                          <a:latin typeface="Univers Condensed Light"/>
                          <a:ea typeface="+mn-ea"/>
                          <a:cs typeface="+mn-cs"/>
                        </a:rPr>
                        <a:t>75-25</a:t>
                      </a:r>
                    </a:p>
                  </a:txBody>
                  <a:tcPr/>
                </a:tc>
                <a:tc>
                  <a:txBody>
                    <a:bodyPr/>
                    <a:lstStyle/>
                    <a:p>
                      <a:pPr algn="ctr"/>
                      <a:r>
                        <a:rPr lang="en-IN" sz="1600"/>
                        <a:t>0.8819</a:t>
                      </a:r>
                    </a:p>
                  </a:txBody>
                  <a:tcPr/>
                </a:tc>
                <a:tc>
                  <a:txBody>
                    <a:bodyPr/>
                    <a:lstStyle/>
                    <a:p>
                      <a:pPr algn="ctr"/>
                      <a:r>
                        <a:rPr lang="en-IN" sz="1600"/>
                        <a:t>0.01</a:t>
                      </a:r>
                    </a:p>
                  </a:txBody>
                  <a:tcPr/>
                </a:tc>
                <a:tc>
                  <a:txBody>
                    <a:bodyPr/>
                    <a:lstStyle/>
                    <a:p>
                      <a:pPr algn="ctr"/>
                      <a:r>
                        <a:rPr lang="en-IN" sz="1600"/>
                        <a:t>500</a:t>
                      </a:r>
                    </a:p>
                  </a:txBody>
                  <a:tcPr/>
                </a:tc>
                <a:extLst>
                  <a:ext uri="{0D108BD9-81ED-4DB2-BD59-A6C34878D82A}">
                    <a16:rowId xmlns:a16="http://schemas.microsoft.com/office/drawing/2014/main" val="2418656939"/>
                  </a:ext>
                </a:extLst>
              </a:tr>
              <a:tr h="3054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prstClr val="black"/>
                          </a:solidFill>
                          <a:effectLst/>
                          <a:uLnTx/>
                          <a:uFillTx/>
                          <a:latin typeface="Univers Condensed Light"/>
                          <a:ea typeface="+mn-ea"/>
                          <a:cs typeface="+mn-cs"/>
                        </a:rPr>
                        <a:t>75-25</a:t>
                      </a:r>
                    </a:p>
                  </a:txBody>
                  <a:tcPr/>
                </a:tc>
                <a:tc>
                  <a:txBody>
                    <a:bodyPr/>
                    <a:lstStyle/>
                    <a:p>
                      <a:pPr algn="ctr"/>
                      <a:r>
                        <a:rPr lang="en-IN" sz="1600"/>
                        <a:t>0.8832</a:t>
                      </a:r>
                    </a:p>
                  </a:txBody>
                  <a:tcPr/>
                </a:tc>
                <a:tc>
                  <a:txBody>
                    <a:bodyPr/>
                    <a:lstStyle/>
                    <a:p>
                      <a:pPr algn="ctr"/>
                      <a:r>
                        <a:rPr lang="en-IN" sz="1600"/>
                        <a:t>0.1</a:t>
                      </a:r>
                    </a:p>
                  </a:txBody>
                  <a:tcPr/>
                </a:tc>
                <a:tc>
                  <a:txBody>
                    <a:bodyPr/>
                    <a:lstStyle/>
                    <a:p>
                      <a:pPr algn="ctr"/>
                      <a:r>
                        <a:rPr lang="en-IN" sz="1600"/>
                        <a:t>100</a:t>
                      </a:r>
                    </a:p>
                  </a:txBody>
                  <a:tcPr/>
                </a:tc>
                <a:extLst>
                  <a:ext uri="{0D108BD9-81ED-4DB2-BD59-A6C34878D82A}">
                    <a16:rowId xmlns:a16="http://schemas.microsoft.com/office/drawing/2014/main" val="973767133"/>
                  </a:ext>
                </a:extLst>
              </a:tr>
              <a:tr h="3054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prstClr val="black"/>
                          </a:solidFill>
                          <a:effectLst/>
                          <a:uLnTx/>
                          <a:uFillTx/>
                          <a:latin typeface="Univers Condensed Light"/>
                          <a:ea typeface="+mn-ea"/>
                          <a:cs typeface="+mn-cs"/>
                        </a:rPr>
                        <a:t>75-25</a:t>
                      </a:r>
                    </a:p>
                  </a:txBody>
                  <a:tcPr/>
                </a:tc>
                <a:tc>
                  <a:txBody>
                    <a:bodyPr/>
                    <a:lstStyle/>
                    <a:p>
                      <a:pPr algn="ctr"/>
                      <a:r>
                        <a:rPr lang="en-IN" sz="1600"/>
                        <a:t>0.9073</a:t>
                      </a:r>
                    </a:p>
                  </a:txBody>
                  <a:tcPr/>
                </a:tc>
                <a:tc>
                  <a:txBody>
                    <a:bodyPr/>
                    <a:lstStyle/>
                    <a:p>
                      <a:pPr algn="ctr"/>
                      <a:r>
                        <a:rPr lang="en-IN" sz="1600"/>
                        <a:t>0.1</a:t>
                      </a:r>
                    </a:p>
                  </a:txBody>
                  <a:tcPr/>
                </a:tc>
                <a:tc>
                  <a:txBody>
                    <a:bodyPr/>
                    <a:lstStyle/>
                    <a:p>
                      <a:pPr algn="ctr"/>
                      <a:r>
                        <a:rPr lang="en-IN" sz="1600"/>
                        <a:t>500</a:t>
                      </a:r>
                    </a:p>
                  </a:txBody>
                  <a:tcPr/>
                </a:tc>
                <a:extLst>
                  <a:ext uri="{0D108BD9-81ED-4DB2-BD59-A6C34878D82A}">
                    <a16:rowId xmlns:a16="http://schemas.microsoft.com/office/drawing/2014/main" val="1895739745"/>
                  </a:ext>
                </a:extLst>
              </a:tr>
              <a:tr h="305412">
                <a:tc>
                  <a:txBody>
                    <a:bodyPr/>
                    <a:lstStyle/>
                    <a:p>
                      <a:pPr algn="ctr"/>
                      <a:r>
                        <a:rPr lang="en-IN" sz="1600"/>
                        <a:t>80-20</a:t>
                      </a:r>
                    </a:p>
                  </a:txBody>
                  <a:tcPr/>
                </a:tc>
                <a:tc>
                  <a:txBody>
                    <a:bodyPr/>
                    <a:lstStyle/>
                    <a:p>
                      <a:pPr algn="ctr"/>
                      <a:r>
                        <a:rPr lang="en-IN" sz="1600"/>
                        <a:t>0.8603</a:t>
                      </a:r>
                    </a:p>
                  </a:txBody>
                  <a:tcPr/>
                </a:tc>
                <a:tc>
                  <a:txBody>
                    <a:bodyPr/>
                    <a:lstStyle/>
                    <a:p>
                      <a:pPr algn="ctr"/>
                      <a:r>
                        <a:rPr lang="en-IN" sz="1600"/>
                        <a:t>0.01</a:t>
                      </a:r>
                    </a:p>
                  </a:txBody>
                  <a:tcPr/>
                </a:tc>
                <a:tc>
                  <a:txBody>
                    <a:bodyPr/>
                    <a:lstStyle/>
                    <a:p>
                      <a:pPr algn="ctr"/>
                      <a:r>
                        <a:rPr lang="en-IN" sz="1600"/>
                        <a:t>100</a:t>
                      </a:r>
                    </a:p>
                  </a:txBody>
                  <a:tcPr/>
                </a:tc>
                <a:extLst>
                  <a:ext uri="{0D108BD9-81ED-4DB2-BD59-A6C34878D82A}">
                    <a16:rowId xmlns:a16="http://schemas.microsoft.com/office/drawing/2014/main" val="4268369142"/>
                  </a:ext>
                </a:extLst>
              </a:tr>
              <a:tr h="3054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prstClr val="black"/>
                          </a:solidFill>
                          <a:effectLst/>
                          <a:uLnTx/>
                          <a:uFillTx/>
                          <a:latin typeface="Univers Condensed Light"/>
                          <a:ea typeface="+mn-ea"/>
                          <a:cs typeface="+mn-cs"/>
                        </a:rPr>
                        <a:t>80-20</a:t>
                      </a:r>
                    </a:p>
                  </a:txBody>
                  <a:tcPr/>
                </a:tc>
                <a:tc>
                  <a:txBody>
                    <a:bodyPr/>
                    <a:lstStyle/>
                    <a:p>
                      <a:pPr algn="ctr"/>
                      <a:r>
                        <a:rPr lang="en-IN" sz="1600"/>
                        <a:t>0.8777</a:t>
                      </a:r>
                    </a:p>
                  </a:txBody>
                  <a:tcPr/>
                </a:tc>
                <a:tc>
                  <a:txBody>
                    <a:bodyPr/>
                    <a:lstStyle/>
                    <a:p>
                      <a:pPr algn="ctr"/>
                      <a:r>
                        <a:rPr lang="en-IN" sz="1600"/>
                        <a:t>0.01</a:t>
                      </a:r>
                    </a:p>
                  </a:txBody>
                  <a:tcPr/>
                </a:tc>
                <a:tc>
                  <a:txBody>
                    <a:bodyPr/>
                    <a:lstStyle/>
                    <a:p>
                      <a:pPr algn="ctr"/>
                      <a:r>
                        <a:rPr lang="en-IN" sz="1600"/>
                        <a:t>500</a:t>
                      </a:r>
                    </a:p>
                  </a:txBody>
                  <a:tcPr/>
                </a:tc>
                <a:extLst>
                  <a:ext uri="{0D108BD9-81ED-4DB2-BD59-A6C34878D82A}">
                    <a16:rowId xmlns:a16="http://schemas.microsoft.com/office/drawing/2014/main" val="167096712"/>
                  </a:ext>
                </a:extLst>
              </a:tr>
              <a:tr h="3054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prstClr val="black"/>
                          </a:solidFill>
                          <a:effectLst/>
                          <a:uLnTx/>
                          <a:uFillTx/>
                          <a:latin typeface="Univers Condensed Light"/>
                          <a:ea typeface="+mn-ea"/>
                          <a:cs typeface="+mn-cs"/>
                        </a:rPr>
                        <a:t>80-20</a:t>
                      </a:r>
                    </a:p>
                  </a:txBody>
                  <a:tcPr/>
                </a:tc>
                <a:tc>
                  <a:txBody>
                    <a:bodyPr/>
                    <a:lstStyle/>
                    <a:p>
                      <a:pPr algn="ctr"/>
                      <a:r>
                        <a:rPr lang="en-IN" sz="1600"/>
                        <a:t>0.8777</a:t>
                      </a:r>
                    </a:p>
                  </a:txBody>
                  <a:tcPr/>
                </a:tc>
                <a:tc>
                  <a:txBody>
                    <a:bodyPr/>
                    <a:lstStyle/>
                    <a:p>
                      <a:pPr algn="ctr"/>
                      <a:r>
                        <a:rPr lang="en-IN" sz="1600"/>
                        <a:t>0.1</a:t>
                      </a:r>
                    </a:p>
                  </a:txBody>
                  <a:tcPr/>
                </a:tc>
                <a:tc>
                  <a:txBody>
                    <a:bodyPr/>
                    <a:lstStyle/>
                    <a:p>
                      <a:pPr algn="ctr"/>
                      <a:r>
                        <a:rPr lang="en-IN" sz="1600"/>
                        <a:t>100</a:t>
                      </a:r>
                    </a:p>
                  </a:txBody>
                  <a:tcPr/>
                </a:tc>
                <a:extLst>
                  <a:ext uri="{0D108BD9-81ED-4DB2-BD59-A6C34878D82A}">
                    <a16:rowId xmlns:a16="http://schemas.microsoft.com/office/drawing/2014/main" val="3908472000"/>
                  </a:ext>
                </a:extLst>
              </a:tr>
              <a:tr h="3054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80-20</a:t>
                      </a:r>
                    </a:p>
                  </a:txBody>
                  <a:tcPr/>
                </a:tc>
                <a:tc>
                  <a:txBody>
                    <a:bodyPr/>
                    <a:lstStyle/>
                    <a:p>
                      <a:pPr algn="ctr"/>
                      <a:r>
                        <a:rPr lang="en-IN" sz="1600"/>
                        <a:t>0.9031</a:t>
                      </a:r>
                    </a:p>
                  </a:txBody>
                  <a:tcPr/>
                </a:tc>
                <a:tc>
                  <a:txBody>
                    <a:bodyPr/>
                    <a:lstStyle/>
                    <a:p>
                      <a:pPr algn="ctr"/>
                      <a:r>
                        <a:rPr lang="en-IN" sz="1600"/>
                        <a:t>0.1</a:t>
                      </a:r>
                    </a:p>
                  </a:txBody>
                  <a:tcPr/>
                </a:tc>
                <a:tc>
                  <a:txBody>
                    <a:bodyPr/>
                    <a:lstStyle/>
                    <a:p>
                      <a:pPr algn="ctr"/>
                      <a:r>
                        <a:rPr lang="en-IN" sz="1600"/>
                        <a:t>500</a:t>
                      </a:r>
                    </a:p>
                  </a:txBody>
                  <a:tcPr/>
                </a:tc>
                <a:extLst>
                  <a:ext uri="{0D108BD9-81ED-4DB2-BD59-A6C34878D82A}">
                    <a16:rowId xmlns:a16="http://schemas.microsoft.com/office/drawing/2014/main" val="3919934313"/>
                  </a:ext>
                </a:extLst>
              </a:tr>
            </a:tbl>
          </a:graphicData>
        </a:graphic>
      </p:graphicFrame>
      <p:sp>
        <p:nvSpPr>
          <p:cNvPr id="6" name="TextBox 5">
            <a:extLst>
              <a:ext uri="{FF2B5EF4-FFF2-40B4-BE49-F238E27FC236}">
                <a16:creationId xmlns:a16="http://schemas.microsoft.com/office/drawing/2014/main" id="{130F359C-48E7-CE39-A8DF-AEA66F848B91}"/>
              </a:ext>
            </a:extLst>
          </p:cNvPr>
          <p:cNvSpPr txBox="1"/>
          <p:nvPr/>
        </p:nvSpPr>
        <p:spPr>
          <a:xfrm>
            <a:off x="11357748" y="322281"/>
            <a:ext cx="6095210" cy="369332"/>
          </a:xfrm>
          <a:prstGeom prst="rect">
            <a:avLst/>
          </a:prstGeom>
          <a:noFill/>
        </p:spPr>
        <p:txBody>
          <a:bodyPr wrap="square">
            <a:spAutoFit/>
          </a:bodyPr>
          <a:lstStyle/>
          <a:p>
            <a:r>
              <a:rPr lang="en-GB">
                <a:latin typeface="Aptos Display"/>
              </a:rPr>
              <a:t>14</a:t>
            </a:r>
            <a:endParaRPr lang="en-IN"/>
          </a:p>
        </p:txBody>
      </p:sp>
    </p:spTree>
    <p:extLst>
      <p:ext uri="{BB962C8B-B14F-4D97-AF65-F5344CB8AC3E}">
        <p14:creationId xmlns:p14="http://schemas.microsoft.com/office/powerpoint/2010/main" val="3160936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7F8F8-F508-2B09-5E16-4FC91DB5C34E}"/>
              </a:ext>
            </a:extLst>
          </p:cNvPr>
          <p:cNvSpPr>
            <a:spLocks noGrp="1"/>
          </p:cNvSpPr>
          <p:nvPr>
            <p:ph type="title"/>
          </p:nvPr>
        </p:nvSpPr>
        <p:spPr>
          <a:xfrm>
            <a:off x="571500" y="276225"/>
            <a:ext cx="9906000" cy="591484"/>
          </a:xfrm>
        </p:spPr>
        <p:txBody>
          <a:bodyPr>
            <a:normAutofit/>
          </a:bodyPr>
          <a:lstStyle/>
          <a:p>
            <a:r>
              <a:rPr lang="en-US" sz="2200" i="0" u="sng">
                <a:solidFill>
                  <a:schemeClr val="tx1"/>
                </a:solidFill>
                <a:latin typeface="Bell MT Bold"/>
              </a:rPr>
              <a:t>XG BOOST</a:t>
            </a:r>
          </a:p>
        </p:txBody>
      </p:sp>
      <p:graphicFrame>
        <p:nvGraphicFramePr>
          <p:cNvPr id="4" name="Table 3">
            <a:extLst>
              <a:ext uri="{FF2B5EF4-FFF2-40B4-BE49-F238E27FC236}">
                <a16:creationId xmlns:a16="http://schemas.microsoft.com/office/drawing/2014/main" id="{EA76393B-FECE-41AD-2349-FDFE58D48980}"/>
              </a:ext>
            </a:extLst>
          </p:cNvPr>
          <p:cNvGraphicFramePr>
            <a:graphicFrameLocks noGrp="1"/>
          </p:cNvGraphicFramePr>
          <p:nvPr>
            <p:extLst>
              <p:ext uri="{D42A27DB-BD31-4B8C-83A1-F6EECF244321}">
                <p14:modId xmlns:p14="http://schemas.microsoft.com/office/powerpoint/2010/main" val="2286331660"/>
              </p:ext>
            </p:extLst>
          </p:nvPr>
        </p:nvGraphicFramePr>
        <p:xfrm>
          <a:off x="2898943" y="667166"/>
          <a:ext cx="6083296" cy="5689184"/>
        </p:xfrm>
        <a:graphic>
          <a:graphicData uri="http://schemas.openxmlformats.org/drawingml/2006/table">
            <a:tbl>
              <a:tblPr firstRow="1" bandRow="1">
                <a:tableStyleId>{5C22544A-7EE6-4342-B048-85BDC9FD1C3A}</a:tableStyleId>
              </a:tblPr>
              <a:tblGrid>
                <a:gridCol w="2081740">
                  <a:extLst>
                    <a:ext uri="{9D8B030D-6E8A-4147-A177-3AD203B41FA5}">
                      <a16:colId xmlns:a16="http://schemas.microsoft.com/office/drawing/2014/main" val="4124901084"/>
                    </a:ext>
                  </a:extLst>
                </a:gridCol>
                <a:gridCol w="2000778">
                  <a:extLst>
                    <a:ext uri="{9D8B030D-6E8A-4147-A177-3AD203B41FA5}">
                      <a16:colId xmlns:a16="http://schemas.microsoft.com/office/drawing/2014/main" val="1936799357"/>
                    </a:ext>
                  </a:extLst>
                </a:gridCol>
                <a:gridCol w="2000778">
                  <a:extLst>
                    <a:ext uri="{9D8B030D-6E8A-4147-A177-3AD203B41FA5}">
                      <a16:colId xmlns:a16="http://schemas.microsoft.com/office/drawing/2014/main" val="378551378"/>
                    </a:ext>
                  </a:extLst>
                </a:gridCol>
              </a:tblGrid>
              <a:tr h="341056">
                <a:tc>
                  <a:txBody>
                    <a:bodyPr/>
                    <a:lstStyle/>
                    <a:p>
                      <a:pPr algn="ctr"/>
                      <a:r>
                        <a:rPr lang="en-IN" sz="1600"/>
                        <a:t>TRAIN TEST RATIO </a:t>
                      </a:r>
                    </a:p>
                  </a:txBody>
                  <a:tcPr>
                    <a:solidFill>
                      <a:srgbClr val="00B0F0"/>
                    </a:solidFill>
                  </a:tcPr>
                </a:tc>
                <a:tc>
                  <a:txBody>
                    <a:bodyPr/>
                    <a:lstStyle/>
                    <a:p>
                      <a:pPr algn="ctr"/>
                      <a:r>
                        <a:rPr lang="en-IN" sz="1600"/>
                        <a:t>ACCURACY SCORE</a:t>
                      </a: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Max _depth</a:t>
                      </a:r>
                    </a:p>
                  </a:txBody>
                  <a:tcPr>
                    <a:solidFill>
                      <a:srgbClr val="00B0F0"/>
                    </a:solidFill>
                  </a:tcPr>
                </a:tc>
                <a:extLst>
                  <a:ext uri="{0D108BD9-81ED-4DB2-BD59-A6C34878D82A}">
                    <a16:rowId xmlns:a16="http://schemas.microsoft.com/office/drawing/2014/main" val="1286442330"/>
                  </a:ext>
                </a:extLst>
              </a:tr>
              <a:tr h="341056">
                <a:tc>
                  <a:txBody>
                    <a:bodyPr/>
                    <a:lstStyle/>
                    <a:p>
                      <a:pPr algn="ctr"/>
                      <a:r>
                        <a:rPr lang="en-IN" sz="1600"/>
                        <a:t>60-40</a:t>
                      </a:r>
                    </a:p>
                  </a:txBody>
                  <a:tcPr/>
                </a:tc>
                <a:tc>
                  <a:txBody>
                    <a:bodyPr/>
                    <a:lstStyle/>
                    <a:p>
                      <a:pPr algn="ctr"/>
                      <a:r>
                        <a:rPr lang="en-IN" sz="1600"/>
                        <a:t>0.93</a:t>
                      </a:r>
                    </a:p>
                  </a:txBody>
                  <a:tcPr/>
                </a:tc>
                <a:tc>
                  <a:txBody>
                    <a:bodyPr/>
                    <a:lstStyle/>
                    <a:p>
                      <a:pPr algn="ctr"/>
                      <a:r>
                        <a:rPr lang="en-IN" sz="1600"/>
                        <a:t>3</a:t>
                      </a:r>
                    </a:p>
                  </a:txBody>
                  <a:tcPr/>
                </a:tc>
                <a:extLst>
                  <a:ext uri="{0D108BD9-81ED-4DB2-BD59-A6C34878D82A}">
                    <a16:rowId xmlns:a16="http://schemas.microsoft.com/office/drawing/2014/main" val="1919047664"/>
                  </a:ext>
                </a:extLst>
              </a:tr>
              <a:tr h="3410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60-40</a:t>
                      </a:r>
                    </a:p>
                  </a:txBody>
                  <a:tcPr/>
                </a:tc>
                <a:tc>
                  <a:txBody>
                    <a:bodyPr/>
                    <a:lstStyle/>
                    <a:p>
                      <a:pPr algn="ctr"/>
                      <a:r>
                        <a:rPr lang="en-IN" sz="1600"/>
                        <a:t>0.94</a:t>
                      </a:r>
                    </a:p>
                  </a:txBody>
                  <a:tcPr/>
                </a:tc>
                <a:tc>
                  <a:txBody>
                    <a:bodyPr/>
                    <a:lstStyle/>
                    <a:p>
                      <a:pPr algn="ctr"/>
                      <a:r>
                        <a:rPr lang="en-IN" sz="1600"/>
                        <a:t>5</a:t>
                      </a:r>
                    </a:p>
                  </a:txBody>
                  <a:tcPr/>
                </a:tc>
                <a:extLst>
                  <a:ext uri="{0D108BD9-81ED-4DB2-BD59-A6C34878D82A}">
                    <a16:rowId xmlns:a16="http://schemas.microsoft.com/office/drawing/2014/main" val="2905619944"/>
                  </a:ext>
                </a:extLst>
              </a:tr>
              <a:tr h="3410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60-40</a:t>
                      </a:r>
                    </a:p>
                  </a:txBody>
                  <a:tcPr>
                    <a:solidFill>
                      <a:srgbClr val="FFC000"/>
                    </a:solidFill>
                  </a:tcPr>
                </a:tc>
                <a:tc>
                  <a:txBody>
                    <a:bodyPr/>
                    <a:lstStyle/>
                    <a:p>
                      <a:pPr algn="ctr"/>
                      <a:r>
                        <a:rPr lang="en-IN" sz="1600"/>
                        <a:t>0.95</a:t>
                      </a:r>
                    </a:p>
                  </a:txBody>
                  <a:tcPr>
                    <a:solidFill>
                      <a:srgbClr val="FFC000"/>
                    </a:solidFill>
                  </a:tcPr>
                </a:tc>
                <a:tc>
                  <a:txBody>
                    <a:bodyPr/>
                    <a:lstStyle/>
                    <a:p>
                      <a:pPr algn="ctr"/>
                      <a:r>
                        <a:rPr lang="en-IN" sz="1600"/>
                        <a:t>7</a:t>
                      </a:r>
                    </a:p>
                  </a:txBody>
                  <a:tcPr>
                    <a:solidFill>
                      <a:srgbClr val="FFC000"/>
                    </a:solidFill>
                  </a:tcPr>
                </a:tc>
                <a:extLst>
                  <a:ext uri="{0D108BD9-81ED-4DB2-BD59-A6C34878D82A}">
                    <a16:rowId xmlns:a16="http://schemas.microsoft.com/office/drawing/2014/main" val="3167427515"/>
                  </a:ext>
                </a:extLst>
              </a:tr>
              <a:tr h="341056">
                <a:tc>
                  <a:txBody>
                    <a:bodyPr/>
                    <a:lstStyle/>
                    <a:p>
                      <a:pPr algn="ctr"/>
                      <a:r>
                        <a:rPr lang="en-IN" sz="1600"/>
                        <a:t>65-35</a:t>
                      </a:r>
                    </a:p>
                  </a:txBody>
                  <a:tcPr/>
                </a:tc>
                <a:tc>
                  <a:txBody>
                    <a:bodyPr/>
                    <a:lstStyle/>
                    <a:p>
                      <a:pPr algn="ctr"/>
                      <a:r>
                        <a:rPr lang="en-IN" sz="1600" b="0" kern="1200">
                          <a:solidFill>
                            <a:schemeClr val="tx1"/>
                          </a:solidFill>
                          <a:latin typeface="+mn-lt"/>
                          <a:ea typeface="+mn-ea"/>
                          <a:cs typeface="+mn-cs"/>
                        </a:rPr>
                        <a:t>0.94</a:t>
                      </a:r>
                    </a:p>
                  </a:txBody>
                  <a:tcPr/>
                </a:tc>
                <a:tc>
                  <a:txBody>
                    <a:bodyPr/>
                    <a:lstStyle/>
                    <a:p>
                      <a:pPr algn="ctr"/>
                      <a:r>
                        <a:rPr lang="en-IN" sz="1600"/>
                        <a:t>3</a:t>
                      </a:r>
                    </a:p>
                  </a:txBody>
                  <a:tcPr/>
                </a:tc>
                <a:extLst>
                  <a:ext uri="{0D108BD9-81ED-4DB2-BD59-A6C34878D82A}">
                    <a16:rowId xmlns:a16="http://schemas.microsoft.com/office/drawing/2014/main" val="2477084850"/>
                  </a:ext>
                </a:extLst>
              </a:tr>
              <a:tr h="3410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65-35</a:t>
                      </a:r>
                    </a:p>
                  </a:txBody>
                  <a:tcPr>
                    <a:solidFill>
                      <a:srgbClr val="FFC000"/>
                    </a:solidFill>
                  </a:tcPr>
                </a:tc>
                <a:tc>
                  <a:txBody>
                    <a:bodyPr/>
                    <a:lstStyle/>
                    <a:p>
                      <a:pPr algn="ctr"/>
                      <a:r>
                        <a:rPr lang="en-IN" sz="1600"/>
                        <a:t>0.95</a:t>
                      </a:r>
                    </a:p>
                  </a:txBody>
                  <a:tcPr>
                    <a:solidFill>
                      <a:srgbClr val="FFC000"/>
                    </a:solidFill>
                  </a:tcPr>
                </a:tc>
                <a:tc>
                  <a:txBody>
                    <a:bodyPr/>
                    <a:lstStyle/>
                    <a:p>
                      <a:pPr algn="ctr"/>
                      <a:r>
                        <a:rPr lang="en-IN" sz="1600"/>
                        <a:t>5</a:t>
                      </a:r>
                    </a:p>
                  </a:txBody>
                  <a:tcPr>
                    <a:solidFill>
                      <a:srgbClr val="FFC000"/>
                    </a:solidFill>
                  </a:tcPr>
                </a:tc>
                <a:extLst>
                  <a:ext uri="{0D108BD9-81ED-4DB2-BD59-A6C34878D82A}">
                    <a16:rowId xmlns:a16="http://schemas.microsoft.com/office/drawing/2014/main" val="3510521772"/>
                  </a:ext>
                </a:extLst>
              </a:tr>
              <a:tr h="3410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65-35</a:t>
                      </a:r>
                    </a:p>
                  </a:txBody>
                  <a:tcPr>
                    <a:solidFill>
                      <a:srgbClr val="FFC000"/>
                    </a:solidFill>
                  </a:tcPr>
                </a:tc>
                <a:tc>
                  <a:txBody>
                    <a:bodyPr/>
                    <a:lstStyle/>
                    <a:p>
                      <a:pPr algn="ctr"/>
                      <a:r>
                        <a:rPr lang="en-IN" sz="1600"/>
                        <a:t>0.95</a:t>
                      </a:r>
                    </a:p>
                  </a:txBody>
                  <a:tcPr>
                    <a:solidFill>
                      <a:srgbClr val="FFC000"/>
                    </a:solidFill>
                  </a:tcPr>
                </a:tc>
                <a:tc>
                  <a:txBody>
                    <a:bodyPr/>
                    <a:lstStyle/>
                    <a:p>
                      <a:pPr algn="ctr"/>
                      <a:r>
                        <a:rPr lang="en-IN" sz="1600"/>
                        <a:t>7</a:t>
                      </a:r>
                    </a:p>
                  </a:txBody>
                  <a:tcPr>
                    <a:solidFill>
                      <a:srgbClr val="FFC000"/>
                    </a:solidFill>
                  </a:tcPr>
                </a:tc>
                <a:extLst>
                  <a:ext uri="{0D108BD9-81ED-4DB2-BD59-A6C34878D82A}">
                    <a16:rowId xmlns:a16="http://schemas.microsoft.com/office/drawing/2014/main" val="2059911488"/>
                  </a:ext>
                </a:extLst>
              </a:tr>
              <a:tr h="341056">
                <a:tc>
                  <a:txBody>
                    <a:bodyPr/>
                    <a:lstStyle/>
                    <a:p>
                      <a:pPr algn="ctr"/>
                      <a:r>
                        <a:rPr lang="en-IN" sz="1600"/>
                        <a:t>70-30</a:t>
                      </a:r>
                    </a:p>
                  </a:txBody>
                  <a:tcPr/>
                </a:tc>
                <a:tc>
                  <a:txBody>
                    <a:bodyPr/>
                    <a:lstStyle/>
                    <a:p>
                      <a:pPr algn="ctr"/>
                      <a:r>
                        <a:rPr lang="en-IN" sz="1600"/>
                        <a:t>0.93</a:t>
                      </a:r>
                    </a:p>
                  </a:txBody>
                  <a:tcPr/>
                </a:tc>
                <a:tc>
                  <a:txBody>
                    <a:bodyPr/>
                    <a:lstStyle/>
                    <a:p>
                      <a:pPr algn="ctr"/>
                      <a:r>
                        <a:rPr lang="en-IN" sz="1600"/>
                        <a:t>3</a:t>
                      </a:r>
                    </a:p>
                  </a:txBody>
                  <a:tcPr/>
                </a:tc>
                <a:extLst>
                  <a:ext uri="{0D108BD9-81ED-4DB2-BD59-A6C34878D82A}">
                    <a16:rowId xmlns:a16="http://schemas.microsoft.com/office/drawing/2014/main" val="2735099195"/>
                  </a:ext>
                </a:extLst>
              </a:tr>
              <a:tr h="3410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70-30</a:t>
                      </a:r>
                    </a:p>
                  </a:txBody>
                  <a:tcPr/>
                </a:tc>
                <a:tc>
                  <a:txBody>
                    <a:bodyPr/>
                    <a:lstStyle/>
                    <a:p>
                      <a:pPr algn="ctr"/>
                      <a:r>
                        <a:rPr lang="en-IN" sz="1600"/>
                        <a:t>0.94</a:t>
                      </a:r>
                    </a:p>
                  </a:txBody>
                  <a:tcPr/>
                </a:tc>
                <a:tc>
                  <a:txBody>
                    <a:bodyPr/>
                    <a:lstStyle/>
                    <a:p>
                      <a:pPr algn="ctr"/>
                      <a:r>
                        <a:rPr lang="en-IN" sz="1600"/>
                        <a:t>5</a:t>
                      </a:r>
                    </a:p>
                  </a:txBody>
                  <a:tcPr/>
                </a:tc>
                <a:extLst>
                  <a:ext uri="{0D108BD9-81ED-4DB2-BD59-A6C34878D82A}">
                    <a16:rowId xmlns:a16="http://schemas.microsoft.com/office/drawing/2014/main" val="1604833554"/>
                  </a:ext>
                </a:extLst>
              </a:tr>
              <a:tr h="3410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70-30</a:t>
                      </a:r>
                    </a:p>
                  </a:txBody>
                  <a:tcPr/>
                </a:tc>
                <a:tc>
                  <a:txBody>
                    <a:bodyPr/>
                    <a:lstStyle/>
                    <a:p>
                      <a:pPr algn="ctr"/>
                      <a:r>
                        <a:rPr lang="en-IN" sz="1600"/>
                        <a:t>0.94</a:t>
                      </a:r>
                    </a:p>
                  </a:txBody>
                  <a:tcPr/>
                </a:tc>
                <a:tc>
                  <a:txBody>
                    <a:bodyPr/>
                    <a:lstStyle/>
                    <a:p>
                      <a:pPr algn="ctr"/>
                      <a:r>
                        <a:rPr lang="en-IN" sz="1600"/>
                        <a:t>7</a:t>
                      </a:r>
                    </a:p>
                  </a:txBody>
                  <a:tcPr/>
                </a:tc>
                <a:extLst>
                  <a:ext uri="{0D108BD9-81ED-4DB2-BD59-A6C34878D82A}">
                    <a16:rowId xmlns:a16="http://schemas.microsoft.com/office/drawing/2014/main" val="4132979759"/>
                  </a:ext>
                </a:extLst>
              </a:tr>
              <a:tr h="341056">
                <a:tc>
                  <a:txBody>
                    <a:bodyPr/>
                    <a:lstStyle/>
                    <a:p>
                      <a:pPr algn="ctr"/>
                      <a:r>
                        <a:rPr lang="en-IN" sz="1600"/>
                        <a:t>75-25</a:t>
                      </a:r>
                    </a:p>
                  </a:txBody>
                  <a:tcPr/>
                </a:tc>
                <a:tc>
                  <a:txBody>
                    <a:bodyPr/>
                    <a:lstStyle/>
                    <a:p>
                      <a:pPr algn="ctr"/>
                      <a:r>
                        <a:rPr lang="en-IN" sz="1600"/>
                        <a:t>0.93</a:t>
                      </a:r>
                    </a:p>
                  </a:txBody>
                  <a:tcPr/>
                </a:tc>
                <a:tc>
                  <a:txBody>
                    <a:bodyPr/>
                    <a:lstStyle/>
                    <a:p>
                      <a:pPr algn="ctr"/>
                      <a:r>
                        <a:rPr lang="en-IN" sz="1600"/>
                        <a:t>3</a:t>
                      </a:r>
                    </a:p>
                  </a:txBody>
                  <a:tcPr/>
                </a:tc>
                <a:extLst>
                  <a:ext uri="{0D108BD9-81ED-4DB2-BD59-A6C34878D82A}">
                    <a16:rowId xmlns:a16="http://schemas.microsoft.com/office/drawing/2014/main" val="2096963100"/>
                  </a:ext>
                </a:extLst>
              </a:tr>
              <a:tr h="3410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75-25</a:t>
                      </a:r>
                    </a:p>
                  </a:txBody>
                  <a:tcPr>
                    <a:solidFill>
                      <a:srgbClr val="FFC000"/>
                    </a:solidFill>
                  </a:tcPr>
                </a:tc>
                <a:tc>
                  <a:txBody>
                    <a:bodyPr/>
                    <a:lstStyle/>
                    <a:p>
                      <a:pPr algn="ctr"/>
                      <a:r>
                        <a:rPr lang="en-IN" sz="1600"/>
                        <a:t>0.95</a:t>
                      </a:r>
                    </a:p>
                  </a:txBody>
                  <a:tcPr>
                    <a:solidFill>
                      <a:srgbClr val="FFC000"/>
                    </a:solidFill>
                  </a:tcPr>
                </a:tc>
                <a:tc>
                  <a:txBody>
                    <a:bodyPr/>
                    <a:lstStyle/>
                    <a:p>
                      <a:pPr algn="ctr"/>
                      <a:r>
                        <a:rPr lang="en-IN" sz="1600"/>
                        <a:t>5</a:t>
                      </a:r>
                    </a:p>
                  </a:txBody>
                  <a:tcPr>
                    <a:solidFill>
                      <a:srgbClr val="FFC000"/>
                    </a:solidFill>
                  </a:tcPr>
                </a:tc>
                <a:extLst>
                  <a:ext uri="{0D108BD9-81ED-4DB2-BD59-A6C34878D82A}">
                    <a16:rowId xmlns:a16="http://schemas.microsoft.com/office/drawing/2014/main" val="868159556"/>
                  </a:ext>
                </a:extLst>
              </a:tr>
              <a:tr h="3410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75-25</a:t>
                      </a:r>
                    </a:p>
                  </a:txBody>
                  <a:tcPr>
                    <a:solidFill>
                      <a:srgbClr val="FFC000"/>
                    </a:solidFill>
                  </a:tcPr>
                </a:tc>
                <a:tc>
                  <a:txBody>
                    <a:bodyPr/>
                    <a:lstStyle/>
                    <a:p>
                      <a:pPr algn="ctr"/>
                      <a:r>
                        <a:rPr lang="en-IN" sz="1600"/>
                        <a:t>0.95</a:t>
                      </a:r>
                    </a:p>
                  </a:txBody>
                  <a:tcPr>
                    <a:solidFill>
                      <a:srgbClr val="FFC000"/>
                    </a:solidFill>
                  </a:tcPr>
                </a:tc>
                <a:tc>
                  <a:txBody>
                    <a:bodyPr/>
                    <a:lstStyle/>
                    <a:p>
                      <a:pPr algn="ctr"/>
                      <a:r>
                        <a:rPr lang="en-IN" sz="1600"/>
                        <a:t>7</a:t>
                      </a:r>
                    </a:p>
                  </a:txBody>
                  <a:tcPr>
                    <a:solidFill>
                      <a:srgbClr val="FFC000"/>
                    </a:solidFill>
                  </a:tcPr>
                </a:tc>
                <a:extLst>
                  <a:ext uri="{0D108BD9-81ED-4DB2-BD59-A6C34878D82A}">
                    <a16:rowId xmlns:a16="http://schemas.microsoft.com/office/drawing/2014/main" val="2654633795"/>
                  </a:ext>
                </a:extLst>
              </a:tr>
              <a:tr h="341056">
                <a:tc>
                  <a:txBody>
                    <a:bodyPr/>
                    <a:lstStyle/>
                    <a:p>
                      <a:pPr algn="ctr"/>
                      <a:r>
                        <a:rPr lang="en-IN" sz="1600"/>
                        <a:t>80-20</a:t>
                      </a:r>
                    </a:p>
                  </a:txBody>
                  <a:tcPr/>
                </a:tc>
                <a:tc>
                  <a:txBody>
                    <a:bodyPr/>
                    <a:lstStyle/>
                    <a:p>
                      <a:pPr algn="ctr"/>
                      <a:r>
                        <a:rPr lang="en-IN" sz="1600"/>
                        <a:t>0.93</a:t>
                      </a:r>
                    </a:p>
                  </a:txBody>
                  <a:tcPr/>
                </a:tc>
                <a:tc>
                  <a:txBody>
                    <a:bodyPr/>
                    <a:lstStyle/>
                    <a:p>
                      <a:pPr algn="ctr"/>
                      <a:r>
                        <a:rPr lang="en-IN" sz="1600"/>
                        <a:t>3</a:t>
                      </a:r>
                    </a:p>
                  </a:txBody>
                  <a:tcPr/>
                </a:tc>
                <a:extLst>
                  <a:ext uri="{0D108BD9-81ED-4DB2-BD59-A6C34878D82A}">
                    <a16:rowId xmlns:a16="http://schemas.microsoft.com/office/drawing/2014/main" val="103311110"/>
                  </a:ext>
                </a:extLst>
              </a:tr>
              <a:tr h="3410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80-20</a:t>
                      </a:r>
                    </a:p>
                  </a:txBody>
                  <a:tcPr/>
                </a:tc>
                <a:tc>
                  <a:txBody>
                    <a:bodyPr/>
                    <a:lstStyle/>
                    <a:p>
                      <a:pPr algn="ctr"/>
                      <a:r>
                        <a:rPr lang="en-IN" sz="1600"/>
                        <a:t>0.94</a:t>
                      </a:r>
                    </a:p>
                  </a:txBody>
                  <a:tcPr/>
                </a:tc>
                <a:tc>
                  <a:txBody>
                    <a:bodyPr/>
                    <a:lstStyle/>
                    <a:p>
                      <a:pPr algn="ctr"/>
                      <a:r>
                        <a:rPr lang="en-IN" sz="1600"/>
                        <a:t>5</a:t>
                      </a:r>
                    </a:p>
                  </a:txBody>
                  <a:tcPr/>
                </a:tc>
                <a:extLst>
                  <a:ext uri="{0D108BD9-81ED-4DB2-BD59-A6C34878D82A}">
                    <a16:rowId xmlns:a16="http://schemas.microsoft.com/office/drawing/2014/main" val="913630661"/>
                  </a:ext>
                </a:extLst>
              </a:tr>
              <a:tr h="1505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80-20</a:t>
                      </a:r>
                    </a:p>
                  </a:txBody>
                  <a:tcPr/>
                </a:tc>
                <a:tc>
                  <a:txBody>
                    <a:bodyPr/>
                    <a:lstStyle/>
                    <a:p>
                      <a:pPr algn="ctr"/>
                      <a:r>
                        <a:rPr lang="en-IN" sz="1600"/>
                        <a:t>0.94</a:t>
                      </a:r>
                    </a:p>
                  </a:txBody>
                  <a:tcPr/>
                </a:tc>
                <a:tc>
                  <a:txBody>
                    <a:bodyPr/>
                    <a:lstStyle/>
                    <a:p>
                      <a:pPr algn="ctr"/>
                      <a:r>
                        <a:rPr lang="en-IN" sz="1600"/>
                        <a:t>7</a:t>
                      </a:r>
                    </a:p>
                  </a:txBody>
                  <a:tcPr/>
                </a:tc>
                <a:extLst>
                  <a:ext uri="{0D108BD9-81ED-4DB2-BD59-A6C34878D82A}">
                    <a16:rowId xmlns:a16="http://schemas.microsoft.com/office/drawing/2014/main" val="3696442182"/>
                  </a:ext>
                </a:extLst>
              </a:tr>
            </a:tbl>
          </a:graphicData>
        </a:graphic>
      </p:graphicFrame>
      <p:sp>
        <p:nvSpPr>
          <p:cNvPr id="6" name="TextBox 5">
            <a:extLst>
              <a:ext uri="{FF2B5EF4-FFF2-40B4-BE49-F238E27FC236}">
                <a16:creationId xmlns:a16="http://schemas.microsoft.com/office/drawing/2014/main" id="{2FB0E608-6DFF-85E9-1B76-3344F3B64F53}"/>
              </a:ext>
            </a:extLst>
          </p:cNvPr>
          <p:cNvSpPr txBox="1"/>
          <p:nvPr/>
        </p:nvSpPr>
        <p:spPr>
          <a:xfrm>
            <a:off x="11386175" y="387301"/>
            <a:ext cx="6095210" cy="369332"/>
          </a:xfrm>
          <a:prstGeom prst="rect">
            <a:avLst/>
          </a:prstGeom>
          <a:noFill/>
        </p:spPr>
        <p:txBody>
          <a:bodyPr wrap="square">
            <a:spAutoFit/>
          </a:bodyPr>
          <a:lstStyle/>
          <a:p>
            <a:r>
              <a:rPr lang="en-GB">
                <a:latin typeface="Aptos Display"/>
              </a:rPr>
              <a:t>15</a:t>
            </a:r>
            <a:endParaRPr lang="en-IN"/>
          </a:p>
        </p:txBody>
      </p:sp>
    </p:spTree>
    <p:extLst>
      <p:ext uri="{BB962C8B-B14F-4D97-AF65-F5344CB8AC3E}">
        <p14:creationId xmlns:p14="http://schemas.microsoft.com/office/powerpoint/2010/main" val="3969425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0C629C5A-EA4A-75FB-E8F7-11FA7B1A87DF}"/>
              </a:ext>
            </a:extLst>
          </p:cNvPr>
          <p:cNvSpPr txBox="1">
            <a:spLocks/>
          </p:cNvSpPr>
          <p:nvPr/>
        </p:nvSpPr>
        <p:spPr>
          <a:xfrm>
            <a:off x="369672" y="514351"/>
            <a:ext cx="10188789" cy="625520"/>
          </a:xfrm>
          <a:prstGeom prst="rect">
            <a:avLst/>
          </a:prstGeom>
        </p:spPr>
        <p:txBody>
          <a:bodyPr vert="horz" lIns="91440" tIns="45720" rIns="91440" bIns="45720" rtlCol="0" anchor="t">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000" u="sng">
                <a:latin typeface="Bell MT"/>
              </a:rPr>
              <a:t>COMPARISION OF </a:t>
            </a:r>
            <a:r>
              <a:rPr lang="en-IN" sz="2000" u="sng">
                <a:latin typeface="Bell MT"/>
              </a:rPr>
              <a:t>IMPLEMENTED</a:t>
            </a:r>
            <a:r>
              <a:rPr lang="en-US" sz="2000" u="sng">
                <a:latin typeface="Bell MT"/>
              </a:rPr>
              <a:t> MODELS :</a:t>
            </a:r>
          </a:p>
        </p:txBody>
      </p:sp>
      <p:graphicFrame>
        <p:nvGraphicFramePr>
          <p:cNvPr id="6" name="Table 5">
            <a:extLst>
              <a:ext uri="{FF2B5EF4-FFF2-40B4-BE49-F238E27FC236}">
                <a16:creationId xmlns:a16="http://schemas.microsoft.com/office/drawing/2014/main" id="{BD9534C5-08DB-F838-C9E2-DAC2EBF8DE74}"/>
              </a:ext>
            </a:extLst>
          </p:cNvPr>
          <p:cNvGraphicFramePr>
            <a:graphicFrameLocks noGrp="1"/>
          </p:cNvGraphicFramePr>
          <p:nvPr>
            <p:extLst>
              <p:ext uri="{D42A27DB-BD31-4B8C-83A1-F6EECF244321}">
                <p14:modId xmlns:p14="http://schemas.microsoft.com/office/powerpoint/2010/main" val="3625797142"/>
              </p:ext>
            </p:extLst>
          </p:nvPr>
        </p:nvGraphicFramePr>
        <p:xfrm>
          <a:off x="1211402" y="1583330"/>
          <a:ext cx="7545422" cy="4094501"/>
        </p:xfrm>
        <a:graphic>
          <a:graphicData uri="http://schemas.openxmlformats.org/drawingml/2006/table">
            <a:tbl>
              <a:tblPr firstRow="1" bandRow="1">
                <a:tableStyleId>{5C22544A-7EE6-4342-B048-85BDC9FD1C3A}</a:tableStyleId>
              </a:tblPr>
              <a:tblGrid>
                <a:gridCol w="3745655">
                  <a:extLst>
                    <a:ext uri="{9D8B030D-6E8A-4147-A177-3AD203B41FA5}">
                      <a16:colId xmlns:a16="http://schemas.microsoft.com/office/drawing/2014/main" val="3451709358"/>
                    </a:ext>
                  </a:extLst>
                </a:gridCol>
                <a:gridCol w="3799767">
                  <a:extLst>
                    <a:ext uri="{9D8B030D-6E8A-4147-A177-3AD203B41FA5}">
                      <a16:colId xmlns:a16="http://schemas.microsoft.com/office/drawing/2014/main" val="1842026246"/>
                    </a:ext>
                  </a:extLst>
                </a:gridCol>
              </a:tblGrid>
              <a:tr h="455638">
                <a:tc>
                  <a:txBody>
                    <a:bodyPr/>
                    <a:lstStyle/>
                    <a:p>
                      <a:pPr algn="ctr"/>
                      <a:r>
                        <a:rPr lang="en-IN"/>
                        <a:t>MODEL</a:t>
                      </a:r>
                    </a:p>
                  </a:txBody>
                  <a:tcPr>
                    <a:solidFill>
                      <a:srgbClr val="00B0F0"/>
                    </a:solidFill>
                  </a:tcPr>
                </a:tc>
                <a:tc>
                  <a:txBody>
                    <a:bodyPr/>
                    <a:lstStyle/>
                    <a:p>
                      <a:pPr algn="ctr"/>
                      <a:r>
                        <a:rPr lang="en-IN"/>
                        <a:t>ACCURACY SCORE</a:t>
                      </a:r>
                    </a:p>
                  </a:txBody>
                  <a:tcPr>
                    <a:solidFill>
                      <a:srgbClr val="00B0F0"/>
                    </a:solidFill>
                  </a:tcPr>
                </a:tc>
                <a:extLst>
                  <a:ext uri="{0D108BD9-81ED-4DB2-BD59-A6C34878D82A}">
                    <a16:rowId xmlns:a16="http://schemas.microsoft.com/office/drawing/2014/main" val="1576329843"/>
                  </a:ext>
                </a:extLst>
              </a:tr>
              <a:tr h="455638">
                <a:tc>
                  <a:txBody>
                    <a:bodyPr/>
                    <a:lstStyle/>
                    <a:p>
                      <a:r>
                        <a:rPr lang="en-IN"/>
                        <a:t>Logistic regression </a:t>
                      </a:r>
                    </a:p>
                  </a:txBody>
                  <a:tcPr/>
                </a:tc>
                <a:tc>
                  <a:txBody>
                    <a:bodyPr/>
                    <a:lstStyle/>
                    <a:p>
                      <a:pPr algn="ctr"/>
                      <a:r>
                        <a:rPr lang="en-IN"/>
                        <a:t>0.8896</a:t>
                      </a:r>
                    </a:p>
                  </a:txBody>
                  <a:tcPr/>
                </a:tc>
                <a:extLst>
                  <a:ext uri="{0D108BD9-81ED-4DB2-BD59-A6C34878D82A}">
                    <a16:rowId xmlns:a16="http://schemas.microsoft.com/office/drawing/2014/main" val="2471094315"/>
                  </a:ext>
                </a:extLst>
              </a:tr>
              <a:tr h="455638">
                <a:tc>
                  <a:txBody>
                    <a:bodyPr/>
                    <a:lstStyle/>
                    <a:p>
                      <a:r>
                        <a:rPr lang="en-IN"/>
                        <a:t>Support Vector Machine (SVM)</a:t>
                      </a:r>
                    </a:p>
                  </a:txBody>
                  <a:tcPr/>
                </a:tc>
                <a:tc>
                  <a:txBody>
                    <a:bodyPr/>
                    <a:lstStyle/>
                    <a:p>
                      <a:pPr algn="ctr"/>
                      <a:r>
                        <a:rPr lang="en-IN"/>
                        <a:t>0.8676</a:t>
                      </a:r>
                    </a:p>
                  </a:txBody>
                  <a:tcPr/>
                </a:tc>
                <a:extLst>
                  <a:ext uri="{0D108BD9-81ED-4DB2-BD59-A6C34878D82A}">
                    <a16:rowId xmlns:a16="http://schemas.microsoft.com/office/drawing/2014/main" val="2464352084"/>
                  </a:ext>
                </a:extLst>
              </a:tr>
              <a:tr h="455638">
                <a:tc>
                  <a:txBody>
                    <a:bodyPr/>
                    <a:lstStyle/>
                    <a:p>
                      <a:r>
                        <a:rPr lang="en-IN"/>
                        <a:t>KNN</a:t>
                      </a:r>
                    </a:p>
                  </a:txBody>
                  <a:tcPr/>
                </a:tc>
                <a:tc>
                  <a:txBody>
                    <a:bodyPr/>
                    <a:lstStyle/>
                    <a:p>
                      <a:pPr algn="ctr"/>
                      <a:r>
                        <a:rPr lang="en-IN"/>
                        <a:t>0.8495</a:t>
                      </a:r>
                    </a:p>
                  </a:txBody>
                  <a:tcPr/>
                </a:tc>
                <a:extLst>
                  <a:ext uri="{0D108BD9-81ED-4DB2-BD59-A6C34878D82A}">
                    <a16:rowId xmlns:a16="http://schemas.microsoft.com/office/drawing/2014/main" val="690878486"/>
                  </a:ext>
                </a:extLst>
              </a:tr>
              <a:tr h="455638">
                <a:tc>
                  <a:txBody>
                    <a:bodyPr/>
                    <a:lstStyle/>
                    <a:p>
                      <a:r>
                        <a:rPr lang="en-IN"/>
                        <a:t>Gradient Boosting</a:t>
                      </a:r>
                    </a:p>
                  </a:txBody>
                  <a:tcPr/>
                </a:tc>
                <a:tc>
                  <a:txBody>
                    <a:bodyPr/>
                    <a:lstStyle/>
                    <a:p>
                      <a:pPr algn="ctr"/>
                      <a:r>
                        <a:rPr lang="en-IN"/>
                        <a:t>0.93</a:t>
                      </a:r>
                    </a:p>
                  </a:txBody>
                  <a:tcPr/>
                </a:tc>
                <a:extLst>
                  <a:ext uri="{0D108BD9-81ED-4DB2-BD59-A6C34878D82A}">
                    <a16:rowId xmlns:a16="http://schemas.microsoft.com/office/drawing/2014/main" val="3168833055"/>
                  </a:ext>
                </a:extLst>
              </a:tr>
              <a:tr h="455638">
                <a:tc>
                  <a:txBody>
                    <a:bodyPr/>
                    <a:lstStyle/>
                    <a:p>
                      <a:r>
                        <a:rPr lang="en-IN"/>
                        <a:t>Decision Tree</a:t>
                      </a:r>
                    </a:p>
                  </a:txBody>
                  <a:tcPr/>
                </a:tc>
                <a:tc>
                  <a:txBody>
                    <a:bodyPr/>
                    <a:lstStyle/>
                    <a:p>
                      <a:pPr algn="ctr"/>
                      <a:r>
                        <a:rPr lang="en-IN"/>
                        <a:t>0.9292</a:t>
                      </a:r>
                    </a:p>
                  </a:txBody>
                  <a:tcPr/>
                </a:tc>
                <a:extLst>
                  <a:ext uri="{0D108BD9-81ED-4DB2-BD59-A6C34878D82A}">
                    <a16:rowId xmlns:a16="http://schemas.microsoft.com/office/drawing/2014/main" val="4258041042"/>
                  </a:ext>
                </a:extLst>
              </a:tr>
              <a:tr h="455638">
                <a:tc>
                  <a:txBody>
                    <a:bodyPr/>
                    <a:lstStyle/>
                    <a:p>
                      <a:r>
                        <a:rPr lang="en-IN"/>
                        <a:t>Random forest</a:t>
                      </a:r>
                    </a:p>
                  </a:txBody>
                  <a:tcPr/>
                </a:tc>
                <a:tc>
                  <a:txBody>
                    <a:bodyPr/>
                    <a:lstStyle/>
                    <a:p>
                      <a:pPr algn="ctr"/>
                      <a:r>
                        <a:rPr lang="en-IN"/>
                        <a:t>0.9325</a:t>
                      </a:r>
                    </a:p>
                  </a:txBody>
                  <a:tcPr/>
                </a:tc>
                <a:extLst>
                  <a:ext uri="{0D108BD9-81ED-4DB2-BD59-A6C34878D82A}">
                    <a16:rowId xmlns:a16="http://schemas.microsoft.com/office/drawing/2014/main" val="3406748074"/>
                  </a:ext>
                </a:extLst>
              </a:tr>
              <a:tr h="455638">
                <a:tc>
                  <a:txBody>
                    <a:bodyPr/>
                    <a:lstStyle/>
                    <a:p>
                      <a:r>
                        <a:rPr lang="en-IN"/>
                        <a:t>ADA Boost</a:t>
                      </a:r>
                    </a:p>
                  </a:txBody>
                  <a:tcPr/>
                </a:tc>
                <a:tc>
                  <a:txBody>
                    <a:bodyPr/>
                    <a:lstStyle/>
                    <a:p>
                      <a:pPr algn="ctr"/>
                      <a:r>
                        <a:rPr lang="en-IN"/>
                        <a:t>0.9138</a:t>
                      </a:r>
                    </a:p>
                  </a:txBody>
                  <a:tcPr/>
                </a:tc>
                <a:extLst>
                  <a:ext uri="{0D108BD9-81ED-4DB2-BD59-A6C34878D82A}">
                    <a16:rowId xmlns:a16="http://schemas.microsoft.com/office/drawing/2014/main" val="1219736867"/>
                  </a:ext>
                </a:extLst>
              </a:tr>
              <a:tr h="449397">
                <a:tc>
                  <a:txBody>
                    <a:bodyPr/>
                    <a:lstStyle/>
                    <a:p>
                      <a:r>
                        <a:rPr lang="en-IN"/>
                        <a:t>XG Boost</a:t>
                      </a:r>
                    </a:p>
                  </a:txBody>
                  <a:tcPr>
                    <a:solidFill>
                      <a:srgbClr val="FFFF00"/>
                    </a:solidFill>
                  </a:tcPr>
                </a:tc>
                <a:tc>
                  <a:txBody>
                    <a:bodyPr/>
                    <a:lstStyle/>
                    <a:p>
                      <a:pPr algn="ctr"/>
                      <a:r>
                        <a:rPr lang="en-IN"/>
                        <a:t>0.95</a:t>
                      </a:r>
                    </a:p>
                  </a:txBody>
                  <a:tcPr>
                    <a:solidFill>
                      <a:srgbClr val="FFFF00"/>
                    </a:solidFill>
                  </a:tcPr>
                </a:tc>
                <a:extLst>
                  <a:ext uri="{0D108BD9-81ED-4DB2-BD59-A6C34878D82A}">
                    <a16:rowId xmlns:a16="http://schemas.microsoft.com/office/drawing/2014/main" val="2644286549"/>
                  </a:ext>
                </a:extLst>
              </a:tr>
            </a:tbl>
          </a:graphicData>
        </a:graphic>
      </p:graphicFrame>
      <p:sp>
        <p:nvSpPr>
          <p:cNvPr id="8" name="TextBox 7">
            <a:extLst>
              <a:ext uri="{FF2B5EF4-FFF2-40B4-BE49-F238E27FC236}">
                <a16:creationId xmlns:a16="http://schemas.microsoft.com/office/drawing/2014/main" id="{1F6F88FB-23B7-2F3F-FCD2-F4ECFFAE4E4B}"/>
              </a:ext>
            </a:extLst>
          </p:cNvPr>
          <p:cNvSpPr txBox="1"/>
          <p:nvPr/>
        </p:nvSpPr>
        <p:spPr>
          <a:xfrm>
            <a:off x="8712200" y="5936624"/>
            <a:ext cx="5784645" cy="369332"/>
          </a:xfrm>
          <a:prstGeom prst="rect">
            <a:avLst/>
          </a:prstGeom>
          <a:noFill/>
        </p:spPr>
        <p:txBody>
          <a:bodyPr wrap="square">
            <a:spAutoFit/>
          </a:bodyPr>
          <a:lstStyle/>
          <a:p>
            <a:r>
              <a:rPr lang="en-IN" b="1">
                <a:highlight>
                  <a:srgbClr val="C0C0C0"/>
                </a:highlight>
              </a:rPr>
              <a:t>Highest accuracy score </a:t>
            </a:r>
          </a:p>
        </p:txBody>
      </p:sp>
      <p:sp>
        <p:nvSpPr>
          <p:cNvPr id="9" name="Arrow: Bent 8">
            <a:extLst>
              <a:ext uri="{FF2B5EF4-FFF2-40B4-BE49-F238E27FC236}">
                <a16:creationId xmlns:a16="http://schemas.microsoft.com/office/drawing/2014/main" id="{7A70A6BC-6712-160A-87F0-81B488CA54DD}"/>
              </a:ext>
            </a:extLst>
          </p:cNvPr>
          <p:cNvSpPr/>
          <p:nvPr/>
        </p:nvSpPr>
        <p:spPr>
          <a:xfrm rot="5400000">
            <a:off x="8966478" y="5305857"/>
            <a:ext cx="369330" cy="633413"/>
          </a:xfrm>
          <a:prstGeom prst="bentArrow">
            <a:avLst>
              <a:gd name="adj1" fmla="val 37895"/>
              <a:gd name="adj2" fmla="val 2500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TextBox 2">
            <a:extLst>
              <a:ext uri="{FF2B5EF4-FFF2-40B4-BE49-F238E27FC236}">
                <a16:creationId xmlns:a16="http://schemas.microsoft.com/office/drawing/2014/main" id="{FB961123-2931-52A8-6FD2-66D5C99381D7}"/>
              </a:ext>
            </a:extLst>
          </p:cNvPr>
          <p:cNvSpPr txBox="1"/>
          <p:nvPr/>
        </p:nvSpPr>
        <p:spPr>
          <a:xfrm>
            <a:off x="11304448" y="329685"/>
            <a:ext cx="7248870" cy="369332"/>
          </a:xfrm>
          <a:prstGeom prst="rect">
            <a:avLst/>
          </a:prstGeom>
          <a:noFill/>
        </p:spPr>
        <p:txBody>
          <a:bodyPr wrap="square">
            <a:spAutoFit/>
          </a:bodyPr>
          <a:lstStyle/>
          <a:p>
            <a:r>
              <a:rPr lang="en-GB">
                <a:latin typeface="Aptos Display"/>
              </a:rPr>
              <a:t>16</a:t>
            </a:r>
            <a:endParaRPr lang="en-IN"/>
          </a:p>
        </p:txBody>
      </p:sp>
    </p:spTree>
    <p:extLst>
      <p:ext uri="{BB962C8B-B14F-4D97-AF65-F5344CB8AC3E}">
        <p14:creationId xmlns:p14="http://schemas.microsoft.com/office/powerpoint/2010/main" val="1171385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5DFFC554-923D-8F44-395A-638052B2D213}"/>
              </a:ext>
            </a:extLst>
          </p:cNvPr>
          <p:cNvSpPr txBox="1">
            <a:spLocks/>
          </p:cNvSpPr>
          <p:nvPr/>
        </p:nvSpPr>
        <p:spPr>
          <a:xfrm>
            <a:off x="521172" y="799363"/>
            <a:ext cx="10532423" cy="5932060"/>
          </a:xfrm>
          <a:prstGeom prst="rect">
            <a:avLst/>
          </a:prstGeom>
        </p:spPr>
        <p:txBody>
          <a:bodyPr vert="horz" lIns="91440" tIns="45720" rIns="91440" bIns="45720" rtlCol="0" anchor="t">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IN" sz="2000" b="1" u="sng">
                <a:latin typeface="Bell MT"/>
              </a:rPr>
              <a:t>CONCLUSION:=</a:t>
            </a:r>
          </a:p>
          <a:p>
            <a:pPr marL="0" indent="0">
              <a:buNone/>
            </a:pPr>
            <a:endParaRPr lang="en-IN" sz="2400" b="1" u="sng">
              <a:latin typeface="Bell MT"/>
            </a:endParaRPr>
          </a:p>
          <a:p>
            <a:pPr marL="571500" indent="-571500">
              <a:lnSpc>
                <a:spcPct val="120000"/>
              </a:lnSpc>
              <a:buFont typeface="Garamond" pitchFamily="18" charset="0"/>
              <a:buChar char="•"/>
            </a:pPr>
            <a:r>
              <a:rPr lang="en-IN" sz="2000">
                <a:latin typeface="Aptos Display"/>
              </a:rPr>
              <a:t>For  Customer Churn prediction , we performed  five types of machine learning algorithms: Logistic Regression, SVM , KNN, Bagging and Boosting.</a:t>
            </a:r>
          </a:p>
          <a:p>
            <a:pPr marL="342900" indent="-342900">
              <a:lnSpc>
                <a:spcPct val="120000"/>
              </a:lnSpc>
              <a:buFont typeface="Garamond" pitchFamily="18" charset="0"/>
              <a:buChar char="•"/>
            </a:pPr>
            <a:endParaRPr lang="en-IN" sz="2000">
              <a:latin typeface="Aptos Display"/>
            </a:endParaRPr>
          </a:p>
          <a:p>
            <a:pPr marL="571500" indent="-571500">
              <a:lnSpc>
                <a:spcPct val="120000"/>
              </a:lnSpc>
              <a:buFont typeface="Garamond" pitchFamily="18" charset="0"/>
              <a:buChar char="•"/>
            </a:pPr>
            <a:r>
              <a:rPr lang="en-IN" sz="2000">
                <a:latin typeface="Aptos Display"/>
              </a:rPr>
              <a:t> From all the analysis and implementations of the algorithm, we found the best results in Boosting algorithm i.e. in the XG Boost algorithm for 75-25 train-test ratio ( parameters : Max depth=5,     N estimators=100,  learning rate=0.1)  with accuracy of 0.95 which is the highest accuracy among all the other algorithms.</a:t>
            </a:r>
          </a:p>
          <a:p>
            <a:pPr marL="571500" indent="-571500">
              <a:lnSpc>
                <a:spcPct val="120000"/>
              </a:lnSpc>
              <a:buFont typeface="Garamond" pitchFamily="18" charset="0"/>
              <a:buChar char="•"/>
            </a:pPr>
            <a:endParaRPr lang="en-IN" sz="2000">
              <a:latin typeface="Aptos Display"/>
            </a:endParaRPr>
          </a:p>
          <a:p>
            <a:pPr marL="571500" indent="-571500">
              <a:lnSpc>
                <a:spcPct val="120000"/>
              </a:lnSpc>
              <a:buFont typeface="Garamond" pitchFamily="18" charset="0"/>
              <a:buChar char="•"/>
            </a:pPr>
            <a:r>
              <a:rPr lang="en-IN" sz="2000">
                <a:latin typeface="Aptos Display"/>
              </a:rPr>
              <a:t> So, here we can conclude that XG Boost Algorithm can be considered the best model for the given Customer Churn prediction dataset.</a:t>
            </a:r>
          </a:p>
          <a:p>
            <a:pPr marL="571500" indent="-571500">
              <a:buFont typeface="Garamond" pitchFamily="18" charset="0"/>
              <a:buChar char="•"/>
            </a:pPr>
            <a:endParaRPr lang="en-IN" sz="2000">
              <a:latin typeface="Aptos Display"/>
            </a:endParaRPr>
          </a:p>
        </p:txBody>
      </p:sp>
      <p:sp>
        <p:nvSpPr>
          <p:cNvPr id="4" name="TextBox 3">
            <a:extLst>
              <a:ext uri="{FF2B5EF4-FFF2-40B4-BE49-F238E27FC236}">
                <a16:creationId xmlns:a16="http://schemas.microsoft.com/office/drawing/2014/main" id="{8C5CC3CA-4163-C2B1-862C-BBD26A7665A4}"/>
              </a:ext>
            </a:extLst>
          </p:cNvPr>
          <p:cNvSpPr txBox="1"/>
          <p:nvPr/>
        </p:nvSpPr>
        <p:spPr>
          <a:xfrm>
            <a:off x="11395651" y="393348"/>
            <a:ext cx="6095210" cy="369332"/>
          </a:xfrm>
          <a:prstGeom prst="rect">
            <a:avLst/>
          </a:prstGeom>
          <a:noFill/>
        </p:spPr>
        <p:txBody>
          <a:bodyPr wrap="square">
            <a:spAutoFit/>
          </a:bodyPr>
          <a:lstStyle/>
          <a:p>
            <a:r>
              <a:rPr lang="en-GB">
                <a:latin typeface="Aptos Display"/>
              </a:rPr>
              <a:t>17</a:t>
            </a:r>
            <a:endParaRPr lang="en-IN"/>
          </a:p>
        </p:txBody>
      </p:sp>
    </p:spTree>
    <p:extLst>
      <p:ext uri="{BB962C8B-B14F-4D97-AF65-F5344CB8AC3E}">
        <p14:creationId xmlns:p14="http://schemas.microsoft.com/office/powerpoint/2010/main" val="1520684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C1617E6-598F-6AEE-87AB-64C9001EC9FA}"/>
              </a:ext>
            </a:extLst>
          </p:cNvPr>
          <p:cNvGraphicFramePr>
            <a:graphicFrameLocks noGrp="1"/>
          </p:cNvGraphicFramePr>
          <p:nvPr>
            <p:extLst>
              <p:ext uri="{D42A27DB-BD31-4B8C-83A1-F6EECF244321}">
                <p14:modId xmlns:p14="http://schemas.microsoft.com/office/powerpoint/2010/main" val="2058029521"/>
              </p:ext>
            </p:extLst>
          </p:nvPr>
        </p:nvGraphicFramePr>
        <p:xfrm>
          <a:off x="6096000" y="2065421"/>
          <a:ext cx="3945748" cy="3011504"/>
        </p:xfrm>
        <a:graphic>
          <a:graphicData uri="http://schemas.openxmlformats.org/drawingml/2006/table">
            <a:tbl>
              <a:tblPr firstRow="1" bandRow="1">
                <a:tableStyleId>{5C22544A-7EE6-4342-B048-85BDC9FD1C3A}</a:tableStyleId>
              </a:tblPr>
              <a:tblGrid>
                <a:gridCol w="3945748">
                  <a:extLst>
                    <a:ext uri="{9D8B030D-6E8A-4147-A177-3AD203B41FA5}">
                      <a16:colId xmlns:a16="http://schemas.microsoft.com/office/drawing/2014/main" val="3204704201"/>
                    </a:ext>
                  </a:extLst>
                </a:gridCol>
              </a:tblGrid>
              <a:tr h="451184">
                <a:tc>
                  <a:txBody>
                    <a:bodyPr/>
                    <a:lstStyle/>
                    <a:p>
                      <a:pPr algn="ctr"/>
                      <a:r>
                        <a:rPr lang="en-GB">
                          <a:latin typeface="Aptos Display"/>
                        </a:rPr>
                        <a:t>SLIDES NUMBERS</a:t>
                      </a:r>
                      <a:endParaRPr lang="en-GB" dirty="0">
                        <a:latin typeface="Aptos Display"/>
                      </a:endParaRPr>
                    </a:p>
                  </a:txBody>
                  <a:tcPr/>
                </a:tc>
                <a:extLst>
                  <a:ext uri="{0D108BD9-81ED-4DB2-BD59-A6C34878D82A}">
                    <a16:rowId xmlns:a16="http://schemas.microsoft.com/office/drawing/2014/main" val="1522784366"/>
                  </a:ext>
                </a:extLst>
              </a:tr>
              <a:tr h="359763">
                <a:tc>
                  <a:txBody>
                    <a:bodyPr/>
                    <a:lstStyle/>
                    <a:p>
                      <a:r>
                        <a:rPr lang="en-GB"/>
                        <a:t>1</a:t>
                      </a:r>
                      <a:endParaRPr lang="en-IN"/>
                    </a:p>
                  </a:txBody>
                  <a:tcPr/>
                </a:tc>
                <a:extLst>
                  <a:ext uri="{0D108BD9-81ED-4DB2-BD59-A6C34878D82A}">
                    <a16:rowId xmlns:a16="http://schemas.microsoft.com/office/drawing/2014/main" val="1118300406"/>
                  </a:ext>
                </a:extLst>
              </a:tr>
              <a:tr h="359763">
                <a:tc>
                  <a:txBody>
                    <a:bodyPr/>
                    <a:lstStyle/>
                    <a:p>
                      <a:r>
                        <a:rPr lang="en-GB"/>
                        <a:t>2</a:t>
                      </a:r>
                      <a:endParaRPr lang="en-IN"/>
                    </a:p>
                  </a:txBody>
                  <a:tcPr/>
                </a:tc>
                <a:extLst>
                  <a:ext uri="{0D108BD9-81ED-4DB2-BD59-A6C34878D82A}">
                    <a16:rowId xmlns:a16="http://schemas.microsoft.com/office/drawing/2014/main" val="570945503"/>
                  </a:ext>
                </a:extLst>
              </a:tr>
              <a:tr h="359763">
                <a:tc>
                  <a:txBody>
                    <a:bodyPr/>
                    <a:lstStyle/>
                    <a:p>
                      <a:r>
                        <a:rPr lang="en-GB"/>
                        <a:t>3</a:t>
                      </a:r>
                      <a:endParaRPr lang="en-IN"/>
                    </a:p>
                  </a:txBody>
                  <a:tcPr/>
                </a:tc>
                <a:extLst>
                  <a:ext uri="{0D108BD9-81ED-4DB2-BD59-A6C34878D82A}">
                    <a16:rowId xmlns:a16="http://schemas.microsoft.com/office/drawing/2014/main" val="3440883200"/>
                  </a:ext>
                </a:extLst>
              </a:tr>
              <a:tr h="359763">
                <a:tc>
                  <a:txBody>
                    <a:bodyPr/>
                    <a:lstStyle/>
                    <a:p>
                      <a:r>
                        <a:rPr lang="en-GB"/>
                        <a:t>4,5,6,7</a:t>
                      </a:r>
                      <a:endParaRPr lang="en-IN"/>
                    </a:p>
                  </a:txBody>
                  <a:tcPr/>
                </a:tc>
                <a:extLst>
                  <a:ext uri="{0D108BD9-81ED-4DB2-BD59-A6C34878D82A}">
                    <a16:rowId xmlns:a16="http://schemas.microsoft.com/office/drawing/2014/main" val="3047688421"/>
                  </a:ext>
                </a:extLst>
              </a:tr>
              <a:tr h="359763">
                <a:tc>
                  <a:txBody>
                    <a:bodyPr/>
                    <a:lstStyle/>
                    <a:p>
                      <a:r>
                        <a:rPr lang="en-GB"/>
                        <a:t>8,9,10,11,12,13,14,15,16</a:t>
                      </a:r>
                      <a:endParaRPr lang="en-IN"/>
                    </a:p>
                  </a:txBody>
                  <a:tcPr/>
                </a:tc>
                <a:extLst>
                  <a:ext uri="{0D108BD9-81ED-4DB2-BD59-A6C34878D82A}">
                    <a16:rowId xmlns:a16="http://schemas.microsoft.com/office/drawing/2014/main" val="4077563669"/>
                  </a:ext>
                </a:extLst>
              </a:tr>
              <a:tr h="359763">
                <a:tc>
                  <a:txBody>
                    <a:bodyPr/>
                    <a:lstStyle/>
                    <a:p>
                      <a:r>
                        <a:rPr lang="en-GB"/>
                        <a:t>17</a:t>
                      </a:r>
                      <a:endParaRPr lang="en-IN"/>
                    </a:p>
                  </a:txBody>
                  <a:tcPr/>
                </a:tc>
                <a:extLst>
                  <a:ext uri="{0D108BD9-81ED-4DB2-BD59-A6C34878D82A}">
                    <a16:rowId xmlns:a16="http://schemas.microsoft.com/office/drawing/2014/main" val="2929299978"/>
                  </a:ext>
                </a:extLst>
              </a:tr>
              <a:tr h="359763">
                <a:tc>
                  <a:txBody>
                    <a:bodyPr/>
                    <a:lstStyle/>
                    <a:p>
                      <a:r>
                        <a:rPr lang="en-GB"/>
                        <a:t>19,20,21,22,23</a:t>
                      </a:r>
                      <a:endParaRPr lang="en-IN"/>
                    </a:p>
                  </a:txBody>
                  <a:tcPr/>
                </a:tc>
                <a:extLst>
                  <a:ext uri="{0D108BD9-81ED-4DB2-BD59-A6C34878D82A}">
                    <a16:rowId xmlns:a16="http://schemas.microsoft.com/office/drawing/2014/main" val="1988167311"/>
                  </a:ext>
                </a:extLst>
              </a:tr>
            </a:tbl>
          </a:graphicData>
        </a:graphic>
      </p:graphicFrame>
      <p:graphicFrame>
        <p:nvGraphicFramePr>
          <p:cNvPr id="5" name="Table 4">
            <a:extLst>
              <a:ext uri="{FF2B5EF4-FFF2-40B4-BE49-F238E27FC236}">
                <a16:creationId xmlns:a16="http://schemas.microsoft.com/office/drawing/2014/main" id="{BAE989E8-7E59-15E3-6FC3-08C127AACBE3}"/>
              </a:ext>
            </a:extLst>
          </p:cNvPr>
          <p:cNvGraphicFramePr>
            <a:graphicFrameLocks noGrp="1"/>
          </p:cNvGraphicFramePr>
          <p:nvPr>
            <p:extLst>
              <p:ext uri="{D42A27DB-BD31-4B8C-83A1-F6EECF244321}">
                <p14:modId xmlns:p14="http://schemas.microsoft.com/office/powerpoint/2010/main" val="413671132"/>
              </p:ext>
            </p:extLst>
          </p:nvPr>
        </p:nvGraphicFramePr>
        <p:xfrm>
          <a:off x="2035980" y="2083180"/>
          <a:ext cx="4060020" cy="2989339"/>
        </p:xfrm>
        <a:graphic>
          <a:graphicData uri="http://schemas.openxmlformats.org/drawingml/2006/table">
            <a:tbl>
              <a:tblPr firstRow="1" bandRow="1">
                <a:tableStyleId>{5C22544A-7EE6-4342-B048-85BDC9FD1C3A}</a:tableStyleId>
              </a:tblPr>
              <a:tblGrid>
                <a:gridCol w="4060020">
                  <a:extLst>
                    <a:ext uri="{9D8B030D-6E8A-4147-A177-3AD203B41FA5}">
                      <a16:colId xmlns:a16="http://schemas.microsoft.com/office/drawing/2014/main" val="1387553840"/>
                    </a:ext>
                  </a:extLst>
                </a:gridCol>
              </a:tblGrid>
              <a:tr h="429019">
                <a:tc>
                  <a:txBody>
                    <a:bodyPr/>
                    <a:lstStyle/>
                    <a:p>
                      <a:pPr algn="ctr"/>
                      <a:r>
                        <a:rPr lang="en-GB"/>
                        <a:t>CONTENT</a:t>
                      </a:r>
                      <a:endParaRPr lang="en-IN"/>
                    </a:p>
                  </a:txBody>
                  <a:tcPr/>
                </a:tc>
                <a:extLst>
                  <a:ext uri="{0D108BD9-81ED-4DB2-BD59-A6C34878D82A}">
                    <a16:rowId xmlns:a16="http://schemas.microsoft.com/office/drawing/2014/main" val="2941638459"/>
                  </a:ext>
                </a:extLst>
              </a:tr>
              <a:tr h="361077">
                <a:tc>
                  <a:txBody>
                    <a:bodyPr/>
                    <a:lstStyle/>
                    <a:p>
                      <a:r>
                        <a:rPr lang="en-GB">
                          <a:latin typeface="Aptos Display"/>
                        </a:rPr>
                        <a:t>Background, objective and path</a:t>
                      </a:r>
                    </a:p>
                  </a:txBody>
                  <a:tcPr/>
                </a:tc>
                <a:extLst>
                  <a:ext uri="{0D108BD9-81ED-4DB2-BD59-A6C34878D82A}">
                    <a16:rowId xmlns:a16="http://schemas.microsoft.com/office/drawing/2014/main" val="461015572"/>
                  </a:ext>
                </a:extLst>
              </a:tr>
              <a:tr h="361077">
                <a:tc>
                  <a:txBody>
                    <a:bodyPr/>
                    <a:lstStyle/>
                    <a:p>
                      <a:pPr marL="0" marR="0" lvl="0" indent="0" algn="l" rtl="0" eaLnBrk="1" fontAlgn="auto" latinLnBrk="0" hangingPunct="1">
                        <a:lnSpc>
                          <a:spcPct val="100000"/>
                        </a:lnSpc>
                        <a:spcBef>
                          <a:spcPts val="0"/>
                        </a:spcBef>
                        <a:spcAft>
                          <a:spcPts val="0"/>
                        </a:spcAft>
                        <a:buClrTx/>
                        <a:buSzTx/>
                        <a:buFontTx/>
                        <a:buNone/>
                      </a:pPr>
                      <a:r>
                        <a:rPr lang="en-GB" u="none">
                          <a:latin typeface="Aptos Display"/>
                        </a:rPr>
                        <a:t>Variable description </a:t>
                      </a:r>
                      <a:endParaRPr lang="en-GB" u="none">
                        <a:latin typeface="Aptos Display" panose="020B0004020202020204" pitchFamily="34" charset="0"/>
                      </a:endParaRPr>
                    </a:p>
                  </a:txBody>
                  <a:tcPr/>
                </a:tc>
                <a:extLst>
                  <a:ext uri="{0D108BD9-81ED-4DB2-BD59-A6C34878D82A}">
                    <a16:rowId xmlns:a16="http://schemas.microsoft.com/office/drawing/2014/main" val="4280167221"/>
                  </a:ext>
                </a:extLst>
              </a:tr>
              <a:tr h="361077">
                <a:tc>
                  <a:txBody>
                    <a:bodyPr/>
                    <a:lstStyle/>
                    <a:p>
                      <a:r>
                        <a:rPr lang="en-GB">
                          <a:latin typeface="Aptos Display"/>
                        </a:rPr>
                        <a:t>Data pre-processing</a:t>
                      </a:r>
                    </a:p>
                  </a:txBody>
                  <a:tcPr/>
                </a:tc>
                <a:extLst>
                  <a:ext uri="{0D108BD9-81ED-4DB2-BD59-A6C34878D82A}">
                    <a16:rowId xmlns:a16="http://schemas.microsoft.com/office/drawing/2014/main" val="398190326"/>
                  </a:ext>
                </a:extLst>
              </a:tr>
              <a:tr h="361077">
                <a:tc>
                  <a:txBody>
                    <a:bodyPr/>
                    <a:lstStyle/>
                    <a:p>
                      <a:r>
                        <a:rPr lang="en-GB">
                          <a:latin typeface="Aptos Display"/>
                        </a:rPr>
                        <a:t>EDA</a:t>
                      </a:r>
                      <a:endParaRPr lang="en-IN">
                        <a:latin typeface="Aptos Display"/>
                      </a:endParaRPr>
                    </a:p>
                  </a:txBody>
                  <a:tcPr/>
                </a:tc>
                <a:extLst>
                  <a:ext uri="{0D108BD9-81ED-4DB2-BD59-A6C34878D82A}">
                    <a16:rowId xmlns:a16="http://schemas.microsoft.com/office/drawing/2014/main" val="1677091659"/>
                  </a:ext>
                </a:extLst>
              </a:tr>
              <a:tr h="361077">
                <a:tc>
                  <a:txBody>
                    <a:bodyPr/>
                    <a:lstStyle/>
                    <a:p>
                      <a:r>
                        <a:rPr lang="en-GB">
                          <a:latin typeface="Aptos Display"/>
                        </a:rPr>
                        <a:t>Machine learning algorithms</a:t>
                      </a:r>
                      <a:endParaRPr lang="en-IN">
                        <a:latin typeface="Aptos Display"/>
                      </a:endParaRPr>
                    </a:p>
                  </a:txBody>
                  <a:tcPr/>
                </a:tc>
                <a:extLst>
                  <a:ext uri="{0D108BD9-81ED-4DB2-BD59-A6C34878D82A}">
                    <a16:rowId xmlns:a16="http://schemas.microsoft.com/office/drawing/2014/main" val="1665306527"/>
                  </a:ext>
                </a:extLst>
              </a:tr>
              <a:tr h="361077">
                <a:tc>
                  <a:txBody>
                    <a:bodyPr/>
                    <a:lstStyle/>
                    <a:p>
                      <a:r>
                        <a:rPr lang="en-GB">
                          <a:latin typeface="Aptos Display"/>
                        </a:rPr>
                        <a:t>Conclusion </a:t>
                      </a:r>
                      <a:endParaRPr lang="en-IN">
                        <a:latin typeface="Aptos Display" panose="020B0004020202020204" pitchFamily="34" charset="0"/>
                      </a:endParaRPr>
                    </a:p>
                  </a:txBody>
                  <a:tcPr/>
                </a:tc>
                <a:extLst>
                  <a:ext uri="{0D108BD9-81ED-4DB2-BD59-A6C34878D82A}">
                    <a16:rowId xmlns:a16="http://schemas.microsoft.com/office/drawing/2014/main" val="3778038052"/>
                  </a:ext>
                </a:extLst>
              </a:tr>
              <a:tr h="361077">
                <a:tc>
                  <a:txBody>
                    <a:bodyPr/>
                    <a:lstStyle/>
                    <a:p>
                      <a:r>
                        <a:rPr lang="en-GB">
                          <a:latin typeface="Aptos Display" panose="020B0004020202020204" pitchFamily="34" charset="0"/>
                        </a:rPr>
                        <a:t>Appendix</a:t>
                      </a:r>
                      <a:endParaRPr lang="en-IN">
                        <a:latin typeface="Aptos Display" panose="020B0004020202020204" pitchFamily="34" charset="0"/>
                      </a:endParaRPr>
                    </a:p>
                  </a:txBody>
                  <a:tcPr/>
                </a:tc>
                <a:extLst>
                  <a:ext uri="{0D108BD9-81ED-4DB2-BD59-A6C34878D82A}">
                    <a16:rowId xmlns:a16="http://schemas.microsoft.com/office/drawing/2014/main" val="573319987"/>
                  </a:ext>
                </a:extLst>
              </a:tr>
            </a:tbl>
          </a:graphicData>
        </a:graphic>
      </p:graphicFrame>
      <p:sp>
        <p:nvSpPr>
          <p:cNvPr id="3" name="TextBox 2">
            <a:extLst>
              <a:ext uri="{FF2B5EF4-FFF2-40B4-BE49-F238E27FC236}">
                <a16:creationId xmlns:a16="http://schemas.microsoft.com/office/drawing/2014/main" id="{B7EF15EA-992A-8CFD-936D-FEE9F5311FA3}"/>
              </a:ext>
            </a:extLst>
          </p:cNvPr>
          <p:cNvSpPr txBox="1"/>
          <p:nvPr/>
        </p:nvSpPr>
        <p:spPr>
          <a:xfrm>
            <a:off x="836108" y="1250144"/>
            <a:ext cx="6096000" cy="461665"/>
          </a:xfrm>
          <a:prstGeom prst="rect">
            <a:avLst/>
          </a:prstGeom>
          <a:noFill/>
        </p:spPr>
        <p:txBody>
          <a:bodyPr wrap="square" lIns="91440" tIns="45720" rIns="91440" bIns="45720" anchor="t">
            <a:spAutoFit/>
          </a:bodyPr>
          <a:lstStyle/>
          <a:p>
            <a:r>
              <a:rPr lang="en-GB" sz="2400" b="1" u="sng">
                <a:latin typeface="Aptos Display" panose="020B0004020202020204" pitchFamily="34" charset="0"/>
              </a:rPr>
              <a:t>INDEX</a:t>
            </a:r>
            <a:endParaRPr lang="en-IN" sz="2400" b="1" u="sng">
              <a:latin typeface="Aptos Display" panose="020B0004020202020204" pitchFamily="34" charset="0"/>
            </a:endParaRPr>
          </a:p>
        </p:txBody>
      </p:sp>
    </p:spTree>
    <p:extLst>
      <p:ext uri="{BB962C8B-B14F-4D97-AF65-F5344CB8AC3E}">
        <p14:creationId xmlns:p14="http://schemas.microsoft.com/office/powerpoint/2010/main" val="3192257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21">
            <a:extLst>
              <a:ext uri="{FF2B5EF4-FFF2-40B4-BE49-F238E27FC236}">
                <a16:creationId xmlns:a16="http://schemas.microsoft.com/office/drawing/2014/main" id="{440F3CD3-DFF5-9721-C6D7-E429E2323FC8}"/>
              </a:ext>
            </a:extLst>
          </p:cNvPr>
          <p:cNvSpPr>
            <a:spLocks noGrp="1"/>
          </p:cNvSpPr>
          <p:nvPr>
            <p:ph type="title"/>
          </p:nvPr>
        </p:nvSpPr>
        <p:spPr>
          <a:xfrm>
            <a:off x="4046838" y="3179807"/>
            <a:ext cx="9906000" cy="1382156"/>
          </a:xfrm>
        </p:spPr>
        <p:txBody>
          <a:bodyPr>
            <a:normAutofit fontScale="90000"/>
          </a:bodyPr>
          <a:lstStyle/>
          <a:p>
            <a:r>
              <a:rPr lang="en-US" sz="2000" i="0">
                <a:solidFill>
                  <a:schemeClr val="tx1"/>
                </a:solidFill>
                <a:latin typeface="Bell MT Bold"/>
              </a:rPr>
              <a:t>RAJPUT SIDDHI </a:t>
            </a:r>
            <a:br>
              <a:rPr lang="en-US" sz="2000" i="0">
                <a:latin typeface="Bell MT Bold"/>
              </a:rPr>
            </a:br>
            <a:br>
              <a:rPr lang="en-US" sz="2000" i="0">
                <a:latin typeface="Bell MT Bold"/>
              </a:rPr>
            </a:br>
            <a:r>
              <a:rPr lang="en-US" sz="2000" i="0">
                <a:solidFill>
                  <a:schemeClr val="tx1"/>
                </a:solidFill>
                <a:latin typeface="Bell MT Bold"/>
              </a:rPr>
              <a:t>THAKUR  SWETHA </a:t>
            </a:r>
            <a:br>
              <a:rPr lang="en-US" sz="2000" i="0">
                <a:latin typeface="Bell MT Bold"/>
              </a:rPr>
            </a:br>
            <a:br>
              <a:rPr lang="en-US" sz="2000" i="0">
                <a:latin typeface="Bell MT Bold"/>
              </a:rPr>
            </a:br>
            <a:r>
              <a:rPr lang="en-US" sz="2000" i="0">
                <a:solidFill>
                  <a:schemeClr val="tx1"/>
                </a:solidFill>
                <a:latin typeface="Bell MT Bold"/>
              </a:rPr>
              <a:t>BHARATH</a:t>
            </a:r>
            <a:br>
              <a:rPr lang="en-US" sz="2000" i="0">
                <a:latin typeface="Bell MT Bold"/>
              </a:rPr>
            </a:br>
            <a:br>
              <a:rPr lang="en-US" sz="2000" i="0">
                <a:latin typeface="Bell MT Bold"/>
              </a:rPr>
            </a:br>
            <a:r>
              <a:rPr lang="en-US" sz="2000" i="0">
                <a:solidFill>
                  <a:schemeClr val="tx1"/>
                </a:solidFill>
                <a:latin typeface="Bell MT Bold"/>
              </a:rPr>
              <a:t>VADDEPALLI MURALI</a:t>
            </a:r>
            <a:br>
              <a:rPr lang="en-US" sz="2000" i="0">
                <a:latin typeface="Bell MT Bold"/>
              </a:rPr>
            </a:br>
            <a:br>
              <a:rPr lang="en-US" sz="2000" i="0">
                <a:latin typeface="Bell MT Bold"/>
              </a:rPr>
            </a:br>
            <a:r>
              <a:rPr lang="en-US" sz="2000" i="0">
                <a:solidFill>
                  <a:schemeClr val="tx1"/>
                </a:solidFill>
                <a:latin typeface="Bell MT Bold"/>
              </a:rPr>
              <a:t>SHAIK ANAS</a:t>
            </a:r>
            <a:br>
              <a:rPr lang="en-US" sz="2000" i="0">
                <a:latin typeface="Bell MT Bold"/>
              </a:rPr>
            </a:br>
            <a:br>
              <a:rPr lang="en-US" sz="1800">
                <a:latin typeface="Aptos Display"/>
              </a:rPr>
            </a:br>
            <a:endParaRPr lang="en-US" sz="1800" i="0">
              <a:solidFill>
                <a:srgbClr val="000000"/>
              </a:solidFill>
              <a:ea typeface="+mj-lt"/>
              <a:cs typeface="+mj-lt"/>
            </a:endParaRPr>
          </a:p>
          <a:p>
            <a:endParaRPr lang="en-US"/>
          </a:p>
        </p:txBody>
      </p:sp>
      <p:sp>
        <p:nvSpPr>
          <p:cNvPr id="3" name="Subtitle 2">
            <a:extLst>
              <a:ext uri="{FF2B5EF4-FFF2-40B4-BE49-F238E27FC236}">
                <a16:creationId xmlns:a16="http://schemas.microsoft.com/office/drawing/2014/main" id="{6267FE8D-BA03-7774-6C69-644D0ED39A74}"/>
              </a:ext>
            </a:extLst>
          </p:cNvPr>
          <p:cNvSpPr>
            <a:spLocks noGrp="1"/>
          </p:cNvSpPr>
          <p:nvPr>
            <p:ph idx="1"/>
          </p:nvPr>
        </p:nvSpPr>
        <p:spPr>
          <a:xfrm>
            <a:off x="1256270" y="1237478"/>
            <a:ext cx="9906000" cy="4024312"/>
          </a:xfrm>
        </p:spPr>
        <p:txBody>
          <a:bodyPr>
            <a:normAutofit/>
          </a:bodyPr>
          <a:lstStyle/>
          <a:p>
            <a:r>
              <a:rPr lang="en-US" u="sng">
                <a:latin typeface="Bell MT Bold"/>
              </a:rPr>
              <a:t>THANK YOU:=</a:t>
            </a:r>
            <a:endParaRPr lang="en-US"/>
          </a:p>
        </p:txBody>
      </p:sp>
      <p:sp>
        <p:nvSpPr>
          <p:cNvPr id="5" name="TextBox 4">
            <a:extLst>
              <a:ext uri="{FF2B5EF4-FFF2-40B4-BE49-F238E27FC236}">
                <a16:creationId xmlns:a16="http://schemas.microsoft.com/office/drawing/2014/main" id="{9344ABC6-8F22-0C58-34F1-005C456376F7}"/>
              </a:ext>
            </a:extLst>
          </p:cNvPr>
          <p:cNvSpPr txBox="1"/>
          <p:nvPr/>
        </p:nvSpPr>
        <p:spPr>
          <a:xfrm>
            <a:off x="11367224" y="345969"/>
            <a:ext cx="6976444" cy="369332"/>
          </a:xfrm>
          <a:prstGeom prst="rect">
            <a:avLst/>
          </a:prstGeom>
          <a:noFill/>
        </p:spPr>
        <p:txBody>
          <a:bodyPr wrap="square">
            <a:spAutoFit/>
          </a:bodyPr>
          <a:lstStyle/>
          <a:p>
            <a:r>
              <a:rPr lang="en-GB">
                <a:latin typeface="Aptos Display"/>
              </a:rPr>
              <a:t>18</a:t>
            </a:r>
            <a:endParaRPr lang="en-IN"/>
          </a:p>
        </p:txBody>
      </p:sp>
    </p:spTree>
    <p:extLst>
      <p:ext uri="{BB962C8B-B14F-4D97-AF65-F5344CB8AC3E}">
        <p14:creationId xmlns:p14="http://schemas.microsoft.com/office/powerpoint/2010/main" val="2159450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8597C7B0-ECA1-1C74-509E-61B1DCF7E52D}"/>
              </a:ext>
            </a:extLst>
          </p:cNvPr>
          <p:cNvGraphicFramePr/>
          <p:nvPr>
            <p:extLst>
              <p:ext uri="{D42A27DB-BD31-4B8C-83A1-F6EECF244321}">
                <p14:modId xmlns:p14="http://schemas.microsoft.com/office/powerpoint/2010/main" val="2540441422"/>
              </p:ext>
            </p:extLst>
          </p:nvPr>
        </p:nvGraphicFramePr>
        <p:xfrm>
          <a:off x="2360655" y="1444718"/>
          <a:ext cx="6944868" cy="32735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Box 3">
            <a:extLst>
              <a:ext uri="{FF2B5EF4-FFF2-40B4-BE49-F238E27FC236}">
                <a16:creationId xmlns:a16="http://schemas.microsoft.com/office/drawing/2014/main" id="{3677A1DD-A692-94B5-3E65-DBD30041B051}"/>
              </a:ext>
            </a:extLst>
          </p:cNvPr>
          <p:cNvSpPr txBox="1"/>
          <p:nvPr/>
        </p:nvSpPr>
        <p:spPr>
          <a:xfrm>
            <a:off x="11419340" y="350708"/>
            <a:ext cx="6095210" cy="369332"/>
          </a:xfrm>
          <a:prstGeom prst="rect">
            <a:avLst/>
          </a:prstGeom>
          <a:noFill/>
        </p:spPr>
        <p:txBody>
          <a:bodyPr wrap="square">
            <a:spAutoFit/>
          </a:bodyPr>
          <a:lstStyle/>
          <a:p>
            <a:r>
              <a:rPr lang="en-GB">
                <a:latin typeface="Aptos Display"/>
              </a:rPr>
              <a:t>19</a:t>
            </a:r>
            <a:endParaRPr lang="en-IN"/>
          </a:p>
        </p:txBody>
      </p:sp>
    </p:spTree>
    <p:extLst>
      <p:ext uri="{BB962C8B-B14F-4D97-AF65-F5344CB8AC3E}">
        <p14:creationId xmlns:p14="http://schemas.microsoft.com/office/powerpoint/2010/main" val="279848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ubtitle 7">
            <a:extLst>
              <a:ext uri="{FF2B5EF4-FFF2-40B4-BE49-F238E27FC236}">
                <a16:creationId xmlns:a16="http://schemas.microsoft.com/office/drawing/2014/main" id="{F896A552-8D07-9370-E80B-BAE39B618435}"/>
              </a:ext>
            </a:extLst>
          </p:cNvPr>
          <p:cNvSpPr txBox="1">
            <a:spLocks/>
          </p:cNvSpPr>
          <p:nvPr/>
        </p:nvSpPr>
        <p:spPr>
          <a:xfrm>
            <a:off x="289803" y="498258"/>
            <a:ext cx="6157951" cy="943386"/>
          </a:xfrm>
          <a:prstGeom prst="rect">
            <a:avLst/>
          </a:prstGeom>
        </p:spPr>
        <p:txBody>
          <a:bodyPr vert="horz" lIns="91440" tIns="45720" rIns="91440" bIns="45720" rtlCol="0" anchor="t">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IN" b="1" u="sng">
                <a:latin typeface="Bell MT"/>
              </a:rPr>
              <a:t>ALGORITHMS:=</a:t>
            </a:r>
          </a:p>
        </p:txBody>
      </p:sp>
      <p:pic>
        <p:nvPicPr>
          <p:cNvPr id="4" name="Picture 3">
            <a:extLst>
              <a:ext uri="{FF2B5EF4-FFF2-40B4-BE49-F238E27FC236}">
                <a16:creationId xmlns:a16="http://schemas.microsoft.com/office/drawing/2014/main" id="{24BB8F63-1558-70F5-1498-33644F3107E2}"/>
              </a:ext>
            </a:extLst>
          </p:cNvPr>
          <p:cNvPicPr>
            <a:picLocks noChangeAspect="1"/>
          </p:cNvPicPr>
          <p:nvPr/>
        </p:nvPicPr>
        <p:blipFill>
          <a:blip r:embed="rId4"/>
          <a:srcRect/>
          <a:stretch/>
        </p:blipFill>
        <p:spPr>
          <a:xfrm>
            <a:off x="646991" y="1257652"/>
            <a:ext cx="5872449" cy="2276666"/>
          </a:xfrm>
          <a:prstGeom prst="rect">
            <a:avLst/>
          </a:prstGeom>
        </p:spPr>
      </p:pic>
      <p:pic>
        <p:nvPicPr>
          <p:cNvPr id="5" name="Picture 4">
            <a:extLst>
              <a:ext uri="{FF2B5EF4-FFF2-40B4-BE49-F238E27FC236}">
                <a16:creationId xmlns:a16="http://schemas.microsoft.com/office/drawing/2014/main" id="{8DAFFE4E-625D-B594-F90A-62A3F012EBF9}"/>
              </a:ext>
            </a:extLst>
          </p:cNvPr>
          <p:cNvPicPr>
            <a:picLocks noChangeAspect="1"/>
          </p:cNvPicPr>
          <p:nvPr/>
        </p:nvPicPr>
        <p:blipFill>
          <a:blip r:embed="rId5"/>
          <a:srcRect/>
          <a:stretch/>
        </p:blipFill>
        <p:spPr>
          <a:xfrm>
            <a:off x="5685108" y="4234883"/>
            <a:ext cx="5850984" cy="1909967"/>
          </a:xfrm>
          <a:prstGeom prst="rect">
            <a:avLst/>
          </a:prstGeom>
        </p:spPr>
      </p:pic>
      <p:sp>
        <p:nvSpPr>
          <p:cNvPr id="7" name="TextBox 6">
            <a:extLst>
              <a:ext uri="{FF2B5EF4-FFF2-40B4-BE49-F238E27FC236}">
                <a16:creationId xmlns:a16="http://schemas.microsoft.com/office/drawing/2014/main" id="{C6E12C0C-DCD7-C327-5E6D-A8657E9AE2CA}"/>
              </a:ext>
            </a:extLst>
          </p:cNvPr>
          <p:cNvSpPr txBox="1"/>
          <p:nvPr/>
        </p:nvSpPr>
        <p:spPr>
          <a:xfrm>
            <a:off x="11405126" y="343818"/>
            <a:ext cx="6095210" cy="369332"/>
          </a:xfrm>
          <a:prstGeom prst="rect">
            <a:avLst/>
          </a:prstGeom>
          <a:noFill/>
        </p:spPr>
        <p:txBody>
          <a:bodyPr wrap="square">
            <a:spAutoFit/>
          </a:bodyPr>
          <a:lstStyle/>
          <a:p>
            <a:r>
              <a:rPr lang="en-GB">
                <a:latin typeface="Aptos Display"/>
              </a:rPr>
              <a:t>20</a:t>
            </a:r>
            <a:endParaRPr lang="en-IN"/>
          </a:p>
        </p:txBody>
      </p:sp>
    </p:spTree>
    <p:extLst>
      <p:ext uri="{BB962C8B-B14F-4D97-AF65-F5344CB8AC3E}">
        <p14:creationId xmlns:p14="http://schemas.microsoft.com/office/powerpoint/2010/main" val="383940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8600CF-1C08-3C15-992B-4930F8ADA4A0}"/>
              </a:ext>
            </a:extLst>
          </p:cNvPr>
          <p:cNvPicPr>
            <a:picLocks noChangeAspect="1"/>
          </p:cNvPicPr>
          <p:nvPr/>
        </p:nvPicPr>
        <p:blipFill>
          <a:blip r:embed="rId4"/>
          <a:srcRect/>
          <a:stretch/>
        </p:blipFill>
        <p:spPr>
          <a:xfrm>
            <a:off x="551741" y="905468"/>
            <a:ext cx="5872449" cy="1948336"/>
          </a:xfrm>
          <a:prstGeom prst="rect">
            <a:avLst/>
          </a:prstGeom>
        </p:spPr>
      </p:pic>
      <p:pic>
        <p:nvPicPr>
          <p:cNvPr id="4" name="Picture 3">
            <a:extLst>
              <a:ext uri="{FF2B5EF4-FFF2-40B4-BE49-F238E27FC236}">
                <a16:creationId xmlns:a16="http://schemas.microsoft.com/office/drawing/2014/main" id="{6F4B5E41-AE53-4CA2-FDCD-B2C48BB99C11}"/>
              </a:ext>
            </a:extLst>
          </p:cNvPr>
          <p:cNvPicPr>
            <a:picLocks noChangeAspect="1"/>
          </p:cNvPicPr>
          <p:nvPr/>
        </p:nvPicPr>
        <p:blipFill>
          <a:blip r:embed="rId5"/>
          <a:srcRect/>
          <a:stretch/>
        </p:blipFill>
        <p:spPr>
          <a:xfrm>
            <a:off x="5605039" y="4053486"/>
            <a:ext cx="5850984" cy="1907506"/>
          </a:xfrm>
          <a:prstGeom prst="rect">
            <a:avLst/>
          </a:prstGeom>
        </p:spPr>
      </p:pic>
      <p:sp>
        <p:nvSpPr>
          <p:cNvPr id="6" name="TextBox 5">
            <a:extLst>
              <a:ext uri="{FF2B5EF4-FFF2-40B4-BE49-F238E27FC236}">
                <a16:creationId xmlns:a16="http://schemas.microsoft.com/office/drawing/2014/main" id="{01271606-F368-FC98-C1B3-19F3D4110BBF}"/>
              </a:ext>
            </a:extLst>
          </p:cNvPr>
          <p:cNvSpPr txBox="1"/>
          <p:nvPr/>
        </p:nvSpPr>
        <p:spPr>
          <a:xfrm>
            <a:off x="11400389" y="336494"/>
            <a:ext cx="6095210" cy="369332"/>
          </a:xfrm>
          <a:prstGeom prst="rect">
            <a:avLst/>
          </a:prstGeom>
          <a:noFill/>
        </p:spPr>
        <p:txBody>
          <a:bodyPr wrap="square">
            <a:spAutoFit/>
          </a:bodyPr>
          <a:lstStyle/>
          <a:p>
            <a:r>
              <a:rPr lang="en-GB">
                <a:latin typeface="Aptos Display"/>
              </a:rPr>
              <a:t>21</a:t>
            </a:r>
            <a:endParaRPr lang="en-IN"/>
          </a:p>
        </p:txBody>
      </p:sp>
    </p:spTree>
    <p:extLst>
      <p:ext uri="{BB962C8B-B14F-4D97-AF65-F5344CB8AC3E}">
        <p14:creationId xmlns:p14="http://schemas.microsoft.com/office/powerpoint/2010/main" val="3816203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403706-4CC1-B0DC-8FA4-1E219954FDB1}"/>
              </a:ext>
            </a:extLst>
          </p:cNvPr>
          <p:cNvPicPr>
            <a:picLocks noChangeAspect="1"/>
          </p:cNvPicPr>
          <p:nvPr/>
        </p:nvPicPr>
        <p:blipFill>
          <a:blip r:embed="rId4"/>
          <a:srcRect/>
          <a:stretch/>
        </p:blipFill>
        <p:spPr>
          <a:xfrm>
            <a:off x="638940" y="1053734"/>
            <a:ext cx="5755198" cy="1831199"/>
          </a:xfrm>
          <a:prstGeom prst="rect">
            <a:avLst/>
          </a:prstGeom>
        </p:spPr>
      </p:pic>
      <p:pic>
        <p:nvPicPr>
          <p:cNvPr id="4" name="Picture 3">
            <a:extLst>
              <a:ext uri="{FF2B5EF4-FFF2-40B4-BE49-F238E27FC236}">
                <a16:creationId xmlns:a16="http://schemas.microsoft.com/office/drawing/2014/main" id="{F5461FE6-B28A-B546-5137-2D32DE2AC331}"/>
              </a:ext>
            </a:extLst>
          </p:cNvPr>
          <p:cNvPicPr>
            <a:picLocks noChangeAspect="1"/>
          </p:cNvPicPr>
          <p:nvPr/>
        </p:nvPicPr>
        <p:blipFill>
          <a:blip r:embed="rId5"/>
          <a:srcRect/>
          <a:stretch/>
        </p:blipFill>
        <p:spPr>
          <a:xfrm>
            <a:off x="5457973" y="3676470"/>
            <a:ext cx="6060448" cy="2373813"/>
          </a:xfrm>
          <a:prstGeom prst="rect">
            <a:avLst/>
          </a:prstGeom>
        </p:spPr>
      </p:pic>
      <p:cxnSp>
        <p:nvCxnSpPr>
          <p:cNvPr id="5" name="Straight Connector 4">
            <a:extLst>
              <a:ext uri="{FF2B5EF4-FFF2-40B4-BE49-F238E27FC236}">
                <a16:creationId xmlns:a16="http://schemas.microsoft.com/office/drawing/2014/main" id="{B9473963-6C43-3AA3-91FE-2807EA70F17C}"/>
              </a:ext>
            </a:extLst>
          </p:cNvPr>
          <p:cNvCxnSpPr/>
          <p:nvPr/>
        </p:nvCxnSpPr>
        <p:spPr>
          <a:xfrm>
            <a:off x="445355" y="6509770"/>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30316E6-827B-4E9E-2FC9-EA1C081CA9F0}"/>
              </a:ext>
            </a:extLst>
          </p:cNvPr>
          <p:cNvSpPr txBox="1"/>
          <p:nvPr/>
        </p:nvSpPr>
        <p:spPr>
          <a:xfrm>
            <a:off x="11367224" y="312804"/>
            <a:ext cx="6095210" cy="369332"/>
          </a:xfrm>
          <a:prstGeom prst="rect">
            <a:avLst/>
          </a:prstGeom>
          <a:noFill/>
        </p:spPr>
        <p:txBody>
          <a:bodyPr wrap="square">
            <a:spAutoFit/>
          </a:bodyPr>
          <a:lstStyle/>
          <a:p>
            <a:r>
              <a:rPr lang="en-GB">
                <a:latin typeface="Aptos Display"/>
              </a:rPr>
              <a:t>22</a:t>
            </a:r>
            <a:endParaRPr lang="en-IN"/>
          </a:p>
        </p:txBody>
      </p:sp>
    </p:spTree>
    <p:extLst>
      <p:ext uri="{BB962C8B-B14F-4D97-AF65-F5344CB8AC3E}">
        <p14:creationId xmlns:p14="http://schemas.microsoft.com/office/powerpoint/2010/main" val="3906422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57648E-5BDA-003C-EA0C-350E4E1FBE3D}"/>
              </a:ext>
            </a:extLst>
          </p:cNvPr>
          <p:cNvPicPr>
            <a:picLocks noChangeAspect="1"/>
          </p:cNvPicPr>
          <p:nvPr/>
        </p:nvPicPr>
        <p:blipFill>
          <a:blip r:embed="rId4"/>
          <a:srcRect/>
          <a:stretch/>
        </p:blipFill>
        <p:spPr>
          <a:xfrm>
            <a:off x="646039" y="1386327"/>
            <a:ext cx="6060448" cy="1599229"/>
          </a:xfrm>
          <a:prstGeom prst="rect">
            <a:avLst/>
          </a:prstGeom>
        </p:spPr>
      </p:pic>
      <p:pic>
        <p:nvPicPr>
          <p:cNvPr id="4" name="Picture 3">
            <a:extLst>
              <a:ext uri="{FF2B5EF4-FFF2-40B4-BE49-F238E27FC236}">
                <a16:creationId xmlns:a16="http://schemas.microsoft.com/office/drawing/2014/main" id="{7F004700-BDA5-A3E1-7F28-F5A7CA5C2F9F}"/>
              </a:ext>
            </a:extLst>
          </p:cNvPr>
          <p:cNvPicPr>
            <a:picLocks noChangeAspect="1"/>
          </p:cNvPicPr>
          <p:nvPr/>
        </p:nvPicPr>
        <p:blipFill>
          <a:blip r:embed="rId5"/>
          <a:srcRect/>
          <a:stretch/>
        </p:blipFill>
        <p:spPr>
          <a:xfrm>
            <a:off x="4290422" y="3742727"/>
            <a:ext cx="7267822" cy="2419407"/>
          </a:xfrm>
          <a:prstGeom prst="rect">
            <a:avLst/>
          </a:prstGeom>
        </p:spPr>
      </p:pic>
      <p:cxnSp>
        <p:nvCxnSpPr>
          <p:cNvPr id="5" name="Straight Connector 4">
            <a:extLst>
              <a:ext uri="{FF2B5EF4-FFF2-40B4-BE49-F238E27FC236}">
                <a16:creationId xmlns:a16="http://schemas.microsoft.com/office/drawing/2014/main" id="{B0A11600-0E82-49C0-4DE1-CA2C9E2EC425}"/>
              </a:ext>
            </a:extLst>
          </p:cNvPr>
          <p:cNvCxnSpPr/>
          <p:nvPr/>
        </p:nvCxnSpPr>
        <p:spPr>
          <a:xfrm>
            <a:off x="445355" y="6509770"/>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AC3DBC9-AFFA-7C41-B76C-6F7DD7954052}"/>
              </a:ext>
            </a:extLst>
          </p:cNvPr>
          <p:cNvSpPr txBox="1"/>
          <p:nvPr/>
        </p:nvSpPr>
        <p:spPr>
          <a:xfrm>
            <a:off x="11371962" y="360183"/>
            <a:ext cx="6095210" cy="369332"/>
          </a:xfrm>
          <a:prstGeom prst="rect">
            <a:avLst/>
          </a:prstGeom>
          <a:noFill/>
        </p:spPr>
        <p:txBody>
          <a:bodyPr wrap="square">
            <a:spAutoFit/>
          </a:bodyPr>
          <a:lstStyle/>
          <a:p>
            <a:r>
              <a:rPr lang="en-GB">
                <a:latin typeface="Aptos Display"/>
              </a:rPr>
              <a:t>23</a:t>
            </a:r>
            <a:endParaRPr lang="en-IN"/>
          </a:p>
        </p:txBody>
      </p:sp>
    </p:spTree>
    <p:extLst>
      <p:ext uri="{BB962C8B-B14F-4D97-AF65-F5344CB8AC3E}">
        <p14:creationId xmlns:p14="http://schemas.microsoft.com/office/powerpoint/2010/main" val="1869506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ABBA7F1-58D7-B3B6-8BD3-28E96EBA2C8E}"/>
              </a:ext>
            </a:extLst>
          </p:cNvPr>
          <p:cNvSpPr>
            <a:spLocks noGrp="1"/>
          </p:cNvSpPr>
          <p:nvPr>
            <p:ph type="title"/>
          </p:nvPr>
        </p:nvSpPr>
        <p:spPr>
          <a:xfrm>
            <a:off x="436800" y="848574"/>
            <a:ext cx="2313279" cy="299577"/>
          </a:xfrm>
        </p:spPr>
        <p:txBody>
          <a:bodyPr>
            <a:normAutofit fontScale="90000"/>
          </a:bodyPr>
          <a:lstStyle/>
          <a:p>
            <a:r>
              <a:rPr lang="en-US" sz="2400" b="1" i="0" u="sng">
                <a:latin typeface="Bell MT"/>
              </a:rPr>
              <a:t>BACKGROUND</a:t>
            </a:r>
            <a:br>
              <a:rPr lang="en-US" sz="2400" b="1" i="0" u="sng">
                <a:latin typeface="Bell MT" panose="02020503060305020303" pitchFamily="18" charset="0"/>
              </a:rPr>
            </a:br>
            <a:br>
              <a:rPr lang="en-US" sz="2400" b="1" i="0" u="sng">
                <a:latin typeface="Bell MT" panose="02020503060305020303" pitchFamily="18" charset="0"/>
              </a:rPr>
            </a:br>
            <a:endParaRPr lang="en-US" sz="2400" b="1" i="0" u="sng">
              <a:latin typeface="Bell MT" panose="02020503060305020303" pitchFamily="18" charset="0"/>
            </a:endParaRPr>
          </a:p>
        </p:txBody>
      </p:sp>
      <p:sp>
        <p:nvSpPr>
          <p:cNvPr id="11" name="Content Placeholder 4">
            <a:extLst>
              <a:ext uri="{FF2B5EF4-FFF2-40B4-BE49-F238E27FC236}">
                <a16:creationId xmlns:a16="http://schemas.microsoft.com/office/drawing/2014/main" id="{EB80EDAE-50B3-56F2-94B3-319833B469E9}"/>
              </a:ext>
            </a:extLst>
          </p:cNvPr>
          <p:cNvSpPr>
            <a:spLocks noGrp="1"/>
          </p:cNvSpPr>
          <p:nvPr>
            <p:ph idx="1"/>
          </p:nvPr>
        </p:nvSpPr>
        <p:spPr>
          <a:xfrm>
            <a:off x="436800" y="872012"/>
            <a:ext cx="11580070" cy="5571681"/>
          </a:xfrm>
        </p:spPr>
        <p:txBody>
          <a:bodyPr>
            <a:normAutofit/>
          </a:bodyPr>
          <a:lstStyle/>
          <a:p>
            <a:pPr marL="457200" indent="-457200">
              <a:buChar char="•"/>
            </a:pPr>
            <a:r>
              <a:rPr lang="en-GB" sz="2200">
                <a:latin typeface="Aptos Display"/>
              </a:rPr>
              <a:t>The background of customer churn prediction can be traced back to the growing importance of customer retention in today's competitive marketplaces. Retaining existing customers is often more cost-effective than acquiring new ones, making it essential for businesses to identify and address factors that lead to customer.</a:t>
            </a:r>
            <a:endParaRPr lang="en-US" sz="2200">
              <a:latin typeface="Aptos Display"/>
            </a:endParaRPr>
          </a:p>
          <a:p>
            <a:pPr marL="0" indent="0"/>
            <a:endParaRPr lang="en-GB" sz="2200">
              <a:latin typeface="Bell MT Bold"/>
            </a:endParaRPr>
          </a:p>
          <a:p>
            <a:pPr marL="0" indent="0"/>
            <a:r>
              <a:rPr lang="en-GB" sz="2200" b="1" u="sng">
                <a:latin typeface="Bell MT Bold"/>
              </a:rPr>
              <a:t>OBJECTIVE</a:t>
            </a:r>
            <a:r>
              <a:rPr lang="en-GB" sz="2200">
                <a:latin typeface="Aptos Display"/>
              </a:rPr>
              <a:t> </a:t>
            </a:r>
            <a:endParaRPr lang="en-GB" sz="2200" b="1" u="sng">
              <a:latin typeface="Bell MT Bold"/>
            </a:endParaRPr>
          </a:p>
          <a:p>
            <a:pPr marL="342900" indent="-342900">
              <a:buChar char="•"/>
            </a:pPr>
            <a:r>
              <a:rPr lang="en-GB">
                <a:latin typeface="Aptos Display"/>
              </a:rPr>
              <a:t> </a:t>
            </a:r>
            <a:r>
              <a:rPr lang="en-GB" sz="2200">
                <a:latin typeface="Aptos Display"/>
              </a:rPr>
              <a:t>The objective is to analysis and predict the customer churn in a Iranian telecom company.</a:t>
            </a:r>
          </a:p>
          <a:p>
            <a:pPr marL="0" indent="0"/>
            <a:endParaRPr lang="en-GB" sz="2200">
              <a:latin typeface="Aptos Display" panose="020B0004020202020204" pitchFamily="34" charset="0"/>
            </a:endParaRPr>
          </a:p>
          <a:p>
            <a:pPr marL="0" indent="0"/>
            <a:r>
              <a:rPr lang="en-IN" sz="2200" b="1" u="sng">
                <a:latin typeface="Bell MT Bold"/>
              </a:rPr>
              <a:t>THE PATH</a:t>
            </a:r>
          </a:p>
          <a:p>
            <a:pPr marL="285750" indent="-285750">
              <a:lnSpc>
                <a:spcPct val="90000"/>
              </a:lnSpc>
              <a:buFont typeface="Arial,Sans-Serif" panose="020B0604020202020204" pitchFamily="34" charset="0"/>
              <a:buChar char="•"/>
            </a:pPr>
            <a:r>
              <a:rPr lang="en-GB">
                <a:latin typeface="Aptos Display"/>
              </a:rPr>
              <a:t>  </a:t>
            </a:r>
            <a:r>
              <a:rPr lang="en-GB" sz="2200">
                <a:latin typeface="Aptos Display"/>
              </a:rPr>
              <a:t> Team followed standard Machine Learning algorithm development process to </a:t>
            </a:r>
            <a:r>
              <a:rPr lang="en-GB" sz="2100">
                <a:solidFill>
                  <a:schemeClr val="tx1">
                    <a:lumMod val="85000"/>
                    <a:lumOff val="15000"/>
                  </a:schemeClr>
                </a:solidFill>
                <a:latin typeface="Aptos Display"/>
                <a:cs typeface="Arial"/>
              </a:rPr>
              <a:t>fit the best model to     predict the customer churn.</a:t>
            </a:r>
            <a:endParaRPr lang="en-US" sz="2100">
              <a:solidFill>
                <a:schemeClr val="tx1">
                  <a:lumMod val="85000"/>
                  <a:lumOff val="15000"/>
                </a:schemeClr>
              </a:solidFill>
              <a:latin typeface="Aptos Display"/>
              <a:cs typeface="Arial"/>
            </a:endParaRPr>
          </a:p>
          <a:p>
            <a:pPr marL="285750" indent="-285750">
              <a:buChar char="•"/>
            </a:pPr>
            <a:endParaRPr lang="en-IN" sz="2800">
              <a:solidFill>
                <a:srgbClr val="262626"/>
              </a:solidFill>
              <a:latin typeface="Arial"/>
              <a:cs typeface="Arial"/>
            </a:endParaRPr>
          </a:p>
          <a:p>
            <a:pPr marL="0" indent="0"/>
            <a:endParaRPr lang="en-IN" b="1" u="sng">
              <a:solidFill>
                <a:srgbClr val="001E2E"/>
              </a:solidFill>
              <a:latin typeface="Bell MT" panose="02020503060305020303" pitchFamily="18" charset="0"/>
              <a:cs typeface="Arial"/>
            </a:endParaRPr>
          </a:p>
        </p:txBody>
      </p:sp>
      <p:sp>
        <p:nvSpPr>
          <p:cNvPr id="12" name="Slide Number Placeholder 36">
            <a:extLst>
              <a:ext uri="{FF2B5EF4-FFF2-40B4-BE49-F238E27FC236}">
                <a16:creationId xmlns:a16="http://schemas.microsoft.com/office/drawing/2014/main" id="{EEC4F7F0-4AC6-FCB4-410D-1AE4B78E5164}"/>
              </a:ext>
            </a:extLst>
          </p:cNvPr>
          <p:cNvSpPr>
            <a:spLocks noGrp="1"/>
          </p:cNvSpPr>
          <p:nvPr>
            <p:ph type="sldNum" sz="quarter" idx="12"/>
          </p:nvPr>
        </p:nvSpPr>
        <p:spPr>
          <a:xfrm>
            <a:off x="11602477" y="6408606"/>
            <a:ext cx="470887" cy="365125"/>
          </a:xfrm>
        </p:spPr>
        <p:txBody>
          <a:bodyPr/>
          <a:lstStyle/>
          <a:p>
            <a:fld id="{312CC964-A50B-4C29-B4E4-2C30BB34CCF3}" type="slidenum">
              <a:rPr lang="en-US" dirty="0" smtClean="0"/>
              <a:pPr/>
              <a:t>3</a:t>
            </a:fld>
            <a:endParaRPr lang="en-US"/>
          </a:p>
        </p:txBody>
      </p:sp>
      <p:sp>
        <p:nvSpPr>
          <p:cNvPr id="3" name="TextBox 2">
            <a:extLst>
              <a:ext uri="{FF2B5EF4-FFF2-40B4-BE49-F238E27FC236}">
                <a16:creationId xmlns:a16="http://schemas.microsoft.com/office/drawing/2014/main" id="{F54926A7-0335-5C64-533A-09FAFB7B618B}"/>
              </a:ext>
            </a:extLst>
          </p:cNvPr>
          <p:cNvSpPr txBox="1"/>
          <p:nvPr/>
        </p:nvSpPr>
        <p:spPr>
          <a:xfrm>
            <a:off x="11157046" y="414307"/>
            <a:ext cx="5037364" cy="369332"/>
          </a:xfrm>
          <a:prstGeom prst="rect">
            <a:avLst/>
          </a:prstGeom>
          <a:noFill/>
        </p:spPr>
        <p:txBody>
          <a:bodyPr wrap="square">
            <a:spAutoFit/>
          </a:bodyPr>
          <a:lstStyle/>
          <a:p>
            <a:r>
              <a:rPr lang="en-GB">
                <a:latin typeface="Aptos Display"/>
              </a:rPr>
              <a:t>1</a:t>
            </a:r>
            <a:endParaRPr lang="en-IN"/>
          </a:p>
        </p:txBody>
      </p:sp>
    </p:spTree>
    <p:extLst>
      <p:ext uri="{BB962C8B-B14F-4D97-AF65-F5344CB8AC3E}">
        <p14:creationId xmlns:p14="http://schemas.microsoft.com/office/powerpoint/2010/main" val="4084148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19AF4E-8C23-D6C4-986B-70AAFCC64A13}"/>
              </a:ext>
            </a:extLst>
          </p:cNvPr>
          <p:cNvSpPr txBox="1"/>
          <p:nvPr/>
        </p:nvSpPr>
        <p:spPr>
          <a:xfrm>
            <a:off x="510251" y="365879"/>
            <a:ext cx="6125992" cy="430887"/>
          </a:xfrm>
          <a:prstGeom prst="rect">
            <a:avLst/>
          </a:prstGeom>
          <a:noFill/>
        </p:spPr>
        <p:txBody>
          <a:bodyPr wrap="square" lIns="91440" tIns="45720" rIns="91440" bIns="45720" anchor="t">
            <a:spAutoFit/>
          </a:bodyPr>
          <a:lstStyle/>
          <a:p>
            <a:r>
              <a:rPr lang="en-US" sz="2200" b="1" u="sng">
                <a:latin typeface="Bell MT Bold"/>
              </a:rPr>
              <a:t>VARIABLE DESCRIPTION</a:t>
            </a:r>
          </a:p>
        </p:txBody>
      </p:sp>
      <p:sp>
        <p:nvSpPr>
          <p:cNvPr id="6" name="TextBox 5">
            <a:extLst>
              <a:ext uri="{FF2B5EF4-FFF2-40B4-BE49-F238E27FC236}">
                <a16:creationId xmlns:a16="http://schemas.microsoft.com/office/drawing/2014/main" id="{F413BC8E-FDB4-8C88-BEDE-EBC28FADC8DA}"/>
              </a:ext>
            </a:extLst>
          </p:cNvPr>
          <p:cNvSpPr txBox="1"/>
          <p:nvPr/>
        </p:nvSpPr>
        <p:spPr>
          <a:xfrm>
            <a:off x="5201056" y="332686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7" name="Table 6">
            <a:extLst>
              <a:ext uri="{FF2B5EF4-FFF2-40B4-BE49-F238E27FC236}">
                <a16:creationId xmlns:a16="http://schemas.microsoft.com/office/drawing/2014/main" id="{802CAC99-C3FF-9A21-46C2-0B52DE636F86}"/>
              </a:ext>
            </a:extLst>
          </p:cNvPr>
          <p:cNvGraphicFramePr>
            <a:graphicFrameLocks noGrp="1"/>
          </p:cNvGraphicFramePr>
          <p:nvPr>
            <p:extLst>
              <p:ext uri="{D42A27DB-BD31-4B8C-83A1-F6EECF244321}">
                <p14:modId xmlns:p14="http://schemas.microsoft.com/office/powerpoint/2010/main" val="2293760522"/>
              </p:ext>
            </p:extLst>
          </p:nvPr>
        </p:nvGraphicFramePr>
        <p:xfrm>
          <a:off x="1544767" y="739949"/>
          <a:ext cx="9602240" cy="5647161"/>
        </p:xfrm>
        <a:graphic>
          <a:graphicData uri="http://schemas.openxmlformats.org/drawingml/2006/table">
            <a:tbl>
              <a:tblPr firstRow="1" bandRow="1">
                <a:tableStyleId>{5C22544A-7EE6-4342-B048-85BDC9FD1C3A}</a:tableStyleId>
              </a:tblPr>
              <a:tblGrid>
                <a:gridCol w="3561934">
                  <a:extLst>
                    <a:ext uri="{9D8B030D-6E8A-4147-A177-3AD203B41FA5}">
                      <a16:colId xmlns:a16="http://schemas.microsoft.com/office/drawing/2014/main" val="2807646936"/>
                    </a:ext>
                  </a:extLst>
                </a:gridCol>
                <a:gridCol w="6040306">
                  <a:extLst>
                    <a:ext uri="{9D8B030D-6E8A-4147-A177-3AD203B41FA5}">
                      <a16:colId xmlns:a16="http://schemas.microsoft.com/office/drawing/2014/main" val="3304316323"/>
                    </a:ext>
                  </a:extLst>
                </a:gridCol>
              </a:tblGrid>
              <a:tr h="377803">
                <a:tc>
                  <a:txBody>
                    <a:bodyPr/>
                    <a:lstStyle/>
                    <a:p>
                      <a:pPr algn="ctr"/>
                      <a:r>
                        <a:rPr lang="en-US">
                          <a:latin typeface="Bell MT Bold"/>
                        </a:rPr>
                        <a:t>VARIABLES</a:t>
                      </a:r>
                    </a:p>
                  </a:txBody>
                  <a:tcPr/>
                </a:tc>
                <a:tc>
                  <a:txBody>
                    <a:bodyPr/>
                    <a:lstStyle/>
                    <a:p>
                      <a:pPr algn="ctr"/>
                      <a:r>
                        <a:rPr lang="en-US" sz="1900">
                          <a:latin typeface="Bell MT Bold"/>
                        </a:rPr>
                        <a:t>DESCRIPTION</a:t>
                      </a:r>
                    </a:p>
                  </a:txBody>
                  <a:tcPr/>
                </a:tc>
                <a:extLst>
                  <a:ext uri="{0D108BD9-81ED-4DB2-BD59-A6C34878D82A}">
                    <a16:rowId xmlns:a16="http://schemas.microsoft.com/office/drawing/2014/main" val="1198117558"/>
                  </a:ext>
                </a:extLst>
              </a:tr>
              <a:tr h="391295">
                <a:tc>
                  <a:txBody>
                    <a:bodyPr/>
                    <a:lstStyle/>
                    <a:p>
                      <a:pPr lvl="0" algn="ctr">
                        <a:buNone/>
                      </a:pPr>
                      <a:r>
                        <a:rPr lang="en-GB" sz="1600" b="1" i="0" u="none" strike="noStrike" cap="all" noProof="0">
                          <a:solidFill>
                            <a:schemeClr val="tx1">
                              <a:lumMod val="85000"/>
                              <a:lumOff val="15000"/>
                            </a:schemeClr>
                          </a:solidFill>
                          <a:latin typeface="Bell MT Bold"/>
                        </a:rPr>
                        <a:t> CALL FAILURES</a:t>
                      </a:r>
                      <a:endParaRPr lang="en-US" sz="1600" b="1">
                        <a:latin typeface="Bell MT Bold"/>
                      </a:endParaRPr>
                    </a:p>
                  </a:txBody>
                  <a:tcPr/>
                </a:tc>
                <a:tc>
                  <a:txBody>
                    <a:bodyPr/>
                    <a:lstStyle/>
                    <a:p>
                      <a:pPr lvl="0">
                        <a:buNone/>
                      </a:pPr>
                      <a:r>
                        <a:rPr lang="en-GB" sz="1900" b="0" i="0" u="none" strike="noStrike" cap="none" noProof="0">
                          <a:solidFill>
                            <a:schemeClr val="tx1">
                              <a:lumMod val="85000"/>
                              <a:lumOff val="15000"/>
                            </a:schemeClr>
                          </a:solidFill>
                          <a:latin typeface="Aptos Display"/>
                        </a:rPr>
                        <a:t>number of call failures</a:t>
                      </a:r>
                      <a:endParaRPr lang="en-US" sz="1900" cap="none">
                        <a:latin typeface="Aptos Display"/>
                      </a:endParaRPr>
                    </a:p>
                  </a:txBody>
                  <a:tcPr/>
                </a:tc>
                <a:extLst>
                  <a:ext uri="{0D108BD9-81ED-4DB2-BD59-A6C34878D82A}">
                    <a16:rowId xmlns:a16="http://schemas.microsoft.com/office/drawing/2014/main" val="3417880590"/>
                  </a:ext>
                </a:extLst>
              </a:tr>
              <a:tr h="377803">
                <a:tc>
                  <a:txBody>
                    <a:bodyPr/>
                    <a:lstStyle/>
                    <a:p>
                      <a:pPr lvl="0" algn="ctr">
                        <a:buNone/>
                      </a:pPr>
                      <a:r>
                        <a:rPr lang="en-GB" sz="1600" b="1" i="0" u="none" strike="noStrike" cap="all" noProof="0">
                          <a:solidFill>
                            <a:schemeClr val="tx1">
                              <a:lumMod val="85000"/>
                              <a:lumOff val="15000"/>
                            </a:schemeClr>
                          </a:solidFill>
                          <a:latin typeface="Bell MT Bold"/>
                        </a:rPr>
                        <a:t>Complains</a:t>
                      </a:r>
                      <a:endParaRPr lang="en-US" sz="1600" b="1">
                        <a:latin typeface="Bell MT Bold"/>
                      </a:endParaRPr>
                    </a:p>
                  </a:txBody>
                  <a:tcPr/>
                </a:tc>
                <a:tc>
                  <a:txBody>
                    <a:bodyPr/>
                    <a:lstStyle/>
                    <a:p>
                      <a:pPr lvl="0">
                        <a:buNone/>
                      </a:pPr>
                      <a:r>
                        <a:rPr lang="en-GB" sz="1900" b="0" i="0" u="none" strike="noStrike" cap="none" noProof="0">
                          <a:solidFill>
                            <a:schemeClr val="tx1">
                              <a:lumMod val="85000"/>
                              <a:lumOff val="15000"/>
                            </a:schemeClr>
                          </a:solidFill>
                          <a:latin typeface="Aptos Display"/>
                        </a:rPr>
                        <a:t>binary (0: no complaint, 1: complaint)</a:t>
                      </a:r>
                      <a:endParaRPr lang="en-US" sz="1900" cap="none">
                        <a:latin typeface="Aptos Display"/>
                      </a:endParaRPr>
                    </a:p>
                  </a:txBody>
                  <a:tcPr/>
                </a:tc>
                <a:extLst>
                  <a:ext uri="{0D108BD9-81ED-4DB2-BD59-A6C34878D82A}">
                    <a16:rowId xmlns:a16="http://schemas.microsoft.com/office/drawing/2014/main" val="3675135057"/>
                  </a:ext>
                </a:extLst>
              </a:tr>
              <a:tr h="377803">
                <a:tc>
                  <a:txBody>
                    <a:bodyPr/>
                    <a:lstStyle/>
                    <a:p>
                      <a:pPr lvl="0" algn="ctr">
                        <a:buNone/>
                      </a:pPr>
                      <a:r>
                        <a:rPr lang="en-GB" sz="1600" b="1" i="0" u="none" strike="noStrike" cap="all" noProof="0">
                          <a:solidFill>
                            <a:schemeClr val="tx1">
                              <a:lumMod val="85000"/>
                              <a:lumOff val="15000"/>
                            </a:schemeClr>
                          </a:solidFill>
                          <a:latin typeface="Bell MT Bold"/>
                        </a:rPr>
                        <a:t>SUBSCRIPTION LENGTH</a:t>
                      </a:r>
                    </a:p>
                  </a:txBody>
                  <a:tcPr/>
                </a:tc>
                <a:tc>
                  <a:txBody>
                    <a:bodyPr/>
                    <a:lstStyle/>
                    <a:p>
                      <a:pPr lvl="0">
                        <a:buNone/>
                      </a:pPr>
                      <a:r>
                        <a:rPr lang="en-GB" sz="1900" b="0" i="0" u="none" strike="noStrike" cap="none" noProof="0">
                          <a:solidFill>
                            <a:schemeClr val="tx1">
                              <a:lumMod val="85000"/>
                              <a:lumOff val="15000"/>
                            </a:schemeClr>
                          </a:solidFill>
                          <a:latin typeface="Aptos Display"/>
                        </a:rPr>
                        <a:t>total months of subscription</a:t>
                      </a:r>
                      <a:endParaRPr lang="en-US" sz="1900" cap="none">
                        <a:latin typeface="Aptos Display"/>
                      </a:endParaRPr>
                    </a:p>
                  </a:txBody>
                  <a:tcPr/>
                </a:tc>
                <a:extLst>
                  <a:ext uri="{0D108BD9-81ED-4DB2-BD59-A6C34878D82A}">
                    <a16:rowId xmlns:a16="http://schemas.microsoft.com/office/drawing/2014/main" val="3503000121"/>
                  </a:ext>
                </a:extLst>
              </a:tr>
              <a:tr h="377803">
                <a:tc>
                  <a:txBody>
                    <a:bodyPr/>
                    <a:lstStyle/>
                    <a:p>
                      <a:pPr lvl="0" algn="ctr">
                        <a:buNone/>
                      </a:pPr>
                      <a:r>
                        <a:rPr lang="en-GB" sz="1600" b="1" i="0" u="none" strike="noStrike" cap="all" noProof="0">
                          <a:solidFill>
                            <a:schemeClr val="tx1">
                              <a:lumMod val="85000"/>
                              <a:lumOff val="15000"/>
                            </a:schemeClr>
                          </a:solidFill>
                          <a:latin typeface="Bell MT Bold"/>
                        </a:rPr>
                        <a:t> CHARGE AMOUNT</a:t>
                      </a:r>
                    </a:p>
                  </a:txBody>
                  <a:tcPr/>
                </a:tc>
                <a:tc>
                  <a:txBody>
                    <a:bodyPr/>
                    <a:lstStyle/>
                    <a:p>
                      <a:pPr lvl="0">
                        <a:buNone/>
                      </a:pPr>
                      <a:r>
                        <a:rPr lang="en-GB" sz="1900" b="0" i="0" u="none" strike="noStrike" cap="none" noProof="0">
                          <a:solidFill>
                            <a:schemeClr val="tx1">
                              <a:lumMod val="85000"/>
                              <a:lumOff val="15000"/>
                            </a:schemeClr>
                          </a:solidFill>
                          <a:latin typeface="Aptos Display"/>
                        </a:rPr>
                        <a:t>ordinal attribute (0: lowest amount, 9: highest amount)</a:t>
                      </a:r>
                      <a:endParaRPr lang="en-US" sz="1900" cap="none">
                        <a:latin typeface="Aptos Display"/>
                      </a:endParaRPr>
                    </a:p>
                  </a:txBody>
                  <a:tcPr/>
                </a:tc>
                <a:extLst>
                  <a:ext uri="{0D108BD9-81ED-4DB2-BD59-A6C34878D82A}">
                    <a16:rowId xmlns:a16="http://schemas.microsoft.com/office/drawing/2014/main" val="3201066702"/>
                  </a:ext>
                </a:extLst>
              </a:tr>
              <a:tr h="377803">
                <a:tc>
                  <a:txBody>
                    <a:bodyPr/>
                    <a:lstStyle/>
                    <a:p>
                      <a:pPr lvl="0" algn="ctr">
                        <a:buNone/>
                      </a:pPr>
                      <a:r>
                        <a:rPr lang="en-GB" sz="1600" b="1" i="0" u="none" strike="noStrike" cap="all" noProof="0">
                          <a:solidFill>
                            <a:schemeClr val="tx1">
                              <a:lumMod val="85000"/>
                              <a:lumOff val="15000"/>
                            </a:schemeClr>
                          </a:solidFill>
                          <a:latin typeface="Bell MT Bold"/>
                        </a:rPr>
                        <a:t>SECONDS OF USE</a:t>
                      </a:r>
                    </a:p>
                  </a:txBody>
                  <a:tcPr/>
                </a:tc>
                <a:tc>
                  <a:txBody>
                    <a:bodyPr/>
                    <a:lstStyle/>
                    <a:p>
                      <a:pPr lvl="0">
                        <a:buNone/>
                      </a:pPr>
                      <a:r>
                        <a:rPr lang="en-GB" sz="1900" b="0" i="0" u="none" strike="noStrike" cap="none" noProof="0">
                          <a:solidFill>
                            <a:schemeClr val="tx1">
                              <a:lumMod val="85000"/>
                              <a:lumOff val="15000"/>
                            </a:schemeClr>
                          </a:solidFill>
                          <a:latin typeface="Aptos Display"/>
                        </a:rPr>
                        <a:t>total seconds of calls</a:t>
                      </a:r>
                      <a:endParaRPr lang="en-US" sz="1900" cap="none">
                        <a:latin typeface="Aptos Display"/>
                      </a:endParaRPr>
                    </a:p>
                  </a:txBody>
                  <a:tcPr/>
                </a:tc>
                <a:extLst>
                  <a:ext uri="{0D108BD9-81ED-4DB2-BD59-A6C34878D82A}">
                    <a16:rowId xmlns:a16="http://schemas.microsoft.com/office/drawing/2014/main" val="2849925463"/>
                  </a:ext>
                </a:extLst>
              </a:tr>
              <a:tr h="377803">
                <a:tc>
                  <a:txBody>
                    <a:bodyPr/>
                    <a:lstStyle/>
                    <a:p>
                      <a:pPr lvl="0" algn="ctr">
                        <a:buNone/>
                      </a:pPr>
                      <a:r>
                        <a:rPr lang="en-GB" sz="1600" b="1" i="0" u="none" strike="noStrike" cap="all" noProof="0">
                          <a:solidFill>
                            <a:schemeClr val="tx1">
                              <a:lumMod val="85000"/>
                              <a:lumOff val="15000"/>
                            </a:schemeClr>
                          </a:solidFill>
                          <a:latin typeface="Bell MT Bold"/>
                        </a:rPr>
                        <a:t>FREQUENCY  OF USE</a:t>
                      </a:r>
                    </a:p>
                  </a:txBody>
                  <a:tcPr/>
                </a:tc>
                <a:tc>
                  <a:txBody>
                    <a:bodyPr/>
                    <a:lstStyle/>
                    <a:p>
                      <a:pPr lvl="0">
                        <a:buNone/>
                      </a:pPr>
                      <a:r>
                        <a:rPr lang="en-GB" sz="1900" b="0" i="0" u="none" strike="noStrike" cap="none" noProof="0">
                          <a:solidFill>
                            <a:schemeClr val="tx1">
                              <a:lumMod val="85000"/>
                              <a:lumOff val="15000"/>
                            </a:schemeClr>
                          </a:solidFill>
                          <a:latin typeface="Aptos Display"/>
                        </a:rPr>
                        <a:t>total number of calls</a:t>
                      </a:r>
                      <a:endParaRPr lang="en-US" sz="1900" cap="none">
                        <a:latin typeface="Aptos Display"/>
                      </a:endParaRPr>
                    </a:p>
                  </a:txBody>
                  <a:tcPr/>
                </a:tc>
                <a:extLst>
                  <a:ext uri="{0D108BD9-81ED-4DB2-BD59-A6C34878D82A}">
                    <a16:rowId xmlns:a16="http://schemas.microsoft.com/office/drawing/2014/main" val="1028633646"/>
                  </a:ext>
                </a:extLst>
              </a:tr>
              <a:tr h="377803">
                <a:tc>
                  <a:txBody>
                    <a:bodyPr/>
                    <a:lstStyle/>
                    <a:p>
                      <a:pPr lvl="0" algn="ctr">
                        <a:buNone/>
                      </a:pPr>
                      <a:r>
                        <a:rPr lang="en-GB" sz="1600" b="1" i="0" u="none" strike="noStrike" cap="all" noProof="0">
                          <a:solidFill>
                            <a:schemeClr val="tx1">
                              <a:lumMod val="85000"/>
                              <a:lumOff val="15000"/>
                            </a:schemeClr>
                          </a:solidFill>
                          <a:latin typeface="Bell MT Bold"/>
                        </a:rPr>
                        <a:t>FREQUENCY   OF SMS</a:t>
                      </a:r>
                    </a:p>
                  </a:txBody>
                  <a:tcPr/>
                </a:tc>
                <a:tc>
                  <a:txBody>
                    <a:bodyPr/>
                    <a:lstStyle/>
                    <a:p>
                      <a:pPr lvl="0">
                        <a:buNone/>
                      </a:pPr>
                      <a:r>
                        <a:rPr lang="en-GB" sz="1900" b="0" i="0" u="none" strike="noStrike" cap="none" noProof="0">
                          <a:solidFill>
                            <a:schemeClr val="tx1">
                              <a:lumMod val="85000"/>
                              <a:lumOff val="15000"/>
                            </a:schemeClr>
                          </a:solidFill>
                          <a:latin typeface="Aptos Display"/>
                        </a:rPr>
                        <a:t>total number of text messages</a:t>
                      </a:r>
                      <a:endParaRPr lang="en-US" sz="1900" cap="none">
                        <a:latin typeface="Aptos Display"/>
                      </a:endParaRPr>
                    </a:p>
                  </a:txBody>
                  <a:tcPr/>
                </a:tc>
                <a:extLst>
                  <a:ext uri="{0D108BD9-81ED-4DB2-BD59-A6C34878D82A}">
                    <a16:rowId xmlns:a16="http://schemas.microsoft.com/office/drawing/2014/main" val="840407269"/>
                  </a:ext>
                </a:extLst>
              </a:tr>
              <a:tr h="377803">
                <a:tc>
                  <a:txBody>
                    <a:bodyPr/>
                    <a:lstStyle/>
                    <a:p>
                      <a:pPr lvl="0" algn="ctr">
                        <a:buNone/>
                      </a:pPr>
                      <a:r>
                        <a:rPr lang="en-GB" sz="1600" b="1" i="0" u="none" strike="noStrike" cap="all" noProof="0">
                          <a:solidFill>
                            <a:schemeClr val="tx1">
                              <a:lumMod val="85000"/>
                              <a:lumOff val="15000"/>
                            </a:schemeClr>
                          </a:solidFill>
                          <a:latin typeface="Bell MT Bold"/>
                        </a:rPr>
                        <a:t>DISTINCT CALLED NUMBERS:</a:t>
                      </a:r>
                      <a:endParaRPr lang="en-US" sz="1600" b="1">
                        <a:latin typeface="Bell MT Bold"/>
                      </a:endParaRPr>
                    </a:p>
                  </a:txBody>
                  <a:tcPr/>
                </a:tc>
                <a:tc>
                  <a:txBody>
                    <a:bodyPr/>
                    <a:lstStyle/>
                    <a:p>
                      <a:pPr lvl="0">
                        <a:buNone/>
                      </a:pPr>
                      <a:r>
                        <a:rPr lang="en-GB" sz="1900" b="0" i="0" u="none" strike="noStrike" cap="none" noProof="0">
                          <a:solidFill>
                            <a:schemeClr val="tx1">
                              <a:lumMod val="85000"/>
                              <a:lumOff val="15000"/>
                            </a:schemeClr>
                          </a:solidFill>
                          <a:latin typeface="Aptos Display"/>
                        </a:rPr>
                        <a:t>total number of distinct phone calls</a:t>
                      </a:r>
                      <a:endParaRPr lang="en-US" sz="1900" cap="none">
                        <a:latin typeface="Aptos Display"/>
                      </a:endParaRPr>
                    </a:p>
                  </a:txBody>
                  <a:tcPr/>
                </a:tc>
                <a:extLst>
                  <a:ext uri="{0D108BD9-81ED-4DB2-BD59-A6C34878D82A}">
                    <a16:rowId xmlns:a16="http://schemas.microsoft.com/office/drawing/2014/main" val="3035716499"/>
                  </a:ext>
                </a:extLst>
              </a:tr>
              <a:tr h="377803">
                <a:tc>
                  <a:txBody>
                    <a:bodyPr/>
                    <a:lstStyle/>
                    <a:p>
                      <a:pPr lvl="0" algn="ctr">
                        <a:buNone/>
                      </a:pPr>
                      <a:r>
                        <a:rPr lang="en-GB" sz="1600" b="1" i="0" u="none" strike="noStrike" cap="all" noProof="0">
                          <a:solidFill>
                            <a:schemeClr val="tx1">
                              <a:lumMod val="85000"/>
                              <a:lumOff val="15000"/>
                            </a:schemeClr>
                          </a:solidFill>
                          <a:latin typeface="Bell MT Bold"/>
                        </a:rPr>
                        <a:t> AGE GROUP</a:t>
                      </a:r>
                      <a:endParaRPr lang="en-US" sz="1600" b="1">
                        <a:latin typeface="Bell MT Bold"/>
                      </a:endParaRPr>
                    </a:p>
                  </a:txBody>
                  <a:tcPr/>
                </a:tc>
                <a:tc>
                  <a:txBody>
                    <a:bodyPr/>
                    <a:lstStyle/>
                    <a:p>
                      <a:pPr lvl="0">
                        <a:buNone/>
                      </a:pPr>
                      <a:r>
                        <a:rPr lang="en-GB" sz="1900" b="0" i="0" u="none" strike="noStrike" cap="none" noProof="0">
                          <a:solidFill>
                            <a:schemeClr val="tx1">
                              <a:lumMod val="85000"/>
                              <a:lumOff val="15000"/>
                            </a:schemeClr>
                          </a:solidFill>
                          <a:latin typeface="Aptos Display"/>
                        </a:rPr>
                        <a:t>ordinal attribute (1: younger age, 5: older age)</a:t>
                      </a:r>
                      <a:endParaRPr lang="en-US" sz="1900" cap="none">
                        <a:latin typeface="Aptos Display"/>
                      </a:endParaRPr>
                    </a:p>
                  </a:txBody>
                  <a:tcPr/>
                </a:tc>
                <a:extLst>
                  <a:ext uri="{0D108BD9-81ED-4DB2-BD59-A6C34878D82A}">
                    <a16:rowId xmlns:a16="http://schemas.microsoft.com/office/drawing/2014/main" val="1141214220"/>
                  </a:ext>
                </a:extLst>
              </a:tr>
              <a:tr h="377803">
                <a:tc>
                  <a:txBody>
                    <a:bodyPr/>
                    <a:lstStyle/>
                    <a:p>
                      <a:pPr lvl="0" algn="ctr">
                        <a:buNone/>
                      </a:pPr>
                      <a:r>
                        <a:rPr lang="en-GB" sz="1600" b="1" i="0" u="none" strike="noStrike" cap="all" noProof="0">
                          <a:solidFill>
                            <a:schemeClr val="tx1">
                              <a:lumMod val="85000"/>
                              <a:lumOff val="15000"/>
                            </a:schemeClr>
                          </a:solidFill>
                          <a:latin typeface="Bell MT Bold"/>
                        </a:rPr>
                        <a:t> TARIFF PLAN</a:t>
                      </a:r>
                    </a:p>
                  </a:txBody>
                  <a:tcPr/>
                </a:tc>
                <a:tc>
                  <a:txBody>
                    <a:bodyPr/>
                    <a:lstStyle/>
                    <a:p>
                      <a:pPr lvl="0">
                        <a:buNone/>
                      </a:pPr>
                      <a:r>
                        <a:rPr lang="en-GB" sz="1900" b="0" i="0" u="none" strike="noStrike" cap="none" noProof="0">
                          <a:solidFill>
                            <a:schemeClr val="tx1">
                              <a:lumMod val="85000"/>
                              <a:lumOff val="15000"/>
                            </a:schemeClr>
                          </a:solidFill>
                          <a:latin typeface="Aptos Display"/>
                        </a:rPr>
                        <a:t>binary (1: pay as you go, 2: contractual)</a:t>
                      </a:r>
                      <a:endParaRPr lang="en-US" sz="1900" cap="none">
                        <a:latin typeface="Aptos Display"/>
                      </a:endParaRPr>
                    </a:p>
                  </a:txBody>
                  <a:tcPr/>
                </a:tc>
                <a:extLst>
                  <a:ext uri="{0D108BD9-81ED-4DB2-BD59-A6C34878D82A}">
                    <a16:rowId xmlns:a16="http://schemas.microsoft.com/office/drawing/2014/main" val="624642254"/>
                  </a:ext>
                </a:extLst>
              </a:tr>
              <a:tr h="377803">
                <a:tc>
                  <a:txBody>
                    <a:bodyPr/>
                    <a:lstStyle/>
                    <a:p>
                      <a:pPr lvl="0" algn="ctr">
                        <a:buNone/>
                      </a:pPr>
                      <a:r>
                        <a:rPr lang="en-GB" sz="1600" b="1" i="0" u="none" strike="noStrike" cap="all" noProof="0">
                          <a:solidFill>
                            <a:schemeClr val="tx1">
                              <a:lumMod val="85000"/>
                              <a:lumOff val="15000"/>
                            </a:schemeClr>
                          </a:solidFill>
                          <a:latin typeface="Bell MT Bold"/>
                        </a:rPr>
                        <a:t>STATUS</a:t>
                      </a:r>
                    </a:p>
                  </a:txBody>
                  <a:tcPr/>
                </a:tc>
                <a:tc>
                  <a:txBody>
                    <a:bodyPr/>
                    <a:lstStyle/>
                    <a:p>
                      <a:pPr lvl="0">
                        <a:buNone/>
                      </a:pPr>
                      <a:r>
                        <a:rPr lang="en-GB" sz="1900" b="0" i="0" u="none" strike="noStrike" cap="none" noProof="0">
                          <a:solidFill>
                            <a:schemeClr val="tx1">
                              <a:lumMod val="85000"/>
                              <a:lumOff val="15000"/>
                            </a:schemeClr>
                          </a:solidFill>
                          <a:latin typeface="Aptos Display"/>
                        </a:rPr>
                        <a:t>binary (1: active, 2: non-active)</a:t>
                      </a:r>
                      <a:endParaRPr lang="en-US" sz="1900" cap="none">
                        <a:latin typeface="Aptos Display"/>
                      </a:endParaRPr>
                    </a:p>
                  </a:txBody>
                  <a:tcPr/>
                </a:tc>
                <a:extLst>
                  <a:ext uri="{0D108BD9-81ED-4DB2-BD59-A6C34878D82A}">
                    <a16:rowId xmlns:a16="http://schemas.microsoft.com/office/drawing/2014/main" val="452327942"/>
                  </a:ext>
                </a:extLst>
              </a:tr>
              <a:tr h="553212">
                <a:tc>
                  <a:txBody>
                    <a:bodyPr/>
                    <a:lstStyle/>
                    <a:p>
                      <a:pPr lvl="0" algn="ctr">
                        <a:buNone/>
                      </a:pPr>
                      <a:r>
                        <a:rPr lang="en-GB" sz="1600" b="1" i="0" u="none" strike="noStrike" cap="all" noProof="0">
                          <a:solidFill>
                            <a:schemeClr val="tx1">
                              <a:lumMod val="85000"/>
                              <a:lumOff val="15000"/>
                            </a:schemeClr>
                          </a:solidFill>
                          <a:latin typeface="Bell MT Bold"/>
                        </a:rPr>
                        <a:t>Churn (TARGET VARIABLE)</a:t>
                      </a:r>
                      <a:endParaRPr lang="en-GB" sz="1600" b="1" i="0" u="none" strike="noStrike" cap="all" noProof="0">
                        <a:solidFill>
                          <a:srgbClr val="262626"/>
                        </a:solidFill>
                        <a:latin typeface="Bell MT Bold"/>
                      </a:endParaRPr>
                    </a:p>
                    <a:p>
                      <a:pPr lvl="0" algn="ctr">
                        <a:buNone/>
                      </a:pPr>
                      <a:endParaRPr lang="en-GB" sz="1600" b="1" i="0" u="none" strike="noStrike" cap="all" noProof="0">
                        <a:solidFill>
                          <a:schemeClr val="tx1">
                            <a:lumMod val="85000"/>
                            <a:lumOff val="15000"/>
                          </a:schemeClr>
                        </a:solidFill>
                        <a:latin typeface="Bell MT Bold"/>
                      </a:endParaRPr>
                    </a:p>
                  </a:txBody>
                  <a:tcPr/>
                </a:tc>
                <a:tc>
                  <a:txBody>
                    <a:bodyPr/>
                    <a:lstStyle/>
                    <a:p>
                      <a:pPr lvl="0">
                        <a:buNone/>
                      </a:pPr>
                      <a:r>
                        <a:rPr lang="en-GB" sz="1900" b="0" i="0" u="none" strike="noStrike" cap="none" noProof="0">
                          <a:solidFill>
                            <a:schemeClr val="tx1">
                              <a:lumMod val="85000"/>
                              <a:lumOff val="15000"/>
                            </a:schemeClr>
                          </a:solidFill>
                          <a:latin typeface="Aptos Display"/>
                        </a:rPr>
                        <a:t> binary (1: churn, 0: non-churn)-class label</a:t>
                      </a:r>
                      <a:endParaRPr lang="en-US" sz="1900" cap="none">
                        <a:latin typeface="Aptos Display"/>
                      </a:endParaRPr>
                    </a:p>
                  </a:txBody>
                  <a:tcPr/>
                </a:tc>
                <a:extLst>
                  <a:ext uri="{0D108BD9-81ED-4DB2-BD59-A6C34878D82A}">
                    <a16:rowId xmlns:a16="http://schemas.microsoft.com/office/drawing/2014/main" val="332496922"/>
                  </a:ext>
                </a:extLst>
              </a:tr>
              <a:tr h="485746">
                <a:tc>
                  <a:txBody>
                    <a:bodyPr/>
                    <a:lstStyle/>
                    <a:p>
                      <a:pPr lvl="0" algn="ctr">
                        <a:buNone/>
                      </a:pPr>
                      <a:r>
                        <a:rPr lang="en-GB" sz="1600" b="1" i="0" u="none" strike="noStrike" cap="all" noProof="0">
                          <a:solidFill>
                            <a:schemeClr val="tx1">
                              <a:lumMod val="85000"/>
                              <a:lumOff val="15000"/>
                            </a:schemeClr>
                          </a:solidFill>
                          <a:latin typeface="Bell MT Bold"/>
                        </a:rPr>
                        <a:t>Customer Value  </a:t>
                      </a:r>
                    </a:p>
                  </a:txBody>
                  <a:tcPr/>
                </a:tc>
                <a:tc>
                  <a:txBody>
                    <a:bodyPr/>
                    <a:lstStyle/>
                    <a:p>
                      <a:pPr lvl="0">
                        <a:buNone/>
                      </a:pPr>
                      <a:r>
                        <a:rPr lang="en-GB" sz="1900" b="0" i="0" u="none" strike="noStrike" cap="none" noProof="0">
                          <a:solidFill>
                            <a:schemeClr val="tx1">
                              <a:lumMod val="85000"/>
                              <a:lumOff val="15000"/>
                            </a:schemeClr>
                          </a:solidFill>
                          <a:latin typeface="Aptos Display"/>
                        </a:rPr>
                        <a:t>the calculated value of customer</a:t>
                      </a:r>
                      <a:endParaRPr lang="en-US" sz="1900" cap="none">
                        <a:latin typeface="Aptos Display"/>
                      </a:endParaRPr>
                    </a:p>
                  </a:txBody>
                  <a:tcPr/>
                </a:tc>
                <a:extLst>
                  <a:ext uri="{0D108BD9-81ED-4DB2-BD59-A6C34878D82A}">
                    <a16:rowId xmlns:a16="http://schemas.microsoft.com/office/drawing/2014/main" val="3029688621"/>
                  </a:ext>
                </a:extLst>
              </a:tr>
            </a:tbl>
          </a:graphicData>
        </a:graphic>
      </p:graphicFrame>
      <p:sp>
        <p:nvSpPr>
          <p:cNvPr id="3" name="TextBox 2">
            <a:extLst>
              <a:ext uri="{FF2B5EF4-FFF2-40B4-BE49-F238E27FC236}">
                <a16:creationId xmlns:a16="http://schemas.microsoft.com/office/drawing/2014/main" id="{9D3EB94B-D17F-0585-09CE-A1FC47AF8A73}"/>
              </a:ext>
            </a:extLst>
          </p:cNvPr>
          <p:cNvSpPr txBox="1"/>
          <p:nvPr/>
        </p:nvSpPr>
        <p:spPr>
          <a:xfrm>
            <a:off x="11512911" y="370617"/>
            <a:ext cx="429957" cy="369332"/>
          </a:xfrm>
          <a:prstGeom prst="rect">
            <a:avLst/>
          </a:prstGeom>
          <a:noFill/>
        </p:spPr>
        <p:txBody>
          <a:bodyPr wrap="square">
            <a:spAutoFit/>
          </a:bodyPr>
          <a:lstStyle/>
          <a:p>
            <a:r>
              <a:rPr lang="en-GB">
                <a:latin typeface="Aptos Display"/>
              </a:rPr>
              <a:t>2</a:t>
            </a:r>
            <a:endParaRPr lang="en-IN"/>
          </a:p>
        </p:txBody>
      </p:sp>
    </p:spTree>
    <p:extLst>
      <p:ext uri="{BB962C8B-B14F-4D97-AF65-F5344CB8AC3E}">
        <p14:creationId xmlns:p14="http://schemas.microsoft.com/office/powerpoint/2010/main" val="3588625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F8BA-5695-4AF8-1526-5604FB5170EC}"/>
              </a:ext>
            </a:extLst>
          </p:cNvPr>
          <p:cNvSpPr>
            <a:spLocks noGrp="1"/>
          </p:cNvSpPr>
          <p:nvPr>
            <p:ph type="title"/>
          </p:nvPr>
        </p:nvSpPr>
        <p:spPr>
          <a:xfrm>
            <a:off x="399417" y="1007490"/>
            <a:ext cx="10428765" cy="405310"/>
          </a:xfrm>
        </p:spPr>
        <p:txBody>
          <a:bodyPr>
            <a:normAutofit fontScale="90000"/>
          </a:bodyPr>
          <a:lstStyle/>
          <a:p>
            <a:r>
              <a:rPr lang="en-IN" sz="2200" b="1" i="0" u="sng">
                <a:latin typeface="Bell MT"/>
              </a:rPr>
              <a:t>DATA PRE –PROCESSING</a:t>
            </a:r>
            <a:br>
              <a:rPr lang="en-IN" sz="2800" b="1" i="0" u="sng">
                <a:latin typeface="Bell MT" panose="02020503060305020303" pitchFamily="18" charset="0"/>
              </a:rPr>
            </a:br>
            <a:br>
              <a:rPr lang="en-IN" sz="2800" b="1" i="0" u="sng">
                <a:latin typeface="Bell MT" panose="02020503060305020303" pitchFamily="18" charset="0"/>
              </a:rPr>
            </a:br>
            <a:r>
              <a:rPr lang="en-IN" sz="2800" b="1" i="0" u="sng">
                <a:latin typeface="Bell MT"/>
              </a:rPr>
              <a:t> </a:t>
            </a:r>
            <a:br>
              <a:rPr lang="en-IN" sz="2800" i="0">
                <a:latin typeface="Bahnschrift Light SemiCondensed" panose="020B0502040204020203" pitchFamily="34" charset="0"/>
              </a:rPr>
            </a:br>
            <a:br>
              <a:rPr lang="en-IN" sz="2800" i="0">
                <a:latin typeface="Bahnschrift Light SemiCondensed" panose="020B0502040204020203" pitchFamily="34" charset="0"/>
              </a:rPr>
            </a:br>
            <a:r>
              <a:rPr lang="en-IN" sz="1600" i="0">
                <a:latin typeface="Bahnschrift Light SemiCondensed"/>
              </a:rPr>
              <a:t>            .</a:t>
            </a:r>
            <a:endParaRPr lang="en-US"/>
          </a:p>
        </p:txBody>
      </p:sp>
      <p:sp>
        <p:nvSpPr>
          <p:cNvPr id="3" name="Content Placeholder 2">
            <a:extLst>
              <a:ext uri="{FF2B5EF4-FFF2-40B4-BE49-F238E27FC236}">
                <a16:creationId xmlns:a16="http://schemas.microsoft.com/office/drawing/2014/main" id="{F57FED37-6188-08AE-D090-D5C3CB3B859A}"/>
              </a:ext>
            </a:extLst>
          </p:cNvPr>
          <p:cNvSpPr>
            <a:spLocks noGrp="1"/>
          </p:cNvSpPr>
          <p:nvPr>
            <p:ph idx="1"/>
          </p:nvPr>
        </p:nvSpPr>
        <p:spPr>
          <a:xfrm>
            <a:off x="-3542" y="946817"/>
            <a:ext cx="8961936" cy="601704"/>
          </a:xfrm>
        </p:spPr>
        <p:txBody>
          <a:bodyPr>
            <a:normAutofit/>
          </a:bodyPr>
          <a:lstStyle/>
          <a:p>
            <a:pPr marL="0" indent="0"/>
            <a:r>
              <a:rPr lang="en-IN" sz="2000" b="1">
                <a:latin typeface="Bell MT"/>
              </a:rPr>
              <a:t>     </a:t>
            </a:r>
            <a:r>
              <a:rPr lang="en-IN" sz="1900" b="1" i="0">
                <a:latin typeface="Bell MT"/>
              </a:rPr>
              <a:t>DATA CLEANING</a:t>
            </a:r>
            <a:endParaRPr lang="en-IN" sz="1900" b="1">
              <a:latin typeface="Bell MT"/>
            </a:endParaRPr>
          </a:p>
        </p:txBody>
      </p:sp>
      <p:sp>
        <p:nvSpPr>
          <p:cNvPr id="4" name="Footer Placeholder 3">
            <a:extLst>
              <a:ext uri="{FF2B5EF4-FFF2-40B4-BE49-F238E27FC236}">
                <a16:creationId xmlns:a16="http://schemas.microsoft.com/office/drawing/2014/main" id="{48CCC732-258B-82D4-1298-71CEBA5BAA5A}"/>
              </a:ext>
            </a:extLst>
          </p:cNvPr>
          <p:cNvSpPr>
            <a:spLocks noGrp="1"/>
          </p:cNvSpPr>
          <p:nvPr>
            <p:ph type="ftr" sz="quarter" idx="11"/>
          </p:nvPr>
        </p:nvSpPr>
        <p:spPr>
          <a:xfrm>
            <a:off x="614289" y="2354266"/>
            <a:ext cx="10988188" cy="1470355"/>
          </a:xfrm>
        </p:spPr>
        <p:txBody>
          <a:bodyPr>
            <a:normAutofit/>
          </a:bodyPr>
          <a:lstStyle/>
          <a:p>
            <a:pPr marL="285750" indent="-285750">
              <a:buFont typeface="Arial" panose="020B0604020202020204" pitchFamily="34" charset="0"/>
              <a:buChar char="•"/>
            </a:pPr>
            <a:r>
              <a:rPr lang="en-US" sz="2000" b="0">
                <a:latin typeface="Aptos Display"/>
              </a:rPr>
              <a:t>As </a:t>
            </a:r>
            <a:r>
              <a:rPr lang="en-IN" sz="2000" b="0">
                <a:latin typeface="Aptos Display"/>
              </a:rPr>
              <a:t>there are null values in colums like seconds of use ,frequency of use ,frequency of sms, distinct called numbers we replace them with ‘0’ then with mean of the respective column</a:t>
            </a:r>
          </a:p>
          <a:p>
            <a:endParaRPr lang="en-US">
              <a:latin typeface="Aptos Display"/>
            </a:endParaRPr>
          </a:p>
        </p:txBody>
      </p:sp>
      <p:sp>
        <p:nvSpPr>
          <p:cNvPr id="6" name="Footer Placeholder 38">
            <a:extLst>
              <a:ext uri="{FF2B5EF4-FFF2-40B4-BE49-F238E27FC236}">
                <a16:creationId xmlns:a16="http://schemas.microsoft.com/office/drawing/2014/main" id="{2C8B6DC0-873F-7E5F-EBCE-CBB54074B871}"/>
              </a:ext>
            </a:extLst>
          </p:cNvPr>
          <p:cNvSpPr txBox="1">
            <a:spLocks/>
          </p:cNvSpPr>
          <p:nvPr/>
        </p:nvSpPr>
        <p:spPr>
          <a:xfrm>
            <a:off x="-81673" y="2282498"/>
            <a:ext cx="4497315"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1" kern="1200" spc="30" baseline="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Bell MT"/>
              </a:rPr>
              <a:t>      </a:t>
            </a:r>
            <a:r>
              <a:rPr lang="en-US" sz="1900">
                <a:latin typeface="Bell MT"/>
              </a:rPr>
              <a:t>HANDLING MISSING VALUES</a:t>
            </a:r>
          </a:p>
        </p:txBody>
      </p:sp>
      <p:sp>
        <p:nvSpPr>
          <p:cNvPr id="7" name="Footer Placeholder 38">
            <a:extLst>
              <a:ext uri="{FF2B5EF4-FFF2-40B4-BE49-F238E27FC236}">
                <a16:creationId xmlns:a16="http://schemas.microsoft.com/office/drawing/2014/main" id="{6E2C6F42-2639-AA9D-488E-F8E4EACA11B1}"/>
              </a:ext>
            </a:extLst>
          </p:cNvPr>
          <p:cNvSpPr txBox="1">
            <a:spLocks/>
          </p:cNvSpPr>
          <p:nvPr/>
        </p:nvSpPr>
        <p:spPr>
          <a:xfrm>
            <a:off x="76287" y="3899888"/>
            <a:ext cx="5307493"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b="1" kern="1200" spc="30" baseline="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Bell MT"/>
              </a:rPr>
              <a:t>    </a:t>
            </a:r>
            <a:r>
              <a:rPr lang="en-US" sz="1900">
                <a:latin typeface="Bell MT"/>
              </a:rPr>
              <a:t>DUMMY VARIABLE ENCODING </a:t>
            </a:r>
            <a:endParaRPr lang="en-US" sz="1900">
              <a:latin typeface="Bell MT" panose="02020503060305020303" pitchFamily="18" charset="0"/>
            </a:endParaRPr>
          </a:p>
        </p:txBody>
      </p:sp>
      <p:sp>
        <p:nvSpPr>
          <p:cNvPr id="8" name="Footer Placeholder 38">
            <a:extLst>
              <a:ext uri="{FF2B5EF4-FFF2-40B4-BE49-F238E27FC236}">
                <a16:creationId xmlns:a16="http://schemas.microsoft.com/office/drawing/2014/main" id="{097D8E1E-FC7E-220A-5803-2ED7BE40F3AC}"/>
              </a:ext>
            </a:extLst>
          </p:cNvPr>
          <p:cNvSpPr txBox="1">
            <a:spLocks/>
          </p:cNvSpPr>
          <p:nvPr/>
        </p:nvSpPr>
        <p:spPr>
          <a:xfrm>
            <a:off x="610341" y="3812468"/>
            <a:ext cx="11312104" cy="197442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b="1" kern="1200" spc="30" baseline="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2000" b="0">
                <a:latin typeface="Aptos Display"/>
              </a:rPr>
              <a:t>All columns in data set are categorical .</a:t>
            </a:r>
            <a:endParaRPr lang="en-US" sz="2000">
              <a:latin typeface="Aptos Display"/>
            </a:endParaRPr>
          </a:p>
          <a:p>
            <a:pPr marL="285750" indent="-285750">
              <a:buFont typeface="Arial" panose="020B0604020202020204" pitchFamily="34" charset="0"/>
              <a:buChar char="•"/>
            </a:pPr>
            <a:r>
              <a:rPr lang="en-US" sz="2000" b="0">
                <a:latin typeface="Aptos Display"/>
              </a:rPr>
              <a:t>In columns tariff plan and status column the unique values are 1 &amp; 2 .</a:t>
            </a:r>
            <a:endParaRPr lang="en-US" sz="2000">
              <a:latin typeface="Aptos Display"/>
            </a:endParaRPr>
          </a:p>
          <a:p>
            <a:pPr marL="285750" indent="-285750">
              <a:buFont typeface="Arial" panose="020B0604020202020204" pitchFamily="34" charset="0"/>
              <a:buChar char="•"/>
            </a:pPr>
            <a:r>
              <a:rPr lang="en-US" sz="2000" b="0">
                <a:latin typeface="Aptos Display"/>
              </a:rPr>
              <a:t>so, we replaced the value ‘2’ with ‘0’ in both the colums because both the columns are not continious </a:t>
            </a:r>
            <a:endParaRPr lang="en-US" sz="2000">
              <a:latin typeface="Aptos Display"/>
            </a:endParaRPr>
          </a:p>
        </p:txBody>
      </p:sp>
      <p:sp>
        <p:nvSpPr>
          <p:cNvPr id="9" name="TextBox 8">
            <a:extLst>
              <a:ext uri="{FF2B5EF4-FFF2-40B4-BE49-F238E27FC236}">
                <a16:creationId xmlns:a16="http://schemas.microsoft.com/office/drawing/2014/main" id="{6DF0CC3C-6BA7-B59E-DCF2-87F75B4B233C}"/>
              </a:ext>
            </a:extLst>
          </p:cNvPr>
          <p:cNvSpPr txBox="1"/>
          <p:nvPr/>
        </p:nvSpPr>
        <p:spPr>
          <a:xfrm>
            <a:off x="703016" y="1412800"/>
            <a:ext cx="9646115" cy="400110"/>
          </a:xfrm>
          <a:prstGeom prst="rect">
            <a:avLst/>
          </a:prstGeom>
          <a:noFill/>
        </p:spPr>
        <p:txBody>
          <a:bodyPr wrap="square" lIns="91440" tIns="45720" rIns="91440" bIns="45720" anchor="t">
            <a:spAutoFit/>
          </a:bodyPr>
          <a:lstStyle/>
          <a:p>
            <a:pPr marL="342900" indent="-342900">
              <a:buFont typeface="Arial" panose="020B0604020202020204" pitchFamily="34" charset="0"/>
              <a:buChar char="•"/>
            </a:pPr>
            <a:r>
              <a:rPr lang="en-IN" sz="2000">
                <a:latin typeface="Aptos Display"/>
              </a:rPr>
              <a:t>As  there are two age columns in data set we dropped one age column.</a:t>
            </a:r>
          </a:p>
        </p:txBody>
      </p:sp>
      <p:sp>
        <p:nvSpPr>
          <p:cNvPr id="10" name="TextBox 9">
            <a:extLst>
              <a:ext uri="{FF2B5EF4-FFF2-40B4-BE49-F238E27FC236}">
                <a16:creationId xmlns:a16="http://schemas.microsoft.com/office/drawing/2014/main" id="{16315F5F-B0C0-7C8A-992E-91C2244E59D8}"/>
              </a:ext>
            </a:extLst>
          </p:cNvPr>
          <p:cNvSpPr txBox="1"/>
          <p:nvPr/>
        </p:nvSpPr>
        <p:spPr>
          <a:xfrm>
            <a:off x="11489223" y="355446"/>
            <a:ext cx="395608" cy="369332"/>
          </a:xfrm>
          <a:prstGeom prst="rect">
            <a:avLst/>
          </a:prstGeom>
          <a:noFill/>
        </p:spPr>
        <p:txBody>
          <a:bodyPr wrap="square">
            <a:spAutoFit/>
          </a:bodyPr>
          <a:lstStyle/>
          <a:p>
            <a:r>
              <a:rPr lang="en-GB">
                <a:latin typeface="Aptos Display"/>
              </a:rPr>
              <a:t>3</a:t>
            </a:r>
            <a:endParaRPr lang="en-IN"/>
          </a:p>
        </p:txBody>
      </p:sp>
    </p:spTree>
    <p:extLst>
      <p:ext uri="{BB962C8B-B14F-4D97-AF65-F5344CB8AC3E}">
        <p14:creationId xmlns:p14="http://schemas.microsoft.com/office/powerpoint/2010/main" val="63672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87950-07F8-4596-4786-6BB3BA13A6D5}"/>
              </a:ext>
            </a:extLst>
          </p:cNvPr>
          <p:cNvSpPr>
            <a:spLocks noGrp="1"/>
          </p:cNvSpPr>
          <p:nvPr>
            <p:ph type="title"/>
          </p:nvPr>
        </p:nvSpPr>
        <p:spPr>
          <a:xfrm>
            <a:off x="2550191" y="-884700"/>
            <a:ext cx="9058719" cy="3055078"/>
          </a:xfrm>
        </p:spPr>
        <p:txBody>
          <a:bodyPr>
            <a:normAutofit/>
          </a:bodyPr>
          <a:lstStyle/>
          <a:p>
            <a:r>
              <a:rPr lang="en-IN" sz="2200" b="1" i="0" u="sng">
                <a:effectLst>
                  <a:outerShdw blurRad="38100" dist="38100" dir="2700000" algn="tl">
                    <a:srgbClr val="000000">
                      <a:alpha val="43137"/>
                    </a:srgbClr>
                  </a:outerShdw>
                </a:effectLst>
                <a:latin typeface="Bell MT Bold"/>
              </a:rPr>
              <a:t>EXPLORATORY DATA ANALYSIS (EDA):=</a:t>
            </a:r>
          </a:p>
        </p:txBody>
      </p:sp>
      <p:pic>
        <p:nvPicPr>
          <p:cNvPr id="4" name="Picture 3">
            <a:extLst>
              <a:ext uri="{FF2B5EF4-FFF2-40B4-BE49-F238E27FC236}">
                <a16:creationId xmlns:a16="http://schemas.microsoft.com/office/drawing/2014/main" id="{94F35E3A-D036-B0F3-9A52-01DC5BC51E4C}"/>
              </a:ext>
            </a:extLst>
          </p:cNvPr>
          <p:cNvPicPr>
            <a:picLocks noChangeAspect="1"/>
          </p:cNvPicPr>
          <p:nvPr/>
        </p:nvPicPr>
        <p:blipFill>
          <a:blip r:embed="rId4"/>
          <a:srcRect/>
          <a:stretch/>
        </p:blipFill>
        <p:spPr>
          <a:xfrm>
            <a:off x="475442" y="2170378"/>
            <a:ext cx="5376641" cy="3906555"/>
          </a:xfrm>
          <a:prstGeom prst="rect">
            <a:avLst/>
          </a:prstGeom>
        </p:spPr>
      </p:pic>
      <p:pic>
        <p:nvPicPr>
          <p:cNvPr id="5" name="Picture 4">
            <a:extLst>
              <a:ext uri="{FF2B5EF4-FFF2-40B4-BE49-F238E27FC236}">
                <a16:creationId xmlns:a16="http://schemas.microsoft.com/office/drawing/2014/main" id="{6AF3EF7B-7EC0-D962-7B3C-EF0314D1F358}"/>
              </a:ext>
            </a:extLst>
          </p:cNvPr>
          <p:cNvPicPr>
            <a:picLocks noChangeAspect="1"/>
          </p:cNvPicPr>
          <p:nvPr/>
        </p:nvPicPr>
        <p:blipFill>
          <a:blip r:embed="rId5"/>
          <a:srcRect/>
          <a:stretch/>
        </p:blipFill>
        <p:spPr>
          <a:xfrm>
            <a:off x="6421775" y="2170378"/>
            <a:ext cx="5307918" cy="3906555"/>
          </a:xfrm>
          <a:prstGeom prst="rect">
            <a:avLst/>
          </a:prstGeom>
        </p:spPr>
      </p:pic>
      <p:sp>
        <p:nvSpPr>
          <p:cNvPr id="6" name="TextBox 5">
            <a:extLst>
              <a:ext uri="{FF2B5EF4-FFF2-40B4-BE49-F238E27FC236}">
                <a16:creationId xmlns:a16="http://schemas.microsoft.com/office/drawing/2014/main" id="{6B60D71C-38C1-0323-43B6-24C0D32DA2B3}"/>
              </a:ext>
            </a:extLst>
          </p:cNvPr>
          <p:cNvSpPr txBox="1"/>
          <p:nvPr/>
        </p:nvSpPr>
        <p:spPr>
          <a:xfrm>
            <a:off x="1606116" y="1438949"/>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u="sng">
                <a:latin typeface="Bell MT"/>
                <a:cs typeface="Courier New"/>
              </a:rPr>
              <a:t>SCATTER PLOT</a:t>
            </a:r>
          </a:p>
        </p:txBody>
      </p:sp>
      <p:sp>
        <p:nvSpPr>
          <p:cNvPr id="7" name="TextBox 6">
            <a:extLst>
              <a:ext uri="{FF2B5EF4-FFF2-40B4-BE49-F238E27FC236}">
                <a16:creationId xmlns:a16="http://schemas.microsoft.com/office/drawing/2014/main" id="{17084A9B-3024-6875-731A-9D5691E8974B}"/>
              </a:ext>
            </a:extLst>
          </p:cNvPr>
          <p:cNvSpPr txBox="1"/>
          <p:nvPr/>
        </p:nvSpPr>
        <p:spPr>
          <a:xfrm>
            <a:off x="8865710" y="1438949"/>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u="sng">
                <a:latin typeface="Bell MT Bold"/>
                <a:cs typeface="Courier New"/>
              </a:rPr>
              <a:t>BOX PLOT</a:t>
            </a:r>
          </a:p>
        </p:txBody>
      </p:sp>
      <p:sp>
        <p:nvSpPr>
          <p:cNvPr id="9" name="TextBox 8">
            <a:extLst>
              <a:ext uri="{FF2B5EF4-FFF2-40B4-BE49-F238E27FC236}">
                <a16:creationId xmlns:a16="http://schemas.microsoft.com/office/drawing/2014/main" id="{16FF9CCF-7B4B-F880-D18E-402FAF2F13CC}"/>
              </a:ext>
            </a:extLst>
          </p:cNvPr>
          <p:cNvSpPr txBox="1"/>
          <p:nvPr/>
        </p:nvSpPr>
        <p:spPr>
          <a:xfrm>
            <a:off x="11498697" y="411735"/>
            <a:ext cx="548403" cy="369332"/>
          </a:xfrm>
          <a:prstGeom prst="rect">
            <a:avLst/>
          </a:prstGeom>
          <a:noFill/>
        </p:spPr>
        <p:txBody>
          <a:bodyPr wrap="square">
            <a:spAutoFit/>
          </a:bodyPr>
          <a:lstStyle/>
          <a:p>
            <a:r>
              <a:rPr lang="en-GB">
                <a:latin typeface="Aptos Display"/>
              </a:rPr>
              <a:t>4</a:t>
            </a:r>
            <a:endParaRPr lang="en-IN"/>
          </a:p>
        </p:txBody>
      </p:sp>
    </p:spTree>
    <p:extLst>
      <p:ext uri="{BB962C8B-B14F-4D97-AF65-F5344CB8AC3E}">
        <p14:creationId xmlns:p14="http://schemas.microsoft.com/office/powerpoint/2010/main" val="3588672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7555FB0-3EDF-C022-B08E-D50F06F407FD}"/>
              </a:ext>
            </a:extLst>
          </p:cNvPr>
          <p:cNvPicPr>
            <a:picLocks noChangeAspect="1"/>
          </p:cNvPicPr>
          <p:nvPr/>
        </p:nvPicPr>
        <p:blipFill>
          <a:blip r:embed="rId4"/>
          <a:stretch>
            <a:fillRect/>
          </a:stretch>
        </p:blipFill>
        <p:spPr>
          <a:xfrm>
            <a:off x="586996" y="1075646"/>
            <a:ext cx="11016427" cy="5078408"/>
          </a:xfrm>
          <a:prstGeom prst="rect">
            <a:avLst/>
          </a:prstGeom>
        </p:spPr>
      </p:pic>
      <p:sp>
        <p:nvSpPr>
          <p:cNvPr id="4" name="TextBox 3">
            <a:extLst>
              <a:ext uri="{FF2B5EF4-FFF2-40B4-BE49-F238E27FC236}">
                <a16:creationId xmlns:a16="http://schemas.microsoft.com/office/drawing/2014/main" id="{71D3A44E-8923-6319-D3B1-4507DA98E41F}"/>
              </a:ext>
            </a:extLst>
          </p:cNvPr>
          <p:cNvSpPr txBox="1"/>
          <p:nvPr/>
        </p:nvSpPr>
        <p:spPr>
          <a:xfrm>
            <a:off x="11522387" y="334614"/>
            <a:ext cx="363627" cy="369332"/>
          </a:xfrm>
          <a:prstGeom prst="rect">
            <a:avLst/>
          </a:prstGeom>
          <a:noFill/>
        </p:spPr>
        <p:txBody>
          <a:bodyPr wrap="square">
            <a:spAutoFit/>
          </a:bodyPr>
          <a:lstStyle/>
          <a:p>
            <a:r>
              <a:rPr lang="en-GB">
                <a:latin typeface="Aptos Display"/>
              </a:rPr>
              <a:t>5</a:t>
            </a:r>
            <a:endParaRPr lang="en-IN"/>
          </a:p>
        </p:txBody>
      </p:sp>
    </p:spTree>
    <p:extLst>
      <p:ext uri="{BB962C8B-B14F-4D97-AF65-F5344CB8AC3E}">
        <p14:creationId xmlns:p14="http://schemas.microsoft.com/office/powerpoint/2010/main" val="1100691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1072C5-AE7B-9B75-CB9A-15E93FC7EC32}"/>
              </a:ext>
            </a:extLst>
          </p:cNvPr>
          <p:cNvPicPr>
            <a:picLocks noChangeAspect="1"/>
          </p:cNvPicPr>
          <p:nvPr/>
        </p:nvPicPr>
        <p:blipFill>
          <a:blip r:embed="rId4"/>
          <a:stretch>
            <a:fillRect/>
          </a:stretch>
        </p:blipFill>
        <p:spPr>
          <a:xfrm>
            <a:off x="604905" y="818545"/>
            <a:ext cx="11128443" cy="6165008"/>
          </a:xfrm>
          <a:prstGeom prst="rect">
            <a:avLst/>
          </a:prstGeom>
        </p:spPr>
      </p:pic>
      <p:sp>
        <p:nvSpPr>
          <p:cNvPr id="4" name="TextBox 3">
            <a:extLst>
              <a:ext uri="{FF2B5EF4-FFF2-40B4-BE49-F238E27FC236}">
                <a16:creationId xmlns:a16="http://schemas.microsoft.com/office/drawing/2014/main" id="{02898B71-C8DF-2F85-67F9-87D0C7EAD7A2}"/>
              </a:ext>
            </a:extLst>
          </p:cNvPr>
          <p:cNvSpPr txBox="1"/>
          <p:nvPr/>
        </p:nvSpPr>
        <p:spPr>
          <a:xfrm>
            <a:off x="11511263" y="336495"/>
            <a:ext cx="444170" cy="369332"/>
          </a:xfrm>
          <a:prstGeom prst="rect">
            <a:avLst/>
          </a:prstGeom>
          <a:noFill/>
        </p:spPr>
        <p:txBody>
          <a:bodyPr wrap="square">
            <a:spAutoFit/>
          </a:bodyPr>
          <a:lstStyle/>
          <a:p>
            <a:r>
              <a:rPr lang="en-GB">
                <a:latin typeface="Aptos Display"/>
              </a:rPr>
              <a:t>6</a:t>
            </a:r>
            <a:endParaRPr lang="en-IN"/>
          </a:p>
        </p:txBody>
      </p:sp>
    </p:spTree>
    <p:extLst>
      <p:ext uri="{BB962C8B-B14F-4D97-AF65-F5344CB8AC3E}">
        <p14:creationId xmlns:p14="http://schemas.microsoft.com/office/powerpoint/2010/main" val="3064271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B41D1CC2-52DD-6D4E-B3AA-FAD0A885CAEB}"/>
              </a:ext>
            </a:extLst>
          </p:cNvPr>
          <p:cNvSpPr>
            <a:spLocks noGrp="1"/>
          </p:cNvSpPr>
          <p:nvPr>
            <p:ph type="sldNum" sz="quarter" idx="12"/>
          </p:nvPr>
        </p:nvSpPr>
        <p:spPr>
          <a:xfrm>
            <a:off x="8610600" y="6356350"/>
            <a:ext cx="2743200" cy="365125"/>
          </a:xfrm>
        </p:spPr>
        <p:txBody>
          <a:bodyPr/>
          <a:lstStyle/>
          <a:p>
            <a:fld id="{312CC964-A50B-4C29-B4E4-2C30BB34CCF3}" type="slidenum">
              <a:rPr lang="en-US" smtClean="0"/>
              <a:t>9</a:t>
            </a:fld>
            <a:endParaRPr lang="en-US"/>
          </a:p>
        </p:txBody>
      </p:sp>
      <p:pic>
        <p:nvPicPr>
          <p:cNvPr id="3" name="Picture 2">
            <a:extLst>
              <a:ext uri="{FF2B5EF4-FFF2-40B4-BE49-F238E27FC236}">
                <a16:creationId xmlns:a16="http://schemas.microsoft.com/office/drawing/2014/main" id="{C682901E-3333-3CA2-44C1-D1474B7D91B5}"/>
              </a:ext>
            </a:extLst>
          </p:cNvPr>
          <p:cNvPicPr>
            <a:picLocks noChangeAspect="1"/>
          </p:cNvPicPr>
          <p:nvPr/>
        </p:nvPicPr>
        <p:blipFill>
          <a:blip r:embed="rId4"/>
          <a:srcRect/>
          <a:stretch/>
        </p:blipFill>
        <p:spPr>
          <a:xfrm>
            <a:off x="1188091" y="940661"/>
            <a:ext cx="9265581" cy="5458217"/>
          </a:xfrm>
          <a:prstGeom prst="rect">
            <a:avLst/>
          </a:prstGeom>
        </p:spPr>
      </p:pic>
      <p:sp>
        <p:nvSpPr>
          <p:cNvPr id="4" name="TextBox 3">
            <a:extLst>
              <a:ext uri="{FF2B5EF4-FFF2-40B4-BE49-F238E27FC236}">
                <a16:creationId xmlns:a16="http://schemas.microsoft.com/office/drawing/2014/main" id="{466FF75D-FA7E-3AB6-AFD9-248660878607}"/>
              </a:ext>
            </a:extLst>
          </p:cNvPr>
          <p:cNvSpPr txBox="1"/>
          <p:nvPr/>
        </p:nvSpPr>
        <p:spPr>
          <a:xfrm>
            <a:off x="572835" y="448787"/>
            <a:ext cx="289993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u="sng">
                <a:latin typeface="Bell MT Bold"/>
                <a:cs typeface="Courier New"/>
              </a:rPr>
              <a:t>HEAT MAP</a:t>
            </a:r>
          </a:p>
        </p:txBody>
      </p:sp>
      <p:sp>
        <p:nvSpPr>
          <p:cNvPr id="6" name="TextBox 5">
            <a:extLst>
              <a:ext uri="{FF2B5EF4-FFF2-40B4-BE49-F238E27FC236}">
                <a16:creationId xmlns:a16="http://schemas.microsoft.com/office/drawing/2014/main" id="{C0C1C519-3E98-16D4-1FF1-E1F0765AC133}"/>
              </a:ext>
            </a:extLst>
          </p:cNvPr>
          <p:cNvSpPr txBox="1"/>
          <p:nvPr/>
        </p:nvSpPr>
        <p:spPr>
          <a:xfrm>
            <a:off x="11536601" y="408111"/>
            <a:ext cx="406268" cy="369332"/>
          </a:xfrm>
          <a:prstGeom prst="rect">
            <a:avLst/>
          </a:prstGeom>
          <a:noFill/>
        </p:spPr>
        <p:txBody>
          <a:bodyPr wrap="square">
            <a:spAutoFit/>
          </a:bodyPr>
          <a:lstStyle/>
          <a:p>
            <a:r>
              <a:rPr lang="en-GB">
                <a:latin typeface="Aptos Display"/>
              </a:rPr>
              <a:t>7</a:t>
            </a:r>
            <a:endParaRPr lang="en-IN"/>
          </a:p>
        </p:txBody>
      </p:sp>
    </p:spTree>
    <p:extLst>
      <p:ext uri="{BB962C8B-B14F-4D97-AF65-F5344CB8AC3E}">
        <p14:creationId xmlns:p14="http://schemas.microsoft.com/office/powerpoint/2010/main" val="23843407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10.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1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12.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13.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14.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15.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16.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17.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18.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19.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2.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20.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2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22.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23.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24.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25.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3.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4.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5.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6.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7.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8.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9.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F91CDEB-92ED-41DC-BF33-2916A7687628}">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3.xml><?xml version="1.0" encoding="utf-8"?>
<ds:datastoreItem xmlns:ds="http://schemas.openxmlformats.org/officeDocument/2006/customXml" ds:itemID="{946BCBFB-BBC7-42F1-95CD-058E172363A0}">
  <ds:schemaRefs>
    <ds:schemaRef ds:uri="71af3243-3dd4-4a8d-8c0d-dd76da1f02a5"/>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{81FA4763-B8B5-4EEC-991A-6CA3625DA635}tf11531919_win32</Template>
  <TotalTime>0</TotalTime>
  <Words>1066</Words>
  <Application>Microsoft Office PowerPoint</Application>
  <PresentationFormat>Widescreen</PresentationFormat>
  <Paragraphs>491</Paragraphs>
  <Slides>25</Slides>
  <Notes>25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Aptos Display</vt:lpstr>
      <vt:lpstr>Arial</vt:lpstr>
      <vt:lpstr>Arial,Sans-Serif</vt:lpstr>
      <vt:lpstr>Avenir Next LT Pro</vt:lpstr>
      <vt:lpstr>Avenir Next LT Pro Light</vt:lpstr>
      <vt:lpstr>Bahnschrift Light SemiCondensed</vt:lpstr>
      <vt:lpstr>Bell MT</vt:lpstr>
      <vt:lpstr>Bell MT Bold</vt:lpstr>
      <vt:lpstr>Calibri</vt:lpstr>
      <vt:lpstr>Garamond</vt:lpstr>
      <vt:lpstr>Univers Condensed Light</vt:lpstr>
      <vt:lpstr>SavonVTI</vt:lpstr>
      <vt:lpstr>Machine learning  Classification  project:       BY  Group 3  Team members  :  Rajput siddhi   Thakur  Swetha    Bharath  Vaddapalli murali  Shaik Anas  </vt:lpstr>
      <vt:lpstr>PowerPoint Presentation</vt:lpstr>
      <vt:lpstr>BACKGROUND  </vt:lpstr>
      <vt:lpstr>PowerPoint Presentation</vt:lpstr>
      <vt:lpstr>DATA PRE –PROCESSING                 .</vt:lpstr>
      <vt:lpstr>EXPLORATORY DATA ANALYSIS (EDA):=</vt:lpstr>
      <vt:lpstr>PowerPoint Presentation</vt:lpstr>
      <vt:lpstr>PowerPoint Presentation</vt:lpstr>
      <vt:lpstr>PowerPoint Presentation</vt:lpstr>
      <vt:lpstr>LOGISTIC REGRESSION</vt:lpstr>
      <vt:lpstr>SUPPORT VECTOR MACHINE (SVM)</vt:lpstr>
      <vt:lpstr>K-NEREST NEIGHOR(KNN)</vt:lpstr>
      <vt:lpstr>GRAIDENT BOOSTING</vt:lpstr>
      <vt:lpstr>DECISION TREE</vt:lpstr>
      <vt:lpstr>RANDOM FOREST</vt:lpstr>
      <vt:lpstr>ADA BOOST</vt:lpstr>
      <vt:lpstr>XG BOOST</vt:lpstr>
      <vt:lpstr>PowerPoint Presentation</vt:lpstr>
      <vt:lpstr>PowerPoint Presentation</vt:lpstr>
      <vt:lpstr>RAJPUT SIDDHI   THAKUR  SWETHA   BHARATH  VADDEPALLI MURALI  SHAIK ANAS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Classification  project:       BY  Group 3  Team members  :  Rajput siddhi   Thakur  Swetha    Bharath  Vaddepalli murali  Shaik Anas</dc:title>
  <dc:creator>murali vaddepalli</dc:creator>
  <cp:lastModifiedBy>murali vaddepalli</cp:lastModifiedBy>
  <cp:revision>1</cp:revision>
  <dcterms:created xsi:type="dcterms:W3CDTF">2023-11-26T16:06:27Z</dcterms:created>
  <dcterms:modified xsi:type="dcterms:W3CDTF">2024-02-01T14:59:48Z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