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96" r:id="rId5"/>
    <p:sldId id="258" r:id="rId6"/>
    <p:sldId id="259" r:id="rId7"/>
    <p:sldId id="260" r:id="rId8"/>
    <p:sldId id="269" r:id="rId9"/>
    <p:sldId id="271" r:id="rId10"/>
    <p:sldId id="273" r:id="rId11"/>
    <p:sldId id="262" r:id="rId12"/>
    <p:sldId id="263" r:id="rId13"/>
    <p:sldId id="274" r:id="rId14"/>
    <p:sldId id="275" r:id="rId15"/>
    <p:sldId id="276" r:id="rId16"/>
    <p:sldId id="277" r:id="rId17"/>
    <p:sldId id="264" r:id="rId18"/>
    <p:sldId id="265" r:id="rId19"/>
    <p:sldId id="266" r:id="rId20"/>
    <p:sldId id="26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8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87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87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87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5321" y="20828"/>
            <a:ext cx="62941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87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en.wikipedia.org/wiki/Heat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en.wikipedia.org/wiki/Thermal_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iabatic" TargetMode="External"/><Relationship Id="rId5" Type="http://schemas.openxmlformats.org/officeDocument/2006/relationships/hyperlink" Target="https://en.wikipedia.org/wiki/Pittsburgh_Conference_on_Analytical_Chemistry_and_Applied_Spectroscopy" TargetMode="External"/><Relationship Id="rId4" Type="http://schemas.openxmlformats.org/officeDocument/2006/relationships/hyperlink" Target="https://en.wikipedia.org/wiki/Temperatur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6857365"/>
          </a:xfrm>
          <a:custGeom>
            <a:avLst/>
            <a:gdLst/>
            <a:ahLst/>
            <a:cxnLst/>
            <a:rect l="l" t="t" r="r" b="b"/>
            <a:pathLst>
              <a:path w="9143365" h="6857365">
                <a:moveTo>
                  <a:pt x="9143238" y="6857235"/>
                </a:moveTo>
                <a:lnTo>
                  <a:pt x="9143238" y="0"/>
                </a:lnTo>
                <a:lnTo>
                  <a:pt x="0" y="0"/>
                </a:lnTo>
                <a:lnTo>
                  <a:pt x="0" y="6857235"/>
                </a:lnTo>
                <a:lnTo>
                  <a:pt x="9143238" y="6857235"/>
                </a:lnTo>
                <a:close/>
              </a:path>
            </a:pathLst>
          </a:custGeom>
          <a:gradFill flip="none" rotWithShape="1">
            <a:gsLst>
              <a:gs pos="0">
                <a:srgbClr val="9BBA58">
                  <a:tint val="66000"/>
                  <a:satMod val="160000"/>
                </a:srgbClr>
              </a:gs>
              <a:gs pos="50000">
                <a:srgbClr val="9BBA58">
                  <a:tint val="44500"/>
                  <a:satMod val="160000"/>
                </a:srgbClr>
              </a:gs>
              <a:gs pos="100000">
                <a:srgbClr val="9BBA58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6857365"/>
          </a:xfrm>
          <a:custGeom>
            <a:avLst/>
            <a:gdLst/>
            <a:ahLst/>
            <a:cxnLst/>
            <a:rect l="l" t="t" r="r" b="b"/>
            <a:pathLst>
              <a:path w="9143365" h="6857365">
                <a:moveTo>
                  <a:pt x="9143238" y="0"/>
                </a:moveTo>
                <a:lnTo>
                  <a:pt x="0" y="0"/>
                </a:lnTo>
                <a:lnTo>
                  <a:pt x="0" y="6857235"/>
                </a:lnTo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735" y="1905000"/>
            <a:ext cx="87630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600"/>
              </a:spcBef>
              <a:spcAft>
                <a:spcPts val="600"/>
              </a:spcAft>
            </a:pPr>
            <a:r>
              <a:rPr lang="en-IN" sz="4000" spc="-5" dirty="0">
                <a:solidFill>
                  <a:srgbClr val="C00000"/>
                </a:solidFill>
              </a:rPr>
              <a:t>DIFFERENTIAL </a:t>
            </a:r>
            <a:r>
              <a:rPr lang="en-IN" sz="4000" spc="-10" dirty="0">
                <a:solidFill>
                  <a:srgbClr val="C00000"/>
                </a:solidFill>
              </a:rPr>
              <a:t>SCANNING</a:t>
            </a:r>
            <a:r>
              <a:rPr lang="en-IN" sz="4000" spc="50" dirty="0">
                <a:solidFill>
                  <a:srgbClr val="C00000"/>
                </a:solidFill>
              </a:rPr>
              <a:t> </a:t>
            </a:r>
            <a:r>
              <a:rPr lang="en-IN" sz="4000" spc="-10" dirty="0">
                <a:solidFill>
                  <a:srgbClr val="C00000"/>
                </a:solidFill>
              </a:rPr>
              <a:t>CALORIMETRY (DSC)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-762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IN" sz="2200" spc="-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Furnace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 indent="-223520" algn="just">
              <a:lnSpc>
                <a:spcPct val="150000"/>
              </a:lnSpc>
              <a:spcBef>
                <a:spcPts val="20"/>
              </a:spcBef>
              <a:buChar char="•"/>
              <a:tabLst>
                <a:tab pos="235585" algn="l"/>
                <a:tab pos="236220" algn="l"/>
              </a:tabLs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block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</a:pPr>
            <a:r>
              <a:rPr lang="en-IN" sz="2200" spc="-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sz="2200" spc="-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8255" indent="-223520" algn="just">
              <a:lnSpc>
                <a:spcPct val="150000"/>
              </a:lnSpc>
              <a:spcBef>
                <a:spcPts val="30"/>
              </a:spcBef>
              <a:buChar char="•"/>
              <a:tabLst>
                <a:tab pos="236220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difference between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converted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thermal power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supplied </a:t>
            </a:r>
            <a:r>
              <a:rPr lang="en-IN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at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931" y="3718294"/>
            <a:ext cx="3851174" cy="2924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4130492" y="3048000"/>
            <a:ext cx="4632508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76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275" y="149437"/>
            <a:ext cx="8975725" cy="36676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  <a:tab pos="355600" algn="l"/>
              </a:tabLst>
            </a:pPr>
            <a:r>
              <a:rPr lang="en-US" sz="2800" b="1" spc="-5" dirty="0">
                <a:latin typeface="Bookman Old Style"/>
                <a:cs typeface="Bookman Old Style"/>
              </a:rPr>
              <a:t>2. </a:t>
            </a:r>
            <a:r>
              <a:rPr sz="2800" b="1" spc="-5" dirty="0">
                <a:latin typeface="Bookman Old Style"/>
                <a:cs typeface="Bookman Old Style"/>
              </a:rPr>
              <a:t>Power Compensation</a:t>
            </a:r>
            <a:r>
              <a:rPr sz="2800" b="1" spc="-20" dirty="0">
                <a:latin typeface="Bookman Old Style"/>
                <a:cs typeface="Bookman Old Style"/>
              </a:rPr>
              <a:t> </a:t>
            </a:r>
            <a:r>
              <a:rPr sz="2800" b="1" spc="-5" dirty="0">
                <a:latin typeface="Bookman Old Style"/>
                <a:cs typeface="Bookman Old Style"/>
              </a:rPr>
              <a:t>DSC: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500"/>
              </a:spcBef>
            </a:pPr>
            <a:r>
              <a:rPr sz="2000" b="1" spc="-5" dirty="0">
                <a:solidFill>
                  <a:srgbClr val="FF0000"/>
                </a:solidFill>
                <a:latin typeface="Bookman Old Style"/>
                <a:cs typeface="Bookman Old Style"/>
              </a:rPr>
              <a:t>Sample</a:t>
            </a:r>
            <a:r>
              <a:rPr sz="2000" b="1" spc="-2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00" b="1" dirty="0">
                <a:solidFill>
                  <a:srgbClr val="FF0000"/>
                </a:solidFill>
                <a:latin typeface="Bookman Old Style"/>
                <a:cs typeface="Bookman Old Style"/>
              </a:rPr>
              <a:t>Holder:</a:t>
            </a:r>
            <a:endParaRPr sz="20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355600" indent="-342900">
              <a:lnSpc>
                <a:spcPct val="150000"/>
              </a:lnSpc>
              <a:spcBef>
                <a:spcPts val="48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Aluminum </a:t>
            </a:r>
            <a:r>
              <a:rPr sz="2400" b="1" spc="-5" dirty="0">
                <a:latin typeface="Calibri"/>
                <a:cs typeface="Calibri"/>
              </a:rPr>
              <a:t>or Platinum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Pans.</a:t>
            </a:r>
            <a:endParaRPr sz="2400" b="1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565"/>
              </a:spcBef>
            </a:pPr>
            <a:r>
              <a:rPr sz="2000" b="1" dirty="0">
                <a:solidFill>
                  <a:srgbClr val="FF0000"/>
                </a:solidFill>
                <a:latin typeface="Bookman Old Style"/>
                <a:cs typeface="Bookman Old Style"/>
              </a:rPr>
              <a:t>Sensors:</a:t>
            </a:r>
            <a:endParaRPr sz="20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211454" indent="-199390">
              <a:lnSpc>
                <a:spcPct val="150000"/>
              </a:lnSpc>
              <a:spcBef>
                <a:spcPts val="455"/>
              </a:spcBef>
              <a:buChar char="•"/>
              <a:tabLst>
                <a:tab pos="212090" algn="l"/>
              </a:tabLst>
            </a:pPr>
            <a:r>
              <a:rPr sz="2000" b="1" spc="-5" dirty="0">
                <a:latin typeface="Bookman Old Style"/>
                <a:cs typeface="Bookman Old Style"/>
              </a:rPr>
              <a:t>Platinum </a:t>
            </a:r>
            <a:r>
              <a:rPr sz="2000" b="1" dirty="0">
                <a:latin typeface="Bookman Old Style"/>
                <a:cs typeface="Bookman Old Style"/>
              </a:rPr>
              <a:t>resistance</a:t>
            </a:r>
            <a:r>
              <a:rPr sz="2000" b="1" spc="-60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thermocouples</a:t>
            </a:r>
            <a:endParaRPr sz="2000" dirty="0">
              <a:latin typeface="Bookman Old Style"/>
              <a:cs typeface="Bookman Old Style"/>
            </a:endParaRPr>
          </a:p>
          <a:p>
            <a:pPr marL="12700" marR="4664075">
              <a:lnSpc>
                <a:spcPct val="150000"/>
              </a:lnSpc>
              <a:spcBef>
                <a:spcPts val="5"/>
              </a:spcBef>
              <a:buChar char="•"/>
              <a:tabLst>
                <a:tab pos="211454" algn="l"/>
              </a:tabLst>
            </a:pPr>
            <a:r>
              <a:rPr sz="2000" b="1" dirty="0">
                <a:latin typeface="Bookman Old Style"/>
                <a:cs typeface="Bookman Old Style"/>
              </a:rPr>
              <a:t>Separate</a:t>
            </a:r>
            <a:r>
              <a:rPr sz="2000" b="0" dirty="0">
                <a:latin typeface="Bookman Old Style"/>
                <a:cs typeface="Bookman Old Style"/>
              </a:rPr>
              <a:t> </a:t>
            </a:r>
            <a:r>
              <a:rPr sz="2000" b="1" dirty="0">
                <a:latin typeface="Bookman Old Style"/>
                <a:cs typeface="Bookman Old Style"/>
              </a:rPr>
              <a:t>sensors </a:t>
            </a:r>
            <a:r>
              <a:rPr sz="2000" b="1" spc="-5" dirty="0">
                <a:latin typeface="Bookman Old Style"/>
                <a:cs typeface="Bookman Old Style"/>
              </a:rPr>
              <a:t>and </a:t>
            </a:r>
            <a:r>
              <a:rPr sz="2000" b="1" dirty="0">
                <a:latin typeface="Bookman Old Style"/>
                <a:cs typeface="Bookman Old Style"/>
              </a:rPr>
              <a:t>heaters</a:t>
            </a:r>
            <a:r>
              <a:rPr sz="2000" b="1" spc="-170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for </a:t>
            </a:r>
            <a:r>
              <a:rPr sz="2000" b="0" spc="-5" dirty="0">
                <a:latin typeface="Bookman Old Style"/>
                <a:cs typeface="Bookman Old Style"/>
              </a:rPr>
              <a:t>the sample and</a:t>
            </a:r>
            <a:r>
              <a:rPr sz="2000" b="0" spc="-40" dirty="0">
                <a:latin typeface="Bookman Old Style"/>
                <a:cs typeface="Bookman Old Style"/>
              </a:rPr>
              <a:t> </a:t>
            </a:r>
            <a:r>
              <a:rPr sz="2000" b="0" dirty="0">
                <a:latin typeface="Bookman Old Style"/>
                <a:cs typeface="Bookman Old Style"/>
              </a:rPr>
              <a:t>reference.</a:t>
            </a:r>
            <a:endParaRPr sz="200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685800"/>
            <a:ext cx="3791028" cy="341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4119" y="3870875"/>
            <a:ext cx="8568544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5" dirty="0">
                <a:solidFill>
                  <a:srgbClr val="FF0000"/>
                </a:solidFill>
                <a:latin typeface="Bookman Old Style"/>
                <a:cs typeface="Bookman Old Style"/>
              </a:rPr>
              <a:t>Furnace:</a:t>
            </a:r>
            <a:endParaRPr lang="en-IN" sz="20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470"/>
              </a:spcBef>
            </a:pPr>
            <a:r>
              <a:rPr lang="en-IN" sz="2000" b="1" spc="-5" dirty="0">
                <a:latin typeface="Bookman Old Style"/>
                <a:cs typeface="Bookman Old Style"/>
              </a:rPr>
              <a:t>Separate </a:t>
            </a:r>
            <a:r>
              <a:rPr lang="en-IN" sz="2000" b="1" dirty="0">
                <a:latin typeface="Bookman Old Style"/>
                <a:cs typeface="Bookman Old Style"/>
              </a:rPr>
              <a:t>blocks </a:t>
            </a:r>
            <a:r>
              <a:rPr lang="en-IN" sz="2000" b="1" spc="-5" dirty="0">
                <a:latin typeface="Bookman Old Style"/>
                <a:cs typeface="Bookman Old Style"/>
              </a:rPr>
              <a:t>for sample </a:t>
            </a:r>
            <a:r>
              <a:rPr lang="en-IN" sz="2000" b="1" dirty="0">
                <a:latin typeface="Bookman Old Style"/>
                <a:cs typeface="Bookman Old Style"/>
              </a:rPr>
              <a:t>and </a:t>
            </a:r>
            <a:r>
              <a:rPr lang="en-IN" sz="2000" b="1" spc="-5" dirty="0">
                <a:latin typeface="Bookman Old Style"/>
                <a:cs typeface="Bookman Old Style"/>
              </a:rPr>
              <a:t>reference</a:t>
            </a:r>
            <a:r>
              <a:rPr lang="en-IN" sz="2000" b="1" spc="-135" dirty="0">
                <a:latin typeface="Bookman Old Style"/>
                <a:cs typeface="Bookman Old Style"/>
              </a:rPr>
              <a:t> </a:t>
            </a:r>
            <a:r>
              <a:rPr lang="en-IN" sz="2000" b="1" dirty="0">
                <a:latin typeface="Bookman Old Style"/>
                <a:cs typeface="Bookman Old Style"/>
              </a:rPr>
              <a:t>cells.</a:t>
            </a:r>
          </a:p>
          <a:p>
            <a:pPr marL="355600" indent="-342900">
              <a:lnSpc>
                <a:spcPct val="15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spc="-5" dirty="0">
                <a:solidFill>
                  <a:srgbClr val="FF0000"/>
                </a:solidFill>
                <a:latin typeface="Bookman Old Style"/>
                <a:cs typeface="Bookman Old Style"/>
              </a:rPr>
              <a:t>Temperature</a:t>
            </a:r>
            <a:r>
              <a:rPr lang="en-IN" sz="2000" b="1" spc="-45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lang="en-IN" sz="2000" b="1" spc="-5" dirty="0">
                <a:solidFill>
                  <a:srgbClr val="FF0000"/>
                </a:solidFill>
                <a:latin typeface="Bookman Old Style"/>
                <a:cs typeface="Bookman Old Style"/>
              </a:rPr>
              <a:t>controller:</a:t>
            </a:r>
            <a:endParaRPr lang="en-IN" sz="20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12700" marR="5080">
              <a:lnSpc>
                <a:spcPct val="150000"/>
              </a:lnSpc>
              <a:spcBef>
                <a:spcPts val="470"/>
              </a:spcBef>
            </a:pPr>
            <a:r>
              <a:rPr lang="en-IN" b="0" spc="-5" dirty="0">
                <a:latin typeface="Bookman Old Style"/>
                <a:cs typeface="Bookman Old Style"/>
              </a:rPr>
              <a:t>Supply the </a:t>
            </a:r>
            <a:r>
              <a:rPr lang="en-IN" b="1" spc="-5" dirty="0">
                <a:latin typeface="Bookman Old Style"/>
                <a:cs typeface="Bookman Old Style"/>
              </a:rPr>
              <a:t>differential </a:t>
            </a:r>
            <a:r>
              <a:rPr lang="en-IN" b="1" dirty="0">
                <a:latin typeface="Bookman Old Style"/>
                <a:cs typeface="Bookman Old Style"/>
              </a:rPr>
              <a:t>thermal power </a:t>
            </a:r>
            <a:r>
              <a:rPr lang="en-IN" b="0" dirty="0">
                <a:latin typeface="Bookman Old Style"/>
                <a:cs typeface="Bookman Old Style"/>
              </a:rPr>
              <a:t>to </a:t>
            </a:r>
            <a:r>
              <a:rPr lang="en-IN" b="0" spc="-5" dirty="0">
                <a:latin typeface="Bookman Old Style"/>
                <a:cs typeface="Bookman Old Style"/>
              </a:rPr>
              <a:t>the </a:t>
            </a:r>
            <a:r>
              <a:rPr lang="en-IN" b="0" dirty="0">
                <a:latin typeface="Bookman Old Style"/>
                <a:cs typeface="Bookman Old Style"/>
              </a:rPr>
              <a:t>heaters to maintain </a:t>
            </a:r>
            <a:r>
              <a:rPr lang="en-IN" b="0" spc="-5" dirty="0">
                <a:latin typeface="Bookman Old Style"/>
                <a:cs typeface="Bookman Old Style"/>
              </a:rPr>
              <a:t>the  </a:t>
            </a:r>
            <a:r>
              <a:rPr lang="en-IN" b="0" dirty="0">
                <a:latin typeface="Bookman Old Style"/>
                <a:cs typeface="Bookman Old Style"/>
              </a:rPr>
              <a:t>temperature </a:t>
            </a:r>
            <a:r>
              <a:rPr lang="en-IN" b="0" spc="-5" dirty="0">
                <a:latin typeface="Bookman Old Style"/>
                <a:cs typeface="Bookman Old Style"/>
              </a:rPr>
              <a:t>of the sample and reference at </a:t>
            </a:r>
            <a:r>
              <a:rPr lang="en-IN" b="0" dirty="0">
                <a:latin typeface="Bookman Old Style"/>
                <a:cs typeface="Bookman Old Style"/>
              </a:rPr>
              <a:t>the </a:t>
            </a:r>
            <a:r>
              <a:rPr lang="en-IN" b="0" spc="-5" dirty="0">
                <a:latin typeface="Bookman Old Style"/>
                <a:cs typeface="Bookman Old Style"/>
              </a:rPr>
              <a:t>program</a:t>
            </a:r>
            <a:r>
              <a:rPr lang="en-IN" b="0" spc="-100" dirty="0">
                <a:latin typeface="Bookman Old Style"/>
                <a:cs typeface="Bookman Old Style"/>
              </a:rPr>
              <a:t> </a:t>
            </a:r>
            <a:r>
              <a:rPr lang="en-IN" b="0" dirty="0">
                <a:latin typeface="Bookman Old Style"/>
                <a:cs typeface="Bookman Old Style"/>
              </a:rPr>
              <a:t>value.</a:t>
            </a:r>
            <a:endParaRPr lang="en-IN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07388" y="533400"/>
            <a:ext cx="6481572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0386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application of DSC is in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phase transitions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melting, glass transitions, or exothermic  decompositions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transitions involve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changes or heat capacity changes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by DSC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great sensitivity.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28600"/>
            <a:ext cx="8585835" cy="5752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3300"/>
                </a:solidFill>
                <a:latin typeface="Carlito"/>
                <a:cs typeface="Carlito"/>
              </a:rPr>
              <a:t>Temperature</a:t>
            </a:r>
            <a:endParaRPr sz="2800" dirty="0">
              <a:latin typeface="Carlito"/>
              <a:cs typeface="Carlito"/>
            </a:endParaRPr>
          </a:p>
          <a:p>
            <a:pPr marL="328930" marR="5080" indent="-234950" algn="just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2800" spc="-5" dirty="0">
                <a:latin typeface="Carlito"/>
                <a:cs typeface="Carlito"/>
              </a:rPr>
              <a:t>Goal is to match the </a:t>
            </a:r>
            <a:r>
              <a:rPr sz="2800" spc="-10" dirty="0">
                <a:latin typeface="Carlito"/>
                <a:cs typeface="Carlito"/>
              </a:rPr>
              <a:t>melting </a:t>
            </a:r>
            <a:r>
              <a:rPr sz="2800" spc="-5" dirty="0">
                <a:latin typeface="Carlito"/>
                <a:cs typeface="Carlito"/>
              </a:rPr>
              <a:t>onset temperatures  indicated </a:t>
            </a:r>
            <a:r>
              <a:rPr sz="2800" spc="-10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furnace </a:t>
            </a:r>
            <a:r>
              <a:rPr sz="2800" spc="-10" dirty="0">
                <a:latin typeface="Carlito"/>
                <a:cs typeface="Carlito"/>
              </a:rPr>
              <a:t>Thermocouple </a:t>
            </a:r>
            <a:r>
              <a:rPr sz="2800" spc="-5" dirty="0">
                <a:latin typeface="Carlito"/>
                <a:cs typeface="Carlito"/>
              </a:rPr>
              <a:t>readouts to the  known </a:t>
            </a:r>
            <a:r>
              <a:rPr sz="2800" spc="-10" dirty="0">
                <a:latin typeface="Carlito"/>
                <a:cs typeface="Carlito"/>
              </a:rPr>
              <a:t>melting points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standards </a:t>
            </a:r>
            <a:r>
              <a:rPr sz="2800" spc="-5" dirty="0">
                <a:latin typeface="Carlito"/>
                <a:cs typeface="Carlito"/>
              </a:rPr>
              <a:t>analyzed </a:t>
            </a:r>
            <a:r>
              <a:rPr sz="2800" spc="-10" dirty="0">
                <a:latin typeface="Carlito"/>
                <a:cs typeface="Carlito"/>
              </a:rPr>
              <a:t>by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DSC</a:t>
            </a:r>
            <a:endParaRPr sz="2800" dirty="0">
              <a:latin typeface="Carlito"/>
              <a:cs typeface="Carlito"/>
            </a:endParaRPr>
          </a:p>
          <a:p>
            <a:pPr marL="328930" marR="339725" indent="-234950" algn="just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2800" spc="-10" dirty="0">
                <a:latin typeface="Carlito"/>
                <a:cs typeface="Carlito"/>
              </a:rPr>
              <a:t>Should </a:t>
            </a:r>
            <a:r>
              <a:rPr sz="2800" spc="-5" dirty="0">
                <a:latin typeface="Carlito"/>
                <a:cs typeface="Carlito"/>
              </a:rPr>
              <a:t>be calibrated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close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possible </a:t>
            </a:r>
            <a:r>
              <a:rPr sz="280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desired  </a:t>
            </a:r>
            <a:r>
              <a:rPr sz="2800" spc="-5" dirty="0">
                <a:latin typeface="Carlito"/>
                <a:cs typeface="Carlito"/>
              </a:rPr>
              <a:t>temperature range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Carlito"/>
              <a:cs typeface="Carlito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CC3300"/>
                </a:solidFill>
                <a:latin typeface="Carlito"/>
                <a:cs typeface="Carlito"/>
              </a:rPr>
              <a:t>Heat</a:t>
            </a: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Carlito"/>
                <a:cs typeface="Carlito"/>
              </a:rPr>
              <a:t>flow</a:t>
            </a:r>
            <a:endParaRPr sz="2800" dirty="0">
              <a:latin typeface="Carlito"/>
              <a:cs typeface="Carlito"/>
            </a:endParaRPr>
          </a:p>
          <a:p>
            <a:pPr marL="235585" marR="56515" indent="-223520" algn="just">
              <a:lnSpc>
                <a:spcPct val="100000"/>
              </a:lnSpc>
              <a:spcBef>
                <a:spcPts val="1050"/>
              </a:spcBef>
              <a:buChar char="•"/>
              <a:tabLst>
                <a:tab pos="236220" algn="l"/>
                <a:tab pos="964565" algn="l"/>
                <a:tab pos="1050290" algn="l"/>
                <a:tab pos="1443355" algn="l"/>
                <a:tab pos="1511300" algn="l"/>
                <a:tab pos="3001010" algn="l"/>
                <a:tab pos="3162935" algn="l"/>
                <a:tab pos="3815079" algn="l"/>
                <a:tab pos="4764405" algn="l"/>
                <a:tab pos="5214620" algn="l"/>
                <a:tab pos="5245100" algn="l"/>
                <a:tab pos="6403975" algn="l"/>
                <a:tab pos="6454775" algn="l"/>
                <a:tab pos="7239634" algn="l"/>
                <a:tab pos="7335520" algn="l"/>
              </a:tabLst>
            </a:pPr>
            <a:r>
              <a:rPr sz="2800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f	</a:t>
            </a:r>
            <a:r>
              <a:rPr sz="2800" spc="5" dirty="0">
                <a:latin typeface="Carlito"/>
                <a:cs typeface="Carlito"/>
              </a:rPr>
              <a:t>ca</a:t>
            </a:r>
            <a:r>
              <a:rPr sz="2800" spc="-15" dirty="0">
                <a:latin typeface="Carlito"/>
                <a:cs typeface="Carlito"/>
              </a:rPr>
              <a:t>li</a:t>
            </a:r>
            <a:r>
              <a:rPr sz="2800" spc="-5" dirty="0">
                <a:latin typeface="Carlito"/>
                <a:cs typeface="Carlito"/>
              </a:rPr>
              <a:t>b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n	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nd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-1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s	of		</a:t>
            </a:r>
            <a:r>
              <a:rPr sz="2800" spc="-5" dirty="0">
                <a:latin typeface="Carlito"/>
                <a:cs typeface="Carlito"/>
              </a:rPr>
              <a:t>k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w</a:t>
            </a:r>
            <a:r>
              <a:rPr sz="2800" dirty="0">
                <a:latin typeface="Carlito"/>
                <a:cs typeface="Carlito"/>
              </a:rPr>
              <a:t>n	</a:t>
            </a:r>
            <a:r>
              <a:rPr sz="2800" spc="-15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at	</a:t>
            </a:r>
            <a:r>
              <a:rPr sz="2800" spc="-10" dirty="0">
                <a:latin typeface="Carlito"/>
                <a:cs typeface="Carlito"/>
              </a:rPr>
              <a:t>c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ac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y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b="1" spc="-10" dirty="0">
                <a:latin typeface="Carlito"/>
                <a:cs typeface="Carlito"/>
              </a:rPr>
              <a:t>s</a:t>
            </a:r>
            <a:r>
              <a:rPr sz="2800" b="1" spc="-5" dirty="0">
                <a:latin typeface="Carlito"/>
                <a:cs typeface="Carlito"/>
              </a:rPr>
              <a:t>u</a:t>
            </a:r>
            <a:r>
              <a:rPr sz="2800" b="1" spc="5" dirty="0">
                <a:latin typeface="Carlito"/>
                <a:cs typeface="Carlito"/>
              </a:rPr>
              <a:t>c</a:t>
            </a:r>
            <a:r>
              <a:rPr sz="2800" b="1" dirty="0">
                <a:latin typeface="Carlito"/>
                <a:cs typeface="Carlito"/>
              </a:rPr>
              <a:t>h</a:t>
            </a:r>
            <a:r>
              <a:rPr lang="en-US" sz="2800" b="1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as	</a:t>
            </a:r>
            <a:r>
              <a:rPr sz="2800" b="1" spc="5" dirty="0">
                <a:latin typeface="Carlito"/>
                <a:cs typeface="Carlito"/>
              </a:rPr>
              <a:t>s</a:t>
            </a:r>
            <a:r>
              <a:rPr sz="2800" b="1" dirty="0">
                <a:latin typeface="Carlito"/>
                <a:cs typeface="Carlito"/>
              </a:rPr>
              <a:t>a</a:t>
            </a:r>
            <a:r>
              <a:rPr sz="2800" b="1" spc="-15" dirty="0">
                <a:latin typeface="Carlito"/>
                <a:cs typeface="Carlito"/>
              </a:rPr>
              <a:t>p</a:t>
            </a:r>
            <a:r>
              <a:rPr sz="2800" b="1" spc="-5" dirty="0">
                <a:latin typeface="Carlito"/>
                <a:cs typeface="Carlito"/>
              </a:rPr>
              <a:t>p</a:t>
            </a:r>
            <a:r>
              <a:rPr sz="2800" b="1" spc="-15" dirty="0">
                <a:latin typeface="Carlito"/>
                <a:cs typeface="Carlito"/>
              </a:rPr>
              <a:t>h</a:t>
            </a:r>
            <a:r>
              <a:rPr sz="2800" b="1" spc="-5" dirty="0">
                <a:latin typeface="Carlito"/>
                <a:cs typeface="Carlito"/>
              </a:rPr>
              <a:t>i</a:t>
            </a:r>
            <a:r>
              <a:rPr sz="2800" b="1" spc="-10" dirty="0">
                <a:latin typeface="Carlito"/>
                <a:cs typeface="Carlito"/>
              </a:rPr>
              <a:t>r</a:t>
            </a:r>
            <a:r>
              <a:rPr sz="2800" b="1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w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cc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he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g		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lang="en-US" sz="28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(0.5</a:t>
            </a:r>
            <a:r>
              <a:rPr sz="2800" spc="-10" dirty="0">
                <a:latin typeface="Carlito"/>
                <a:cs typeface="Carlito"/>
              </a:rPr>
              <a:t>–2</a:t>
            </a:r>
            <a:r>
              <a:rPr sz="2800" dirty="0">
                <a:latin typeface="Carlito"/>
                <a:cs typeface="Carlito"/>
              </a:rPr>
              <a:t>.0</a:t>
            </a:r>
            <a:r>
              <a:rPr sz="2800" spc="-5" dirty="0">
                <a:latin typeface="Carlito"/>
                <a:cs typeface="Carlito"/>
              </a:rPr>
              <a:t>°C/min), and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5" dirty="0">
                <a:latin typeface="Carlito"/>
                <a:cs typeface="Carlito"/>
              </a:rPr>
              <a:t>sample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reference pan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weights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117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70" y="764540"/>
            <a:ext cx="3815079" cy="4968240"/>
          </a:xfrm>
          <a:custGeom>
            <a:avLst/>
            <a:gdLst/>
            <a:ahLst/>
            <a:cxnLst/>
            <a:rect l="l" t="t" r="r" b="b"/>
            <a:pathLst>
              <a:path w="3815079" h="4968240">
                <a:moveTo>
                  <a:pt x="0" y="0"/>
                </a:moveTo>
                <a:lnTo>
                  <a:pt x="3815079" y="0"/>
                </a:lnTo>
                <a:lnTo>
                  <a:pt x="3815079" y="4968240"/>
                </a:lnTo>
                <a:lnTo>
                  <a:pt x="0" y="49682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" y="798829"/>
            <a:ext cx="170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ali</a:t>
            </a:r>
            <a:r>
              <a:rPr sz="3200" spc="5" dirty="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3200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" y="1774190"/>
            <a:ext cx="3257550" cy="392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140">
              <a:lnSpc>
                <a:spcPts val="3835"/>
              </a:lnSpc>
              <a:spcBef>
                <a:spcPts val="100"/>
              </a:spcBef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High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purity</a:t>
            </a:r>
            <a:endParaRPr sz="3200">
              <a:latin typeface="Times New Roman"/>
              <a:cs typeface="Times New Roman"/>
            </a:endParaRPr>
          </a:p>
          <a:p>
            <a:pPr marL="243204" marR="5080" indent="-231140">
              <a:lnSpc>
                <a:spcPts val="3840"/>
              </a:lnSpc>
              <a:spcBef>
                <a:spcPts val="120"/>
              </a:spcBef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Accurately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known  enthalpies</a:t>
            </a:r>
            <a:endParaRPr sz="3200">
              <a:latin typeface="Times New Roman"/>
              <a:cs typeface="Times New Roman"/>
            </a:endParaRPr>
          </a:p>
          <a:p>
            <a:pPr marL="243840" indent="-231140">
              <a:lnSpc>
                <a:spcPts val="3710"/>
              </a:lnSpc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Thermally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stable</a:t>
            </a:r>
            <a:endParaRPr sz="32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Light stable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(h</a:t>
            </a:r>
            <a:r>
              <a:rPr sz="3200" spc="-45" dirty="0">
                <a:latin typeface="Noto Sans"/>
                <a:cs typeface="Noto Sans"/>
              </a:rPr>
              <a:t>ʋ</a:t>
            </a:r>
            <a:r>
              <a:rPr sz="3200" spc="-4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43840" indent="-231140">
              <a:lnSpc>
                <a:spcPts val="3835"/>
              </a:lnSpc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Non-hygroscopic</a:t>
            </a:r>
            <a:endParaRPr sz="3200">
              <a:latin typeface="Times New Roman"/>
              <a:cs typeface="Times New Roman"/>
            </a:endParaRPr>
          </a:p>
          <a:p>
            <a:pPr marL="243204" marR="152400" indent="-231140">
              <a:lnSpc>
                <a:spcPts val="3840"/>
              </a:lnSpc>
              <a:spcBef>
                <a:spcPts val="125"/>
              </a:spcBef>
              <a:buChar char="•"/>
              <a:tabLst>
                <a:tab pos="243840" algn="l"/>
              </a:tabLst>
            </a:pPr>
            <a:r>
              <a:rPr sz="3200" dirty="0">
                <a:latin typeface="Times New Roman"/>
                <a:cs typeface="Times New Roman"/>
              </a:rPr>
              <a:t>Un-reactive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(pan,  atmosphere)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7900" y="692150"/>
            <a:ext cx="3887470" cy="5590540"/>
          </a:xfrm>
          <a:custGeom>
            <a:avLst/>
            <a:gdLst/>
            <a:ahLst/>
            <a:cxnLst/>
            <a:rect l="l" t="t" r="r" b="b"/>
            <a:pathLst>
              <a:path w="3887470" h="5590540">
                <a:moveTo>
                  <a:pt x="0" y="0"/>
                </a:moveTo>
                <a:lnTo>
                  <a:pt x="3887470" y="0"/>
                </a:lnTo>
                <a:lnTo>
                  <a:pt x="3887470" y="5590540"/>
                </a:lnTo>
                <a:lnTo>
                  <a:pt x="0" y="559054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39970" y="726440"/>
            <a:ext cx="2425065" cy="552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Metals</a:t>
            </a:r>
            <a:endParaRPr sz="3200" dirty="0">
              <a:latin typeface="Times New Roman"/>
              <a:cs typeface="Times New Roman"/>
            </a:endParaRPr>
          </a:p>
          <a:p>
            <a:pPr marL="269240" indent="-231140">
              <a:lnSpc>
                <a:spcPct val="100000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Indium</a:t>
            </a:r>
          </a:p>
          <a:p>
            <a:pPr marL="269240" indent="-231140">
              <a:lnSpc>
                <a:spcPts val="3835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Stannous</a:t>
            </a:r>
          </a:p>
          <a:p>
            <a:pPr marL="38100" marR="382270">
              <a:lnSpc>
                <a:spcPts val="3840"/>
              </a:lnSpc>
              <a:spcBef>
                <a:spcPts val="120"/>
              </a:spcBef>
              <a:buChar char="•"/>
              <a:tabLst>
                <a:tab pos="269240" algn="l"/>
              </a:tabLst>
            </a:pP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mi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um  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Inorganics</a:t>
            </a:r>
            <a:endParaRPr sz="3200" dirty="0">
              <a:latin typeface="Times New Roman"/>
              <a:cs typeface="Times New Roman"/>
            </a:endParaRPr>
          </a:p>
          <a:p>
            <a:pPr marL="269240" indent="-231140">
              <a:lnSpc>
                <a:spcPts val="3779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KNO</a:t>
            </a:r>
            <a:r>
              <a:rPr sz="2775" baseline="-22522" dirty="0">
                <a:latin typeface="Times New Roman"/>
                <a:cs typeface="Times New Roman"/>
              </a:rPr>
              <a:t>3</a:t>
            </a:r>
          </a:p>
          <a:p>
            <a:pPr marL="38100" marR="907415">
              <a:lnSpc>
                <a:spcPct val="112000"/>
              </a:lnSpc>
              <a:spcBef>
                <a:spcPts val="70"/>
              </a:spcBef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KClO</a:t>
            </a:r>
            <a:r>
              <a:rPr sz="2775" baseline="-22522" dirty="0">
                <a:latin typeface="Times New Roman"/>
                <a:cs typeface="Times New Roman"/>
              </a:rPr>
              <a:t>4 </a:t>
            </a:r>
            <a:r>
              <a:rPr sz="18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CC3300"/>
                </a:solidFill>
                <a:latin typeface="Times New Roman"/>
                <a:cs typeface="Times New Roman"/>
              </a:rPr>
              <a:t>g</a:t>
            </a:r>
            <a:r>
              <a:rPr sz="3200" spc="10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3200" spc="10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269240" indent="-231140">
              <a:lnSpc>
                <a:spcPts val="3829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Polystyrene</a:t>
            </a:r>
          </a:p>
          <a:p>
            <a:pPr marL="269240" indent="-231140">
              <a:lnSpc>
                <a:spcPct val="100000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Benzoic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acid</a:t>
            </a:r>
          </a:p>
          <a:p>
            <a:pPr marL="269240" indent="-231140">
              <a:lnSpc>
                <a:spcPct val="100000"/>
              </a:lnSpc>
              <a:buChar char="•"/>
              <a:tabLst>
                <a:tab pos="269240" algn="l"/>
              </a:tabLst>
            </a:pPr>
            <a:r>
              <a:rPr sz="3200" dirty="0">
                <a:latin typeface="Times New Roman"/>
                <a:cs typeface="Times New Roman"/>
              </a:rPr>
              <a:t>Anthracene</a:t>
            </a:r>
          </a:p>
        </p:txBody>
      </p:sp>
    </p:spTree>
    <p:extLst>
      <p:ext uri="{BB962C8B-B14F-4D97-AF65-F5344CB8AC3E}">
        <p14:creationId xmlns:p14="http://schemas.microsoft.com/office/powerpoint/2010/main" val="3781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25" y="228600"/>
            <a:ext cx="46446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Sample</a:t>
            </a:r>
            <a:r>
              <a:rPr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Preparation</a:t>
            </a:r>
            <a:endParaRPr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59" y="798829"/>
            <a:ext cx="8536940" cy="5686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Char char="•"/>
              <a:tabLst>
                <a:tab pos="23876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Accurately-weigh samples </a:t>
            </a:r>
            <a:r>
              <a:rPr sz="2800" b="1" dirty="0">
                <a:latin typeface="Times New Roman"/>
                <a:cs typeface="Times New Roman"/>
              </a:rPr>
              <a:t>(~3-20 mg)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38760" marR="5080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sz="2800" spc="-5" dirty="0">
                <a:latin typeface="Times New Roman"/>
                <a:cs typeface="Times New Roman"/>
              </a:rPr>
              <a:t>Small sample </a:t>
            </a:r>
            <a:r>
              <a:rPr sz="2800" dirty="0">
                <a:latin typeface="Times New Roman"/>
                <a:cs typeface="Times New Roman"/>
              </a:rPr>
              <a:t>pans (0.1 </a:t>
            </a:r>
            <a:r>
              <a:rPr sz="2800" spc="-10" dirty="0">
                <a:latin typeface="Times New Roman"/>
                <a:cs typeface="Times New Roman"/>
              </a:rPr>
              <a:t>mL) </a:t>
            </a:r>
            <a:r>
              <a:rPr sz="2800" dirty="0">
                <a:latin typeface="Times New Roman"/>
                <a:cs typeface="Times New Roman"/>
              </a:rPr>
              <a:t>of inert or </a:t>
            </a:r>
            <a:r>
              <a:rPr sz="2800" spc="-5" dirty="0">
                <a:latin typeface="Times New Roman"/>
                <a:cs typeface="Times New Roman"/>
              </a:rPr>
              <a:t>treated metals (Al,  </a:t>
            </a:r>
            <a:r>
              <a:rPr sz="2800" dirty="0">
                <a:latin typeface="Times New Roman"/>
                <a:cs typeface="Times New Roman"/>
              </a:rPr>
              <a:t>Pt, </a:t>
            </a:r>
            <a:r>
              <a:rPr sz="2800" spc="-5" dirty="0">
                <a:latin typeface="Times New Roman"/>
                <a:cs typeface="Times New Roman"/>
              </a:rPr>
              <a:t>Ni,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238760" marR="6985" indent="-226060">
              <a:lnSpc>
                <a:spcPts val="3350"/>
              </a:lnSpc>
              <a:buChar char="•"/>
              <a:tabLst>
                <a:tab pos="238760" algn="l"/>
                <a:tab pos="1590675" algn="l"/>
                <a:tab pos="2392045" algn="l"/>
                <a:tab pos="4826635" algn="l"/>
                <a:tab pos="5712460" algn="l"/>
                <a:tab pos="6781165" algn="l"/>
                <a:tab pos="822515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	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igu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tio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.g.,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pen,	p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	or  </a:t>
            </a:r>
            <a:r>
              <a:rPr sz="2800" spc="-5" dirty="0">
                <a:latin typeface="Times New Roman"/>
                <a:cs typeface="Times New Roman"/>
              </a:rPr>
              <a:t>hermetically-sealed </a:t>
            </a:r>
            <a:r>
              <a:rPr sz="2800" dirty="0">
                <a:latin typeface="Times New Roman"/>
                <a:cs typeface="Times New Roman"/>
              </a:rPr>
              <a:t>(airtight)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pans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38760" marR="8890" indent="-2260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same material</a:t>
            </a:r>
            <a:r>
              <a:rPr sz="2800" spc="-5" dirty="0">
                <a:latin typeface="Times New Roman"/>
                <a:cs typeface="Times New Roman"/>
              </a:rPr>
              <a:t> and configuration </a:t>
            </a:r>
            <a:r>
              <a:rPr sz="2800" dirty="0">
                <a:latin typeface="Times New Roman"/>
                <a:cs typeface="Times New Roman"/>
              </a:rPr>
              <a:t>should be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for  the </a:t>
            </a:r>
            <a:r>
              <a:rPr sz="2800" spc="-5" dirty="0">
                <a:latin typeface="Times New Roman"/>
                <a:cs typeface="Times New Roman"/>
              </a:rPr>
              <a:t>sample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reference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38760" marR="5715" indent="-226060">
              <a:lnSpc>
                <a:spcPct val="100000"/>
              </a:lnSpc>
              <a:buChar char="•"/>
              <a:tabLst>
                <a:tab pos="238760" algn="l"/>
                <a:tab pos="1576070" algn="l"/>
                <a:tab pos="2661285" algn="l"/>
                <a:tab pos="4375150" algn="l"/>
                <a:tab pos="5297805" algn="l"/>
                <a:tab pos="7441565" algn="l"/>
              </a:tabLst>
            </a:pPr>
            <a:r>
              <a:rPr sz="2800" spc="-5" dirty="0">
                <a:latin typeface="Times New Roman"/>
                <a:cs typeface="Times New Roman"/>
              </a:rPr>
              <a:t>Material	</a:t>
            </a:r>
            <a:r>
              <a:rPr sz="2800" dirty="0">
                <a:latin typeface="Times New Roman"/>
                <a:cs typeface="Times New Roman"/>
              </a:rPr>
              <a:t>should	</a:t>
            </a:r>
            <a:r>
              <a:rPr sz="2800" spc="-5" dirty="0">
                <a:latin typeface="Times New Roman"/>
                <a:cs typeface="Times New Roman"/>
              </a:rPr>
              <a:t>completely	cover	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bottom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	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pan  </a:t>
            </a:r>
            <a:r>
              <a:rPr sz="2800" dirty="0">
                <a:latin typeface="Times New Roman"/>
                <a:cs typeface="Times New Roman"/>
              </a:rPr>
              <a:t>to ensure good </a:t>
            </a:r>
            <a:r>
              <a:rPr sz="2800" spc="-5" dirty="0">
                <a:latin typeface="Times New Roman"/>
                <a:cs typeface="Times New Roman"/>
              </a:rPr>
              <a:t>thermal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contact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58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654050"/>
            <a:ext cx="82740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Avoid overfilling the </a:t>
            </a:r>
            <a:r>
              <a:rPr sz="2800" spc="-5" dirty="0">
                <a:latin typeface="Times New Roman"/>
                <a:cs typeface="Times New Roman"/>
              </a:rPr>
              <a:t>pan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minimize thermal lag </a:t>
            </a:r>
            <a:r>
              <a:rPr sz="2800" dirty="0">
                <a:latin typeface="Times New Roman"/>
                <a:cs typeface="Times New Roman"/>
              </a:rPr>
              <a:t>from  the bulk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material </a:t>
            </a:r>
            <a:r>
              <a:rPr sz="2800" dirty="0">
                <a:latin typeface="Times New Roman"/>
                <a:cs typeface="Times New Roman"/>
              </a:rPr>
              <a:t>to 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750" y="1752600"/>
            <a:ext cx="81165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3300"/>
                </a:solidFill>
                <a:latin typeface="Comic Sans MS"/>
                <a:cs typeface="Comic Sans MS"/>
              </a:rPr>
              <a:t>* </a:t>
            </a:r>
            <a:r>
              <a:rPr sz="2400" spc="-5" dirty="0">
                <a:solidFill>
                  <a:srgbClr val="CC3300"/>
                </a:solidFill>
                <a:latin typeface="Comic Sans MS"/>
                <a:cs typeface="Comic Sans MS"/>
              </a:rPr>
              <a:t>Small sample masses </a:t>
            </a:r>
            <a:r>
              <a:rPr sz="2400" dirty="0">
                <a:solidFill>
                  <a:srgbClr val="CC3300"/>
                </a:solidFill>
                <a:latin typeface="Comic Sans MS"/>
                <a:cs typeface="Comic Sans MS"/>
              </a:rPr>
              <a:t>and </a:t>
            </a:r>
            <a:r>
              <a:rPr sz="2400" spc="-5" dirty="0">
                <a:solidFill>
                  <a:srgbClr val="CC3300"/>
                </a:solidFill>
                <a:latin typeface="Comic Sans MS"/>
                <a:cs typeface="Comic Sans MS"/>
              </a:rPr>
              <a:t>low heating rates increase</a:t>
            </a:r>
            <a:r>
              <a:rPr sz="2400" spc="9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Comic Sans MS"/>
                <a:cs typeface="Comic Sans MS"/>
              </a:rPr>
              <a:t>resolution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630" y="5839459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Al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581660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/>
                <a:cs typeface="Comic Sans MS"/>
              </a:rPr>
              <a:t>P</a:t>
            </a:r>
            <a:r>
              <a:rPr sz="1800" dirty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2190" y="5816600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alumina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8600" y="5839459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9220" y="583945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C</a:t>
            </a:r>
            <a:r>
              <a:rPr sz="1800" dirty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6000" y="5839459"/>
            <a:ext cx="72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/>
                <a:cs typeface="Comic Sans MS"/>
              </a:rPr>
              <a:t>q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rtz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9750" y="2743200"/>
            <a:ext cx="8116570" cy="2933700"/>
            <a:chOff x="539750" y="3429000"/>
            <a:chExt cx="8116570" cy="2247900"/>
          </a:xfrm>
        </p:grpSpPr>
        <p:sp>
          <p:nvSpPr>
            <p:cNvPr id="11" name="object 11"/>
            <p:cNvSpPr/>
            <p:nvPr/>
          </p:nvSpPr>
          <p:spPr>
            <a:xfrm>
              <a:off x="539750" y="3429000"/>
              <a:ext cx="8116570" cy="2247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0590" y="3462019"/>
              <a:ext cx="993140" cy="8242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7770" y="3506469"/>
              <a:ext cx="930909" cy="955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92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330" y="761"/>
            <a:ext cx="6985000" cy="836930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Nature </a:t>
            </a:r>
            <a:r>
              <a:rPr sz="3200" b="0" spc="-5" dirty="0">
                <a:solidFill>
                  <a:srgbClr val="FFFFFF"/>
                </a:solidFill>
                <a:latin typeface="Bookman Old Style"/>
                <a:cs typeface="Bookman Old Style"/>
              </a:rPr>
              <a:t>of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DSC</a:t>
            </a:r>
            <a:r>
              <a:rPr sz="3200" b="0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Curves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54962"/>
            <a:ext cx="9143999" cy="53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8303"/>
            <a:ext cx="9144000" cy="5949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08303"/>
            <a:ext cx="9144000" cy="5949950"/>
          </a:xfrm>
          <a:custGeom>
            <a:avLst/>
            <a:gdLst/>
            <a:ahLst/>
            <a:cxnLst/>
            <a:rect l="l" t="t" r="r" b="b"/>
            <a:pathLst>
              <a:path w="9144000" h="5949950">
                <a:moveTo>
                  <a:pt x="9144000" y="5949693"/>
                </a:moveTo>
                <a:lnTo>
                  <a:pt x="9144000" y="0"/>
                </a:lnTo>
                <a:lnTo>
                  <a:pt x="0" y="0"/>
                </a:lnTo>
                <a:lnTo>
                  <a:pt x="0" y="5949693"/>
                </a:lnTo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946972"/>
            <a:ext cx="8886190" cy="57586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DSC </a:t>
            </a:r>
            <a:r>
              <a:rPr sz="2000" spc="-10" dirty="0">
                <a:latin typeface="Calibri"/>
                <a:cs typeface="Calibri"/>
              </a:rPr>
              <a:t>experiment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b="1" spc="-5" dirty="0">
                <a:latin typeface="Calibri"/>
                <a:cs typeface="Calibri"/>
              </a:rPr>
              <a:t>curve of </a:t>
            </a:r>
            <a:r>
              <a:rPr sz="2000" b="1" spc="-10" dirty="0">
                <a:latin typeface="Calibri"/>
                <a:cs typeface="Calibri"/>
              </a:rPr>
              <a:t>heat </a:t>
            </a:r>
            <a:r>
              <a:rPr sz="2000" b="1" spc="-5" dirty="0">
                <a:latin typeface="Calibri"/>
                <a:cs typeface="Calibri"/>
              </a:rPr>
              <a:t>flux </a:t>
            </a:r>
            <a:r>
              <a:rPr sz="2000" b="1" spc="-15" dirty="0">
                <a:latin typeface="Calibri"/>
                <a:cs typeface="Calibri"/>
              </a:rPr>
              <a:t>versus temperature </a:t>
            </a:r>
            <a:r>
              <a:rPr sz="2000" b="1" spc="-5" dirty="0">
                <a:latin typeface="Calibri"/>
                <a:cs typeface="Calibri"/>
              </a:rPr>
              <a:t>or </a:t>
            </a:r>
            <a:r>
              <a:rPr sz="2000" b="1" spc="-15" dirty="0">
                <a:latin typeface="Calibri"/>
                <a:cs typeface="Calibri"/>
              </a:rPr>
              <a:t>versus  </a:t>
            </a:r>
            <a:r>
              <a:rPr sz="2000" b="1" spc="-5" dirty="0">
                <a:latin typeface="Calibri"/>
                <a:cs typeface="Calibri"/>
              </a:rPr>
              <a:t>time.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 are two </a:t>
            </a: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10" dirty="0">
                <a:latin typeface="Calibri"/>
                <a:cs typeface="Calibri"/>
              </a:rPr>
              <a:t>conventions: </a:t>
            </a:r>
            <a:r>
              <a:rPr sz="2000" b="1" spc="-15" dirty="0">
                <a:latin typeface="Calibri"/>
                <a:cs typeface="Calibri"/>
              </a:rPr>
              <a:t>exothermic </a:t>
            </a:r>
            <a:r>
              <a:rPr sz="2000" b="1" spc="-5" dirty="0">
                <a:latin typeface="Calibri"/>
                <a:cs typeface="Calibri"/>
              </a:rPr>
              <a:t>reactions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sample  </a:t>
            </a:r>
            <a:r>
              <a:rPr sz="2000" b="1" spc="-5" dirty="0">
                <a:latin typeface="Calibri"/>
                <a:cs typeface="Calibri"/>
              </a:rPr>
              <a:t>shown with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positive </a:t>
            </a:r>
            <a:r>
              <a:rPr sz="2000" b="1" spc="-5" dirty="0">
                <a:latin typeface="Calibri"/>
                <a:cs typeface="Calibri"/>
              </a:rPr>
              <a:t>or </a:t>
            </a:r>
            <a:r>
              <a:rPr sz="2000" b="1" spc="-15" dirty="0">
                <a:latin typeface="Calibri"/>
                <a:cs typeface="Calibri"/>
              </a:rPr>
              <a:t>negative </a:t>
            </a:r>
            <a:r>
              <a:rPr sz="2000" b="1" spc="-5" dirty="0">
                <a:latin typeface="Calibri"/>
                <a:cs typeface="Calibri"/>
              </a:rPr>
              <a:t>peak</a:t>
            </a:r>
            <a:r>
              <a:rPr sz="2000" spc="-5" dirty="0">
                <a:latin typeface="Calibri"/>
                <a:cs typeface="Calibri"/>
              </a:rPr>
              <a:t>, depending on </a:t>
            </a:r>
            <a:r>
              <a:rPr sz="2000" dirty="0">
                <a:latin typeface="Calibri"/>
                <a:cs typeface="Calibri"/>
              </a:rPr>
              <a:t>the kind </a:t>
            </a:r>
            <a:r>
              <a:rPr sz="2000" spc="-5" dirty="0">
                <a:latin typeface="Calibri"/>
                <a:cs typeface="Calibri"/>
              </a:rPr>
              <a:t>of technology used 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b="1" spc="-5" dirty="0">
                <a:latin typeface="Calibri"/>
                <a:cs typeface="Calibri"/>
              </a:rPr>
              <a:t>curve</a:t>
            </a:r>
            <a:r>
              <a:rPr sz="2000" spc="-5" dirty="0">
                <a:latin typeface="Calibri"/>
                <a:cs typeface="Calibri"/>
              </a:rPr>
              <a:t> can be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calculate </a:t>
            </a:r>
            <a:r>
              <a:rPr sz="2000" b="1" spc="-5" dirty="0">
                <a:latin typeface="Calibri"/>
                <a:cs typeface="Calibri"/>
              </a:rPr>
              <a:t>enthalpies of transitions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which is </a:t>
            </a:r>
            <a:r>
              <a:rPr sz="2000" spc="-5" dirty="0">
                <a:latin typeface="Calibri"/>
                <a:cs typeface="Calibri"/>
              </a:rPr>
              <a:t>done by  </a:t>
            </a:r>
            <a:r>
              <a:rPr sz="2000" spc="-10" dirty="0">
                <a:latin typeface="Calibri"/>
                <a:cs typeface="Calibri"/>
              </a:rPr>
              <a:t>integrating </a:t>
            </a:r>
            <a:r>
              <a:rPr sz="2000" dirty="0">
                <a:latin typeface="Calibri"/>
                <a:cs typeface="Calibri"/>
              </a:rPr>
              <a:t>the peak </a:t>
            </a:r>
            <a:r>
              <a:rPr sz="2000" spc="-5" dirty="0">
                <a:latin typeface="Calibri"/>
                <a:cs typeface="Calibri"/>
              </a:rPr>
              <a:t>corresponding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transition. The enthalpy of transition 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expressed </a:t>
            </a:r>
            <a:r>
              <a:rPr sz="2000" spc="-5" dirty="0">
                <a:latin typeface="Calibri"/>
                <a:cs typeface="Calibri"/>
              </a:rPr>
              <a:t>using equation:</a:t>
            </a:r>
            <a:endParaRPr sz="2000" dirty="0">
              <a:latin typeface="Calibri"/>
              <a:cs typeface="Calibri"/>
            </a:endParaRPr>
          </a:p>
          <a:p>
            <a:pPr marR="1494155" algn="ctr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ΔH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KA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495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Where ΔH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enthalpy 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transition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K is the </a:t>
            </a:r>
            <a:r>
              <a:rPr sz="2000" b="1" spc="-5" dirty="0">
                <a:latin typeface="Calibri"/>
                <a:cs typeface="Calibri"/>
              </a:rPr>
              <a:t>calorimetric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constant,</a:t>
            </a:r>
            <a:endParaRPr sz="20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area under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peak</a:t>
            </a:r>
            <a:endParaRPr sz="2000" b="1" dirty="0">
              <a:latin typeface="Calibri"/>
              <a:cs typeface="Calibri"/>
            </a:endParaRPr>
          </a:p>
          <a:p>
            <a:pPr marL="355600" marR="51689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calorimetric </a:t>
            </a:r>
            <a:r>
              <a:rPr sz="2000" spc="-10" dirty="0">
                <a:latin typeface="Calibri"/>
                <a:cs typeface="Calibri"/>
              </a:rPr>
              <a:t>constant varies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instrument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instrument,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can be  determined by </a:t>
            </a:r>
            <a:r>
              <a:rPr sz="2000" dirty="0">
                <a:latin typeface="Calibri"/>
                <a:cs typeface="Calibri"/>
              </a:rPr>
              <a:t>analyzing a </a:t>
            </a:r>
            <a:r>
              <a:rPr sz="2000" spc="-10" dirty="0">
                <a:latin typeface="Calibri"/>
                <a:cs typeface="Calibri"/>
              </a:rPr>
              <a:t>well-characterized material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known </a:t>
            </a:r>
            <a:r>
              <a:rPr sz="2000" spc="-5" dirty="0">
                <a:latin typeface="Calibri"/>
                <a:cs typeface="Calibri"/>
              </a:rPr>
              <a:t>enthalpies of  transition.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Area under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peak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directly </a:t>
            </a:r>
            <a:r>
              <a:rPr sz="2000" b="1" spc="-10" dirty="0">
                <a:latin typeface="Calibri"/>
                <a:cs typeface="Calibri"/>
              </a:rPr>
              <a:t>proportional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heat </a:t>
            </a:r>
            <a:r>
              <a:rPr sz="2000" b="1" spc="-5" dirty="0">
                <a:latin typeface="Calibri"/>
                <a:cs typeface="Calibri"/>
              </a:rPr>
              <a:t>absorbed or </a:t>
            </a:r>
            <a:r>
              <a:rPr sz="2000" b="1" spc="-15" dirty="0">
                <a:latin typeface="Calibri"/>
                <a:cs typeface="Calibri"/>
              </a:rPr>
              <a:t>evolved </a:t>
            </a:r>
            <a:r>
              <a:rPr sz="2000" b="1" spc="-5" dirty="0">
                <a:latin typeface="Calibri"/>
                <a:cs typeface="Calibri"/>
              </a:rPr>
              <a:t>by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reaction,</a:t>
            </a:r>
            <a:endParaRPr sz="20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Height of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peak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directly </a:t>
            </a:r>
            <a:r>
              <a:rPr sz="2000" b="1" spc="-10" dirty="0">
                <a:latin typeface="Calibri"/>
                <a:cs typeface="Calibri"/>
              </a:rPr>
              <a:t>proportional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25" dirty="0">
                <a:latin typeface="Calibri"/>
                <a:cs typeface="Calibri"/>
              </a:rPr>
              <a:t>rate </a:t>
            </a:r>
            <a:r>
              <a:rPr sz="2000" b="1" spc="-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reaction.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4750689"/>
            <a:ext cx="7576184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Bookman Old Style"/>
                <a:cs typeface="Bookman Old Style"/>
              </a:rPr>
              <a:t>A schematic DSC curve of amount of energy input </a:t>
            </a:r>
            <a:r>
              <a:rPr sz="1900" b="1" spc="-15" dirty="0">
                <a:latin typeface="Bookman Old Style"/>
                <a:cs typeface="Bookman Old Style"/>
              </a:rPr>
              <a:t>(y)  </a:t>
            </a:r>
            <a:r>
              <a:rPr sz="1900" b="1" spc="-5" dirty="0">
                <a:latin typeface="Bookman Old Style"/>
                <a:cs typeface="Bookman Old Style"/>
              </a:rPr>
              <a:t>required to maintain each temperature </a:t>
            </a:r>
            <a:r>
              <a:rPr sz="1900" b="1" spc="5" dirty="0">
                <a:latin typeface="Bookman Old Style"/>
                <a:cs typeface="Bookman Old Style"/>
              </a:rPr>
              <a:t>(x), </a:t>
            </a:r>
            <a:r>
              <a:rPr sz="1900" b="1" spc="-5" dirty="0">
                <a:latin typeface="Bookman Old Style"/>
                <a:cs typeface="Bookman Old Style"/>
              </a:rPr>
              <a:t>scanned across  a range of temperatures. Bottom: Normalized curves setting  the initial </a:t>
            </a:r>
            <a:r>
              <a:rPr sz="1900" b="1" spc="-10" dirty="0">
                <a:latin typeface="Bookman Old Style"/>
                <a:cs typeface="Bookman Old Style"/>
              </a:rPr>
              <a:t>heat </a:t>
            </a:r>
            <a:r>
              <a:rPr sz="1900" b="1" spc="-5" dirty="0">
                <a:latin typeface="Bookman Old Style"/>
                <a:cs typeface="Bookman Old Style"/>
              </a:rPr>
              <a:t>capacity as the reference. </a:t>
            </a:r>
            <a:r>
              <a:rPr sz="1900" b="1" spc="-10" dirty="0">
                <a:latin typeface="Bookman Old Style"/>
                <a:cs typeface="Bookman Old Style"/>
              </a:rPr>
              <a:t>Buffer-buffer  </a:t>
            </a:r>
            <a:r>
              <a:rPr sz="1900" b="1" spc="-5" dirty="0">
                <a:latin typeface="Bookman Old Style"/>
                <a:cs typeface="Bookman Old Style"/>
              </a:rPr>
              <a:t>baseline </a:t>
            </a:r>
            <a:r>
              <a:rPr sz="1900" b="1" spc="-10" dirty="0">
                <a:latin typeface="Bookman Old Style"/>
                <a:cs typeface="Bookman Old Style"/>
              </a:rPr>
              <a:t>(dashed) and </a:t>
            </a:r>
            <a:r>
              <a:rPr sz="1900" b="1" spc="-5" dirty="0">
                <a:latin typeface="Bookman Old Style"/>
                <a:cs typeface="Bookman Old Style"/>
              </a:rPr>
              <a:t>protein-buffer variance</a:t>
            </a:r>
            <a:r>
              <a:rPr sz="1900" b="1" spc="45" dirty="0">
                <a:latin typeface="Bookman Old Style"/>
                <a:cs typeface="Bookman Old Style"/>
              </a:rPr>
              <a:t> </a:t>
            </a:r>
            <a:r>
              <a:rPr sz="1900" b="1" spc="-5" dirty="0">
                <a:latin typeface="Bookman Old Style"/>
                <a:cs typeface="Bookman Old Style"/>
              </a:rPr>
              <a:t>(solid).</a:t>
            </a:r>
            <a:endParaRPr sz="190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783" y="117347"/>
            <a:ext cx="3456432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7"/>
                </a:moveTo>
                <a:lnTo>
                  <a:pt x="9144000" y="765047"/>
                </a:lnTo>
                <a:lnTo>
                  <a:pt x="9144000" y="0"/>
                </a:lnTo>
                <a:lnTo>
                  <a:pt x="0" y="0"/>
                </a:lnTo>
                <a:lnTo>
                  <a:pt x="0" y="76504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7"/>
                </a:moveTo>
                <a:lnTo>
                  <a:pt x="9144000" y="765047"/>
                </a:lnTo>
                <a:lnTo>
                  <a:pt x="9144000" y="0"/>
                </a:lnTo>
                <a:lnTo>
                  <a:pt x="0" y="0"/>
                </a:lnTo>
                <a:lnTo>
                  <a:pt x="0" y="765047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0932" y="106171"/>
            <a:ext cx="4879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Bookman Old Style"/>
                <a:cs typeface="Bookman Old Style"/>
              </a:rPr>
              <a:t>Factors Affecting</a:t>
            </a:r>
            <a:r>
              <a:rPr sz="3200" b="0" spc="-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Curves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10" y="809242"/>
            <a:ext cx="9124989" cy="27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8094"/>
            <a:ext cx="6571489" cy="68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6675"/>
            <a:ext cx="9144000" cy="602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6675"/>
            <a:ext cx="9144000" cy="6021705"/>
          </a:xfrm>
          <a:custGeom>
            <a:avLst/>
            <a:gdLst/>
            <a:ahLst/>
            <a:cxnLst/>
            <a:rect l="l" t="t" r="r" b="b"/>
            <a:pathLst>
              <a:path w="9144000" h="6021705">
                <a:moveTo>
                  <a:pt x="0" y="6021324"/>
                </a:moveTo>
                <a:lnTo>
                  <a:pt x="9144000" y="6021324"/>
                </a:lnTo>
                <a:lnTo>
                  <a:pt x="9144000" y="0"/>
                </a:lnTo>
                <a:lnTo>
                  <a:pt x="0" y="0"/>
                </a:lnTo>
                <a:lnTo>
                  <a:pt x="0" y="6021324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656589"/>
            <a:ext cx="6282690" cy="599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666115" indent="-91440">
              <a:lnSpc>
                <a:spcPct val="152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Two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types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factors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effect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DSC curve: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1.Instrumental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factors: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Furnace heating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Recording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chart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Furnace </a:t>
            </a:r>
            <a:r>
              <a:rPr sz="2400" spc="-10" dirty="0">
                <a:latin typeface="Calibri"/>
                <a:cs typeface="Calibri"/>
              </a:rPr>
              <a:t>atmosphere.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Geometry </a:t>
            </a:r>
            <a:r>
              <a:rPr sz="2400" spc="-5" dirty="0">
                <a:latin typeface="Calibri"/>
                <a:cs typeface="Calibri"/>
              </a:rPr>
              <a:t>of sample holder/location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sensors.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Sensitivity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recoding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Composition </a:t>
            </a:r>
            <a:r>
              <a:rPr sz="2400" spc="-5" dirty="0">
                <a:latin typeface="Calibri"/>
                <a:cs typeface="Calibri"/>
              </a:rPr>
              <a:t>of sample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2. </a:t>
            </a:r>
            <a:r>
              <a:rPr sz="2400" b="1" spc="-5" dirty="0">
                <a:latin typeface="Calibri"/>
                <a:cs typeface="Calibri"/>
              </a:rPr>
              <a:t>Sample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Characteristics: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Amount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Nature </a:t>
            </a:r>
            <a:r>
              <a:rPr sz="2400" spc="-5" dirty="0">
                <a:latin typeface="Calibri"/>
                <a:cs typeface="Calibri"/>
              </a:rPr>
              <a:t>of sample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packing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FBF5-A41E-BA39-BD97-56DAF6B2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686800" cy="4924425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en-US" sz="40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en-US" sz="4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dvantages,</a:t>
            </a:r>
            <a:endParaRPr lang="en-US" sz="4000" spc="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nstrumentation</a:t>
            </a:r>
          </a:p>
          <a:p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pplications and</a:t>
            </a:r>
            <a:r>
              <a:rPr lang="en-US" sz="4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interpretations</a:t>
            </a: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0395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6050280" cy="2800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Solubility of </a:t>
            </a:r>
            <a:r>
              <a:rPr sz="2400" spc="-15" dirty="0">
                <a:latin typeface="Calibri"/>
                <a:cs typeface="Calibri"/>
              </a:rPr>
              <a:t>evolved </a:t>
            </a:r>
            <a:r>
              <a:rPr sz="2400" spc="-10" dirty="0">
                <a:latin typeface="Calibri"/>
                <a:cs typeface="Calibri"/>
              </a:rPr>
              <a:t>gases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Particle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reaction.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Thermal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conductivity.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143250">
              <a:lnSpc>
                <a:spcPct val="100000"/>
              </a:lnSpc>
            </a:pP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BLOCK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DIAGRAM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072" y="2772154"/>
            <a:ext cx="5903976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983" y="304800"/>
            <a:ext cx="760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rlito"/>
                <a:cs typeface="Carlito"/>
              </a:rPr>
              <a:t>Determination </a:t>
            </a:r>
            <a:r>
              <a:rPr sz="4000" b="1" dirty="0">
                <a:latin typeface="Carlito"/>
                <a:cs typeface="Carlito"/>
              </a:rPr>
              <a:t>of </a:t>
            </a:r>
            <a:r>
              <a:rPr sz="4000" b="1" spc="-5" dirty="0">
                <a:latin typeface="Carlito"/>
                <a:cs typeface="Carlito"/>
              </a:rPr>
              <a:t>Heat</a:t>
            </a:r>
            <a:r>
              <a:rPr sz="4000" b="1" spc="-55" dirty="0">
                <a:latin typeface="Carlito"/>
                <a:cs typeface="Carlito"/>
              </a:rPr>
              <a:t> </a:t>
            </a:r>
            <a:r>
              <a:rPr sz="4000" b="1" spc="-10" dirty="0">
                <a:latin typeface="Carlito"/>
                <a:cs typeface="Carlito"/>
              </a:rPr>
              <a:t>Capacity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09" y="1109979"/>
            <a:ext cx="8578215" cy="357854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can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Heat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heated.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will plot 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heaters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temperature that is plot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 absorbed 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will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first.</a:t>
            </a:r>
          </a:p>
        </p:txBody>
      </p:sp>
      <p:sp>
        <p:nvSpPr>
          <p:cNvPr id="4" name="object 4"/>
          <p:cNvSpPr/>
          <p:nvPr/>
        </p:nvSpPr>
        <p:spPr>
          <a:xfrm>
            <a:off x="5031420" y="4191000"/>
            <a:ext cx="3484493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8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09270"/>
            <a:ext cx="868045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497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The heat </a:t>
            </a:r>
            <a:r>
              <a:rPr sz="3200" b="1" dirty="0">
                <a:latin typeface="Carlito"/>
                <a:cs typeface="Carlito"/>
              </a:rPr>
              <a:t>flow is </a:t>
            </a:r>
            <a:r>
              <a:rPr sz="3200" b="1" spc="-5" dirty="0">
                <a:latin typeface="Carlito"/>
                <a:cs typeface="Carlito"/>
              </a:rPr>
              <a:t>heat (</a:t>
            </a:r>
            <a:r>
              <a:rPr sz="3200" b="1" i="1" spc="-5" dirty="0">
                <a:latin typeface="Carlito"/>
                <a:cs typeface="Carlito"/>
              </a:rPr>
              <a:t>q</a:t>
            </a:r>
            <a:r>
              <a:rPr sz="3200" b="1" spc="-5" dirty="0">
                <a:latin typeface="Carlito"/>
                <a:cs typeface="Carlito"/>
              </a:rPr>
              <a:t>) supplied per </a:t>
            </a:r>
            <a:r>
              <a:rPr sz="3200" b="1" dirty="0">
                <a:latin typeface="Carlito"/>
                <a:cs typeface="Carlito"/>
              </a:rPr>
              <a:t>unit time  (</a:t>
            </a:r>
            <a:r>
              <a:rPr sz="3200" b="1" i="1" dirty="0">
                <a:latin typeface="Carlito"/>
                <a:cs typeface="Carlito"/>
              </a:rPr>
              <a:t>t),</a:t>
            </a:r>
            <a:r>
              <a:rPr sz="3200" b="1" i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whereas</a:t>
            </a:r>
            <a:r>
              <a:rPr sz="3200" b="1" i="1" spc="-5" dirty="0">
                <a:latin typeface="Carlito"/>
                <a:cs typeface="Carlito"/>
              </a:rPr>
              <a:t>,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The heating </a:t>
            </a:r>
            <a:r>
              <a:rPr sz="3200" b="1" dirty="0">
                <a:latin typeface="Carlito"/>
                <a:cs typeface="Carlito"/>
              </a:rPr>
              <a:t>rate is temperature increase </a:t>
            </a:r>
            <a:r>
              <a:rPr sz="3200" b="1" spc="-5" dirty="0">
                <a:latin typeface="Carlito"/>
                <a:cs typeface="Carlito"/>
              </a:rPr>
              <a:t>(Δ</a:t>
            </a:r>
            <a:r>
              <a:rPr sz="3200" b="1" i="1" spc="-5" dirty="0">
                <a:latin typeface="Carlito"/>
                <a:cs typeface="Carlito"/>
              </a:rPr>
              <a:t>T) </a:t>
            </a:r>
            <a:r>
              <a:rPr sz="3200" b="1" spc="-5" dirty="0">
                <a:latin typeface="Carlito"/>
                <a:cs typeface="Carlito"/>
              </a:rPr>
              <a:t>per unit </a:t>
            </a:r>
            <a:r>
              <a:rPr sz="3200" b="1" dirty="0">
                <a:latin typeface="Carlito"/>
                <a:cs typeface="Carlito"/>
              </a:rPr>
              <a:t>time</a:t>
            </a:r>
            <a:r>
              <a:rPr sz="3200" b="1" spc="-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</a:t>
            </a:r>
            <a:r>
              <a:rPr sz="3200" b="1" i="1" dirty="0">
                <a:latin typeface="Carlito"/>
                <a:cs typeface="Carlito"/>
              </a:rPr>
              <a:t>t)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" y="2924810"/>
            <a:ext cx="8491220" cy="330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66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29" y="819150"/>
            <a:ext cx="8559165" cy="1828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 algn="just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By </a:t>
            </a:r>
            <a:r>
              <a:rPr sz="3200" b="1" spc="-5" dirty="0">
                <a:latin typeface="Carlito"/>
                <a:cs typeface="Carlito"/>
              </a:rPr>
              <a:t>dividing heat </a:t>
            </a:r>
            <a:r>
              <a:rPr sz="3200" b="1" dirty="0">
                <a:latin typeface="Carlito"/>
                <a:cs typeface="Carlito"/>
              </a:rPr>
              <a:t>flow </a:t>
            </a:r>
            <a:r>
              <a:rPr sz="3200" b="1" spc="-5" dirty="0">
                <a:latin typeface="Carlito"/>
                <a:cs typeface="Carlito"/>
              </a:rPr>
              <a:t>(</a:t>
            </a:r>
            <a:r>
              <a:rPr sz="3200" b="1" i="1" spc="-5" dirty="0">
                <a:latin typeface="Carlito"/>
                <a:cs typeface="Carlito"/>
              </a:rPr>
              <a:t>q/t) </a:t>
            </a:r>
            <a:r>
              <a:rPr sz="3200" b="1" spc="-5" dirty="0">
                <a:latin typeface="Carlito"/>
                <a:cs typeface="Carlito"/>
              </a:rPr>
              <a:t>by </a:t>
            </a:r>
            <a:r>
              <a:rPr sz="3200" b="1" dirty="0">
                <a:latin typeface="Carlito"/>
                <a:cs typeface="Carlito"/>
              </a:rPr>
              <a:t>the </a:t>
            </a:r>
            <a:r>
              <a:rPr sz="3200" b="1" spc="-5" dirty="0">
                <a:latin typeface="Carlito"/>
                <a:cs typeface="Carlito"/>
              </a:rPr>
              <a:t>heating </a:t>
            </a:r>
            <a:r>
              <a:rPr sz="3200" b="1" dirty="0">
                <a:latin typeface="Carlito"/>
                <a:cs typeface="Carlito"/>
              </a:rPr>
              <a:t>rate  </a:t>
            </a:r>
            <a:r>
              <a:rPr sz="3200" b="1" spc="-5" dirty="0">
                <a:latin typeface="Carlito"/>
                <a:cs typeface="Carlito"/>
              </a:rPr>
              <a:t>(Δ</a:t>
            </a:r>
            <a:r>
              <a:rPr sz="3200" b="1" i="1" spc="-5" dirty="0">
                <a:latin typeface="Carlito"/>
                <a:cs typeface="Carlito"/>
              </a:rPr>
              <a:t>T/t)</a:t>
            </a:r>
            <a:r>
              <a:rPr sz="3200" b="1" spc="-5" dirty="0">
                <a:latin typeface="Carlito"/>
                <a:cs typeface="Carlito"/>
              </a:rPr>
              <a:t>. It ends up </a:t>
            </a:r>
            <a:r>
              <a:rPr sz="3200" b="1" dirty="0">
                <a:latin typeface="Carlito"/>
                <a:cs typeface="Carlito"/>
              </a:rPr>
              <a:t>with </a:t>
            </a:r>
            <a:r>
              <a:rPr sz="3200" b="1" spc="-5" dirty="0">
                <a:latin typeface="Carlito"/>
                <a:cs typeface="Carlito"/>
              </a:rPr>
              <a:t>heat supplied divided by  </a:t>
            </a:r>
            <a:r>
              <a:rPr sz="3200" b="1" dirty="0">
                <a:latin typeface="Carlito"/>
                <a:cs typeface="Carlito"/>
              </a:rPr>
              <a:t>the temperature </a:t>
            </a:r>
            <a:r>
              <a:rPr sz="3200" b="1" spc="-5" dirty="0">
                <a:latin typeface="Carlito"/>
                <a:cs typeface="Carlito"/>
              </a:rPr>
              <a:t>increase, which </a:t>
            </a:r>
            <a:r>
              <a:rPr sz="3200" b="1" spc="5" dirty="0">
                <a:latin typeface="Carlito"/>
                <a:cs typeface="Carlito"/>
              </a:rPr>
              <a:t>is </a:t>
            </a:r>
            <a:r>
              <a:rPr sz="3200" b="1" dirty="0">
                <a:latin typeface="Carlito"/>
                <a:cs typeface="Carlito"/>
              </a:rPr>
              <a:t>called </a:t>
            </a:r>
            <a:r>
              <a:rPr sz="3200" b="1" spc="-5" dirty="0">
                <a:latin typeface="Carlito"/>
                <a:cs typeface="Carlito"/>
              </a:rPr>
              <a:t>heat  </a:t>
            </a:r>
            <a:r>
              <a:rPr sz="3200" b="1" dirty="0">
                <a:latin typeface="Carlito"/>
                <a:cs typeface="Carlito"/>
              </a:rPr>
              <a:t>capacity.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290" y="2706370"/>
            <a:ext cx="8352790" cy="36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16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29" y="797559"/>
            <a:ext cx="38290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1877060" algn="l"/>
                <a:tab pos="2488565" algn="l"/>
              </a:tabLst>
            </a:pPr>
            <a:r>
              <a:rPr sz="3600" b="1" spc="-5" dirty="0">
                <a:latin typeface="Carlito"/>
                <a:cs typeface="Carlito"/>
              </a:rPr>
              <a:t>When	</a:t>
            </a:r>
            <a:r>
              <a:rPr sz="3600" b="1" dirty="0">
                <a:latin typeface="Carlito"/>
                <a:cs typeface="Carlito"/>
              </a:rPr>
              <a:t>a</a:t>
            </a:r>
            <a:r>
              <a:rPr lang="en-US" sz="3600" b="1" dirty="0">
                <a:latin typeface="Carlito"/>
                <a:cs typeface="Carlito"/>
              </a:rPr>
              <a:t> </a:t>
            </a:r>
            <a:r>
              <a:rPr sz="3600" b="1" dirty="0">
                <a:latin typeface="Carlito"/>
                <a:cs typeface="Carlito"/>
              </a:rPr>
              <a:t>	</a:t>
            </a:r>
            <a:r>
              <a:rPr sz="3600" b="1" spc="-5" dirty="0">
                <a:latin typeface="Carlito"/>
                <a:cs typeface="Carlito"/>
              </a:rPr>
              <a:t>certain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8869" y="797559"/>
            <a:ext cx="15163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rlito"/>
                <a:cs typeface="Carlito"/>
              </a:rPr>
              <a:t>a</a:t>
            </a:r>
            <a:r>
              <a:rPr sz="3600" b="1" dirty="0">
                <a:latin typeface="Carlito"/>
                <a:cs typeface="Carlito"/>
              </a:rPr>
              <a:t>m</a:t>
            </a:r>
            <a:r>
              <a:rPr sz="3600" b="1" spc="-10" dirty="0">
                <a:latin typeface="Carlito"/>
                <a:cs typeface="Carlito"/>
              </a:rPr>
              <a:t>o</a:t>
            </a:r>
            <a:r>
              <a:rPr sz="3600" b="1" spc="-5" dirty="0">
                <a:latin typeface="Carlito"/>
                <a:cs typeface="Carlito"/>
              </a:rPr>
              <a:t>unt  the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812" y="1346200"/>
            <a:ext cx="151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rlito"/>
                <a:cs typeface="Carlito"/>
              </a:rPr>
              <a:t>s</a:t>
            </a:r>
            <a:r>
              <a:rPr sz="3600" b="1" spc="-10" dirty="0">
                <a:latin typeface="Carlito"/>
                <a:cs typeface="Carlito"/>
              </a:rPr>
              <a:t>a</a:t>
            </a:r>
            <a:r>
              <a:rPr sz="3600" b="1" dirty="0">
                <a:latin typeface="Carlito"/>
                <a:cs typeface="Carlito"/>
              </a:rPr>
              <a:t>m</a:t>
            </a:r>
            <a:r>
              <a:rPr sz="3600" b="1" spc="-5" dirty="0">
                <a:latin typeface="Carlito"/>
                <a:cs typeface="Carlito"/>
              </a:rPr>
              <a:t>p</a:t>
            </a:r>
            <a:r>
              <a:rPr sz="3600" b="1" spc="5" dirty="0">
                <a:latin typeface="Carlito"/>
                <a:cs typeface="Carlito"/>
              </a:rPr>
              <a:t>l</a:t>
            </a:r>
            <a:r>
              <a:rPr sz="3600" b="1" spc="-5" dirty="0">
                <a:latin typeface="Carlito"/>
                <a:cs typeface="Carlito"/>
              </a:rPr>
              <a:t>e,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7074" y="797559"/>
            <a:ext cx="2343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  <a:tabLst>
                <a:tab pos="775335" algn="l"/>
                <a:tab pos="2020570" algn="l"/>
              </a:tabLst>
            </a:pPr>
            <a:r>
              <a:rPr sz="3600" b="1" spc="-10" dirty="0">
                <a:latin typeface="Carlito"/>
                <a:cs typeface="Carlito"/>
              </a:rPr>
              <a:t>o</a:t>
            </a:r>
            <a:r>
              <a:rPr sz="3600" b="1" dirty="0">
                <a:latin typeface="Carlito"/>
                <a:cs typeface="Carlito"/>
              </a:rPr>
              <a:t>f	</a:t>
            </a:r>
            <a:r>
              <a:rPr sz="3600" b="1" spc="-5" dirty="0">
                <a:latin typeface="Carlito"/>
                <a:cs typeface="Carlito"/>
              </a:rPr>
              <a:t>he</a:t>
            </a:r>
            <a:r>
              <a:rPr sz="3600" b="1" dirty="0">
                <a:latin typeface="Carlito"/>
                <a:cs typeface="Carlito"/>
              </a:rPr>
              <a:t>at	</a:t>
            </a:r>
            <a:r>
              <a:rPr sz="3600" b="1" spc="5" dirty="0">
                <a:latin typeface="Carlito"/>
                <a:cs typeface="Carlito"/>
              </a:rPr>
              <a:t>i</a:t>
            </a:r>
            <a:r>
              <a:rPr sz="3600" b="1" dirty="0">
                <a:latin typeface="Carlito"/>
                <a:cs typeface="Carlito"/>
              </a:rPr>
              <a:t>s</a:t>
            </a:r>
            <a:endParaRPr sz="36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3600" b="1" spc="5" dirty="0">
                <a:latin typeface="Carlito"/>
                <a:cs typeface="Carlito"/>
              </a:rPr>
              <a:t>i</a:t>
            </a:r>
            <a:r>
              <a:rPr sz="3600" b="1" dirty="0">
                <a:latin typeface="Carlito"/>
                <a:cs typeface="Carlito"/>
              </a:rPr>
              <a:t>ts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830" y="1346200"/>
            <a:ext cx="4671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92425" algn="l"/>
              </a:tabLst>
            </a:pPr>
            <a:r>
              <a:rPr sz="3600" b="1" spc="-5" dirty="0">
                <a:latin typeface="Carlito"/>
                <a:cs typeface="Carlito"/>
              </a:rPr>
              <a:t>transferred	</a:t>
            </a:r>
            <a:r>
              <a:rPr sz="3600" b="1" dirty="0">
                <a:latin typeface="Carlito"/>
                <a:cs typeface="Carlito"/>
              </a:rPr>
              <a:t>to  t</a:t>
            </a:r>
            <a:r>
              <a:rPr sz="3600" b="1" spc="-5" dirty="0">
                <a:latin typeface="Carlito"/>
                <a:cs typeface="Carlito"/>
              </a:rPr>
              <a:t>e</a:t>
            </a:r>
            <a:r>
              <a:rPr sz="3600" b="1" dirty="0">
                <a:latin typeface="Carlito"/>
                <a:cs typeface="Carlito"/>
              </a:rPr>
              <a:t>m</a:t>
            </a:r>
            <a:r>
              <a:rPr sz="3600" b="1" spc="-5" dirty="0">
                <a:latin typeface="Carlito"/>
                <a:cs typeface="Carlito"/>
              </a:rPr>
              <a:t>pe</a:t>
            </a:r>
            <a:r>
              <a:rPr sz="3600" b="1" dirty="0">
                <a:latin typeface="Carlito"/>
                <a:cs typeface="Carlito"/>
              </a:rPr>
              <a:t>rat</a:t>
            </a:r>
            <a:r>
              <a:rPr sz="3600" b="1" spc="-5" dirty="0">
                <a:latin typeface="Carlito"/>
                <a:cs typeface="Carlito"/>
              </a:rPr>
              <a:t>u</a:t>
            </a:r>
            <a:r>
              <a:rPr sz="3600" b="1" spc="5" dirty="0">
                <a:latin typeface="Carlito"/>
                <a:cs typeface="Carlito"/>
              </a:rPr>
              <a:t>r</a:t>
            </a:r>
            <a:r>
              <a:rPr sz="3600" b="1" dirty="0">
                <a:latin typeface="Carlito"/>
                <a:cs typeface="Carlito"/>
              </a:rPr>
              <a:t>e	</a:t>
            </a:r>
            <a:r>
              <a:rPr sz="3600" b="1" spc="-810" dirty="0">
                <a:latin typeface="Carlito"/>
                <a:cs typeface="Carlito"/>
              </a:rPr>
              <a:t> </a:t>
            </a:r>
            <a:r>
              <a:rPr sz="3600" b="1" spc="-10" dirty="0">
                <a:latin typeface="Carlito"/>
                <a:cs typeface="Carlito"/>
              </a:rPr>
              <a:t>i</a:t>
            </a:r>
            <a:r>
              <a:rPr sz="3600" b="1" spc="-5" dirty="0">
                <a:latin typeface="Carlito"/>
                <a:cs typeface="Carlito"/>
              </a:rPr>
              <a:t>n</a:t>
            </a:r>
            <a:r>
              <a:rPr sz="3600" b="1" spc="10" dirty="0">
                <a:latin typeface="Carlito"/>
                <a:cs typeface="Carlito"/>
              </a:rPr>
              <a:t>c</a:t>
            </a:r>
            <a:r>
              <a:rPr sz="3600" b="1" dirty="0">
                <a:latin typeface="Carlito"/>
                <a:cs typeface="Carlito"/>
              </a:rPr>
              <a:t>r</a:t>
            </a:r>
            <a:r>
              <a:rPr sz="3600" b="1" spc="-5" dirty="0">
                <a:latin typeface="Carlito"/>
                <a:cs typeface="Carlito"/>
              </a:rPr>
              <a:t>e</a:t>
            </a:r>
            <a:r>
              <a:rPr sz="3600" b="1" dirty="0">
                <a:latin typeface="Carlito"/>
                <a:cs typeface="Carlito"/>
              </a:rPr>
              <a:t>as</a:t>
            </a:r>
            <a:r>
              <a:rPr sz="3600" b="1" spc="-5" dirty="0">
                <a:latin typeface="Carlito"/>
                <a:cs typeface="Carlito"/>
              </a:rPr>
              <a:t>es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9079" y="1894840"/>
            <a:ext cx="296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1619885" algn="l"/>
              </a:tabLst>
            </a:pPr>
            <a:r>
              <a:rPr sz="3600" b="1" spc="-5" dirty="0">
                <a:latin typeface="Carlito"/>
                <a:cs typeface="Carlito"/>
              </a:rPr>
              <a:t>by	</a:t>
            </a:r>
            <a:r>
              <a:rPr sz="3600" b="1" dirty="0">
                <a:latin typeface="Carlito"/>
                <a:cs typeface="Carlito"/>
              </a:rPr>
              <a:t>a	</a:t>
            </a:r>
            <a:r>
              <a:rPr sz="3600" b="1" spc="-5" dirty="0">
                <a:latin typeface="Carlito"/>
                <a:cs typeface="Carlito"/>
              </a:rPr>
              <a:t>certain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642" y="2895600"/>
            <a:ext cx="812038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rlito"/>
                <a:cs typeface="Carlito"/>
              </a:rPr>
              <a:t>amount, and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the amount of heat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takes 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get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certain temperature increase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is  called</a:t>
            </a:r>
            <a:r>
              <a:rPr sz="3600" b="1" spc="5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3600" b="1" spc="5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heat</a:t>
            </a:r>
            <a:r>
              <a:rPr sz="3600" b="1" spc="5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capacity,</a:t>
            </a:r>
            <a:r>
              <a:rPr sz="3600" b="1" spc="5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or</a:t>
            </a:r>
            <a:r>
              <a:rPr sz="3600" b="1" spc="6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i="1" spc="-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3150" b="1" spc="-7" baseline="-23809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3600" b="1" spc="-5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3600" b="1" spc="5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3600" b="1" spc="5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dirty="0">
                <a:latin typeface="Carlito"/>
                <a:cs typeface="Carlito"/>
              </a:rPr>
              <a:t>can</a:t>
            </a:r>
            <a:r>
              <a:rPr sz="3600" b="1" spc="590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be</a:t>
            </a:r>
            <a:endParaRPr sz="3600" dirty="0">
              <a:latin typeface="Carlito"/>
              <a:cs typeface="Carlito"/>
            </a:endParaRPr>
          </a:p>
          <a:p>
            <a:pPr marL="38100" algn="just">
              <a:lnSpc>
                <a:spcPct val="100000"/>
              </a:lnSpc>
              <a:spcBef>
                <a:spcPts val="600"/>
              </a:spcBef>
            </a:pPr>
            <a:r>
              <a:rPr sz="3600" b="1" spc="-5" dirty="0">
                <a:latin typeface="Carlito"/>
                <a:cs typeface="Carlito"/>
              </a:rPr>
              <a:t>figured up from the </a:t>
            </a:r>
            <a:r>
              <a:rPr sz="3600" b="1" dirty="0">
                <a:latin typeface="Carlito"/>
                <a:cs typeface="Carlito"/>
              </a:rPr>
              <a:t>DSC</a:t>
            </a:r>
            <a:r>
              <a:rPr sz="3600" b="1" spc="5" dirty="0">
                <a:latin typeface="Carlito"/>
                <a:cs typeface="Carlito"/>
              </a:rPr>
              <a:t> </a:t>
            </a:r>
            <a:r>
              <a:rPr sz="3600" b="1" spc="-5" dirty="0">
                <a:latin typeface="Carlito"/>
                <a:cs typeface="Carlito"/>
              </a:rPr>
              <a:t>plot</a:t>
            </a:r>
            <a:endParaRPr sz="3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9446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0" y="224790"/>
            <a:ext cx="85233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The </a:t>
            </a:r>
            <a:r>
              <a:rPr sz="4000" b="1" spc="-5" dirty="0">
                <a:latin typeface="Carlito"/>
                <a:cs typeface="Carlito"/>
              </a:rPr>
              <a:t>Glass Transition</a:t>
            </a:r>
            <a:r>
              <a:rPr sz="4000" b="1" spc="-55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Temperature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060" y="1340566"/>
            <a:ext cx="76968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On </a:t>
            </a:r>
            <a:r>
              <a:rPr sz="3200" b="1" spc="-5" dirty="0">
                <a:latin typeface="Carlito"/>
                <a:cs typeface="Carlito"/>
              </a:rPr>
              <a:t>further heating </a:t>
            </a:r>
            <a:r>
              <a:rPr sz="3200" b="1" dirty="0">
                <a:latin typeface="Carlito"/>
                <a:cs typeface="Carlito"/>
              </a:rPr>
              <a:t>the </a:t>
            </a:r>
            <a:r>
              <a:rPr sz="3200" b="1" spc="-5" dirty="0">
                <a:latin typeface="Carlito"/>
                <a:cs typeface="Carlito"/>
              </a:rPr>
              <a:t>polymer </a:t>
            </a:r>
            <a:r>
              <a:rPr sz="3200" b="1" dirty="0">
                <a:latin typeface="Carlito"/>
                <a:cs typeface="Carlito"/>
              </a:rPr>
              <a:t>to a certain  </a:t>
            </a:r>
            <a:r>
              <a:rPr sz="3200" b="1" spc="-5" dirty="0">
                <a:latin typeface="Carlito"/>
                <a:cs typeface="Carlito"/>
              </a:rPr>
              <a:t>temperature, </a:t>
            </a:r>
            <a:r>
              <a:rPr sz="3200" b="1" dirty="0">
                <a:latin typeface="Carlito"/>
                <a:cs typeface="Carlito"/>
              </a:rPr>
              <a:t>plot will </a:t>
            </a:r>
            <a:r>
              <a:rPr sz="3200" b="1" spc="-5" dirty="0">
                <a:latin typeface="Carlito"/>
                <a:cs typeface="Carlito"/>
              </a:rPr>
              <a:t>shift </a:t>
            </a:r>
            <a:r>
              <a:rPr sz="3200" b="1" dirty="0">
                <a:latin typeface="Carlito"/>
                <a:cs typeface="Carlito"/>
              </a:rPr>
              <a:t>downward  </a:t>
            </a:r>
            <a:r>
              <a:rPr sz="3200" b="1" spc="-5" dirty="0">
                <a:latin typeface="Carlito"/>
                <a:cs typeface="Carlito"/>
              </a:rPr>
              <a:t>suddenly, </a:t>
            </a:r>
            <a:r>
              <a:rPr sz="3200" b="1" dirty="0">
                <a:latin typeface="Carlito"/>
                <a:cs typeface="Carlito"/>
              </a:rPr>
              <a:t>like</a:t>
            </a:r>
            <a:r>
              <a:rPr sz="3200" b="1" spc="-1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this: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3510071"/>
            <a:ext cx="3844806" cy="2738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30936" r="40237" b="18555"/>
          <a:stretch>
            <a:fillRect/>
          </a:stretch>
        </p:blipFill>
        <p:spPr>
          <a:xfrm>
            <a:off x="3997206" y="3124200"/>
            <a:ext cx="5375394" cy="338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01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929" y="304800"/>
            <a:ext cx="8488662" cy="6311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7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heat flow.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the polymer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17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polymer has just gone through  the glass transition.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17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capacity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occurs at the glass transition,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DSC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polymer's glass transition  temperature.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353504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note that this change doesn't occur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suddenly,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place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range. </a:t>
            </a:r>
            <a:endParaRPr lang="en-US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353504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 picking one discreet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tricky matter, but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just take the middle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incline to be the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51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1" y="224790"/>
            <a:ext cx="358584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rlito"/>
                <a:cs typeface="Carlito"/>
              </a:rPr>
              <a:t>Crystallization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09" y="1158240"/>
            <a:ext cx="8065134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After </a:t>
            </a:r>
            <a:r>
              <a:rPr sz="2600" b="1" dirty="0">
                <a:latin typeface="Carlito"/>
                <a:cs typeface="Carlito"/>
              </a:rPr>
              <a:t>glass transition</a:t>
            </a:r>
            <a:r>
              <a:rPr sz="2600" dirty="0">
                <a:latin typeface="Carlito"/>
                <a:cs typeface="Carlito"/>
              </a:rPr>
              <a:t>, the </a:t>
            </a:r>
            <a:r>
              <a:rPr sz="2600" spc="-5" dirty="0">
                <a:latin typeface="Carlito"/>
                <a:cs typeface="Carlito"/>
              </a:rPr>
              <a:t>p</a:t>
            </a:r>
            <a:r>
              <a:rPr sz="2600" b="1" spc="-5" dirty="0">
                <a:latin typeface="Carlito"/>
                <a:cs typeface="Carlito"/>
              </a:rPr>
              <a:t>olymers have </a:t>
            </a:r>
            <a:r>
              <a:rPr sz="2600" b="1" dirty="0">
                <a:latin typeface="Carlito"/>
                <a:cs typeface="Carlito"/>
              </a:rPr>
              <a:t>a lot  </a:t>
            </a:r>
            <a:r>
              <a:rPr sz="2600" b="1" spc="5" dirty="0">
                <a:latin typeface="Carlito"/>
                <a:cs typeface="Carlito"/>
              </a:rPr>
              <a:t>of </a:t>
            </a:r>
            <a:r>
              <a:rPr sz="2600" b="1" dirty="0">
                <a:latin typeface="Carlito"/>
                <a:cs typeface="Carlito"/>
              </a:rPr>
              <a:t>mobility. </a:t>
            </a:r>
            <a:endParaRPr lang="en-US" sz="2600" b="1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They </a:t>
            </a:r>
            <a:r>
              <a:rPr sz="2600" dirty="0">
                <a:latin typeface="Carlito"/>
                <a:cs typeface="Carlito"/>
              </a:rPr>
              <a:t>wiggle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dirty="0">
                <a:latin typeface="Carlito"/>
                <a:cs typeface="Carlito"/>
              </a:rPr>
              <a:t>squirm, and </a:t>
            </a:r>
            <a:r>
              <a:rPr sz="2600" spc="-5" dirty="0">
                <a:latin typeface="Carlito"/>
                <a:cs typeface="Carlito"/>
              </a:rPr>
              <a:t>never </a:t>
            </a:r>
            <a:r>
              <a:rPr sz="2600" spc="5" dirty="0">
                <a:latin typeface="Carlito"/>
                <a:cs typeface="Carlito"/>
              </a:rPr>
              <a:t>stay </a:t>
            </a:r>
            <a:r>
              <a:rPr sz="2600" dirty="0">
                <a:latin typeface="Carlito"/>
                <a:cs typeface="Carlito"/>
              </a:rPr>
              <a:t>in one position for </a:t>
            </a:r>
            <a:r>
              <a:rPr sz="2600" spc="-5" dirty="0">
                <a:latin typeface="Carlito"/>
                <a:cs typeface="Carlito"/>
              </a:rPr>
              <a:t>very </a:t>
            </a:r>
            <a:r>
              <a:rPr sz="2600" dirty="0">
                <a:latin typeface="Carlito"/>
                <a:cs typeface="Carlito"/>
              </a:rPr>
              <a:t>long </a:t>
            </a:r>
            <a:r>
              <a:rPr sz="2600" spc="-5" dirty="0">
                <a:latin typeface="Carlito"/>
                <a:cs typeface="Carlito"/>
              </a:rPr>
              <a:t>time.  </a:t>
            </a:r>
            <a:endParaRPr lang="en-US" sz="2600" spc="-5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But when they </a:t>
            </a:r>
            <a:r>
              <a:rPr sz="2600" dirty="0">
                <a:latin typeface="Carlito"/>
                <a:cs typeface="Carlito"/>
              </a:rPr>
              <a:t>reach the right </a:t>
            </a:r>
            <a:r>
              <a:rPr sz="2600" spc="-5" dirty="0">
                <a:latin typeface="Carlito"/>
                <a:cs typeface="Carlito"/>
              </a:rPr>
              <a:t>temperature, they </a:t>
            </a:r>
            <a:r>
              <a:rPr sz="2600" dirty="0">
                <a:latin typeface="Carlito"/>
                <a:cs typeface="Carlito"/>
              </a:rPr>
              <a:t>will give off enough </a:t>
            </a:r>
            <a:r>
              <a:rPr sz="2600" spc="-5" dirty="0">
                <a:latin typeface="Carlito"/>
                <a:cs typeface="Carlito"/>
              </a:rPr>
              <a:t>energy </a:t>
            </a:r>
            <a:r>
              <a:rPr sz="2600" spc="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move into </a:t>
            </a:r>
            <a:r>
              <a:rPr sz="2600" spc="-5" dirty="0">
                <a:latin typeface="Carlito"/>
                <a:cs typeface="Carlito"/>
              </a:rPr>
              <a:t>very ordered </a:t>
            </a:r>
            <a:r>
              <a:rPr sz="2600" dirty="0">
                <a:latin typeface="Carlito"/>
                <a:cs typeface="Carlito"/>
              </a:rPr>
              <a:t>arrangements, which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called  crystals.</a:t>
            </a:r>
          </a:p>
        </p:txBody>
      </p:sp>
    </p:spTree>
    <p:extLst>
      <p:ext uri="{BB962C8B-B14F-4D97-AF65-F5344CB8AC3E}">
        <p14:creationId xmlns:p14="http://schemas.microsoft.com/office/powerpoint/2010/main" val="130118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8458200" cy="56560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When polymers fall </a:t>
            </a:r>
            <a:r>
              <a:rPr sz="2600" dirty="0">
                <a:latin typeface="Carlito"/>
                <a:cs typeface="Carlito"/>
              </a:rPr>
              <a:t>into these crystalline  </a:t>
            </a:r>
            <a:r>
              <a:rPr sz="2600" spc="-5" dirty="0">
                <a:latin typeface="Carlito"/>
                <a:cs typeface="Carlito"/>
              </a:rPr>
              <a:t>arrangements, they </a:t>
            </a:r>
            <a:r>
              <a:rPr sz="2600" b="1" dirty="0">
                <a:latin typeface="Carlito"/>
                <a:cs typeface="Carlito"/>
              </a:rPr>
              <a:t>give off heat. </a:t>
            </a:r>
            <a:endParaRPr lang="en-US" sz="2600" b="1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5" dirty="0">
                <a:latin typeface="Carlito"/>
                <a:cs typeface="Carlito"/>
              </a:rPr>
              <a:t>heat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dumped </a:t>
            </a:r>
            <a:r>
              <a:rPr sz="2600" dirty="0">
                <a:latin typeface="Carlito"/>
                <a:cs typeface="Carlito"/>
              </a:rPr>
              <a:t>out, </a:t>
            </a:r>
            <a:r>
              <a:rPr sz="2600" spc="5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makes </a:t>
            </a:r>
            <a:r>
              <a:rPr sz="2600" dirty="0">
                <a:latin typeface="Carlito"/>
                <a:cs typeface="Carlito"/>
              </a:rPr>
              <a:t>the little  computer-controlled heater </a:t>
            </a:r>
            <a:r>
              <a:rPr sz="2600" spc="-5" dirty="0">
                <a:latin typeface="Carlito"/>
                <a:cs typeface="Carlito"/>
              </a:rPr>
              <a:t>under </a:t>
            </a:r>
            <a:r>
              <a:rPr sz="2600" dirty="0">
                <a:latin typeface="Carlito"/>
                <a:cs typeface="Carlito"/>
              </a:rPr>
              <a:t>the sample pan really </a:t>
            </a:r>
            <a:r>
              <a:rPr sz="2600" spc="-5" dirty="0">
                <a:latin typeface="Carlito"/>
                <a:cs typeface="Carlito"/>
              </a:rPr>
              <a:t>happy. </a:t>
            </a:r>
            <a:endParaRPr lang="en-US" sz="2600" spc="-5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It's </a:t>
            </a:r>
            <a:r>
              <a:rPr sz="2600" dirty="0">
                <a:latin typeface="Carlito"/>
                <a:cs typeface="Carlito"/>
              </a:rPr>
              <a:t>happy </a:t>
            </a:r>
            <a:r>
              <a:rPr sz="2600" spc="-5" dirty="0">
                <a:latin typeface="Carlito"/>
                <a:cs typeface="Carlito"/>
              </a:rPr>
              <a:t>because 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doesn't have </a:t>
            </a:r>
            <a:r>
              <a:rPr sz="2600" dirty="0">
                <a:latin typeface="Carlito"/>
                <a:cs typeface="Carlito"/>
              </a:rPr>
              <a:t>to put out much </a:t>
            </a:r>
            <a:r>
              <a:rPr sz="2600" spc="-5" dirty="0">
                <a:latin typeface="Carlito"/>
                <a:cs typeface="Carlito"/>
              </a:rPr>
              <a:t>heat </a:t>
            </a:r>
            <a:r>
              <a:rPr sz="2600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keep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temperature </a:t>
            </a:r>
            <a:r>
              <a:rPr sz="2600" dirty="0">
                <a:latin typeface="Carlito"/>
                <a:cs typeface="Carlito"/>
              </a:rPr>
              <a:t>of the sample pan rising.  </a:t>
            </a:r>
            <a:endParaRPr lang="en-US"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Carlito"/>
                <a:cs typeface="Carlito"/>
              </a:rPr>
              <a:t>You </a:t>
            </a:r>
            <a:r>
              <a:rPr sz="260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see </a:t>
            </a:r>
            <a:r>
              <a:rPr sz="2600" dirty="0">
                <a:latin typeface="Carlito"/>
                <a:cs typeface="Carlito"/>
              </a:rPr>
              <a:t>this drop </a:t>
            </a:r>
            <a:r>
              <a:rPr sz="2600" spc="5" dirty="0">
                <a:latin typeface="Carlito"/>
                <a:cs typeface="Carlito"/>
              </a:rPr>
              <a:t>in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heat </a:t>
            </a:r>
            <a:r>
              <a:rPr sz="2600" dirty="0">
                <a:latin typeface="Carlito"/>
                <a:cs typeface="Carlito"/>
              </a:rPr>
              <a:t>flow </a:t>
            </a:r>
            <a:r>
              <a:rPr sz="2600" spc="5" dirty="0">
                <a:latin typeface="Carlito"/>
                <a:cs typeface="Carlito"/>
              </a:rPr>
              <a:t>as </a:t>
            </a:r>
            <a:r>
              <a:rPr sz="2600" dirty="0">
                <a:latin typeface="Carlito"/>
                <a:cs typeface="Carlito"/>
              </a:rPr>
              <a:t>a  big </a:t>
            </a:r>
            <a:r>
              <a:rPr sz="2600" spc="-5" dirty="0">
                <a:latin typeface="Carlito"/>
                <a:cs typeface="Carlito"/>
              </a:rPr>
              <a:t>peak </a:t>
            </a:r>
            <a:r>
              <a:rPr sz="2600" dirty="0">
                <a:latin typeface="Carlito"/>
                <a:cs typeface="Carlito"/>
              </a:rPr>
              <a:t>in the plot of </a:t>
            </a:r>
            <a:r>
              <a:rPr sz="2600" spc="-5" dirty="0">
                <a:latin typeface="Carlito"/>
                <a:cs typeface="Carlito"/>
              </a:rPr>
              <a:t>heat flow versus  temperature</a:t>
            </a:r>
            <a:r>
              <a:rPr lang="en-US"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5320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258" y="4615179"/>
            <a:ext cx="8613141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The temperature at the highest point in the </a:t>
            </a:r>
            <a:r>
              <a:rPr sz="2800" b="1" spc="-10" dirty="0">
                <a:latin typeface="Carlito"/>
                <a:cs typeface="Carlito"/>
              </a:rPr>
              <a:t>peak </a:t>
            </a:r>
            <a:r>
              <a:rPr sz="2800" b="1" dirty="0">
                <a:latin typeface="Carlito"/>
                <a:cs typeface="Carlito"/>
              </a:rPr>
              <a:t>is  </a:t>
            </a:r>
            <a:r>
              <a:rPr sz="2800" b="1" spc="-5" dirty="0">
                <a:latin typeface="Carlito"/>
                <a:cs typeface="Carlito"/>
              </a:rPr>
              <a:t>usually considered </a:t>
            </a:r>
            <a:r>
              <a:rPr sz="2800" b="1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be </a:t>
            </a: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polymer's crystallization  temperature, or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T</a:t>
            </a:r>
            <a:r>
              <a:rPr sz="2400" b="1" spc="-7" baseline="-24305" dirty="0">
                <a:latin typeface="Carlito"/>
                <a:cs typeface="Carlito"/>
              </a:rPr>
              <a:t>c</a:t>
            </a:r>
            <a:endParaRPr sz="2400" baseline="-24305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40607" y="533400"/>
            <a:ext cx="3589577" cy="3185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30936" r="40237" b="18555"/>
          <a:stretch>
            <a:fillRect/>
          </a:stretch>
        </p:blipFill>
        <p:spPr>
          <a:xfrm>
            <a:off x="0" y="533399"/>
            <a:ext cx="5181099" cy="3185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00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47" y="761"/>
            <a:ext cx="5308853" cy="793807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298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0"/>
              </a:spcBef>
            </a:pPr>
            <a:r>
              <a:rPr sz="3200" b="0" spc="-5" dirty="0">
                <a:solidFill>
                  <a:srgbClr val="FFFFFF"/>
                </a:solidFill>
                <a:latin typeface="Bookman Old Style"/>
                <a:cs typeface="Bookman Old Style"/>
              </a:rPr>
              <a:t>Introduction</a:t>
            </a:r>
            <a:endParaRPr sz="320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40" y="914400"/>
            <a:ext cx="8836661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Calorimetry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thermoanalytical</a:t>
            </a:r>
            <a:r>
              <a:rPr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in which  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heat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temperature</a:t>
            </a:r>
            <a:r>
              <a:rPr sz="2000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function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55344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S.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M.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O'Neill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1962, and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introduced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commercially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the 1963</a:t>
            </a:r>
            <a:r>
              <a:rPr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Pittsburgh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Conference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on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Analytical 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Chemistry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and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Applied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Spectroscopy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976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adiabatic</a:t>
            </a:r>
            <a:r>
              <a:rPr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calorimeter 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biochemistry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Privalov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Monaselidze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1964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Tbilisi,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4267200"/>
            <a:ext cx="3514344" cy="2362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0371" y="4267200"/>
            <a:ext cx="4104131" cy="2362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57200"/>
            <a:ext cx="8544560" cy="632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Also, we can measure the </a:t>
            </a:r>
            <a:r>
              <a:rPr sz="2600" spc="-5" dirty="0">
                <a:latin typeface="Carlito"/>
                <a:cs typeface="Carlito"/>
              </a:rPr>
              <a:t>area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peak,  </a:t>
            </a:r>
            <a:r>
              <a:rPr sz="2600" dirty="0">
                <a:latin typeface="Carlito"/>
                <a:cs typeface="Carlito"/>
              </a:rPr>
              <a:t>which tells us the </a:t>
            </a:r>
            <a:r>
              <a:rPr sz="2600" spc="-5" dirty="0">
                <a:latin typeface="Carlito"/>
                <a:cs typeface="Carlito"/>
              </a:rPr>
              <a:t>latent energy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crystallization 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polymer</a:t>
            </a:r>
            <a:endParaRPr sz="2600" dirty="0">
              <a:latin typeface="Carlito"/>
              <a:cs typeface="Carlito"/>
            </a:endParaRPr>
          </a:p>
          <a:p>
            <a:pPr marL="354965" marR="92075" indent="-342900" algn="just">
              <a:lnSpc>
                <a:spcPct val="15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But </a:t>
            </a:r>
            <a:r>
              <a:rPr sz="2600" dirty="0">
                <a:latin typeface="Carlito"/>
                <a:cs typeface="Carlito"/>
              </a:rPr>
              <a:t>most importantly, this </a:t>
            </a:r>
            <a:r>
              <a:rPr sz="2600" spc="-5" dirty="0">
                <a:latin typeface="Carlito"/>
                <a:cs typeface="Carlito"/>
              </a:rPr>
              <a:t>peak </a:t>
            </a:r>
            <a:r>
              <a:rPr sz="2600" dirty="0">
                <a:latin typeface="Carlito"/>
                <a:cs typeface="Carlito"/>
              </a:rPr>
              <a:t>tells </a:t>
            </a:r>
            <a:r>
              <a:rPr sz="2600" spc="-5" dirty="0">
                <a:latin typeface="Carlito"/>
                <a:cs typeface="Carlito"/>
              </a:rPr>
              <a:t>us </a:t>
            </a:r>
            <a:r>
              <a:rPr sz="2600" dirty="0">
                <a:latin typeface="Carlito"/>
                <a:cs typeface="Carlito"/>
              </a:rPr>
              <a:t>that the  </a:t>
            </a:r>
            <a:r>
              <a:rPr sz="2600" spc="-5" dirty="0">
                <a:latin typeface="Carlito"/>
                <a:cs typeface="Carlito"/>
              </a:rPr>
              <a:t>polymer </a:t>
            </a:r>
            <a:r>
              <a:rPr sz="2600" dirty="0">
                <a:latin typeface="Carlito"/>
                <a:cs typeface="Carlito"/>
              </a:rPr>
              <a:t>can in </a:t>
            </a:r>
            <a:r>
              <a:rPr sz="2600" spc="-5" dirty="0">
                <a:latin typeface="Carlito"/>
                <a:cs typeface="Carlito"/>
              </a:rPr>
              <a:t>fact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crystallize</a:t>
            </a:r>
          </a:p>
          <a:p>
            <a:pPr marL="354965" marR="112395" indent="-342900" algn="just">
              <a:lnSpc>
                <a:spcPct val="15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If </a:t>
            </a:r>
            <a:r>
              <a:rPr sz="2600" dirty="0">
                <a:latin typeface="Carlito"/>
                <a:cs typeface="Carlito"/>
              </a:rPr>
              <a:t>you </a:t>
            </a:r>
            <a:r>
              <a:rPr sz="2600" spc="-5" dirty="0">
                <a:latin typeface="Carlito"/>
                <a:cs typeface="Carlito"/>
              </a:rPr>
              <a:t>analyze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100% </a:t>
            </a:r>
            <a:r>
              <a:rPr sz="2600" dirty="0">
                <a:latin typeface="Carlito"/>
                <a:cs typeface="Carlito"/>
              </a:rPr>
              <a:t>amorphous </a:t>
            </a:r>
            <a:r>
              <a:rPr sz="2600" spc="-5" dirty="0">
                <a:latin typeface="Carlito"/>
                <a:cs typeface="Carlito"/>
              </a:rPr>
              <a:t>polymer, </a:t>
            </a:r>
            <a:r>
              <a:rPr sz="2600" dirty="0">
                <a:latin typeface="Carlito"/>
                <a:cs typeface="Carlito"/>
              </a:rPr>
              <a:t>like  </a:t>
            </a:r>
            <a:r>
              <a:rPr sz="2600" spc="-5" dirty="0">
                <a:latin typeface="Carlito"/>
                <a:cs typeface="Carlito"/>
              </a:rPr>
              <a:t>polystrene, </a:t>
            </a:r>
            <a:r>
              <a:rPr sz="2600" dirty="0">
                <a:latin typeface="Carlito"/>
                <a:cs typeface="Carlito"/>
              </a:rPr>
              <a:t>you </a:t>
            </a:r>
            <a:r>
              <a:rPr sz="2600" spc="-5" dirty="0">
                <a:latin typeface="Carlito"/>
                <a:cs typeface="Carlito"/>
              </a:rPr>
              <a:t>wouldn't get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5" dirty="0">
                <a:latin typeface="Carlito"/>
                <a:cs typeface="Carlito"/>
              </a:rPr>
              <a:t>peak, because  </a:t>
            </a:r>
            <a:r>
              <a:rPr sz="2600" dirty="0">
                <a:latin typeface="Carlito"/>
                <a:cs typeface="Carlito"/>
              </a:rPr>
              <a:t>such materials don't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crystallize</a:t>
            </a:r>
          </a:p>
          <a:p>
            <a:pPr marL="354965" marR="314325" indent="-342900" algn="just">
              <a:lnSpc>
                <a:spcPct val="15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Also, because the </a:t>
            </a:r>
            <a:r>
              <a:rPr sz="2600" spc="-5" dirty="0">
                <a:latin typeface="Carlito"/>
                <a:cs typeface="Carlito"/>
              </a:rPr>
              <a:t>polymer </a:t>
            </a:r>
            <a:r>
              <a:rPr sz="2600" dirty="0">
                <a:latin typeface="Carlito"/>
                <a:cs typeface="Carlito"/>
              </a:rPr>
              <a:t>gives off </a:t>
            </a:r>
            <a:r>
              <a:rPr sz="2600" spc="-5" dirty="0">
                <a:latin typeface="Carlito"/>
                <a:cs typeface="Carlito"/>
              </a:rPr>
              <a:t>heat when  </a:t>
            </a:r>
            <a:r>
              <a:rPr sz="2600" dirty="0">
                <a:latin typeface="Carlito"/>
                <a:cs typeface="Carlito"/>
              </a:rPr>
              <a:t>it crystallizes, we call crystallization is </a:t>
            </a:r>
            <a:r>
              <a:rPr sz="2600" spc="5" dirty="0">
                <a:latin typeface="Carlito"/>
                <a:cs typeface="Carlito"/>
              </a:rPr>
              <a:t>an  </a:t>
            </a:r>
            <a:r>
              <a:rPr sz="2600" i="1" dirty="0">
                <a:latin typeface="Carlito"/>
                <a:cs typeface="Carlito"/>
              </a:rPr>
              <a:t>exothermic</a:t>
            </a:r>
            <a:r>
              <a:rPr sz="2600" i="1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transition</a:t>
            </a:r>
            <a:r>
              <a:rPr lang="en-US" sz="2600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3060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628650"/>
            <a:ext cx="1829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Melting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8946" y="1828800"/>
            <a:ext cx="82296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304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heating continues the heat is absorbed and this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transition, called melting.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marR="304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 the</a:t>
            </a:r>
            <a:r>
              <a:rPr sz="26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polymer's</a:t>
            </a:r>
            <a:r>
              <a:rPr sz="26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sz="26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</a:t>
            </a:r>
            <a:r>
              <a:rPr sz="26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i="1" spc="-7" baseline="-238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polymer crystals begin to fall apart, that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melt. </a:t>
            </a:r>
            <a:endParaRPr lang="en-US" sz="2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marR="304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out of their ordered  arrangements, and begin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around  freely that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spotted 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35646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09" y="436879"/>
            <a:ext cx="8717280" cy="599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685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81000" algn="l"/>
              </a:tabLst>
            </a:pPr>
            <a:r>
              <a:rPr sz="2600" spc="-5" dirty="0">
                <a:latin typeface="Carlito"/>
                <a:cs typeface="Carlito"/>
              </a:rPr>
              <a:t>Remember, the </a:t>
            </a:r>
            <a:r>
              <a:rPr sz="2600" dirty="0">
                <a:latin typeface="Carlito"/>
                <a:cs typeface="Carlito"/>
              </a:rPr>
              <a:t>heat which </a:t>
            </a:r>
            <a:r>
              <a:rPr sz="2600" spc="-5" dirty="0">
                <a:latin typeface="Carlito"/>
                <a:cs typeface="Carlito"/>
              </a:rPr>
              <a:t>polymer </a:t>
            </a:r>
            <a:r>
              <a:rPr sz="2600" dirty="0">
                <a:latin typeface="Carlito"/>
                <a:cs typeface="Carlito"/>
              </a:rPr>
              <a:t>give  </a:t>
            </a:r>
            <a:r>
              <a:rPr sz="2600" spc="-5" dirty="0">
                <a:latin typeface="Carlito"/>
                <a:cs typeface="Carlito"/>
              </a:rPr>
              <a:t>off when crystallized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absorbed when  reached</a:t>
            </a:r>
            <a:r>
              <a:rPr sz="2600" spc="3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at</a:t>
            </a:r>
            <a:r>
              <a:rPr sz="2600" spc="360" dirty="0">
                <a:latin typeface="Carlito"/>
                <a:cs typeface="Carlito"/>
              </a:rPr>
              <a:t> </a:t>
            </a:r>
            <a:r>
              <a:rPr sz="2600" i="1" spc="-5" dirty="0">
                <a:latin typeface="Carlito"/>
                <a:cs typeface="Carlito"/>
              </a:rPr>
              <a:t>T</a:t>
            </a:r>
            <a:r>
              <a:rPr sz="2600" spc="-7" baseline="-23809" dirty="0">
                <a:latin typeface="Carlito"/>
                <a:cs typeface="Carlito"/>
              </a:rPr>
              <a:t>m</a:t>
            </a:r>
            <a:r>
              <a:rPr sz="2600" spc="-5" dirty="0">
                <a:latin typeface="Carlito"/>
                <a:cs typeface="Carlito"/>
              </a:rPr>
              <a:t>.</a:t>
            </a:r>
            <a:r>
              <a:rPr sz="2600" spc="360" dirty="0">
                <a:latin typeface="Carlito"/>
                <a:cs typeface="Carlito"/>
              </a:rPr>
              <a:t> </a:t>
            </a:r>
            <a:endParaRPr lang="en-US" sz="2600" spc="360" dirty="0">
              <a:latin typeface="Carlito"/>
              <a:cs typeface="Carlito"/>
            </a:endParaRPr>
          </a:p>
          <a:p>
            <a:pPr marL="494665" marR="685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81000" algn="l"/>
              </a:tabLst>
            </a:pPr>
            <a:r>
              <a:rPr sz="2600" dirty="0">
                <a:latin typeface="Carlito"/>
                <a:cs typeface="Carlito"/>
              </a:rPr>
              <a:t>That</a:t>
            </a:r>
            <a:r>
              <a:rPr sz="2600" spc="3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is</a:t>
            </a:r>
            <a:r>
              <a:rPr sz="2600" spc="3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3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latent</a:t>
            </a:r>
            <a:r>
              <a:rPr sz="2600" spc="3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heat</a:t>
            </a:r>
            <a:r>
              <a:rPr sz="2600" spc="3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lang="en-US" sz="2600" spc="-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melting like latent heat of crystallization.  </a:t>
            </a:r>
            <a:endParaRPr lang="en-US" sz="2600" spc="-5" dirty="0">
              <a:latin typeface="Carlito"/>
              <a:cs typeface="Carlito"/>
            </a:endParaRPr>
          </a:p>
          <a:p>
            <a:pPr marL="494665" marR="685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81000" algn="l"/>
              </a:tabLst>
            </a:pPr>
            <a:r>
              <a:rPr sz="2600" spc="-5" dirty="0">
                <a:latin typeface="Carlito"/>
                <a:cs typeface="Carlito"/>
              </a:rPr>
              <a:t>When the polymer crystals </a:t>
            </a:r>
            <a:r>
              <a:rPr sz="2600" dirty="0">
                <a:latin typeface="Carlito"/>
                <a:cs typeface="Carlito"/>
              </a:rPr>
              <a:t>melt, </a:t>
            </a:r>
            <a:r>
              <a:rPr sz="2600" spc="-5" dirty="0">
                <a:latin typeface="Carlito"/>
                <a:cs typeface="Carlito"/>
              </a:rPr>
              <a:t>they </a:t>
            </a:r>
            <a:r>
              <a:rPr sz="2600" dirty="0">
                <a:latin typeface="Carlito"/>
                <a:cs typeface="Carlito"/>
              </a:rPr>
              <a:t>must  </a:t>
            </a:r>
            <a:r>
              <a:rPr sz="2600" spc="-5" dirty="0">
                <a:latin typeface="Carlito"/>
                <a:cs typeface="Carlito"/>
              </a:rPr>
              <a:t>absorb heat in order </a:t>
            </a:r>
            <a:r>
              <a:rPr sz="260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do so. </a:t>
            </a:r>
            <a:endParaRPr lang="en-US" sz="2600" spc="-5" dirty="0">
              <a:latin typeface="Carlito"/>
              <a:cs typeface="Carlito"/>
            </a:endParaRPr>
          </a:p>
          <a:p>
            <a:pPr marL="494665" marR="685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81000" algn="l"/>
              </a:tabLst>
            </a:pPr>
            <a:r>
              <a:rPr sz="2600" spc="-5" dirty="0">
                <a:latin typeface="Carlito"/>
                <a:cs typeface="Carlito"/>
              </a:rPr>
              <a:t>Remember melting is </a:t>
            </a:r>
            <a:r>
              <a:rPr sz="2600" dirty="0">
                <a:latin typeface="Carlito"/>
                <a:cs typeface="Carlito"/>
              </a:rPr>
              <a:t>a first </a:t>
            </a:r>
            <a:r>
              <a:rPr sz="2600" spc="-5" dirty="0">
                <a:latin typeface="Carlito"/>
                <a:cs typeface="Carlito"/>
              </a:rPr>
              <a:t>order transition. </a:t>
            </a:r>
            <a:endParaRPr lang="en-US" sz="2600" spc="-5" dirty="0">
              <a:latin typeface="Carlito"/>
              <a:cs typeface="Carlito"/>
            </a:endParaRPr>
          </a:p>
          <a:p>
            <a:pPr marL="494665" marR="6858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81000" algn="l"/>
              </a:tabLst>
            </a:pPr>
            <a:r>
              <a:rPr sz="2600" dirty="0">
                <a:latin typeface="Carlito"/>
                <a:cs typeface="Carlito"/>
              </a:rPr>
              <a:t>This  </a:t>
            </a:r>
            <a:r>
              <a:rPr sz="2600" spc="-5" dirty="0">
                <a:latin typeface="Carlito"/>
                <a:cs typeface="Carlito"/>
              </a:rPr>
              <a:t>means that at the melting temperature,  the polymer's temperature won't </a:t>
            </a:r>
            <a:r>
              <a:rPr sz="2600" dirty="0">
                <a:latin typeface="Carlito"/>
                <a:cs typeface="Carlito"/>
              </a:rPr>
              <a:t>rise </a:t>
            </a:r>
            <a:r>
              <a:rPr sz="2600" spc="-5" dirty="0">
                <a:latin typeface="Carlito"/>
                <a:cs typeface="Carlito"/>
              </a:rPr>
              <a:t>until  all the crystals have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melted.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22226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" y="222250"/>
            <a:ext cx="841565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Carlito"/>
              </a:rPr>
              <a:t>This </a:t>
            </a:r>
            <a:r>
              <a:rPr sz="2800" b="1" spc="-5" dirty="0">
                <a:latin typeface="Carlito"/>
                <a:cs typeface="Carlito"/>
              </a:rPr>
              <a:t>means that the little heater under the sample pan  has to put </a:t>
            </a:r>
            <a:r>
              <a:rPr sz="2800" b="1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lot </a:t>
            </a:r>
            <a:r>
              <a:rPr sz="2800" b="1" spc="-5" dirty="0">
                <a:latin typeface="Carlito"/>
                <a:cs typeface="Carlito"/>
              </a:rPr>
              <a:t>of heat into the polymer </a:t>
            </a:r>
            <a:r>
              <a:rPr sz="2800" b="1" dirty="0">
                <a:latin typeface="Carlito"/>
                <a:cs typeface="Carlito"/>
              </a:rPr>
              <a:t>in </a:t>
            </a:r>
            <a:r>
              <a:rPr sz="2800" b="1" spc="-5" dirty="0">
                <a:latin typeface="Carlito"/>
                <a:cs typeface="Carlito"/>
              </a:rPr>
              <a:t>order to both  melt </a:t>
            </a: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crystals </a:t>
            </a:r>
            <a:r>
              <a:rPr sz="2800" b="1" i="1" spc="-5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keep the temperature rising at the  same rate as that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-5" dirty="0">
                <a:latin typeface="Carlito"/>
                <a:cs typeface="Carlito"/>
              </a:rPr>
              <a:t>the reference </a:t>
            </a:r>
            <a:r>
              <a:rPr sz="2800" b="1" spc="-10" dirty="0">
                <a:latin typeface="Carlito"/>
                <a:cs typeface="Carlito"/>
              </a:rPr>
              <a:t>pan. This </a:t>
            </a:r>
            <a:r>
              <a:rPr sz="2800" b="1" spc="-5" dirty="0">
                <a:latin typeface="Carlito"/>
                <a:cs typeface="Carlito"/>
              </a:rPr>
              <a:t>extra heat  flow during melting shows up as </a:t>
            </a:r>
            <a:r>
              <a:rPr sz="2800" b="1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big dip on DSC plot,  like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this: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2910" y="2927455"/>
            <a:ext cx="6264910" cy="359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690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224790"/>
            <a:ext cx="5537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rlito"/>
                <a:cs typeface="Carlito"/>
              </a:rPr>
              <a:t>Putting </a:t>
            </a:r>
            <a:r>
              <a:rPr sz="4000" b="1" dirty="0">
                <a:latin typeface="Carlito"/>
                <a:cs typeface="Carlito"/>
              </a:rPr>
              <a:t>It </a:t>
            </a:r>
            <a:r>
              <a:rPr sz="4000" b="1" spc="-5" dirty="0">
                <a:latin typeface="Carlito"/>
                <a:cs typeface="Carlito"/>
              </a:rPr>
              <a:t>All</a:t>
            </a:r>
            <a:r>
              <a:rPr sz="4000" b="1" spc="-80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Together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9232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490" y="941070"/>
            <a:ext cx="77101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we saw a </a:t>
            </a:r>
            <a:r>
              <a:rPr sz="2400" b="1" spc="-5" dirty="0">
                <a:latin typeface="Carlito"/>
                <a:cs typeface="Carlito"/>
              </a:rPr>
              <a:t>step </a:t>
            </a:r>
            <a:r>
              <a:rPr sz="2400" b="1" dirty="0">
                <a:latin typeface="Carlito"/>
                <a:cs typeface="Carlito"/>
              </a:rPr>
              <a:t>in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plot </a:t>
            </a:r>
            <a:r>
              <a:rPr sz="2400" b="1" spc="-5" dirty="0">
                <a:latin typeface="Carlito"/>
                <a:cs typeface="Carlito"/>
              </a:rPr>
              <a:t>when the </a:t>
            </a:r>
            <a:r>
              <a:rPr sz="2400" b="1" dirty="0">
                <a:latin typeface="Carlito"/>
                <a:cs typeface="Carlito"/>
              </a:rPr>
              <a:t>polymer was </a:t>
            </a:r>
            <a:r>
              <a:rPr sz="2400" b="1" spc="-5" dirty="0">
                <a:latin typeface="Carlito"/>
                <a:cs typeface="Carlito"/>
              </a:rPr>
              <a:t>heated past  its glass transition temperature. </a:t>
            </a:r>
            <a:r>
              <a:rPr sz="2400" b="1" dirty="0">
                <a:latin typeface="Carlito"/>
                <a:cs typeface="Carlito"/>
              </a:rPr>
              <a:t>Then we saw a big </a:t>
            </a:r>
            <a:r>
              <a:rPr sz="2400" b="1" spc="-5" dirty="0">
                <a:latin typeface="Carlito"/>
                <a:cs typeface="Carlito"/>
              </a:rPr>
              <a:t>peak  when the </a:t>
            </a:r>
            <a:r>
              <a:rPr sz="2400" b="1" dirty="0">
                <a:latin typeface="Carlito"/>
                <a:cs typeface="Carlito"/>
              </a:rPr>
              <a:t>polymer reached </a:t>
            </a:r>
            <a:r>
              <a:rPr sz="2400" b="1" spc="-5" dirty="0">
                <a:latin typeface="Carlito"/>
                <a:cs typeface="Carlito"/>
              </a:rPr>
              <a:t>its crystallization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temperature.</a:t>
            </a:r>
            <a:endParaRPr sz="2400" dirty="0">
              <a:latin typeface="Carlito"/>
              <a:cs typeface="Carlito"/>
            </a:endParaRPr>
          </a:p>
          <a:p>
            <a:pPr marL="12700" marR="7366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Then finally </a:t>
            </a:r>
            <a:r>
              <a:rPr sz="2400" b="1" dirty="0">
                <a:latin typeface="Carlito"/>
                <a:cs typeface="Carlito"/>
              </a:rPr>
              <a:t>we saw a big dip when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polymer reached </a:t>
            </a:r>
            <a:r>
              <a:rPr sz="2400" b="1" spc="-5" dirty="0">
                <a:latin typeface="Carlito"/>
                <a:cs typeface="Carlito"/>
              </a:rPr>
              <a:t>its  melting temperature. </a:t>
            </a:r>
            <a:r>
              <a:rPr sz="2400" b="1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put them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5" dirty="0">
                <a:latin typeface="Carlito"/>
                <a:cs typeface="Carlito"/>
              </a:rPr>
              <a:t>together,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whole plot  will often </a:t>
            </a:r>
            <a:r>
              <a:rPr sz="2400" b="1" dirty="0">
                <a:latin typeface="Carlito"/>
                <a:cs typeface="Carlito"/>
              </a:rPr>
              <a:t>look </a:t>
            </a:r>
            <a:r>
              <a:rPr sz="2400" b="1" spc="-5" dirty="0">
                <a:latin typeface="Carlito"/>
                <a:cs typeface="Carlito"/>
              </a:rPr>
              <a:t>something like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this: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5920" y="3716020"/>
            <a:ext cx="4537709" cy="2658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51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534400" cy="4842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Of course, not </a:t>
            </a:r>
            <a:r>
              <a:rPr sz="2600" spc="-5" dirty="0">
                <a:latin typeface="Carlito"/>
                <a:cs typeface="Carlito"/>
              </a:rPr>
              <a:t>everything </a:t>
            </a:r>
            <a:r>
              <a:rPr sz="2600" dirty="0">
                <a:latin typeface="Carlito"/>
                <a:cs typeface="Carlito"/>
              </a:rPr>
              <a:t>you </a:t>
            </a:r>
            <a:r>
              <a:rPr sz="2600" spc="-5" dirty="0">
                <a:latin typeface="Carlito"/>
                <a:cs typeface="Carlito"/>
              </a:rPr>
              <a:t>see here </a:t>
            </a:r>
            <a:r>
              <a:rPr sz="2600" dirty="0">
                <a:latin typeface="Carlito"/>
                <a:cs typeface="Carlito"/>
              </a:rPr>
              <a:t>will 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5" dirty="0">
                <a:latin typeface="Carlito"/>
                <a:cs typeface="Carlito"/>
              </a:rPr>
              <a:t>on </a:t>
            </a:r>
            <a:r>
              <a:rPr sz="2600" spc="-5" dirty="0">
                <a:latin typeface="Carlito"/>
                <a:cs typeface="Carlito"/>
              </a:rPr>
              <a:t>every DSC </a:t>
            </a:r>
            <a:r>
              <a:rPr sz="2600" dirty="0">
                <a:latin typeface="Carlito"/>
                <a:cs typeface="Carlito"/>
              </a:rPr>
              <a:t>plot.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crystallization  </a:t>
            </a:r>
            <a:r>
              <a:rPr sz="2600" spc="-5" dirty="0">
                <a:latin typeface="Carlito"/>
                <a:cs typeface="Carlito"/>
              </a:rPr>
              <a:t>peak </a:t>
            </a:r>
            <a:r>
              <a:rPr sz="2600" dirty="0">
                <a:latin typeface="Carlito"/>
                <a:cs typeface="Carlito"/>
              </a:rPr>
              <a:t>and the melting dip will only show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up  </a:t>
            </a:r>
            <a:r>
              <a:rPr sz="2600" spc="-5" dirty="0">
                <a:latin typeface="Carlito"/>
                <a:cs typeface="Carlito"/>
              </a:rPr>
              <a:t>for polymers </a:t>
            </a:r>
            <a:r>
              <a:rPr sz="2600" dirty="0">
                <a:latin typeface="Carlito"/>
                <a:cs typeface="Carlito"/>
              </a:rPr>
              <a:t>that can form crystals and  melts.</a:t>
            </a:r>
          </a:p>
          <a:p>
            <a:pPr marL="355600" marR="106045" indent="-342900" algn="just">
              <a:lnSpc>
                <a:spcPct val="15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Completely amorphous </a:t>
            </a:r>
            <a:r>
              <a:rPr sz="2600" spc="-5" dirty="0">
                <a:latin typeface="Carlito"/>
                <a:cs typeface="Carlito"/>
              </a:rPr>
              <a:t>polymers won't  </a:t>
            </a:r>
            <a:r>
              <a:rPr sz="2600" dirty="0">
                <a:latin typeface="Carlito"/>
                <a:cs typeface="Carlito"/>
              </a:rPr>
              <a:t>show any crystallization, </a:t>
            </a:r>
            <a:r>
              <a:rPr sz="2600" spc="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any melting  </a:t>
            </a:r>
            <a:r>
              <a:rPr sz="2600" spc="-5" dirty="0">
                <a:latin typeface="Carlito"/>
                <a:cs typeface="Carlito"/>
              </a:rPr>
              <a:t>either. </a:t>
            </a:r>
            <a:r>
              <a:rPr sz="2600" dirty="0">
                <a:latin typeface="Carlito"/>
                <a:cs typeface="Carlito"/>
              </a:rPr>
              <a:t>But </a:t>
            </a:r>
            <a:r>
              <a:rPr sz="2600" spc="-5" dirty="0">
                <a:latin typeface="Carlito"/>
                <a:cs typeface="Carlito"/>
              </a:rPr>
              <a:t>polymers </a:t>
            </a:r>
            <a:r>
              <a:rPr sz="2600" dirty="0">
                <a:latin typeface="Carlito"/>
                <a:cs typeface="Carlito"/>
              </a:rPr>
              <a:t>with both crystalline  and amorphous domains, will show all the  </a:t>
            </a:r>
            <a:r>
              <a:rPr sz="2600" spc="-5" dirty="0">
                <a:latin typeface="Carlito"/>
                <a:cs typeface="Carlito"/>
              </a:rPr>
              <a:t>features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235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81000"/>
            <a:ext cx="8305800" cy="5439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DSC </a:t>
            </a:r>
            <a:r>
              <a:rPr sz="2600" dirty="0">
                <a:latin typeface="Carlito"/>
                <a:cs typeface="Carlito"/>
              </a:rPr>
              <a:t>plot you can </a:t>
            </a:r>
            <a:r>
              <a:rPr sz="2600" spc="-5" dirty="0">
                <a:latin typeface="Carlito"/>
                <a:cs typeface="Carlito"/>
              </a:rPr>
              <a:t>see </a:t>
            </a:r>
            <a:r>
              <a:rPr sz="2600" dirty="0">
                <a:latin typeface="Carlito"/>
                <a:cs typeface="Carlito"/>
              </a:rPr>
              <a:t>a big </a:t>
            </a:r>
            <a:r>
              <a:rPr sz="2600" spc="-5" dirty="0">
                <a:latin typeface="Carlito"/>
                <a:cs typeface="Carlito"/>
              </a:rPr>
              <a:t>difference  between </a:t>
            </a:r>
            <a:r>
              <a:rPr sz="2600" dirty="0">
                <a:latin typeface="Carlito"/>
                <a:cs typeface="Carlito"/>
              </a:rPr>
              <a:t>the glass transition and the </a:t>
            </a:r>
            <a:r>
              <a:rPr sz="2600" spc="-5" dirty="0">
                <a:latin typeface="Carlito"/>
                <a:cs typeface="Carlito"/>
              </a:rPr>
              <a:t>other</a:t>
            </a:r>
            <a:r>
              <a:rPr lang="en-US"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two thermal transitions, crystallization and  melting. </a:t>
            </a:r>
            <a:endParaRPr lang="en-US"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glass transition, </a:t>
            </a:r>
            <a:r>
              <a:rPr sz="2600" spc="-5" dirty="0">
                <a:latin typeface="Carlito"/>
                <a:cs typeface="Carlito"/>
              </a:rPr>
              <a:t>there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no  </a:t>
            </a:r>
            <a:r>
              <a:rPr sz="2600" spc="-5" dirty="0">
                <a:latin typeface="Carlito"/>
                <a:cs typeface="Carlito"/>
              </a:rPr>
              <a:t>dip,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there's </a:t>
            </a:r>
            <a:r>
              <a:rPr sz="2600" dirty="0">
                <a:latin typeface="Carlito"/>
                <a:cs typeface="Carlito"/>
              </a:rPr>
              <a:t>no </a:t>
            </a:r>
            <a:r>
              <a:rPr sz="2600" spc="-5" dirty="0">
                <a:latin typeface="Carlito"/>
                <a:cs typeface="Carlito"/>
              </a:rPr>
              <a:t>peak, either. </a:t>
            </a:r>
            <a:endParaRPr lang="en-US" sz="2600" spc="-5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because there </a:t>
            </a:r>
            <a:r>
              <a:rPr sz="2600" dirty="0">
                <a:latin typeface="Carlito"/>
                <a:cs typeface="Carlito"/>
              </a:rPr>
              <a:t>is no </a:t>
            </a:r>
            <a:r>
              <a:rPr sz="2600" spc="-5" dirty="0">
                <a:latin typeface="Carlito"/>
                <a:cs typeface="Carlito"/>
              </a:rPr>
              <a:t>latent heat </a:t>
            </a:r>
            <a:r>
              <a:rPr sz="2600" dirty="0">
                <a:latin typeface="Carlito"/>
                <a:cs typeface="Carlito"/>
              </a:rPr>
              <a:t>given </a:t>
            </a:r>
            <a:r>
              <a:rPr sz="2600" spc="-5" dirty="0">
                <a:latin typeface="Carlito"/>
                <a:cs typeface="Carlito"/>
              </a:rPr>
              <a:t>off, </a:t>
            </a:r>
            <a:r>
              <a:rPr sz="2600" dirty="0">
                <a:latin typeface="Carlito"/>
                <a:cs typeface="Carlito"/>
              </a:rPr>
              <a:t>or  </a:t>
            </a:r>
            <a:r>
              <a:rPr sz="2600" spc="-5" dirty="0">
                <a:latin typeface="Carlito"/>
                <a:cs typeface="Carlito"/>
              </a:rPr>
              <a:t>absorbed, by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polymer during </a:t>
            </a:r>
            <a:r>
              <a:rPr sz="2600" dirty="0">
                <a:latin typeface="Carlito"/>
                <a:cs typeface="Carlito"/>
              </a:rPr>
              <a:t>the glass  transition. </a:t>
            </a:r>
            <a:endParaRPr lang="en-US"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Carlito"/>
                <a:cs typeface="Carlito"/>
              </a:rPr>
              <a:t>Both </a:t>
            </a:r>
            <a:r>
              <a:rPr sz="2600" spc="-5" dirty="0">
                <a:latin typeface="Carlito"/>
                <a:cs typeface="Carlito"/>
              </a:rPr>
              <a:t>melting </a:t>
            </a:r>
            <a:r>
              <a:rPr sz="2600" dirty="0">
                <a:latin typeface="Carlito"/>
                <a:cs typeface="Carlito"/>
              </a:rPr>
              <a:t>and crystallization involve </a:t>
            </a:r>
            <a:r>
              <a:rPr sz="2600" spc="-5" dirty="0">
                <a:latin typeface="Carlito"/>
                <a:cs typeface="Carlito"/>
              </a:rPr>
              <a:t>giving off </a:t>
            </a:r>
            <a:r>
              <a:rPr sz="2600" spc="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absorbing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heat.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89605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8075295" cy="495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only thing </a:t>
            </a:r>
            <a:r>
              <a:rPr sz="2600" spc="-5" dirty="0">
                <a:latin typeface="Carlito"/>
                <a:cs typeface="Carlito"/>
              </a:rPr>
              <a:t>we </a:t>
            </a:r>
            <a:r>
              <a:rPr sz="2600" dirty="0">
                <a:latin typeface="Carlito"/>
                <a:cs typeface="Carlito"/>
              </a:rPr>
              <a:t>do </a:t>
            </a:r>
            <a:r>
              <a:rPr sz="2600" spc="-5" dirty="0">
                <a:latin typeface="Carlito"/>
                <a:cs typeface="Carlito"/>
              </a:rPr>
              <a:t>see </a:t>
            </a:r>
            <a:r>
              <a:rPr sz="2600" dirty="0">
                <a:latin typeface="Carlito"/>
                <a:cs typeface="Carlito"/>
              </a:rPr>
              <a:t>at the glass  transition temperature is a change in the  </a:t>
            </a:r>
            <a:r>
              <a:rPr sz="2600" spc="-5" dirty="0">
                <a:latin typeface="Carlito"/>
                <a:cs typeface="Carlito"/>
              </a:rPr>
              <a:t>heat </a:t>
            </a:r>
            <a:r>
              <a:rPr sz="2600" dirty="0">
                <a:latin typeface="Carlito"/>
                <a:cs typeface="Carlito"/>
              </a:rPr>
              <a:t>capacity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polymer.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Because </a:t>
            </a:r>
            <a:r>
              <a:rPr sz="2600" spc="-5" dirty="0">
                <a:latin typeface="Carlito"/>
                <a:cs typeface="Carlito"/>
              </a:rPr>
              <a:t>there </a:t>
            </a:r>
            <a:r>
              <a:rPr sz="2600" dirty="0">
                <a:latin typeface="Carlito"/>
                <a:cs typeface="Carlito"/>
              </a:rPr>
              <a:t>is a change in </a:t>
            </a:r>
            <a:r>
              <a:rPr sz="2600" spc="-5" dirty="0">
                <a:latin typeface="Carlito"/>
                <a:cs typeface="Carlito"/>
              </a:rPr>
              <a:t>heat </a:t>
            </a:r>
            <a:r>
              <a:rPr sz="2600" dirty="0">
                <a:latin typeface="Carlito"/>
                <a:cs typeface="Carlito"/>
              </a:rPr>
              <a:t>capacity,  </a:t>
            </a:r>
            <a:r>
              <a:rPr sz="2600" spc="-5" dirty="0">
                <a:latin typeface="Carlito"/>
                <a:cs typeface="Carlito"/>
              </a:rPr>
              <a:t>but there </a:t>
            </a:r>
            <a:r>
              <a:rPr sz="2600" spc="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no </a:t>
            </a:r>
            <a:r>
              <a:rPr sz="2600" spc="-5" dirty="0">
                <a:latin typeface="Carlito"/>
                <a:cs typeface="Carlito"/>
              </a:rPr>
              <a:t>latent heat involved </a:t>
            </a:r>
            <a:r>
              <a:rPr sz="2600" dirty="0">
                <a:latin typeface="Carlito"/>
                <a:cs typeface="Carlito"/>
              </a:rPr>
              <a:t>with the  glass transition, we call the glass transition a  second </a:t>
            </a:r>
            <a:r>
              <a:rPr sz="2600" spc="-5" dirty="0">
                <a:latin typeface="Carlito"/>
                <a:cs typeface="Carlito"/>
              </a:rPr>
              <a:t>order </a:t>
            </a:r>
            <a:r>
              <a:rPr sz="2600" dirty="0">
                <a:latin typeface="Carlito"/>
                <a:cs typeface="Carlito"/>
              </a:rPr>
              <a:t>transition</a:t>
            </a:r>
            <a:r>
              <a:rPr sz="2600">
                <a:latin typeface="Carlito"/>
                <a:cs typeface="Carlito"/>
              </a:rPr>
              <a:t>. </a:t>
            </a:r>
            <a:endParaRPr lang="en-US" sz="26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2600">
                <a:latin typeface="Carlito"/>
                <a:cs typeface="Carlito"/>
              </a:rPr>
              <a:t>Transitions </a:t>
            </a:r>
            <a:r>
              <a:rPr sz="2600" dirty="0">
                <a:latin typeface="Carlito"/>
                <a:cs typeface="Carlito"/>
              </a:rPr>
              <a:t>like  melting and crystallization, which do </a:t>
            </a:r>
            <a:r>
              <a:rPr sz="2600" spc="-5" dirty="0">
                <a:latin typeface="Carlito"/>
                <a:cs typeface="Carlito"/>
              </a:rPr>
              <a:t>have  </a:t>
            </a:r>
            <a:r>
              <a:rPr sz="2600" dirty="0">
                <a:latin typeface="Carlito"/>
                <a:cs typeface="Carlito"/>
              </a:rPr>
              <a:t>latent heats, are called first </a:t>
            </a:r>
            <a:r>
              <a:rPr sz="2600" spc="-5" dirty="0">
                <a:latin typeface="Carlito"/>
                <a:cs typeface="Carlito"/>
              </a:rPr>
              <a:t>order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33410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0" y="908304"/>
                </a:moveTo>
                <a:lnTo>
                  <a:pt x="9144000" y="908304"/>
                </a:lnTo>
                <a:lnTo>
                  <a:pt x="9144000" y="0"/>
                </a:lnTo>
                <a:lnTo>
                  <a:pt x="0" y="0"/>
                </a:lnTo>
                <a:lnTo>
                  <a:pt x="0" y="90830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0" y="908304"/>
                </a:moveTo>
                <a:lnTo>
                  <a:pt x="9144000" y="908304"/>
                </a:lnTo>
                <a:lnTo>
                  <a:pt x="9144000" y="0"/>
                </a:lnTo>
                <a:lnTo>
                  <a:pt x="0" y="0"/>
                </a:lnTo>
                <a:lnTo>
                  <a:pt x="0" y="908304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3729" y="178053"/>
            <a:ext cx="4335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Bookman Old Style"/>
                <a:cs typeface="Bookman Old Style"/>
              </a:rPr>
              <a:t>References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&amp;</a:t>
            </a:r>
            <a:r>
              <a:rPr sz="3200" b="0" spc="-8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Sources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26591"/>
            <a:ext cx="9143999" cy="54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81455"/>
            <a:ext cx="9144000" cy="587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81455"/>
            <a:ext cx="9144000" cy="5876925"/>
          </a:xfrm>
          <a:custGeom>
            <a:avLst/>
            <a:gdLst/>
            <a:ahLst/>
            <a:cxnLst/>
            <a:rect l="l" t="t" r="r" b="b"/>
            <a:pathLst>
              <a:path w="9144000" h="5876925">
                <a:moveTo>
                  <a:pt x="0" y="5876544"/>
                </a:moveTo>
                <a:lnTo>
                  <a:pt x="9144000" y="5876544"/>
                </a:lnTo>
                <a:lnTo>
                  <a:pt x="9144000" y="0"/>
                </a:lnTo>
                <a:lnTo>
                  <a:pt x="0" y="0"/>
                </a:lnTo>
                <a:lnTo>
                  <a:pt x="0" y="5876544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942127"/>
            <a:ext cx="8883650" cy="44132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Molecular </a:t>
            </a:r>
            <a:r>
              <a:rPr sz="2000" b="0" i="1" spc="-10" dirty="0">
                <a:latin typeface="Bookman Old Style"/>
                <a:cs typeface="Bookman Old Style"/>
              </a:rPr>
              <a:t>biology </a:t>
            </a:r>
            <a:r>
              <a:rPr sz="2000" b="0" i="1" spc="-5" dirty="0">
                <a:latin typeface="Bookman Old Style"/>
                <a:cs typeface="Bookman Old Style"/>
              </a:rPr>
              <a:t>(in </a:t>
            </a:r>
            <a:r>
              <a:rPr sz="2000" b="0" i="1" spc="-10" dirty="0">
                <a:latin typeface="Bookman Old Style"/>
                <a:cs typeface="Bookman Old Style"/>
              </a:rPr>
              <a:t>Russian). </a:t>
            </a:r>
            <a:r>
              <a:rPr sz="2000" b="1" i="1" dirty="0">
                <a:latin typeface="Bookman Old Style"/>
                <a:cs typeface="Bookman Old Style"/>
              </a:rPr>
              <a:t>6</a:t>
            </a:r>
            <a:r>
              <a:rPr sz="2000" b="0" i="1" dirty="0">
                <a:latin typeface="Bookman Old Style"/>
                <a:cs typeface="Bookman Old Style"/>
              </a:rPr>
              <a:t>. </a:t>
            </a:r>
            <a:r>
              <a:rPr sz="2000" b="0" i="1" spc="-10" dirty="0">
                <a:latin typeface="Bookman Old Style"/>
                <a:cs typeface="Bookman Old Style"/>
              </a:rPr>
              <a:t>Moscow. </a:t>
            </a:r>
            <a:r>
              <a:rPr sz="2000" b="0" i="1" dirty="0">
                <a:latin typeface="Bookman Old Style"/>
                <a:cs typeface="Bookman Old Style"/>
              </a:rPr>
              <a:t>1975. </a:t>
            </a:r>
            <a:r>
              <a:rPr sz="2000" b="0" i="1" spc="-5" dirty="0">
                <a:latin typeface="Bookman Old Style"/>
                <a:cs typeface="Bookman Old Style"/>
              </a:rPr>
              <a:t>pp.</a:t>
            </a:r>
            <a:r>
              <a:rPr sz="2000" b="0" i="1" spc="114" dirty="0">
                <a:latin typeface="Bookman Old Style"/>
                <a:cs typeface="Bookman Old Style"/>
              </a:rPr>
              <a:t> </a:t>
            </a:r>
            <a:r>
              <a:rPr sz="2000" b="0" i="1" dirty="0">
                <a:latin typeface="Bookman Old Style"/>
                <a:cs typeface="Bookman Old Style"/>
              </a:rPr>
              <a:t>7–33.</a:t>
            </a:r>
            <a:endParaRPr sz="2000">
              <a:latin typeface="Bookman Old Style"/>
              <a:cs typeface="Bookman Old Style"/>
            </a:endParaRPr>
          </a:p>
          <a:p>
            <a:pPr marL="469900" marR="5080" indent="-4572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Wunderlich, B. </a:t>
            </a:r>
            <a:r>
              <a:rPr sz="2000" b="0" i="1" dirty="0">
                <a:latin typeface="Bookman Old Style"/>
                <a:cs typeface="Bookman Old Style"/>
              </a:rPr>
              <a:t>(1990). </a:t>
            </a:r>
            <a:r>
              <a:rPr sz="2000" b="0" i="1" spc="-10" dirty="0">
                <a:latin typeface="Bookman Old Style"/>
                <a:cs typeface="Bookman Old Style"/>
              </a:rPr>
              <a:t>Thermal Analysis. </a:t>
            </a:r>
            <a:r>
              <a:rPr sz="2000" b="0" i="1" dirty="0">
                <a:latin typeface="Bookman Old Style"/>
                <a:cs typeface="Bookman Old Style"/>
              </a:rPr>
              <a:t>New </a:t>
            </a:r>
            <a:r>
              <a:rPr sz="2000" b="0" i="1" spc="-5" dirty="0">
                <a:latin typeface="Bookman Old Style"/>
                <a:cs typeface="Bookman Old Style"/>
              </a:rPr>
              <a:t>York: </a:t>
            </a:r>
            <a:r>
              <a:rPr sz="2000" b="0" i="1" spc="-15" dirty="0">
                <a:latin typeface="Bookman Old Style"/>
                <a:cs typeface="Bookman Old Style"/>
              </a:rPr>
              <a:t>Academic </a:t>
            </a:r>
            <a:r>
              <a:rPr sz="2000" b="0" i="1" spc="-5" dirty="0">
                <a:latin typeface="Bookman Old Style"/>
                <a:cs typeface="Bookman Old Style"/>
              </a:rPr>
              <a:t>Press.  pp. 137–140.</a:t>
            </a:r>
            <a:endParaRPr sz="2000">
              <a:latin typeface="Bookman Old Style"/>
              <a:cs typeface="Bookman Old Style"/>
            </a:endParaRPr>
          </a:p>
          <a:p>
            <a:pPr marL="469900" marR="59182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Dean, </a:t>
            </a:r>
            <a:r>
              <a:rPr sz="2000" b="0" i="1" dirty="0">
                <a:latin typeface="Bookman Old Style"/>
                <a:cs typeface="Bookman Old Style"/>
              </a:rPr>
              <a:t>John </a:t>
            </a:r>
            <a:r>
              <a:rPr sz="2000" b="0" i="1" spc="-5" dirty="0">
                <a:latin typeface="Bookman Old Style"/>
                <a:cs typeface="Bookman Old Style"/>
              </a:rPr>
              <a:t>A. </a:t>
            </a:r>
            <a:r>
              <a:rPr sz="2000" b="0" i="1" dirty="0">
                <a:latin typeface="Bookman Old Style"/>
                <a:cs typeface="Bookman Old Style"/>
              </a:rPr>
              <a:t>(1995). </a:t>
            </a:r>
            <a:r>
              <a:rPr sz="2000" b="0" i="1" spc="5" dirty="0">
                <a:latin typeface="Bookman Old Style"/>
                <a:cs typeface="Bookman Old Style"/>
              </a:rPr>
              <a:t>The </a:t>
            </a:r>
            <a:r>
              <a:rPr sz="2000" b="0" i="1" spc="-10" dirty="0">
                <a:latin typeface="Bookman Old Style"/>
                <a:cs typeface="Bookman Old Style"/>
              </a:rPr>
              <a:t>Analytical Chemistry </a:t>
            </a:r>
            <a:r>
              <a:rPr sz="2000" b="0" i="1" spc="-5" dirty="0">
                <a:latin typeface="Bookman Old Style"/>
                <a:cs typeface="Bookman Old Style"/>
              </a:rPr>
              <a:t>Handbook. New  York: </a:t>
            </a:r>
            <a:r>
              <a:rPr sz="2000" b="0" i="1" dirty="0">
                <a:latin typeface="Bookman Old Style"/>
                <a:cs typeface="Bookman Old Style"/>
              </a:rPr>
              <a:t>McGraw </a:t>
            </a:r>
            <a:r>
              <a:rPr sz="2000" b="0" i="1" spc="-10" dirty="0">
                <a:latin typeface="Bookman Old Style"/>
                <a:cs typeface="Bookman Old Style"/>
              </a:rPr>
              <a:t>Hill, </a:t>
            </a:r>
            <a:r>
              <a:rPr sz="2000" b="0" i="1" spc="-20" dirty="0">
                <a:latin typeface="Bookman Old Style"/>
                <a:cs typeface="Bookman Old Style"/>
              </a:rPr>
              <a:t>Inc. </a:t>
            </a:r>
            <a:r>
              <a:rPr sz="2000" b="0" i="1" spc="-5" dirty="0">
                <a:latin typeface="Bookman Old Style"/>
                <a:cs typeface="Bookman Old Style"/>
              </a:rPr>
              <a:t>pp.</a:t>
            </a:r>
            <a:r>
              <a:rPr sz="2000" b="0" i="1" spc="114" dirty="0">
                <a:latin typeface="Bookman Old Style"/>
                <a:cs typeface="Bookman Old Style"/>
              </a:rPr>
              <a:t> </a:t>
            </a:r>
            <a:r>
              <a:rPr sz="2000" b="0" i="1" dirty="0">
                <a:latin typeface="Bookman Old Style"/>
                <a:cs typeface="Bookman Old Style"/>
              </a:rPr>
              <a:t>15.1–15.5</a:t>
            </a:r>
            <a:endParaRPr sz="2000">
              <a:latin typeface="Bookman Old Style"/>
              <a:cs typeface="Bookman Old Style"/>
            </a:endParaRPr>
          </a:p>
          <a:p>
            <a:pPr marL="469900" marR="227329" indent="-4572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B. Wunderlich, </a:t>
            </a:r>
            <a:r>
              <a:rPr sz="2000" b="0" i="1" spc="-10" dirty="0">
                <a:latin typeface="Bookman Old Style"/>
                <a:cs typeface="Bookman Old Style"/>
              </a:rPr>
              <a:t>Macromolecular </a:t>
            </a:r>
            <a:r>
              <a:rPr sz="2000" b="0" i="1" spc="-5" dirty="0">
                <a:latin typeface="Bookman Old Style"/>
                <a:cs typeface="Bookman Old Style"/>
              </a:rPr>
              <a:t>Physics, </a:t>
            </a:r>
            <a:r>
              <a:rPr sz="2000" b="0" i="1" dirty="0">
                <a:latin typeface="Bookman Old Style"/>
                <a:cs typeface="Bookman Old Style"/>
              </a:rPr>
              <a:t>(1980), </a:t>
            </a:r>
            <a:r>
              <a:rPr sz="2000" b="0" i="1" spc="-5" dirty="0">
                <a:latin typeface="Bookman Old Style"/>
                <a:cs typeface="Bookman Old Style"/>
              </a:rPr>
              <a:t>Vol. 3, Ch. 8, Table  </a:t>
            </a:r>
            <a:r>
              <a:rPr sz="2000" b="0" i="1" spc="-10" dirty="0">
                <a:latin typeface="Bookman Old Style"/>
                <a:cs typeface="Bookman Old Style"/>
              </a:rPr>
              <a:t>VIII.6.</a:t>
            </a:r>
            <a:endParaRPr sz="2000">
              <a:latin typeface="Bookman Old Style"/>
              <a:cs typeface="Bookman Old Style"/>
            </a:endParaRPr>
          </a:p>
          <a:p>
            <a:pPr marL="469900" marR="32448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Brydson, J. A., </a:t>
            </a:r>
            <a:r>
              <a:rPr sz="2000" b="0" i="1" spc="-10" dirty="0">
                <a:latin typeface="Bookman Old Style"/>
                <a:cs typeface="Bookman Old Style"/>
              </a:rPr>
              <a:t>Plastics Materials, Butterworth-Heinemann, </a:t>
            </a:r>
            <a:r>
              <a:rPr sz="2000" b="0" i="1" spc="-25" dirty="0">
                <a:latin typeface="Bookman Old Style"/>
                <a:cs typeface="Bookman Old Style"/>
              </a:rPr>
              <a:t>7th </a:t>
            </a:r>
            <a:r>
              <a:rPr sz="2000" b="0" i="1" spc="-5" dirty="0">
                <a:latin typeface="Bookman Old Style"/>
                <a:cs typeface="Bookman Old Style"/>
              </a:rPr>
              <a:t>Ed  </a:t>
            </a:r>
            <a:r>
              <a:rPr sz="2000" b="0" i="1" dirty="0">
                <a:latin typeface="Bookman Old Style"/>
                <a:cs typeface="Bookman Old Style"/>
              </a:rPr>
              <a:t>(1999).</a:t>
            </a:r>
            <a:endParaRPr sz="2000">
              <a:latin typeface="Bookman Old Style"/>
              <a:cs typeface="Bookman Old Style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0" i="1" spc="-5" dirty="0">
                <a:latin typeface="Bookman Old Style"/>
                <a:cs typeface="Bookman Old Style"/>
              </a:rPr>
              <a:t>Ezrin, Meyer, </a:t>
            </a:r>
            <a:r>
              <a:rPr sz="2000" b="0" i="1" spc="-10" dirty="0">
                <a:latin typeface="Bookman Old Style"/>
                <a:cs typeface="Bookman Old Style"/>
              </a:rPr>
              <a:t>Plastics Failure </a:t>
            </a:r>
            <a:r>
              <a:rPr sz="2000" b="0" i="1" spc="-5" dirty="0">
                <a:latin typeface="Bookman Old Style"/>
                <a:cs typeface="Bookman Old Style"/>
              </a:rPr>
              <a:t>Guide: </a:t>
            </a:r>
            <a:r>
              <a:rPr sz="2000" b="0" i="1" spc="-10" dirty="0">
                <a:latin typeface="Bookman Old Style"/>
                <a:cs typeface="Bookman Old Style"/>
              </a:rPr>
              <a:t>Cause </a:t>
            </a:r>
            <a:r>
              <a:rPr sz="2000" b="0" i="1" spc="-15" dirty="0">
                <a:latin typeface="Bookman Old Style"/>
                <a:cs typeface="Bookman Old Style"/>
              </a:rPr>
              <a:t>and Prevention,</a:t>
            </a:r>
            <a:r>
              <a:rPr sz="2000" b="0" i="1" spc="215" dirty="0">
                <a:latin typeface="Bookman Old Style"/>
                <a:cs typeface="Bookman Old Style"/>
              </a:rPr>
              <a:t> </a:t>
            </a:r>
            <a:r>
              <a:rPr sz="2000" b="0" i="1" spc="-5" dirty="0">
                <a:latin typeface="Bookman Old Style"/>
                <a:cs typeface="Bookman Old Style"/>
              </a:rPr>
              <a:t>Hanser-</a:t>
            </a:r>
            <a:endParaRPr sz="2000">
              <a:latin typeface="Bookman Old Style"/>
              <a:cs typeface="Bookman Old Style"/>
            </a:endParaRPr>
          </a:p>
          <a:p>
            <a:pPr marL="469900">
              <a:lnSpc>
                <a:spcPct val="100000"/>
              </a:lnSpc>
            </a:pPr>
            <a:r>
              <a:rPr sz="2000" b="0" i="1" spc="-5" dirty="0">
                <a:latin typeface="Bookman Old Style"/>
                <a:cs typeface="Bookman Old Style"/>
              </a:rPr>
              <a:t>SPE</a:t>
            </a:r>
            <a:r>
              <a:rPr sz="2000" b="0" i="1" spc="-15" dirty="0">
                <a:latin typeface="Bookman Old Style"/>
                <a:cs typeface="Bookman Old Style"/>
              </a:rPr>
              <a:t> </a:t>
            </a:r>
            <a:r>
              <a:rPr sz="2000" b="0" i="1" dirty="0">
                <a:latin typeface="Bookman Old Style"/>
                <a:cs typeface="Bookman Old Style"/>
              </a:rPr>
              <a:t>(1996).</a:t>
            </a:r>
            <a:endParaRPr sz="2000">
              <a:latin typeface="Bookman Old Style"/>
              <a:cs typeface="Bookman Old Style"/>
            </a:endParaRPr>
          </a:p>
          <a:p>
            <a:pPr marL="469900" marR="683895" indent="-457200">
              <a:lnSpc>
                <a:spcPct val="100000"/>
              </a:lnSpc>
              <a:spcBef>
                <a:spcPts val="480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000" b="0" i="1" spc="-10" dirty="0">
                <a:latin typeface="Bookman Old Style"/>
                <a:cs typeface="Bookman Old Style"/>
              </a:rPr>
              <a:t>Wright, </a:t>
            </a:r>
            <a:r>
              <a:rPr sz="2000" b="0" i="1" dirty="0">
                <a:latin typeface="Bookman Old Style"/>
                <a:cs typeface="Bookman Old Style"/>
              </a:rPr>
              <a:t>D. </a:t>
            </a:r>
            <a:r>
              <a:rPr sz="2000" b="0" i="1" spc="-5" dirty="0">
                <a:latin typeface="Bookman Old Style"/>
                <a:cs typeface="Bookman Old Style"/>
              </a:rPr>
              <a:t>C., </a:t>
            </a:r>
            <a:r>
              <a:rPr sz="2000" b="0" i="1" spc="-10" dirty="0">
                <a:latin typeface="Bookman Old Style"/>
                <a:cs typeface="Bookman Old Style"/>
              </a:rPr>
              <a:t>Environmental </a:t>
            </a:r>
            <a:r>
              <a:rPr sz="2000" b="0" i="1" spc="-15" dirty="0">
                <a:latin typeface="Bookman Old Style"/>
                <a:cs typeface="Bookman Old Style"/>
              </a:rPr>
              <a:t>Stress </a:t>
            </a:r>
            <a:r>
              <a:rPr sz="2000" b="0" i="1" spc="-10" dirty="0">
                <a:latin typeface="Bookman Old Style"/>
                <a:cs typeface="Bookman Old Style"/>
              </a:rPr>
              <a:t>Cracking of Plastics </a:t>
            </a:r>
            <a:r>
              <a:rPr sz="2000" b="0" i="1" spc="-5" dirty="0">
                <a:latin typeface="Bookman Old Style"/>
                <a:cs typeface="Bookman Old Style"/>
              </a:rPr>
              <a:t>RAPRA  </a:t>
            </a:r>
            <a:r>
              <a:rPr sz="2000" b="0" i="1" dirty="0">
                <a:latin typeface="Bookman Old Style"/>
                <a:cs typeface="Bookman Old Style"/>
              </a:rPr>
              <a:t>(2001).</a:t>
            </a:r>
            <a:endParaRPr sz="2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A753-0A47-0576-0ADE-5ED7433E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80" y="5167"/>
            <a:ext cx="9125919" cy="6243234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ADVANATGES 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Rapidity of Determination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simple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and speed with which it can be used to see transitions in materials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a cost-effective determination of certain relevant thermal properties of materials with a moderate effort</a:t>
            </a: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algn="l"/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 is difficult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ignificant differences can arise between DSC results for the same material when they measured in different laboratories.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330" y="761"/>
            <a:ext cx="6696709" cy="981710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3200" b="0" spc="-5" dirty="0">
                <a:solidFill>
                  <a:srgbClr val="FFFFFF"/>
                </a:solidFill>
                <a:latin typeface="Bookman Old Style"/>
                <a:cs typeface="Bookman Old Style"/>
              </a:rPr>
              <a:t>Principles of</a:t>
            </a:r>
            <a:r>
              <a:rPr sz="3200" b="0" spc="-2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DSC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66291"/>
            <a:ext cx="8934450" cy="5634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107314" indent="-342900" algn="just">
              <a:lnSpc>
                <a:spcPct val="98800"/>
              </a:lnSpc>
              <a:spcBef>
                <a:spcPts val="13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even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thermal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thermal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2484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2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en-US"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53035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Calorimeter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702" y="761"/>
            <a:ext cx="7127875" cy="908685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Comparison Of DTA &amp;</a:t>
            </a:r>
            <a:r>
              <a:rPr sz="3200" b="0" spc="-5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DSC</a:t>
            </a:r>
            <a:endParaRPr sz="3200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23613"/>
              </p:ext>
            </p:extLst>
          </p:nvPr>
        </p:nvGraphicFramePr>
        <p:xfrm>
          <a:off x="-6350" y="974725"/>
          <a:ext cx="9144000" cy="329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29">
                <a:tc>
                  <a:txBody>
                    <a:bodyPr/>
                    <a:lstStyle/>
                    <a:p>
                      <a:pPr marL="91440" marR="638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“DSC”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stands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“Differential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Scanning 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Calorimetry”.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0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“DTA”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stands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“Differential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Thermal 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Analysis.”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310">
                <a:tc>
                  <a:txBody>
                    <a:bodyPr/>
                    <a:lstStyle/>
                    <a:p>
                      <a:pPr marL="91440" marR="155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DSC 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technique in which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difference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calculated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amount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heat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needed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(heat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flow)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increase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temperature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sample and 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heat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 to increase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temperature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reference.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2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DTA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technique in which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calculated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temperatures required 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reference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 the sample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when the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heat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kept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3708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DSC 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instrument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DSC  technique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measure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heat released or  absorbed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during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transition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phase.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50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DTA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instrument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DTA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technique</a:t>
                      </a:r>
                      <a:r>
                        <a:rPr lang="en-US" sz="1800" spc="-5" dirty="0">
                          <a:latin typeface="Calibri"/>
                          <a:cs typeface="Calibri"/>
                        </a:rPr>
                        <a:t> to measure </a:t>
                      </a:r>
                      <a:r>
                        <a:rPr lang="en-US" sz="1800" b="1" spc="-5" dirty="0">
                          <a:latin typeface="Calibri"/>
                          <a:cs typeface="Calibri"/>
                        </a:rPr>
                        <a:t>temperature difference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.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4605581"/>
            <a:ext cx="4168229" cy="225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628" y="4293107"/>
            <a:ext cx="4320357" cy="2564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922" y="761"/>
            <a:ext cx="7200900" cy="693420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Comparison Of DTA &amp;</a:t>
            </a:r>
            <a:r>
              <a:rPr sz="3200" b="0" spc="-5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FFFFFF"/>
                </a:solidFill>
                <a:latin typeface="Bookman Old Style"/>
                <a:cs typeface="Bookman Old Style"/>
              </a:rPr>
              <a:t>DSC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332" y="990192"/>
            <a:ext cx="8388785" cy="582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514" y="1016940"/>
            <a:ext cx="8536305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5080" indent="-234950">
              <a:lnSpc>
                <a:spcPct val="150000"/>
              </a:lnSpc>
              <a:spcBef>
                <a:spcPts val="100"/>
              </a:spcBef>
              <a:buFont typeface="Carlito"/>
              <a:buChar char="•"/>
              <a:tabLst>
                <a:tab pos="247650" algn="l"/>
                <a:tab pos="1284605" algn="l"/>
                <a:tab pos="2431415" algn="l"/>
                <a:tab pos="3326765" algn="l"/>
                <a:tab pos="3634104" algn="l"/>
                <a:tab pos="4351020" algn="l"/>
                <a:tab pos="5340985" algn="l"/>
                <a:tab pos="7593965" algn="l"/>
              </a:tabLst>
            </a:pP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w</a:t>
            </a:r>
            <a:r>
              <a:rPr sz="2800" dirty="0">
                <a:latin typeface="Carlito"/>
                <a:cs typeface="Carlito"/>
              </a:rPr>
              <a:t>o	</a:t>
            </a:r>
            <a:r>
              <a:rPr sz="2800" spc="-15" dirty="0">
                <a:latin typeface="Carlito"/>
                <a:cs typeface="Carlito"/>
              </a:rPr>
              <a:t>b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c	t</a:t>
            </a:r>
            <a:r>
              <a:rPr sz="2800" spc="-10" dirty="0">
                <a:latin typeface="Carlito"/>
                <a:cs typeface="Carlito"/>
              </a:rPr>
              <a:t>y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		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f	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C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lang="en-US" sz="2800" spc="-10" dirty="0">
                <a:latin typeface="Carlito"/>
                <a:cs typeface="Carlito"/>
              </a:rPr>
              <a:t> 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650" algn="l"/>
                <a:tab pos="1284605" algn="l"/>
                <a:tab pos="2431415" algn="l"/>
                <a:tab pos="3326765" algn="l"/>
                <a:tab pos="3634104" algn="l"/>
                <a:tab pos="4351020" algn="l"/>
                <a:tab pos="5340985" algn="l"/>
                <a:tab pos="7593965" algn="l"/>
              </a:tabLst>
            </a:pPr>
            <a:r>
              <a:rPr lang="en-US" sz="2800" b="1" spc="-10" dirty="0">
                <a:latin typeface="Carlito"/>
                <a:cs typeface="Carlito"/>
              </a:rPr>
              <a:t>1. </a:t>
            </a:r>
            <a:r>
              <a:rPr lang="en-IN" sz="2800" b="1" spc="-5" dirty="0">
                <a:latin typeface="Carlito"/>
                <a:cs typeface="Carlito"/>
              </a:rPr>
              <a:t>Heat-Flux </a:t>
            </a:r>
            <a:r>
              <a:rPr lang="en-IN" sz="2800" b="1" spc="-10" dirty="0">
                <a:latin typeface="Arial"/>
                <a:cs typeface="Arial"/>
              </a:rPr>
              <a:t>DSC and</a:t>
            </a:r>
            <a:endParaRPr lang="en-IN" sz="2800" b="1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650" algn="l"/>
                <a:tab pos="1284605" algn="l"/>
                <a:tab pos="2431415" algn="l"/>
                <a:tab pos="3326765" algn="l"/>
                <a:tab pos="3634104" algn="l"/>
                <a:tab pos="4351020" algn="l"/>
                <a:tab pos="5340985" algn="l"/>
                <a:tab pos="7593965" algn="l"/>
              </a:tabLst>
            </a:pPr>
            <a:r>
              <a:rPr lang="en-US" sz="2800" b="1" spc="-5" dirty="0">
                <a:latin typeface="Carlito"/>
                <a:cs typeface="Carlito"/>
              </a:rPr>
              <a:t>2. P</a:t>
            </a:r>
            <a:r>
              <a:rPr sz="2800" b="1" spc="-10" dirty="0">
                <a:latin typeface="Carlito"/>
                <a:cs typeface="Carlito"/>
              </a:rPr>
              <a:t>o</a:t>
            </a:r>
            <a:r>
              <a:rPr sz="2800" b="1" spc="-5" dirty="0">
                <a:latin typeface="Carlito"/>
                <a:cs typeface="Carlito"/>
              </a:rPr>
              <a:t>w</a:t>
            </a:r>
            <a:r>
              <a:rPr sz="2800" b="1" spc="5" dirty="0">
                <a:latin typeface="Carlito"/>
                <a:cs typeface="Carlito"/>
              </a:rPr>
              <a:t>e</a:t>
            </a:r>
            <a:r>
              <a:rPr sz="2800" b="1" dirty="0">
                <a:latin typeface="Carlito"/>
                <a:cs typeface="Carlito"/>
              </a:rPr>
              <a:t>r </a:t>
            </a:r>
            <a:r>
              <a:rPr lang="en-US" sz="2800" b="1" dirty="0">
                <a:latin typeface="Carlito"/>
                <a:cs typeface="Carlito"/>
              </a:rPr>
              <a:t>C</a:t>
            </a:r>
            <a:r>
              <a:rPr sz="2800" b="1" spc="-5" dirty="0">
                <a:latin typeface="Carlito"/>
                <a:cs typeface="Carlito"/>
              </a:rPr>
              <a:t>ompensation </a:t>
            </a:r>
            <a:r>
              <a:rPr sz="2800" b="1" spc="-10" dirty="0">
                <a:latin typeface="Arial"/>
                <a:cs typeface="Arial"/>
              </a:rPr>
              <a:t>DSC</a:t>
            </a:r>
            <a:endParaRPr lang="en-IN" sz="28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97" y="3429000"/>
            <a:ext cx="3949959" cy="245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9645" y="2975458"/>
            <a:ext cx="3851174" cy="292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" y="6019800"/>
            <a:ext cx="3276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3300"/>
                </a:solidFill>
                <a:latin typeface="Comic Sans MS"/>
                <a:cs typeface="Comic Sans MS"/>
              </a:rPr>
              <a:t>Power compensation</a:t>
            </a:r>
            <a:r>
              <a:rPr sz="2000" b="1" spc="-20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Comic Sans MS"/>
                <a:cs typeface="Comic Sans MS"/>
              </a:rPr>
              <a:t>DSC</a:t>
            </a:r>
            <a:endParaRPr sz="2000" b="1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800" y="6019800"/>
            <a:ext cx="236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Heat flux</a:t>
            </a:r>
            <a:r>
              <a:rPr sz="2400" b="1" spc="-60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DSC</a:t>
            </a:r>
            <a:endParaRPr sz="2400" b="1" dirty="0">
              <a:latin typeface="Comic Sans MS"/>
              <a:cs typeface="Comic Sans MS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756666" y="761"/>
            <a:ext cx="7416165" cy="765175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75"/>
              </a:spcBef>
            </a:pPr>
            <a:r>
              <a:rPr sz="3600" b="0" dirty="0">
                <a:solidFill>
                  <a:srgbClr val="FFFFFF"/>
                </a:solidFill>
                <a:latin typeface="Bookman Old Style"/>
                <a:cs typeface="Bookman Old Style"/>
              </a:rPr>
              <a:t>Instrumentation Of</a:t>
            </a:r>
            <a:r>
              <a:rPr sz="3600" b="0" spc="-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3600" b="0" dirty="0">
                <a:solidFill>
                  <a:srgbClr val="FFFFFF"/>
                </a:solidFill>
                <a:latin typeface="Bookman Old Style"/>
                <a:cs typeface="Bookman Old Style"/>
              </a:rPr>
              <a:t>DSC</a:t>
            </a:r>
            <a:endParaRPr sz="3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6383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1940" y="2383255"/>
            <a:ext cx="8538210" cy="4108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lang="en-IN"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holders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 indent="-223520">
              <a:lnSpc>
                <a:spcPct val="100000"/>
              </a:lnSpc>
              <a:spcBef>
                <a:spcPts val="10"/>
              </a:spcBef>
              <a:buChar char="•"/>
              <a:tabLst>
                <a:tab pos="235585" algn="l"/>
                <a:tab pos="236220" algn="l"/>
              </a:tabLs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or Pt pans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constantan</a:t>
            </a:r>
            <a:r>
              <a:rPr lang="en-IN"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20700" indent="-223520">
              <a:lnSpc>
                <a:spcPct val="99800"/>
              </a:lnSpc>
              <a:spcBef>
                <a:spcPts val="5"/>
              </a:spcBef>
              <a:buChar char="•"/>
              <a:tabLst>
                <a:tab pos="235585" algn="l"/>
                <a:tab pos="236220" algn="l"/>
              </a:tabLst>
            </a:pP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holders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low-resistance heat flow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200" spc="-5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6985" indent="-223520" algn="just">
              <a:lnSpc>
                <a:spcPts val="2150"/>
              </a:lnSpc>
              <a:spcBef>
                <a:spcPts val="90"/>
              </a:spcBef>
              <a:buChar char="•"/>
              <a:tabLst>
                <a:tab pos="235585" algn="l"/>
                <a:tab pos="236220" algn="l"/>
                <a:tab pos="1430655" algn="l"/>
                <a:tab pos="1876425" algn="l"/>
                <a:tab pos="2446020" algn="l"/>
                <a:tab pos="3103880" algn="l"/>
                <a:tab pos="3425190" algn="l"/>
                <a:tab pos="3950970" algn="l"/>
                <a:tab pos="4620260" algn="l"/>
                <a:tab pos="5102225" algn="l"/>
                <a:tab pos="5628005" algn="l"/>
                <a:tab pos="8052434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hrom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	m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	of	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n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thermocouples (differential heat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ts val="2150"/>
              </a:lnSpc>
              <a:spcBef>
                <a:spcPts val="20"/>
              </a:spcBef>
              <a:buChar char="•"/>
              <a:tabLst>
                <a:tab pos="235585" algn="l"/>
                <a:tab pos="236220" algn="l"/>
              </a:tabLst>
            </a:pPr>
            <a:r>
              <a:rPr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Chromel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alumel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consisting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95% nickel,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manganese,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aluminium and 1% silicon) thermocouples (sample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7430" marR="332105" indent="-1734820" algn="ctr">
              <a:lnSpc>
                <a:spcPts val="2400"/>
              </a:lnSpc>
              <a:spcBef>
                <a:spcPts val="10"/>
              </a:spcBef>
            </a:pP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Thermocouple is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between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metals that</a:t>
            </a:r>
            <a:r>
              <a:rPr lang="en-US"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a  voltage due </a:t>
            </a:r>
            <a:r>
              <a:rPr sz="22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36" y="425843"/>
            <a:ext cx="37078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2060"/>
                </a:solidFill>
                <a:latin typeface="Comic Sans MS"/>
                <a:cs typeface="Comic Sans MS"/>
              </a:rPr>
              <a:t>1. </a:t>
            </a:r>
            <a:r>
              <a:rPr sz="3200" dirty="0">
                <a:solidFill>
                  <a:srgbClr val="002060"/>
                </a:solidFill>
                <a:latin typeface="Comic Sans MS"/>
                <a:cs typeface="Comic Sans MS"/>
              </a:rPr>
              <a:t>Heat </a:t>
            </a:r>
            <a:r>
              <a:rPr sz="3200" spc="-5" dirty="0">
                <a:solidFill>
                  <a:srgbClr val="002060"/>
                </a:solidFill>
                <a:latin typeface="Comic Sans MS"/>
                <a:cs typeface="Comic Sans MS"/>
              </a:rPr>
              <a:t>Flux</a:t>
            </a:r>
            <a:r>
              <a:rPr sz="3200" spc="-75" dirty="0">
                <a:solidFill>
                  <a:srgbClr val="00206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Comic Sans MS"/>
                <a:cs typeface="Comic Sans MS"/>
              </a:rPr>
              <a:t>DSC</a:t>
            </a:r>
            <a:endParaRPr sz="3200" dirty="0">
              <a:solidFill>
                <a:srgbClr val="002060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0817" y="596037"/>
            <a:ext cx="85544" cy="10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66739" y="506730"/>
            <a:ext cx="2348229" cy="2388870"/>
            <a:chOff x="5666740" y="506730"/>
            <a:chExt cx="2235200" cy="2029460"/>
          </a:xfrm>
        </p:grpSpPr>
        <p:sp>
          <p:nvSpPr>
            <p:cNvPr id="7" name="object 7"/>
            <p:cNvSpPr/>
            <p:nvPr/>
          </p:nvSpPr>
          <p:spPr>
            <a:xfrm>
              <a:off x="5977890" y="506730"/>
              <a:ext cx="1905000" cy="1685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0817" y="876707"/>
              <a:ext cx="85544" cy="103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20817" y="2000657"/>
              <a:ext cx="85544" cy="1020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0817" y="1157377"/>
              <a:ext cx="85544" cy="103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6740" y="787400"/>
              <a:ext cx="2235200" cy="17487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954417" y="374650"/>
            <a:ext cx="85544" cy="324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4417" y="876707"/>
            <a:ext cx="85544" cy="103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4417" y="1438047"/>
            <a:ext cx="85544" cy="103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4417" y="1719987"/>
            <a:ext cx="85544" cy="1020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4417" y="2000657"/>
            <a:ext cx="85544" cy="1020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4417" y="1157377"/>
            <a:ext cx="85544" cy="1033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63029" y="985520"/>
            <a:ext cx="345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01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latin typeface="Comic Sans MS"/>
                <a:cs typeface="Comic Sans MS"/>
              </a:rPr>
              <a:t>s</a:t>
            </a:r>
            <a:r>
              <a:rPr sz="800" dirty="0">
                <a:latin typeface="Comic Sans MS"/>
                <a:cs typeface="Comic Sans MS"/>
              </a:rPr>
              <a:t>a</a:t>
            </a:r>
            <a:r>
              <a:rPr sz="800" spc="-5" dirty="0">
                <a:latin typeface="Comic Sans MS"/>
                <a:cs typeface="Comic Sans MS"/>
              </a:rPr>
              <a:t>m</a:t>
            </a:r>
            <a:r>
              <a:rPr sz="800" dirty="0">
                <a:latin typeface="Comic Sans MS"/>
                <a:cs typeface="Comic Sans MS"/>
              </a:rPr>
              <a:t>ple  pan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3542" y="2667914"/>
            <a:ext cx="44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191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mic Sans MS"/>
                <a:cs typeface="Comic Sans MS"/>
              </a:rPr>
              <a:t>inert</a:t>
            </a:r>
            <a:r>
              <a:rPr sz="800" spc="-8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gas  vacuum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97800" y="34290"/>
            <a:ext cx="379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652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omic Sans MS"/>
                <a:cs typeface="Comic Sans MS"/>
              </a:rPr>
              <a:t>h</a:t>
            </a:r>
            <a:r>
              <a:rPr sz="800" spc="10" dirty="0">
                <a:latin typeface="Comic Sans MS"/>
                <a:cs typeface="Comic Sans MS"/>
              </a:rPr>
              <a:t>e</a:t>
            </a:r>
            <a:r>
              <a:rPr sz="800" spc="-10" dirty="0">
                <a:latin typeface="Comic Sans MS"/>
                <a:cs typeface="Comic Sans MS"/>
              </a:rPr>
              <a:t>a</a:t>
            </a:r>
            <a:r>
              <a:rPr sz="800" spc="10" dirty="0">
                <a:latin typeface="Comic Sans MS"/>
                <a:cs typeface="Comic Sans MS"/>
              </a:rPr>
              <a:t>t</a:t>
            </a:r>
            <a:r>
              <a:rPr sz="800" spc="5" dirty="0">
                <a:latin typeface="Comic Sans MS"/>
                <a:cs typeface="Comic Sans MS"/>
              </a:rPr>
              <a:t>i</a:t>
            </a:r>
            <a:r>
              <a:rPr sz="800" dirty="0">
                <a:latin typeface="Comic Sans MS"/>
                <a:cs typeface="Comic Sans MS"/>
              </a:rPr>
              <a:t>ng  </a:t>
            </a:r>
            <a:r>
              <a:rPr sz="800" spc="-5" dirty="0">
                <a:latin typeface="Comic Sans MS"/>
                <a:cs typeface="Comic Sans MS"/>
              </a:rPr>
              <a:t>coil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74840" y="985520"/>
            <a:ext cx="5054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omic Sans MS"/>
                <a:cs typeface="Comic Sans MS"/>
              </a:rPr>
              <a:t>r</a:t>
            </a:r>
            <a:r>
              <a:rPr sz="800" dirty="0">
                <a:latin typeface="Comic Sans MS"/>
                <a:cs typeface="Comic Sans MS"/>
              </a:rPr>
              <a:t>efe</a:t>
            </a:r>
            <a:r>
              <a:rPr sz="800" spc="5" dirty="0">
                <a:latin typeface="Comic Sans MS"/>
                <a:cs typeface="Comic Sans MS"/>
              </a:rPr>
              <a:t>r</a:t>
            </a:r>
            <a:r>
              <a:rPr sz="800" dirty="0">
                <a:latin typeface="Comic Sans MS"/>
                <a:cs typeface="Comic Sans MS"/>
              </a:rPr>
              <a:t>en</a:t>
            </a:r>
            <a:r>
              <a:rPr sz="800" spc="-5" dirty="0">
                <a:latin typeface="Comic Sans MS"/>
                <a:cs typeface="Comic Sans MS"/>
              </a:rPr>
              <a:t>ce  </a:t>
            </a:r>
            <a:r>
              <a:rPr sz="800" dirty="0">
                <a:latin typeface="Comic Sans MS"/>
                <a:cs typeface="Comic Sans MS"/>
              </a:rPr>
              <a:t>pan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5747" y="2747194"/>
            <a:ext cx="718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mic Sans MS"/>
                <a:cs typeface="Comic Sans MS"/>
              </a:rPr>
              <a:t>thermocouples</a:t>
            </a:r>
            <a:endParaRPr sz="800" dirty="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9961" y="2826080"/>
            <a:ext cx="603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Chromel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0740" y="1292860"/>
            <a:ext cx="1109980" cy="7721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constantan</a:t>
            </a:r>
            <a:endParaRPr sz="1200">
              <a:latin typeface="Comic Sans MS"/>
              <a:cs typeface="Comic Sans MS"/>
            </a:endParaRPr>
          </a:p>
          <a:p>
            <a:pPr marL="12700" marR="5080" algn="ctr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CC3300"/>
                </a:solidFill>
                <a:latin typeface="Comic Sans MS"/>
                <a:cs typeface="Comic Sans MS"/>
              </a:rPr>
              <a:t>c</a:t>
            </a: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h</a:t>
            </a:r>
            <a:r>
              <a:rPr sz="1200" dirty="0">
                <a:solidFill>
                  <a:srgbClr val="CC3300"/>
                </a:solidFill>
                <a:latin typeface="Comic Sans MS"/>
                <a:cs typeface="Comic Sans MS"/>
              </a:rPr>
              <a:t>r</a:t>
            </a: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o</a:t>
            </a:r>
            <a:r>
              <a:rPr sz="1200" spc="5" dirty="0">
                <a:solidFill>
                  <a:srgbClr val="CC3300"/>
                </a:solidFill>
                <a:latin typeface="Comic Sans MS"/>
                <a:cs typeface="Comic Sans MS"/>
              </a:rPr>
              <a:t>m</a:t>
            </a:r>
            <a:r>
              <a:rPr sz="1200" dirty="0">
                <a:solidFill>
                  <a:srgbClr val="CC3300"/>
                </a:solidFill>
                <a:latin typeface="Comic Sans MS"/>
                <a:cs typeface="Comic Sans MS"/>
              </a:rPr>
              <a:t>e</a:t>
            </a:r>
            <a:r>
              <a:rPr sz="1200" spc="-10" dirty="0">
                <a:solidFill>
                  <a:srgbClr val="CC3300"/>
                </a:solidFill>
                <a:latin typeface="Comic Sans MS"/>
                <a:cs typeface="Comic Sans MS"/>
              </a:rPr>
              <a:t>l</a:t>
            </a: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/</a:t>
            </a:r>
            <a:r>
              <a:rPr sz="1200" spc="5" dirty="0">
                <a:solidFill>
                  <a:srgbClr val="CC3300"/>
                </a:solidFill>
                <a:latin typeface="Comic Sans MS"/>
                <a:cs typeface="Comic Sans MS"/>
              </a:rPr>
              <a:t>a</a:t>
            </a:r>
            <a:r>
              <a:rPr sz="1200" spc="-10" dirty="0">
                <a:solidFill>
                  <a:srgbClr val="CC3300"/>
                </a:solidFill>
                <a:latin typeface="Comic Sans MS"/>
                <a:cs typeface="Comic Sans MS"/>
              </a:rPr>
              <a:t>l</a:t>
            </a:r>
            <a:r>
              <a:rPr sz="1200" spc="5" dirty="0">
                <a:solidFill>
                  <a:srgbClr val="CC3300"/>
                </a:solidFill>
                <a:latin typeface="Comic Sans MS"/>
                <a:cs typeface="Comic Sans MS"/>
              </a:rPr>
              <a:t>u</a:t>
            </a: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m</a:t>
            </a:r>
            <a:r>
              <a:rPr sz="1200" dirty="0">
                <a:solidFill>
                  <a:srgbClr val="CC3300"/>
                </a:solidFill>
                <a:latin typeface="Comic Sans MS"/>
                <a:cs typeface="Comic Sans MS"/>
              </a:rPr>
              <a:t>el  </a:t>
            </a:r>
            <a:r>
              <a:rPr sz="1200" spc="-5" dirty="0">
                <a:solidFill>
                  <a:srgbClr val="CC3300"/>
                </a:solidFill>
                <a:latin typeface="Comic Sans MS"/>
                <a:cs typeface="Comic Sans MS"/>
              </a:rPr>
              <a:t>wires</a:t>
            </a:r>
            <a:endParaRPr sz="12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470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2459</Words>
  <Application>Microsoft Office PowerPoint</Application>
  <PresentationFormat>On-screen Show (4:3)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Bookman Old Style</vt:lpstr>
      <vt:lpstr>Calibri</vt:lpstr>
      <vt:lpstr>Carlito</vt:lpstr>
      <vt:lpstr>Comic Sans MS</vt:lpstr>
      <vt:lpstr>Noto Sans</vt:lpstr>
      <vt:lpstr>Times New Roman</vt:lpstr>
      <vt:lpstr>Wingdings</vt:lpstr>
      <vt:lpstr>Office Theme</vt:lpstr>
      <vt:lpstr>DIFFERENTIAL SCANNING CALORIMETRY (DSC)</vt:lpstr>
      <vt:lpstr>PowerPoint Presentation</vt:lpstr>
      <vt:lpstr>Introduction</vt:lpstr>
      <vt:lpstr>PowerPoint Presentation</vt:lpstr>
      <vt:lpstr>Principles of DSC</vt:lpstr>
      <vt:lpstr>Comparison Of DTA &amp; DSC</vt:lpstr>
      <vt:lpstr>Comparison Of DTA &amp; DSC</vt:lpstr>
      <vt:lpstr>Instrumentation Of DSC</vt:lpstr>
      <vt:lpstr>1. Heat Flux DSC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Preparation</vt:lpstr>
      <vt:lpstr>PowerPoint Presentation</vt:lpstr>
      <vt:lpstr>Nature of DSC Curves</vt:lpstr>
      <vt:lpstr>PowerPoint Presentation</vt:lpstr>
      <vt:lpstr>Factors Affecting Curves</vt:lpstr>
      <vt:lpstr>PowerPoint Presentation</vt:lpstr>
      <vt:lpstr>Determination of Heat Capacity</vt:lpstr>
      <vt:lpstr>PowerPoint Presentation</vt:lpstr>
      <vt:lpstr>PowerPoint Presentation</vt:lpstr>
      <vt:lpstr>PowerPoint Presentation</vt:lpstr>
      <vt:lpstr>The Glass Transition Temperature</vt:lpstr>
      <vt:lpstr>PowerPoint Presentation</vt:lpstr>
      <vt:lpstr>Crystallization</vt:lpstr>
      <vt:lpstr>PowerPoint Presentation</vt:lpstr>
      <vt:lpstr>PowerPoint Presentation</vt:lpstr>
      <vt:lpstr>PowerPoint Presentation</vt:lpstr>
      <vt:lpstr>Melting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PowerPoint Presentation</vt:lpstr>
      <vt:lpstr>References &amp;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SCANNING CALORIMETRY (DSC)</dc:title>
  <cp:lastModifiedBy>HP</cp:lastModifiedBy>
  <cp:revision>73</cp:revision>
  <dcterms:created xsi:type="dcterms:W3CDTF">2020-06-04T05:01:04Z</dcterms:created>
  <dcterms:modified xsi:type="dcterms:W3CDTF">2022-05-07T01:48:04Z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2020-06-04T00:00:00Z</vt:filetime>
  </property>
</Properties>
</file>