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59A08F6-CA7B-43BC-8D7C-0426A805D9A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478BA76-B258-476F-B05C-8853316940A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00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A08F6-CA7B-43BC-8D7C-0426A805D9A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BA76-B258-476F-B05C-88533169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46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A08F6-CA7B-43BC-8D7C-0426A805D9A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BA76-B258-476F-B05C-8853316940A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528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A08F6-CA7B-43BC-8D7C-0426A805D9A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BA76-B258-476F-B05C-8853316940A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39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A08F6-CA7B-43BC-8D7C-0426A805D9A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BA76-B258-476F-B05C-88533169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87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A08F6-CA7B-43BC-8D7C-0426A805D9A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BA76-B258-476F-B05C-8853316940A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278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A08F6-CA7B-43BC-8D7C-0426A805D9A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BA76-B258-476F-B05C-8853316940A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652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A08F6-CA7B-43BC-8D7C-0426A805D9A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BA76-B258-476F-B05C-8853316940A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17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A08F6-CA7B-43BC-8D7C-0426A805D9A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BA76-B258-476F-B05C-8853316940A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71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A08F6-CA7B-43BC-8D7C-0426A805D9A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BA76-B258-476F-B05C-88533169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3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A08F6-CA7B-43BC-8D7C-0426A805D9A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BA76-B258-476F-B05C-8853316940A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76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A08F6-CA7B-43BC-8D7C-0426A805D9A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BA76-B258-476F-B05C-88533169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12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A08F6-CA7B-43BC-8D7C-0426A805D9A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BA76-B258-476F-B05C-8853316940AD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29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A08F6-CA7B-43BC-8D7C-0426A805D9A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BA76-B258-476F-B05C-8853316940A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56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A08F6-CA7B-43BC-8D7C-0426A805D9A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BA76-B258-476F-B05C-88533169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86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A08F6-CA7B-43BC-8D7C-0426A805D9A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BA76-B258-476F-B05C-8853316940A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8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A08F6-CA7B-43BC-8D7C-0426A805D9A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BA76-B258-476F-B05C-88533169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76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9A08F6-CA7B-43BC-8D7C-0426A805D9AF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78BA76-B258-476F-B05C-88533169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59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9127" y="1593273"/>
            <a:ext cx="7481455" cy="2743200"/>
          </a:xfrm>
        </p:spPr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Derivation Of </a:t>
            </a:r>
            <a:r>
              <a:rPr lang="en-IN" dirty="0">
                <a:solidFill>
                  <a:srgbClr val="002060"/>
                </a:solidFill>
              </a:rPr>
              <a:t>Beer </a:t>
            </a:r>
            <a:r>
              <a:rPr lang="en-IN" dirty="0" smtClean="0">
                <a:solidFill>
                  <a:srgbClr val="002060"/>
                </a:solidFill>
              </a:rPr>
              <a:t>Lambert Law</a:t>
            </a:r>
            <a:r>
              <a:rPr lang="en-IN" dirty="0">
                <a:solidFill>
                  <a:srgbClr val="002060"/>
                </a:solidFill>
              </a:rPr>
              <a:t/>
            </a:r>
            <a:br>
              <a:rPr lang="en-IN" dirty="0">
                <a:solidFill>
                  <a:srgbClr val="002060"/>
                </a:solidFill>
              </a:rPr>
            </a:b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8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 A NMR spectrophotometer consists of following components :&#10;• A Magnet&#10;• Sample and Sample holder&#10;• Radio frequency generator&#10;• Detector&#10;• Reader&#10; WORKING : In NMR spectrometer, the sample is dissolved&#10;in CDCL3 and placed in magnetic field. Then radio frequency&#10;generator irradiates the sample with short pulse of radiation&#10;causing resonance. When nuclei fall back to their lower energy&#10;state, detector measures the energy released and the spectrum&#10;is recorded. The super conducting magnet in modern NMR&#10;spectrometers have coils that are cooled in liquid Helium and&#10;conduct electricity.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3" y="581891"/>
            <a:ext cx="11028217" cy="543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4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NMR SPECTROS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3" y="665018"/>
            <a:ext cx="10875817" cy="551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32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werpoint Templates &#10;Page 13 &#10;Solvents used in NMR &#10;The following solvents are normally used in which &#10;hydrogen replaced by deuterium. &#10;CCl4 - carbon tetrachloride &#10;CS2 - carbon disulfide &#10;CDCl3 - Deuteriochloroform &#10;C6D6 - Hexa deuteriobenzene &#10;D2O - Deuterium oxide 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9" y="637309"/>
            <a:ext cx="10931236" cy="550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2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" y="401782"/>
            <a:ext cx="11222181" cy="599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1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018" y="665018"/>
            <a:ext cx="5417127" cy="3214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36322" y="3352791"/>
            <a:ext cx="472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 </a:t>
            </a:r>
            <a:r>
              <a:rPr lang="en-IN" dirty="0" smtClean="0"/>
              <a:t>   </a:t>
            </a:r>
            <a:r>
              <a:rPr lang="en-IN" sz="2000" b="1" dirty="0" smtClean="0"/>
              <a:t>SUBMITED BY: -</a:t>
            </a:r>
            <a:endParaRPr lang="en-IN" sz="2000" b="1" dirty="0" smtClean="0">
              <a:latin typeface="Candara Light" panose="020E0502030303020204" pitchFamily="34" charset="0"/>
            </a:endParaRPr>
          </a:p>
          <a:p>
            <a:endParaRPr lang="en-IN" b="1" dirty="0" smtClean="0"/>
          </a:p>
          <a:p>
            <a:r>
              <a:rPr lang="en-IN" b="1" dirty="0" smtClean="0"/>
              <a:t>NAME :</a:t>
            </a:r>
            <a:r>
              <a:rPr lang="en-IN" dirty="0" smtClean="0"/>
              <a:t>            GORANTLA RAJESH</a:t>
            </a:r>
          </a:p>
          <a:p>
            <a:r>
              <a:rPr lang="en-IN" b="1" dirty="0" smtClean="0"/>
              <a:t>DEPT  :             </a:t>
            </a:r>
            <a:r>
              <a:rPr lang="en-IN" dirty="0" smtClean="0"/>
              <a:t>PHARMACEUTICS</a:t>
            </a:r>
          </a:p>
          <a:p>
            <a:r>
              <a:rPr lang="en-IN" b="1" dirty="0" smtClean="0"/>
              <a:t>CLASS :             </a:t>
            </a:r>
            <a:r>
              <a:rPr lang="en-IN" dirty="0" smtClean="0"/>
              <a:t>M PHARM</a:t>
            </a:r>
          </a:p>
          <a:p>
            <a:r>
              <a:rPr lang="en-IN" b="1" dirty="0" smtClean="0"/>
              <a:t>REG. NO :        </a:t>
            </a:r>
            <a:r>
              <a:rPr lang="en-IN" dirty="0" smtClean="0"/>
              <a:t>23G41S0306</a:t>
            </a:r>
          </a:p>
          <a:p>
            <a:r>
              <a:rPr lang="en-IN" b="1" dirty="0" smtClean="0"/>
              <a:t>COLLEGE:       </a:t>
            </a:r>
            <a:r>
              <a:rPr lang="en-IN" dirty="0" smtClean="0"/>
              <a:t>JNTUA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2109" y="3726882"/>
            <a:ext cx="47244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 </a:t>
            </a:r>
            <a:r>
              <a:rPr lang="en-IN" dirty="0" smtClean="0"/>
              <a:t>   </a:t>
            </a:r>
            <a:r>
              <a:rPr lang="en-IN" sz="2000" b="1" dirty="0" smtClean="0"/>
              <a:t>SUBMITED TO: -</a:t>
            </a:r>
            <a:endParaRPr lang="en-IN" sz="2000" b="1" dirty="0" smtClean="0">
              <a:latin typeface="Candara Light" panose="020E0502030303020204" pitchFamily="34" charset="0"/>
            </a:endParaRPr>
          </a:p>
          <a:p>
            <a:endParaRPr lang="en-IN" b="1" dirty="0" smtClean="0"/>
          </a:p>
          <a:p>
            <a:r>
              <a:rPr lang="en-IN" b="1" dirty="0" smtClean="0"/>
              <a:t>DR M MAHESH SIR.   PH.D  HOD</a:t>
            </a:r>
          </a:p>
          <a:p>
            <a:r>
              <a:rPr lang="en-IN" sz="1900" dirty="0" smtClean="0"/>
              <a:t>Modern Pharmaceutical Analytical Technology</a:t>
            </a:r>
          </a:p>
          <a:p>
            <a:r>
              <a:rPr lang="en-IN" sz="1900" dirty="0" smtClean="0"/>
              <a:t>JNTUA</a:t>
            </a:r>
          </a:p>
        </p:txBody>
      </p:sp>
    </p:spTree>
    <p:extLst>
      <p:ext uri="{BB962C8B-B14F-4D97-AF65-F5344CB8AC3E}">
        <p14:creationId xmlns:p14="http://schemas.microsoft.com/office/powerpoint/2010/main" val="252724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7136" y="1205331"/>
            <a:ext cx="871450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Beer-Lambert Law derivation </a:t>
            </a:r>
            <a:r>
              <a:rPr lang="en-US" sz="2800" b="1" dirty="0" smtClean="0"/>
              <a:t>: </a:t>
            </a:r>
            <a:r>
              <a:rPr lang="en-US" sz="2800" dirty="0" smtClean="0"/>
              <a:t>It</a:t>
            </a:r>
            <a:r>
              <a:rPr lang="en-US" sz="2800" b="1" dirty="0" smtClean="0"/>
              <a:t> </a:t>
            </a:r>
            <a:r>
              <a:rPr lang="en-US" sz="2400" dirty="0" smtClean="0"/>
              <a:t>helps </a:t>
            </a:r>
            <a:r>
              <a:rPr lang="en-US" sz="2400" dirty="0"/>
              <a:t>us define the relationship between the intensity of visible UV radiation and the exact quantity of substance present. The derivation of Beer-Lambert Law has many applications in modern-day science. Used in modern-day labs for testing of medicines, organic chemistry and tests with </a:t>
            </a:r>
            <a:r>
              <a:rPr lang="en-US" sz="2400" dirty="0" smtClean="0"/>
              <a:t>quantification</a:t>
            </a:r>
          </a:p>
          <a:p>
            <a:pPr algn="just"/>
            <a:endParaRPr lang="en-US" sz="2400" dirty="0"/>
          </a:p>
          <a:p>
            <a:pPr algn="just"/>
            <a:endParaRPr lang="en-IN" sz="2400" dirty="0" smtClean="0"/>
          </a:p>
          <a:p>
            <a:pPr algn="just"/>
            <a:r>
              <a:rPr lang="en-US" sz="2400" b="1" dirty="0" smtClean="0"/>
              <a:t>Beer-Lambert Law Statement  :  </a:t>
            </a:r>
            <a:r>
              <a:rPr lang="en-US" sz="2400" dirty="0" smtClean="0"/>
              <a:t>A </a:t>
            </a:r>
            <a:r>
              <a:rPr lang="en-US" sz="2400" dirty="0"/>
              <a:t>given material sample path length and concentration of the sample are directly proportional to the absorbance of the light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573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0031" y="1484894"/>
            <a:ext cx="870065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444444"/>
                </a:solidFill>
                <a:effectLst/>
                <a:latin typeface="Poppins"/>
              </a:rPr>
              <a:t>The Beer-Lambert law is expressed as: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IN" sz="2400" dirty="0"/>
              <a:t> </a:t>
            </a:r>
            <a:endParaRPr lang="en-IN" sz="2400" dirty="0" smtClean="0"/>
          </a:p>
          <a:p>
            <a:endParaRPr lang="en-IN" sz="2400" dirty="0"/>
          </a:p>
          <a:p>
            <a:r>
              <a:rPr lang="en-US" sz="2400" dirty="0"/>
              <a:t>where,</a:t>
            </a:r>
          </a:p>
          <a:p>
            <a:r>
              <a:rPr lang="en-US" sz="2400" dirty="0"/>
              <a:t>A is the amount of light absorbed for a particular wavelength by the sample</a:t>
            </a:r>
          </a:p>
          <a:p>
            <a:r>
              <a:rPr lang="en-US" sz="2400" dirty="0"/>
              <a:t>ε is the molar extinction coefficient</a:t>
            </a:r>
          </a:p>
          <a:p>
            <a:r>
              <a:rPr lang="en-US" sz="2400" dirty="0"/>
              <a:t>L is the distance covered by the light through the solution</a:t>
            </a:r>
          </a:p>
          <a:p>
            <a:r>
              <a:rPr lang="en-US" sz="2400" dirty="0"/>
              <a:t>c is the concentration of the absorbing species</a:t>
            </a:r>
          </a:p>
          <a:p>
            <a:endParaRPr lang="en-IN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2507659" y="1981203"/>
            <a:ext cx="3616040" cy="9975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A = </a:t>
            </a:r>
            <a:r>
              <a:rPr lang="el-GR" sz="2400" dirty="0" smtClean="0"/>
              <a:t>ε</a:t>
            </a:r>
            <a:r>
              <a:rPr lang="en-IN" sz="2400" dirty="0" err="1" smtClean="0"/>
              <a:t>Lc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2923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5223" y="1348903"/>
            <a:ext cx="9421101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b="0" i="0" dirty="0" smtClean="0">
                <a:solidFill>
                  <a:srgbClr val="444444"/>
                </a:solidFill>
                <a:effectLst/>
                <a:latin typeface="Poppins"/>
              </a:rPr>
              <a:t>But Beer-Lambert law is a combination of two different laws: Beer’s law and Lambert law</a:t>
            </a:r>
          </a:p>
          <a:p>
            <a:endParaRPr lang="en-US" sz="1900" dirty="0">
              <a:solidFill>
                <a:srgbClr val="444444"/>
              </a:solidFill>
              <a:latin typeface="Poppins"/>
            </a:endParaRPr>
          </a:p>
          <a:p>
            <a:endParaRPr lang="en-US" sz="1900" dirty="0" smtClean="0">
              <a:solidFill>
                <a:srgbClr val="444444"/>
              </a:solidFill>
              <a:latin typeface="Poppins"/>
            </a:endParaRPr>
          </a:p>
          <a:p>
            <a:endParaRPr lang="en-IN" sz="19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14407" y="2571960"/>
            <a:ext cx="10030684" cy="22405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9331" rIns="9144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993366"/>
                </a:solidFill>
                <a:effectLst/>
                <a:latin typeface="Poppins"/>
              </a:rPr>
              <a:t>What Is Beer’s Law?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Poppi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oppins"/>
              </a:rPr>
              <a:t>Beer’s law was stated by August Beer which states that concentration and absorbance are directly proportional to each other.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993366"/>
                </a:solidFill>
                <a:effectLst/>
                <a:latin typeface="inherit"/>
              </a:rPr>
              <a:t>What Is Lambert Law?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oppins"/>
              </a:rPr>
              <a:t>Johann Heinrich Lambert stated Lambert law. It states that absorbance and path length are directly proportional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50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1657" y="1318549"/>
            <a:ext cx="924790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dirty="0" smtClean="0">
                <a:solidFill>
                  <a:srgbClr val="800080"/>
                </a:solidFill>
                <a:effectLst/>
                <a:latin typeface="Poppins"/>
              </a:rPr>
              <a:t>Beer-Lambert Law Formula</a:t>
            </a:r>
          </a:p>
          <a:p>
            <a:endParaRPr lang="en-IN" b="1" dirty="0">
              <a:solidFill>
                <a:srgbClr val="800080"/>
              </a:solidFill>
              <a:latin typeface="Poppins"/>
            </a:endParaRPr>
          </a:p>
          <a:p>
            <a:endParaRPr lang="en-IN" b="1" i="0" dirty="0" smtClean="0">
              <a:solidFill>
                <a:srgbClr val="800080"/>
              </a:solidFill>
              <a:effectLst/>
              <a:latin typeface="Poppins"/>
            </a:endParaRPr>
          </a:p>
          <a:p>
            <a:endParaRPr lang="en-IN" b="1" i="0" dirty="0" smtClean="0">
              <a:solidFill>
                <a:srgbClr val="444444"/>
              </a:solidFill>
              <a:effectLst/>
              <a:latin typeface="Poppins"/>
            </a:endParaRPr>
          </a:p>
          <a:p>
            <a:endParaRPr lang="en-IN" b="1" dirty="0">
              <a:solidFill>
                <a:srgbClr val="444444"/>
              </a:solidFill>
              <a:latin typeface="Poppins"/>
            </a:endParaRPr>
          </a:p>
          <a:p>
            <a:endParaRPr lang="en-IN" b="1" i="0" dirty="0" smtClean="0">
              <a:solidFill>
                <a:srgbClr val="444444"/>
              </a:solidFill>
              <a:effectLst/>
              <a:latin typeface="Poppins"/>
            </a:endParaRPr>
          </a:p>
          <a:p>
            <a:endParaRPr lang="en-IN" b="1" dirty="0">
              <a:solidFill>
                <a:srgbClr val="444444"/>
              </a:solidFill>
              <a:latin typeface="Poppins"/>
            </a:endParaRPr>
          </a:p>
          <a:p>
            <a:endParaRPr lang="en-IN" b="1" i="0" dirty="0" smtClean="0">
              <a:solidFill>
                <a:srgbClr val="444444"/>
              </a:solidFill>
              <a:effectLst/>
              <a:latin typeface="Poppins"/>
            </a:endParaRPr>
          </a:p>
          <a:p>
            <a:endParaRPr lang="en-IN" b="1" dirty="0">
              <a:solidFill>
                <a:srgbClr val="444444"/>
              </a:solidFill>
              <a:latin typeface="Poppins"/>
            </a:endParaRPr>
          </a:p>
          <a:p>
            <a:endParaRPr lang="en-IN" b="1" i="0" dirty="0" smtClean="0">
              <a:solidFill>
                <a:srgbClr val="444444"/>
              </a:solidFill>
              <a:effectLst/>
              <a:latin typeface="Poppins"/>
            </a:endParaRPr>
          </a:p>
          <a:p>
            <a:endParaRPr lang="en-IN" b="1" dirty="0">
              <a:solidFill>
                <a:srgbClr val="444444"/>
              </a:solidFill>
              <a:latin typeface="Poppins"/>
            </a:endParaRPr>
          </a:p>
          <a:p>
            <a:endParaRPr lang="en-IN" b="1" i="0" dirty="0" smtClean="0">
              <a:solidFill>
                <a:srgbClr val="444444"/>
              </a:solidFill>
              <a:effectLst/>
              <a:latin typeface="Poppins"/>
            </a:endParaRPr>
          </a:p>
          <a:p>
            <a:endParaRPr lang="en-IN" b="1" i="0" dirty="0">
              <a:solidFill>
                <a:srgbClr val="444444"/>
              </a:solidFill>
              <a:effectLst/>
              <a:latin typeface="Poppi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46" y="1745673"/>
            <a:ext cx="9656618" cy="38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6" y="1095049"/>
            <a:ext cx="10404763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64" y="733049"/>
            <a:ext cx="10363200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3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461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531</TotalTime>
  <Words>126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Candara Light</vt:lpstr>
      <vt:lpstr>Garamond</vt:lpstr>
      <vt:lpstr>inherit</vt:lpstr>
      <vt:lpstr>Poppins</vt:lpstr>
      <vt:lpstr>Organic</vt:lpstr>
      <vt:lpstr>Derivation Of Beer Lambert Law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Derivation On Beer Lambert Law </dc:title>
  <dc:creator>Gorantla.Rajesh</dc:creator>
  <cp:lastModifiedBy>Gorantla.Rajesh</cp:lastModifiedBy>
  <cp:revision>15</cp:revision>
  <dcterms:created xsi:type="dcterms:W3CDTF">2024-01-05T06:15:42Z</dcterms:created>
  <dcterms:modified xsi:type="dcterms:W3CDTF">2024-01-09T12:27:09Z</dcterms:modified>
</cp:coreProperties>
</file>