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13"/>
  </p:notesMasterIdLst>
  <p:handoutMasterIdLst>
    <p:handoutMasterId r:id="rId14"/>
  </p:handoutMasterIdLst>
  <p:sldIdLst>
    <p:sldId id="290" r:id="rId5"/>
    <p:sldId id="297" r:id="rId6"/>
    <p:sldId id="298" r:id="rId7"/>
    <p:sldId id="291" r:id="rId8"/>
    <p:sldId id="299" r:id="rId9"/>
    <p:sldId id="300" r:id="rId10"/>
    <p:sldId id="301" r:id="rId11"/>
    <p:sldId id="28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602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EE95FC5-CD6B-4A50-9262-DC414E16C3EA}">
      <dgm:prSet custT="1"/>
      <dgm:spPr/>
      <dgm:t>
        <a:bodyPr lIns="72000" rIns="72000"/>
        <a:lstStyle/>
        <a:p>
          <a:r>
            <a:rPr lang="en-US" sz="2100" b="1"/>
            <a:t>Requirement collection and analysis</a:t>
          </a:r>
          <a:endParaRPr lang="en-US" sz="2100" b="1" dirty="0"/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 phldrT="1" phldr="0"/>
      <dgm:spPr/>
      <dgm:t>
        <a:bodyPr/>
        <a:lstStyle/>
        <a:p>
          <a:endParaRPr lang="en-US"/>
        </a:p>
      </dgm:t>
    </dgm:pt>
    <dgm:pt modelId="{F05611F0-8256-4954-B6CB-ED6B4F2DD397}">
      <dgm:prSet custT="1"/>
      <dgm:spPr/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Garamond" panose="02020404030301010803"/>
              <a:ea typeface="+mn-ea"/>
              <a:cs typeface="+mn-cs"/>
            </a:rPr>
            <a:t>Feasibility study</a:t>
          </a:r>
          <a:endParaRPr lang="en-US" sz="2100" b="1" kern="1200" dirty="0">
            <a:latin typeface="Garamond" panose="02020404030301010803"/>
            <a:ea typeface="+mn-ea"/>
            <a:cs typeface="+mn-cs"/>
          </a:endParaRP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 phldrT="2" phldr="0"/>
      <dgm:spPr/>
      <dgm:t>
        <a:bodyPr/>
        <a:lstStyle/>
        <a:p>
          <a:endParaRPr lang="en-US"/>
        </a:p>
      </dgm:t>
    </dgm:pt>
    <dgm:pt modelId="{22625139-F93A-4F3F-A7AA-4923A01AEDF3}">
      <dgm:prSet custT="1"/>
      <dgm:spPr/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Garamond" panose="02020404030301010803"/>
              <a:ea typeface="+mn-ea"/>
              <a:cs typeface="+mn-cs"/>
            </a:rPr>
            <a:t>Design</a:t>
          </a:r>
          <a:endParaRPr lang="en-US" sz="2100" b="1" kern="1200" dirty="0">
            <a:latin typeface="Garamond" panose="02020404030301010803"/>
            <a:ea typeface="+mn-ea"/>
            <a:cs typeface="+mn-cs"/>
          </a:endParaRPr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/>
        </a:p>
      </dgm:t>
    </dgm:pt>
    <dgm:pt modelId="{A8E2FA08-4DD4-4654-A85D-9A99162D6201}" type="sibTrans" cxnId="{FC7721F0-429B-4CE7-BE98-C2F3C41FE9C7}">
      <dgm:prSet phldrT="3" phldr="0"/>
      <dgm:spPr/>
      <dgm:t>
        <a:bodyPr/>
        <a:lstStyle/>
        <a:p>
          <a:endParaRPr lang="en-US"/>
        </a:p>
      </dgm:t>
    </dgm:pt>
    <dgm:pt modelId="{140952D0-0E1D-4F48-9F16-53581487CFA0}">
      <dgm:prSet custT="1"/>
      <dgm:spPr/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Garamond" panose="02020404030301010803"/>
              <a:ea typeface="+mn-ea"/>
              <a:cs typeface="+mn-cs"/>
            </a:rPr>
            <a:t>Coding</a:t>
          </a:r>
          <a:endParaRPr lang="en-US" sz="2100" b="1" kern="1200" dirty="0">
            <a:latin typeface="Garamond" panose="02020404030301010803"/>
            <a:ea typeface="+mn-ea"/>
            <a:cs typeface="+mn-cs"/>
          </a:endParaRPr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 phldrT="4" phldr="0"/>
      <dgm:spPr/>
      <dgm:t>
        <a:bodyPr/>
        <a:lstStyle/>
        <a:p>
          <a:endParaRPr lang="en-US"/>
        </a:p>
      </dgm:t>
    </dgm:pt>
    <dgm:pt modelId="{C2F8C7F7-44C4-414A-BCCD-56E91DD0A777}">
      <dgm:prSet custT="1"/>
      <dgm:spPr/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Garamond" panose="02020404030301010803"/>
              <a:ea typeface="+mn-ea"/>
              <a:cs typeface="+mn-cs"/>
            </a:rPr>
            <a:t>Testing</a:t>
          </a:r>
        </a:p>
      </dgm:t>
    </dgm:pt>
    <dgm:pt modelId="{E6C6DF88-9436-40D7-BA84-18FE896A6151}" type="parTrans" cxnId="{14D43B81-F92D-4CD8-9D1E-78CBF092C750}">
      <dgm:prSet/>
      <dgm:spPr/>
      <dgm:t>
        <a:bodyPr/>
        <a:lstStyle/>
        <a:p>
          <a:endParaRPr lang="en-US"/>
        </a:p>
      </dgm:t>
    </dgm:pt>
    <dgm:pt modelId="{4E39967D-43EF-4F15-814A-2F491D900D43}" type="sibTrans" cxnId="{14D43B81-F92D-4CD8-9D1E-78CBF092C750}">
      <dgm:prSet phldrT="5" phldr="0"/>
      <dgm:spPr/>
      <dgm:t>
        <a:bodyPr/>
        <a:lstStyle/>
        <a:p>
          <a:endParaRPr lang="en-US"/>
        </a:p>
      </dgm:t>
    </dgm:pt>
    <dgm:pt modelId="{9B26F836-CACE-455E-B4C7-9E24B5E0C8C1}">
      <dgm:prSet/>
      <dgm:spPr/>
      <dgm:t>
        <a:bodyPr/>
        <a:lstStyle/>
        <a:p>
          <a:endParaRPr lang="en-IN"/>
        </a:p>
      </dgm:t>
    </dgm:pt>
    <dgm:pt modelId="{20334305-C865-4D4D-A412-10D421DE87F9}" type="parTrans" cxnId="{24D57C74-F12F-4512-B86A-ACA6CF85CCAA}">
      <dgm:prSet/>
      <dgm:spPr/>
      <dgm:t>
        <a:bodyPr/>
        <a:lstStyle/>
        <a:p>
          <a:endParaRPr lang="en-IN"/>
        </a:p>
      </dgm:t>
    </dgm:pt>
    <dgm:pt modelId="{8FEEDC22-6851-46C2-963D-952A75B63221}" type="sibTrans" cxnId="{24D57C74-F12F-4512-B86A-ACA6CF85CCAA}">
      <dgm:prSet/>
      <dgm:spPr/>
      <dgm:t>
        <a:bodyPr/>
        <a:lstStyle/>
        <a:p>
          <a:endParaRPr lang="en-IN"/>
        </a:p>
      </dgm:t>
    </dgm:pt>
    <dgm:pt modelId="{F1D4E2F5-3E2D-4EDF-99F6-3EF018D59D38}">
      <dgm:prSet/>
      <dgm:spPr/>
      <dgm:t>
        <a:bodyPr/>
        <a:lstStyle/>
        <a:p>
          <a:endParaRPr lang="en-IN"/>
        </a:p>
      </dgm:t>
    </dgm:pt>
    <dgm:pt modelId="{52FAA813-F3CB-46C7-9189-ED2F961D0E92}" type="parTrans" cxnId="{00088900-73AE-4349-A2D2-ED8E27156484}">
      <dgm:prSet/>
      <dgm:spPr/>
      <dgm:t>
        <a:bodyPr/>
        <a:lstStyle/>
        <a:p>
          <a:endParaRPr lang="en-IN"/>
        </a:p>
      </dgm:t>
    </dgm:pt>
    <dgm:pt modelId="{5D0AB27A-408E-4078-A41D-1C5C25DC7821}" type="sibTrans" cxnId="{00088900-73AE-4349-A2D2-ED8E27156484}">
      <dgm:prSet/>
      <dgm:spPr/>
      <dgm:t>
        <a:bodyPr/>
        <a:lstStyle/>
        <a:p>
          <a:endParaRPr lang="en-IN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7" custScaleX="115064" custLinFactNeighborX="976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7" custScaleX="115064" custLinFactNeighborX="976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7" custScaleX="115064" custLinFactNeighborX="976">
        <dgm:presLayoutVars>
          <dgm:bulletEnabled val="1"/>
        </dgm:presLayoutVars>
      </dgm:prSet>
      <dgm:spPr/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3" presStyleCnt="7" custScaleX="115064" custLinFactNeighborX="976">
        <dgm:presLayoutVars>
          <dgm:bulletEnabled val="1"/>
        </dgm:presLayoutVars>
      </dgm:prSet>
      <dgm:spPr/>
    </dgm:pt>
    <dgm:pt modelId="{4F5C547E-E40F-424A-82FA-BB8EDB1515B0}" type="pres">
      <dgm:prSet presAssocID="{2804F27C-9BA9-4D07-AB02-74BE7DFA2C0E}" presName="sibTrans" presStyleCnt="0"/>
      <dgm:spPr/>
    </dgm:pt>
    <dgm:pt modelId="{435C0E89-FD70-4DD9-A771-832DBFC9ACBC}" type="pres">
      <dgm:prSet presAssocID="{C2F8C7F7-44C4-414A-BCCD-56E91DD0A777}" presName="node" presStyleLbl="node1" presStyleIdx="4" presStyleCnt="7" custScaleX="115064" custLinFactNeighborX="976">
        <dgm:presLayoutVars>
          <dgm:bulletEnabled val="1"/>
        </dgm:presLayoutVars>
      </dgm:prSet>
      <dgm:spPr/>
    </dgm:pt>
    <dgm:pt modelId="{CC1A6BDE-1DD2-4FC1-9805-D9ABFF80BB47}" type="pres">
      <dgm:prSet presAssocID="{4E39967D-43EF-4F15-814A-2F491D900D43}" presName="sibTrans" presStyleCnt="0"/>
      <dgm:spPr/>
    </dgm:pt>
    <dgm:pt modelId="{CBAE015C-C5E7-4B66-BF89-36549F635355}" type="pres">
      <dgm:prSet presAssocID="{9B26F836-CACE-455E-B4C7-9E24B5E0C8C1}" presName="node" presStyleLbl="node1" presStyleIdx="5" presStyleCnt="7">
        <dgm:presLayoutVars>
          <dgm:bulletEnabled val="1"/>
        </dgm:presLayoutVars>
      </dgm:prSet>
      <dgm:spPr/>
    </dgm:pt>
    <dgm:pt modelId="{957553C7-EFD3-4832-B6D4-B6D615534BDC}" type="pres">
      <dgm:prSet presAssocID="{8FEEDC22-6851-46C2-963D-952A75B63221}" presName="sibTrans" presStyleCnt="0"/>
      <dgm:spPr/>
    </dgm:pt>
    <dgm:pt modelId="{B780289B-1257-4346-BD73-C12370DA1290}" type="pres">
      <dgm:prSet presAssocID="{F1D4E2F5-3E2D-4EDF-99F6-3EF018D59D38}" presName="node" presStyleLbl="node1" presStyleIdx="6" presStyleCnt="7" custLinFactNeighborX="-1785" custLinFactNeighborY="1612">
        <dgm:presLayoutVars>
          <dgm:bulletEnabled val="1"/>
        </dgm:presLayoutVars>
      </dgm:prSet>
      <dgm:spPr/>
    </dgm:pt>
  </dgm:ptLst>
  <dgm:cxnLst>
    <dgm:cxn modelId="{00088900-73AE-4349-A2D2-ED8E27156484}" srcId="{D0F07F19-1F50-4B42-A7A0-278DF9D25BB1}" destId="{F1D4E2F5-3E2D-4EDF-99F6-3EF018D59D38}" srcOrd="6" destOrd="0" parTransId="{52FAA813-F3CB-46C7-9189-ED2F961D0E92}" sibTransId="{5D0AB27A-408E-4078-A41D-1C5C25DC7821}"/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0C7CB532-032D-4667-B187-3615B2CF13F1}" type="presOf" srcId="{F1D4E2F5-3E2D-4EDF-99F6-3EF018D59D38}" destId="{B780289B-1257-4346-BD73-C12370DA1290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24D57C74-F12F-4512-B86A-ACA6CF85CCAA}" srcId="{D0F07F19-1F50-4B42-A7A0-278DF9D25BB1}" destId="{9B26F836-CACE-455E-B4C7-9E24B5E0C8C1}" srcOrd="5" destOrd="0" parTransId="{20334305-C865-4D4D-A412-10D421DE87F9}" sibTransId="{8FEEDC22-6851-46C2-963D-952A75B63221}"/>
    <dgm:cxn modelId="{AC4FB075-A26C-4AA1-B8CA-735C26B8095F}" type="presOf" srcId="{9B26F836-CACE-455E-B4C7-9E24B5E0C8C1}" destId="{CBAE015C-C5E7-4B66-BF89-36549F635355}" srcOrd="0" destOrd="0" presId="urn:microsoft.com/office/officeart/2005/8/layout/default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F765DD9-BF93-49A8-A6EA-AB13464D24B0}" type="presOf" srcId="{C2F8C7F7-44C4-414A-BCCD-56E91DD0A777}" destId="{435C0E89-FD70-4DD9-A771-832DBFC9ACBC}" srcOrd="0" destOrd="0" presId="urn:microsoft.com/office/officeart/2005/8/layout/default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CC1DEFB1-6415-405C-B19F-8F58824BC103}" type="presParOf" srcId="{40FE0EB9-B287-43F6-ABB4-527CB1B94B4A}" destId="{A8EBA167-82EB-4D7C-98F7-2AB66BCE8A90}" srcOrd="5" destOrd="0" presId="urn:microsoft.com/office/officeart/2005/8/layout/default"/>
    <dgm:cxn modelId="{EF92A80F-281E-414F-A2E2-B426E7254CC3}" type="presParOf" srcId="{40FE0EB9-B287-43F6-ABB4-527CB1B94B4A}" destId="{18405FE4-7B27-4C69-B6FE-12C8B84249EF}" srcOrd="6" destOrd="0" presId="urn:microsoft.com/office/officeart/2005/8/layout/default"/>
    <dgm:cxn modelId="{92AFC3EA-4297-4063-94E0-C5A1BE863E54}" type="presParOf" srcId="{40FE0EB9-B287-43F6-ABB4-527CB1B94B4A}" destId="{4F5C547E-E40F-424A-82FA-BB8EDB1515B0}" srcOrd="7" destOrd="0" presId="urn:microsoft.com/office/officeart/2005/8/layout/default"/>
    <dgm:cxn modelId="{CBB0F55F-5C58-443F-989A-EC667A9C4731}" type="presParOf" srcId="{40FE0EB9-B287-43F6-ABB4-527CB1B94B4A}" destId="{435C0E89-FD70-4DD9-A771-832DBFC9ACBC}" srcOrd="8" destOrd="0" presId="urn:microsoft.com/office/officeart/2005/8/layout/default"/>
    <dgm:cxn modelId="{8A9F2B01-8FAB-4DB1-A5AA-FBAB91527F78}" type="presParOf" srcId="{40FE0EB9-B287-43F6-ABB4-527CB1B94B4A}" destId="{CC1A6BDE-1DD2-4FC1-9805-D9ABFF80BB47}" srcOrd="9" destOrd="0" presId="urn:microsoft.com/office/officeart/2005/8/layout/default"/>
    <dgm:cxn modelId="{AD6CD1AB-A495-4FC3-96D3-4546B617B7D6}" type="presParOf" srcId="{40FE0EB9-B287-43F6-ABB4-527CB1B94B4A}" destId="{CBAE015C-C5E7-4B66-BF89-36549F635355}" srcOrd="10" destOrd="0" presId="urn:microsoft.com/office/officeart/2005/8/layout/default"/>
    <dgm:cxn modelId="{F75D398B-A6B8-4DB3-8521-3AA1C72F537D}" type="presParOf" srcId="{40FE0EB9-B287-43F6-ABB4-527CB1B94B4A}" destId="{957553C7-EFD3-4832-B6D4-B6D615534BDC}" srcOrd="11" destOrd="0" presId="urn:microsoft.com/office/officeart/2005/8/layout/default"/>
    <dgm:cxn modelId="{19E5EAB8-0A82-461A-9117-661EB44F5BA3}" type="presParOf" srcId="{40FE0EB9-B287-43F6-ABB4-527CB1B94B4A}" destId="{B780289B-1257-4346-BD73-C12370DA129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1139760" y="237544"/>
          <a:ext cx="2704455" cy="14102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Requirement collection and analysis</a:t>
          </a:r>
          <a:endParaRPr lang="en-US" sz="2100" b="1" kern="1200" dirty="0"/>
        </a:p>
      </dsp:txBody>
      <dsp:txXfrm>
        <a:off x="1139760" y="237544"/>
        <a:ext cx="2704455" cy="1410235"/>
      </dsp:txXfrm>
    </dsp:sp>
    <dsp:sp modelId="{B86E23A3-742D-4587-88CF-2D56A8442149}">
      <dsp:nvSpPr>
        <dsp:cNvPr id="0" name=""/>
        <dsp:cNvSpPr/>
      </dsp:nvSpPr>
      <dsp:spPr>
        <a:xfrm>
          <a:off x="4079255" y="237544"/>
          <a:ext cx="2704455" cy="14102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Garamond" panose="02020404030301010803"/>
              <a:ea typeface="+mn-ea"/>
              <a:cs typeface="+mn-cs"/>
            </a:rPr>
            <a:t>Feasibility study</a:t>
          </a:r>
          <a:endParaRPr lang="en-US" sz="2100" b="1" kern="1200" dirty="0">
            <a:latin typeface="Garamond" panose="02020404030301010803"/>
            <a:ea typeface="+mn-ea"/>
            <a:cs typeface="+mn-cs"/>
          </a:endParaRPr>
        </a:p>
      </dsp:txBody>
      <dsp:txXfrm>
        <a:off x="4079255" y="237544"/>
        <a:ext cx="2704455" cy="1410235"/>
      </dsp:txXfrm>
    </dsp:sp>
    <dsp:sp modelId="{D64973A5-4E87-44F1-B369-B0D5E0C2A462}">
      <dsp:nvSpPr>
        <dsp:cNvPr id="0" name=""/>
        <dsp:cNvSpPr/>
      </dsp:nvSpPr>
      <dsp:spPr>
        <a:xfrm>
          <a:off x="7018751" y="237544"/>
          <a:ext cx="2704455" cy="14102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Garamond" panose="02020404030301010803"/>
              <a:ea typeface="+mn-ea"/>
              <a:cs typeface="+mn-cs"/>
            </a:rPr>
            <a:t>Design</a:t>
          </a:r>
          <a:endParaRPr lang="en-US" sz="2100" b="1" kern="1200" dirty="0">
            <a:latin typeface="Garamond" panose="02020404030301010803"/>
            <a:ea typeface="+mn-ea"/>
            <a:cs typeface="+mn-cs"/>
          </a:endParaRPr>
        </a:p>
      </dsp:txBody>
      <dsp:txXfrm>
        <a:off x="7018751" y="237544"/>
        <a:ext cx="2704455" cy="1410235"/>
      </dsp:txXfrm>
    </dsp:sp>
    <dsp:sp modelId="{18405FE4-7B27-4C69-B6FE-12C8B84249EF}">
      <dsp:nvSpPr>
        <dsp:cNvPr id="0" name=""/>
        <dsp:cNvSpPr/>
      </dsp:nvSpPr>
      <dsp:spPr>
        <a:xfrm>
          <a:off x="24076" y="1882819"/>
          <a:ext cx="2704455" cy="14102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latin typeface="Garamond" panose="02020404030301010803"/>
              <a:ea typeface="+mn-ea"/>
              <a:cs typeface="+mn-cs"/>
            </a:rPr>
            <a:t>Coding</a:t>
          </a:r>
          <a:endParaRPr lang="en-US" sz="2100" b="1" kern="1200" dirty="0">
            <a:latin typeface="Garamond" panose="02020404030301010803"/>
            <a:ea typeface="+mn-ea"/>
            <a:cs typeface="+mn-cs"/>
          </a:endParaRPr>
        </a:p>
      </dsp:txBody>
      <dsp:txXfrm>
        <a:off x="24076" y="1882819"/>
        <a:ext cx="2704455" cy="1410235"/>
      </dsp:txXfrm>
    </dsp:sp>
    <dsp:sp modelId="{435C0E89-FD70-4DD9-A771-832DBFC9ACBC}">
      <dsp:nvSpPr>
        <dsp:cNvPr id="0" name=""/>
        <dsp:cNvSpPr/>
      </dsp:nvSpPr>
      <dsp:spPr>
        <a:xfrm>
          <a:off x="2963571" y="1882819"/>
          <a:ext cx="2704455" cy="14102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Garamond" panose="02020404030301010803"/>
              <a:ea typeface="+mn-ea"/>
              <a:cs typeface="+mn-cs"/>
            </a:rPr>
            <a:t>Testing</a:t>
          </a:r>
        </a:p>
      </dsp:txBody>
      <dsp:txXfrm>
        <a:off x="2963571" y="1882819"/>
        <a:ext cx="2704455" cy="1410235"/>
      </dsp:txXfrm>
    </dsp:sp>
    <dsp:sp modelId="{CBAE015C-C5E7-4B66-BF89-36549F635355}">
      <dsp:nvSpPr>
        <dsp:cNvPr id="0" name=""/>
        <dsp:cNvSpPr/>
      </dsp:nvSpPr>
      <dsp:spPr>
        <a:xfrm>
          <a:off x="5880126" y="1882819"/>
          <a:ext cx="2350392" cy="14102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/>
        </a:p>
      </dsp:txBody>
      <dsp:txXfrm>
        <a:off x="5880126" y="1882819"/>
        <a:ext cx="2350392" cy="1410235"/>
      </dsp:txXfrm>
    </dsp:sp>
    <dsp:sp modelId="{B780289B-1257-4346-BD73-C12370DA1290}">
      <dsp:nvSpPr>
        <dsp:cNvPr id="0" name=""/>
        <dsp:cNvSpPr/>
      </dsp:nvSpPr>
      <dsp:spPr>
        <a:xfrm>
          <a:off x="8423604" y="1905552"/>
          <a:ext cx="2350392" cy="14102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/>
        </a:p>
      </dsp:txBody>
      <dsp:txXfrm>
        <a:off x="8423604" y="1905552"/>
        <a:ext cx="2350392" cy="1410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64CF-3664-45D0-9B27-4222DB1A6BA7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4AB-B9A2-4248-B31F-8EBC71546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7E720-7243-402E-A0D4-CE3189C951A5}" type="datetimeFigureOut">
              <a:rPr lang="en-US" noProof="0" smtClean="0"/>
              <a:t>9/21/2021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E9C73-6CDE-45E2-97F8-E3C5308FA23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9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noProof="0" smtClean="0"/>
              <a:t>9/21/2021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an in headphones with a laptop">
            <a:extLst>
              <a:ext uri="{FF2B5EF4-FFF2-40B4-BE49-F238E27FC236}">
                <a16:creationId xmlns:a16="http://schemas.microsoft.com/office/drawing/2014/main" id="{ADA04C7C-FE8B-4C2F-BF2E-CBD501A02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1" y="11"/>
            <a:ext cx="12191978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Development life cycle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(SDLC)</a:t>
            </a:r>
            <a:endParaRPr lang="ru-RU" sz="24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971E-3342-46E4-8F5E-D2176C54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1381126"/>
            <a:ext cx="8933688" cy="609599"/>
          </a:xfrm>
        </p:spPr>
        <p:txBody>
          <a:bodyPr>
            <a:normAutofit/>
          </a:bodyPr>
          <a:lstStyle/>
          <a:p>
            <a:r>
              <a:rPr lang="en-US" sz="3200" dirty="0"/>
              <a:t>Overview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F889F-01CE-4C42-87E5-B192D422C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2209800"/>
            <a:ext cx="8939784" cy="3124200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is a process used to develop information systems and user ownership.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framework that describes the activities performed at each stage of a software development project.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High quality system.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Reaches completion with cost and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Have various model like Waterfall, Spiral, RAD, Agile.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00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8D51-78CC-4E6E-803E-F6C3D7BF1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151" y="1524000"/>
            <a:ext cx="8933796" cy="390525"/>
          </a:xfrm>
        </p:spPr>
        <p:txBody>
          <a:bodyPr>
            <a:noAutofit/>
          </a:bodyPr>
          <a:lstStyle/>
          <a:p>
            <a:r>
              <a:rPr lang="en-US" sz="3200" dirty="0"/>
              <a:t>Objective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44AEC-DABE-4A22-8009-9EC9B50F0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2038350"/>
            <a:ext cx="8936846" cy="310091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SDLC has Three primary objectives: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Ensure the delivery of high quality systems.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Provide strong management control.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Maximize productivity.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4936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Phases of SDLC</a:t>
            </a:r>
          </a:p>
        </p:txBody>
      </p:sp>
      <p:graphicFrame>
        <p:nvGraphicFramePr>
          <p:cNvPr id="5" name="Content Placeholder 2" descr="SmartArt object">
            <a:extLst>
              <a:ext uri="{FF2B5EF4-FFF2-40B4-BE49-F238E27FC236}">
                <a16:creationId xmlns:a16="http://schemas.microsoft.com/office/drawing/2014/main" id="{A1342CC9-B5BC-4EE6-A03F-6501ED7CC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159413"/>
              </p:ext>
            </p:extLst>
          </p:nvPr>
        </p:nvGraphicFramePr>
        <p:xfrm>
          <a:off x="685799" y="2037524"/>
          <a:ext cx="10817088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0EBD511-201C-439D-B632-ED90B8154102}"/>
              </a:ext>
            </a:extLst>
          </p:cNvPr>
          <p:cNvSpPr txBox="1"/>
          <p:nvPr/>
        </p:nvSpPr>
        <p:spPr>
          <a:xfrm>
            <a:off x="6819900" y="4200528"/>
            <a:ext cx="1790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100" b="1" dirty="0">
                <a:solidFill>
                  <a:schemeClr val="bg1"/>
                </a:solidFill>
              </a:rPr>
              <a:t>Installation/Deployment</a:t>
            </a:r>
            <a:endParaRPr lang="en-IN" sz="21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2C9A5-0C6F-472C-9A05-D8D92C020228}"/>
              </a:ext>
            </a:extLst>
          </p:cNvPr>
          <p:cNvSpPr txBox="1"/>
          <p:nvPr/>
        </p:nvSpPr>
        <p:spPr>
          <a:xfrm>
            <a:off x="9382127" y="4448175"/>
            <a:ext cx="1790698" cy="38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b="1" kern="1200" dirty="0">
                <a:solidFill>
                  <a:schemeClr val="bg1"/>
                </a:solidFill>
                <a:latin typeface="Garamond" panose="02020404030301010803"/>
                <a:ea typeface="+mn-ea"/>
                <a:cs typeface="+mn-cs"/>
              </a:rPr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5E13-A5E7-4338-B803-5DF0C533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1162051"/>
            <a:ext cx="8933688" cy="1142999"/>
          </a:xfrm>
        </p:spPr>
        <p:txBody>
          <a:bodyPr>
            <a:normAutofit/>
          </a:bodyPr>
          <a:lstStyle/>
          <a:p>
            <a:r>
              <a:rPr lang="en-US" sz="3200" dirty="0"/>
              <a:t>Life cycle models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EC5FA-35D1-4C91-907C-57721DF34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2047875"/>
            <a:ext cx="8939784" cy="3091387"/>
          </a:xfrm>
        </p:spPr>
        <p:txBody>
          <a:bodyPr/>
          <a:lstStyle/>
          <a:p>
            <a:pPr algn="just"/>
            <a:r>
              <a:rPr lang="en-US" dirty="0"/>
              <a:t>Different types of life cycle model available 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Waterfall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Prototyping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Rapid Application Development (RAD).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Spiral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60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64246B-14B2-48B2-8D04-054860FD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&amp; Weakness of SDLC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DD4E4-FAEB-44C3-B175-DD4864F70A99}"/>
              </a:ext>
            </a:extLst>
          </p:cNvPr>
          <p:cNvSpPr txBox="1"/>
          <p:nvPr/>
        </p:nvSpPr>
        <p:spPr>
          <a:xfrm>
            <a:off x="447675" y="1829528"/>
            <a:ext cx="5114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Strength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A12E9-3F57-4DE7-A113-71EB4B613564}"/>
              </a:ext>
            </a:extLst>
          </p:cNvPr>
          <p:cNvSpPr txBox="1"/>
          <p:nvPr/>
        </p:nvSpPr>
        <p:spPr>
          <a:xfrm>
            <a:off x="447675" y="2414303"/>
            <a:ext cx="4812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Monitor</a:t>
            </a:r>
            <a:r>
              <a:rPr lang="en-IN" sz="2400" dirty="0"/>
              <a:t> large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Detailed steps.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Easy to Maintain.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2EEF0-B990-4ABC-90A0-3FF0E5E3BFC0}"/>
              </a:ext>
            </a:extLst>
          </p:cNvPr>
          <p:cNvSpPr txBox="1"/>
          <p:nvPr/>
        </p:nvSpPr>
        <p:spPr>
          <a:xfrm>
            <a:off x="7953375" y="1829528"/>
            <a:ext cx="256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Weakness</a:t>
            </a:r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F811E-E1BF-406E-B9D2-7063AD506A61}"/>
              </a:ext>
            </a:extLst>
          </p:cNvPr>
          <p:cNvSpPr txBox="1"/>
          <p:nvPr/>
        </p:nvSpPr>
        <p:spPr>
          <a:xfrm>
            <a:off x="6181725" y="2414303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Increased development time &amp;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Rigidity.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Hard to estimate project overruns.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008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2800-CD6C-443B-A5A2-A26BD75F1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1400176"/>
            <a:ext cx="8933796" cy="695324"/>
          </a:xfrm>
        </p:spPr>
        <p:txBody>
          <a:bodyPr>
            <a:normAutofit/>
          </a:bodyPr>
          <a:lstStyle/>
          <a:p>
            <a:r>
              <a:rPr lang="en-US" sz="3200" dirty="0"/>
              <a:t>conclusion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2337A-BDCF-4528-826E-9E08CC568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2095500"/>
            <a:ext cx="9210675" cy="3267075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software development life cycle is a resourceful tool for developing high quality software products.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tool provides a framework for guiding developers in the process of software development. Organizations can use various SDLC strategies such as waterfall, V-model, Iterative, Spiral, and Agile models.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suitable SDLC model can be selected based on the objectives of an organization.</a:t>
            </a:r>
            <a:r>
              <a:rPr lang="en-IN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benefits of SDLC in software development can be realized if developers understand the customer requirements and strictly follow the documented plan.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3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Placeholder 9" descr="Laptop and notebook on the table">
            <a:extLst>
              <a:ext uri="{FF2B5EF4-FFF2-40B4-BE49-F238E27FC236}">
                <a16:creationId xmlns:a16="http://schemas.microsoft.com/office/drawing/2014/main" id="{201D9675-DFD6-4198-A186-4B82257CE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" y="10"/>
            <a:ext cx="12191982" cy="685799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7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8CC2C-6259-4D08-A412-CBD1C520F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12347829" y="5897880"/>
            <a:ext cx="45719" cy="198120"/>
          </a:xfrm>
        </p:spPr>
        <p:txBody>
          <a:bodyPr>
            <a:normAutofit fontScale="40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38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4_Win32_MO - v4" id="{2AE1B83A-9721-4EF8-B275-2624D019C8C0}" vid="{8CDF83C5-BCF3-42CE-9DDC-151D6253CC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 a course presentation</Template>
  <TotalTime>70</TotalTime>
  <Words>254</Words>
  <Application>Microsoft Office PowerPoint</Application>
  <PresentationFormat>Widescreen</PresentationFormat>
  <Paragraphs>46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SavonVTI</vt:lpstr>
      <vt:lpstr>software Development life cycle</vt:lpstr>
      <vt:lpstr>Overview</vt:lpstr>
      <vt:lpstr>Objective</vt:lpstr>
      <vt:lpstr>Phases of SDLC</vt:lpstr>
      <vt:lpstr>Life cycle models</vt:lpstr>
      <vt:lpstr>Strength &amp; Weakness of SDLC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 cycle</dc:title>
  <dc:creator>shivaramgillepally@outlook.com</dc:creator>
  <cp:lastModifiedBy>shivaramgillepally@outlook.com</cp:lastModifiedBy>
  <cp:revision>1</cp:revision>
  <dcterms:created xsi:type="dcterms:W3CDTF">2021-09-21T06:23:07Z</dcterms:created>
  <dcterms:modified xsi:type="dcterms:W3CDTF">2021-09-21T07:33:14Z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