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C2E9-3137-40DE-8303-83856867A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5D3CA-A507-455A-B034-0E83AF52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7F09-03AD-4914-A2DE-71586B32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3018-873E-488E-B99D-4ACECAC0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9621-5C26-46F8-BC8B-BCAF2C4B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9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9762-5C6A-4275-9F31-BF9377A9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E06B4-66E9-4996-A2C1-EF72B2F49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1E33-35F1-4DC0-8FF1-DA1CE0E1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DBBC-4FC3-46AA-B720-A8438B3A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8F2B-FC86-4BBA-AFED-91D88AEF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B4FB9-4C57-45DB-824C-D1C277D57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E3CFA-87CA-41DF-941C-8CC972CF7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A375-1365-43C1-9B70-0F02343E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C405-80D5-407A-86CB-0BBFEFFF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CC3E-EBDD-4822-ADF8-72CA4FD4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4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5ACD-EBC2-4434-80D1-4A2AD9BD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2C38-E62D-497F-B82D-E879BBB5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374B-D41C-4962-86C3-D98F783B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FDA3-4746-4B28-BC4A-ECB72659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1E3C-6956-4A7E-B105-DCB43B20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7558-6C8A-42A0-BB98-50F73FD7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E044D-19B5-40E5-B7F8-480E88E9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44F6-AD07-47AB-BDC9-4399A4DB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400B7-B71B-4795-B5A8-F33A621D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E44D-9778-4E2E-9CA1-13229D8D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8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7ECC-5E21-4519-B7D3-60D8FA44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D098-9A2B-4533-81B2-11F5DDA10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6673-373C-4372-A0A6-EC5C1B0B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AFC5F-189E-44DD-AB55-07022893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1F795-FBBE-42D6-8CAB-FD02EF1F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3514-CDD0-4524-A75D-CB94120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2ED2-7758-4D27-8D9A-063D0F61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A8986-AD35-4BAB-95EB-E8B0DD26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441C2-3C16-4EBF-AE9B-C7CACDEFB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90C-282B-44B1-87E9-1029E37D2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586C6-8AC8-4C0A-AEB7-2F07A6527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ACEDD-5572-401A-8468-E2471ED6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61597-D436-44FE-9E15-D2EB1FE1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0C8A8-7FCD-4F9C-82C2-7E32B6C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0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0603-39D0-4761-A2EB-8EF8DF32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7EE38-6E27-4483-9626-699EC9C6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B25FA-805E-45D3-AA5B-BE79B533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20F1C-DE7F-4C97-8AF0-852EC09C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2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D8F04-B432-48D0-B3D5-BBBA20EB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147B7-0517-477F-841D-4BB3CA5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1530-E723-481B-9502-34E4B616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0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84AD-B800-4E3A-A9E7-7B9A4117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9651-4214-446D-A630-4DAA5EA2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2400B-D895-4DE1-8392-44B403CA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3DFED-D688-4D21-909C-1B72AE87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D8DFB-369D-425C-8F66-A913B1EF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5A789-11EA-456E-BD42-E3AF4E67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1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DEF6-E9C0-4D56-8ACD-6D72D69A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F5CB3-B61F-4E6B-8BAB-7ACA2DF6C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11C5F-4ACB-4F01-A046-61C2B1F2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E236-85E6-49D2-AC36-1358B26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A15A-6B91-489C-974C-81F85356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D826-3D22-4FF8-817B-5D695B34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0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22935-3502-40B2-89F6-52C4A70F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79EF-11A3-4BE1-B9C0-4476F465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6448-BF0E-4ED9-B83F-1C702DA9A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FEF3-8D3A-47E8-95FC-9EA70498FBC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0D51-3AC7-4E35-8A95-6FD463F14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8107-3FBB-41D2-892A-558E00C97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91E8-A8C4-4638-B45C-8DE8F94578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5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documents/editNewOrRegister/2d7c02cb-9ec6-4ad5-96b6-96baa5f8f04e/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06F6-B048-4425-B254-2149B9180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242" y="390356"/>
            <a:ext cx="9144000" cy="1617579"/>
          </a:xfrm>
        </p:spPr>
        <p:txBody>
          <a:bodyPr>
            <a:normAutofit/>
          </a:bodyPr>
          <a:lstStyle/>
          <a:p>
            <a:pPr algn="l"/>
            <a:r>
              <a:rPr lang="en-IN" sz="8000" b="1" dirty="0">
                <a:solidFill>
                  <a:srgbClr val="FFFF00"/>
                </a:solidFill>
                <a:latin typeface="Seaford light"/>
              </a:rPr>
              <a:t>Object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B4EC-D514-44D0-97FF-C05A466FE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79" y="4470401"/>
            <a:ext cx="6256421" cy="1997242"/>
          </a:xfrm>
        </p:spPr>
        <p:txBody>
          <a:bodyPr/>
          <a:lstStyle/>
          <a:p>
            <a:r>
              <a:rPr lang="en-IN" b="1">
                <a:solidFill>
                  <a:schemeClr val="bg1"/>
                </a:solidFill>
                <a:latin typeface="Seaford" panose="00000500000000000000" pitchFamily="2" charset="0"/>
              </a:rPr>
              <a:t>By:</a:t>
            </a:r>
            <a:r>
              <a:rPr lang="en-IN" b="1">
                <a:latin typeface="Seaford" panose="00000500000000000000" pitchFamily="2" charset="0"/>
              </a:rPr>
              <a:t> </a:t>
            </a:r>
            <a:r>
              <a:rPr lang="en-IN" b="1">
                <a:solidFill>
                  <a:schemeClr val="bg1"/>
                </a:solidFill>
                <a:latin typeface="Seaford" panose="00000500000000000000" pitchFamily="2" charset="0"/>
              </a:rPr>
              <a:t> Nayan Gadhari, Employee ID 6144</a:t>
            </a:r>
          </a:p>
          <a:p>
            <a:r>
              <a:rPr lang="en-IN" b="1">
                <a:solidFill>
                  <a:schemeClr val="bg1"/>
                </a:solidFill>
                <a:latin typeface="Seaford" panose="00000500000000000000" pitchFamily="2" charset="0"/>
              </a:rPr>
              <a:t>          Murali Arandala, Employee ID 6145 </a:t>
            </a:r>
          </a:p>
          <a:p>
            <a:r>
              <a:rPr lang="en-IN" b="1">
                <a:solidFill>
                  <a:schemeClr val="bg1"/>
                </a:solidFill>
                <a:latin typeface="Seaford" panose="00000500000000000000" pitchFamily="2" charset="0"/>
              </a:rPr>
              <a:t>          Abhishek Kumar, Employee ID 6146</a:t>
            </a:r>
          </a:p>
          <a:p>
            <a:r>
              <a:rPr lang="en-IN" b="1">
                <a:solidFill>
                  <a:schemeClr val="bg1"/>
                </a:solidFill>
                <a:latin typeface="Seaford" panose="00000500000000000000" pitchFamily="2" charset="0"/>
              </a:rPr>
              <a:t>           Akiri Anil Kumar, Employee ID 6147</a:t>
            </a:r>
            <a:endParaRPr lang="en-IN" b="1" dirty="0">
              <a:solidFill>
                <a:schemeClr val="bg1"/>
              </a:solidFill>
              <a:latin typeface="Seaford" panose="000005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96A988-F772-439B-989F-EFE084D5CFF5}"/>
              </a:ext>
            </a:extLst>
          </p:cNvPr>
          <p:cNvCxnSpPr/>
          <p:nvPr/>
        </p:nvCxnSpPr>
        <p:spPr>
          <a:xfrm>
            <a:off x="256674" y="513347"/>
            <a:ext cx="114861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730E5E-1F4A-4314-8818-70C78D515D65}"/>
              </a:ext>
            </a:extLst>
          </p:cNvPr>
          <p:cNvCxnSpPr/>
          <p:nvPr/>
        </p:nvCxnSpPr>
        <p:spPr>
          <a:xfrm>
            <a:off x="473242" y="6467643"/>
            <a:ext cx="114861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07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54E5-210D-4240-BADF-26B0A550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1" u="sng" dirty="0">
                <a:latin typeface="Seaford" panose="00000500000000000000" pitchFamily="2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9E5B-AFA7-42DF-99B0-50BD85C0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Bahnschrift" panose="020B0502040204020203" pitchFamily="34" charset="0"/>
              </a:rPr>
              <a:t>Most-Used and Flexible. ...
The Software Architecture Must Be Communicated Effectively. 
You Need to Know Only a Fraction of the Language to Use It. 
Abundance of UML Tools. 
Formal Notation is Not Necessary. 
Ascending Degree of Complexity. 
Not Necessary in ‘Architecture-Indifferent Design’</a:t>
            </a:r>
          </a:p>
        </p:txBody>
      </p:sp>
    </p:spTree>
    <p:extLst>
      <p:ext uri="{BB962C8B-B14F-4D97-AF65-F5344CB8AC3E}">
        <p14:creationId xmlns:p14="http://schemas.microsoft.com/office/powerpoint/2010/main" val="33514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341B-CD80-43A8-B3E1-62A4444B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6958"/>
            <a:ext cx="10515600" cy="4604084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latin typeface="Seaford "/>
              </a:rPr>
              <a:t>THANK  YOU</a:t>
            </a:r>
            <a:br>
              <a:rPr lang="en-IN" sz="8000" b="1" dirty="0">
                <a:latin typeface="Seaford "/>
              </a:rPr>
            </a:br>
            <a:br>
              <a:rPr lang="en-IN" sz="8000" b="1" dirty="0">
                <a:latin typeface="Seaford "/>
              </a:rPr>
            </a:br>
            <a:endParaRPr lang="en-IN" sz="8000" b="1" dirty="0">
              <a:latin typeface="Seaford "/>
            </a:endParaRPr>
          </a:p>
        </p:txBody>
      </p:sp>
    </p:spTree>
    <p:extLst>
      <p:ext uri="{BB962C8B-B14F-4D97-AF65-F5344CB8AC3E}">
        <p14:creationId xmlns:p14="http://schemas.microsoft.com/office/powerpoint/2010/main" val="31576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52FF-6C9E-46D0-B5E8-CB07F55C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>
                <a:effectLst/>
                <a:latin typeface="Seaford light"/>
                <a:ea typeface="Calibri" panose="020F0502020204030204" pitchFamily="34" charset="0"/>
              </a:rPr>
              <a:t>What is Object Diagram</a:t>
            </a:r>
            <a:r>
              <a:rPr lang="en-US" sz="6000" b="1" i="1" dirty="0">
                <a:effectLst/>
                <a:latin typeface="Seaford light"/>
                <a:ea typeface="Calibri" panose="020F0502020204030204" pitchFamily="34" charset="0"/>
              </a:rPr>
              <a:t>? </a:t>
            </a:r>
            <a:endParaRPr lang="en-IN" sz="6000" i="1" dirty="0">
              <a:latin typeface="Seaford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57CB-0287-49FD-98BE-361962EE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en-IN" b="1" dirty="0">
              <a:latin typeface="Bahnschrift" panose="020B0502040204020203" pitchFamily="34" charset="0"/>
            </a:endParaRPr>
          </a:p>
          <a:p>
            <a:r>
              <a:rPr lang="en-US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diagrams also represent the static view of a system but this static view is a snapshot of the system at a particular moment. </a:t>
            </a:r>
          </a:p>
          <a:p>
            <a:endParaRPr lang="en-US" dirty="0">
              <a:effectLst/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diagram represents an instance at a particular moment, which is concrete in nature.</a:t>
            </a:r>
            <a:endParaRPr lang="en-IN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864B-6CC4-4457-A937-65EE3993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295" cy="1325563"/>
          </a:xfrm>
        </p:spPr>
        <p:txBody>
          <a:bodyPr>
            <a:noAutofit/>
          </a:bodyPr>
          <a:lstStyle/>
          <a:p>
            <a:r>
              <a:rPr lang="en-US" sz="5400" b="1" i="1" u="sng" dirty="0">
                <a:effectLst/>
                <a:latin typeface="Seaford light"/>
                <a:ea typeface="Calibri" panose="020F0502020204030204" pitchFamily="34" charset="0"/>
              </a:rPr>
              <a:t>Is Class Diagram </a:t>
            </a:r>
            <a:r>
              <a:rPr lang="en-US" sz="5400" b="1" i="1" u="sng" dirty="0">
                <a:latin typeface="Seaford light"/>
                <a:ea typeface="Calibri" panose="020F0502020204030204" pitchFamily="34" charset="0"/>
              </a:rPr>
              <a:t>same as </a:t>
            </a:r>
            <a:r>
              <a:rPr lang="en-US" sz="5400" b="1" i="1" u="sng" dirty="0">
                <a:effectLst/>
                <a:latin typeface="Seaford light"/>
                <a:ea typeface="Calibri" panose="020F0502020204030204" pitchFamily="34" charset="0"/>
              </a:rPr>
              <a:t>Object Diagram</a:t>
            </a:r>
            <a:r>
              <a:rPr lang="en-US" sz="5400" b="1" i="1" dirty="0">
                <a:effectLst/>
                <a:latin typeface="Seaford light"/>
                <a:ea typeface="Calibri" panose="020F0502020204030204" pitchFamily="34" charset="0"/>
              </a:rPr>
              <a:t> ? </a:t>
            </a:r>
            <a:endParaRPr lang="en-IN" sz="5400" b="1" i="1" dirty="0">
              <a:latin typeface="Seaford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3529-BB08-4F3E-A999-E4BF3E51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Bahnschrift" panose="020B0502040204020203" pitchFamily="34" charset="0"/>
                <a:cs typeface="Calibri" panose="020F0502020204030204" pitchFamily="34" charset="0"/>
              </a:rPr>
              <a:t>The difference is that a class diagram represents an abstract model consisting of classes and their relationships. </a:t>
            </a:r>
            <a:endParaRPr lang="en-IN" sz="24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Bahnschrift" panose="020B0502040204020203" pitchFamily="34" charset="0"/>
                <a:cs typeface="Calibri" panose="020F0502020204030204" pitchFamily="34" charset="0"/>
              </a:rPr>
              <a:t>Object diagram is an instance of a class diagram.</a:t>
            </a:r>
            <a:endParaRPr lang="en-IN" sz="24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7CCB3-5DF5-4D06-9B9E-15A058885B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5" y="3428999"/>
            <a:ext cx="778042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AD47-45F5-42D8-8D10-47075847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i="1" u="sng" dirty="0">
                <a:effectLst/>
                <a:latin typeface="Seaford light"/>
                <a:ea typeface="Calibri" panose="020F0502020204030204" pitchFamily="34" charset="0"/>
              </a:rPr>
              <a:t>Precondition steps for Object Diagram </a:t>
            </a:r>
            <a:endParaRPr lang="en-IN" sz="5400" i="1" u="sng" dirty="0">
              <a:latin typeface="Seaford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9305-5CD7-4BF9-9B44-C068CA1C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First, analyze the system and decide which instances have important data and association.</a:t>
            </a:r>
            <a:endParaRPr lang="en-IN" sz="24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Second, consider only those instances, which will cover the functionality.</a:t>
            </a:r>
            <a:endParaRPr lang="en-IN" sz="24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Third, make some optimization as the number of instances are unlimited.</a:t>
            </a:r>
            <a:endParaRPr lang="en-IN" sz="24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 object diagram should have a meaningful name to indicate its purpose.</a:t>
            </a:r>
            <a:endParaRPr lang="en-IN" sz="24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Add proper notes at points where more clarity is required.</a:t>
            </a:r>
            <a:endParaRPr lang="en-IN" sz="24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The association among objects should be clarified.</a:t>
            </a:r>
            <a:endParaRPr lang="en-IN" sz="2400" dirty="0">
              <a:latin typeface="Bahnschrift" panose="020B0502040204020203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Bahnschrift" panose="020B0502040204020203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Values of different elements need to be captured to include in the object diagram.</a:t>
            </a:r>
            <a:endParaRPr lang="en-IN" sz="24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74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E4B8-88E5-4A23-BCAB-76AFE5DD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i="1" u="sng" dirty="0">
                <a:solidFill>
                  <a:srgbClr val="282C33"/>
                </a:solidFill>
                <a:effectLst/>
                <a:latin typeface="Seaford light"/>
                <a:ea typeface="Times New Roman" panose="02020603050405020304" pitchFamily="18" charset="0"/>
              </a:rPr>
              <a:t>Object diagram elements</a:t>
            </a:r>
            <a:br>
              <a:rPr lang="en-IN" sz="5400" b="1" i="1" dirty="0">
                <a:effectLst/>
                <a:latin typeface="Seaford light"/>
                <a:ea typeface="Times New Roman" panose="02020603050405020304" pitchFamily="18" charset="0"/>
              </a:rPr>
            </a:br>
            <a:endParaRPr lang="en-IN" sz="5400" i="1" dirty="0">
              <a:latin typeface="Seaford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62FD-58E0-4F27-B309-011FD095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N" sz="2400" dirty="0">
                <a:solidFill>
                  <a:srgbClr val="282C33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Object diagrams are simple to create: they're made from objects, represented by rectangles, linked together with lines. </a:t>
            </a:r>
            <a:endParaRPr lang="en-IN" sz="24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IN" sz="2400" dirty="0">
                <a:solidFill>
                  <a:srgbClr val="282C33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Take a look at the major elements of an object diagram.</a:t>
            </a:r>
          </a:p>
          <a:p>
            <a:pPr marL="0" indent="0">
              <a:spcAft>
                <a:spcPts val="1200"/>
              </a:spcAft>
              <a:buNone/>
            </a:pPr>
            <a:endParaRPr lang="en-IN" sz="24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800"/>
              </a:spcBef>
              <a:buNone/>
            </a:pPr>
            <a:r>
              <a:rPr lang="en-IN" sz="3200" b="1" dirty="0">
                <a:solidFill>
                  <a:srgbClr val="282C33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endParaRPr lang="en-IN" sz="3200" b="1" dirty="0">
              <a:solidFill>
                <a:srgbClr val="1F3763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IN" sz="2400" dirty="0">
                <a:solidFill>
                  <a:srgbClr val="282C33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Objects are instances of a class. For example, if "car" is a class, then </a:t>
            </a:r>
            <a:r>
              <a:rPr lang="en-IN" sz="2400" dirty="0">
                <a:solidFill>
                  <a:srgbClr val="202124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Mercedes</a:t>
            </a:r>
            <a:r>
              <a:rPr lang="en-IN" sz="2400" dirty="0">
                <a:solidFill>
                  <a:srgbClr val="282C33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 is an object of a class.</a:t>
            </a:r>
            <a:endParaRPr lang="en-IN" sz="24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5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713C-DCDF-4001-AE86-29BD15CC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800"/>
              </a:spcBef>
              <a:buNone/>
            </a:pPr>
            <a:r>
              <a:rPr lang="en-IN" sz="3200" b="1" dirty="0">
                <a:solidFill>
                  <a:srgbClr val="282C33"/>
                </a:solidFill>
                <a:effectLst/>
                <a:highlight>
                  <a:srgbClr val="FFFF00"/>
                </a:highlight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titles</a:t>
            </a:r>
            <a:endParaRPr lang="en-IN" sz="3200" b="1" dirty="0">
              <a:solidFill>
                <a:srgbClr val="1F3763"/>
              </a:solidFill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IN" sz="24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Class titles are the specific attributes of a given class. In the </a:t>
            </a:r>
            <a:r>
              <a:rPr lang="en-IN" sz="240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family tree object diagram</a:t>
            </a:r>
            <a:r>
              <a:rPr lang="en-IN" sz="24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, class titles include </a:t>
            </a:r>
          </a:p>
          <a:p>
            <a:pPr>
              <a:spcAft>
                <a:spcPts val="1200"/>
              </a:spcAft>
            </a:pPr>
            <a:r>
              <a:rPr lang="en-IN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T</a:t>
            </a:r>
            <a:r>
              <a:rPr lang="en-IN" sz="24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he name, gender, and age of the family members. You can list class titles as items on the object or even in the properties of the object itself (such as colour).</a:t>
            </a:r>
          </a:p>
          <a:p>
            <a:pPr>
              <a:spcAft>
                <a:spcPts val="1200"/>
              </a:spcAft>
            </a:pPr>
            <a:endParaRPr lang="en-IN" sz="24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4" name="Picture 3" descr="Object Diagram - Class Titles">
            <a:extLst>
              <a:ext uri="{FF2B5EF4-FFF2-40B4-BE49-F238E27FC236}">
                <a16:creationId xmlns:a16="http://schemas.microsoft.com/office/drawing/2014/main" id="{E7E3ED20-C6F7-4889-8C5E-BAD1028591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897" y="3002280"/>
            <a:ext cx="6438900" cy="3855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56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A005E-12D6-40BD-B6F6-9F229292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842"/>
            <a:ext cx="10515600" cy="585612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IN" sz="2400" b="1" dirty="0">
                <a:effectLst/>
                <a:highlight>
                  <a:srgbClr val="FFFF00"/>
                </a:highlight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attributes</a:t>
            </a:r>
            <a:endParaRPr lang="en-IN" sz="2400" b="1" dirty="0"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Class attributes are represented by a rectangle with two tabs that indicates a software element.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IN" sz="2400" b="1" dirty="0">
                <a:effectLst/>
                <a:highlight>
                  <a:srgbClr val="FFFF00"/>
                </a:highlight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IN" sz="2400" b="1" dirty="0">
              <a:effectLst/>
              <a:latin typeface="Bahnschrift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Links are the lines that connect two shapes of an object diagram to each other.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180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The corporate object diagram below shows how departments are connected in the traditional organizational chart style.</a:t>
            </a:r>
          </a:p>
          <a:p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Object Diagram - Linking Objects">
            <a:extLst>
              <a:ext uri="{FF2B5EF4-FFF2-40B4-BE49-F238E27FC236}">
                <a16:creationId xmlns:a16="http://schemas.microsoft.com/office/drawing/2014/main" id="{14499337-3792-4B31-B390-75B5A3E42A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96126"/>
            <a:ext cx="8484268" cy="3761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82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05FB-8718-45CE-AEFF-CEF3DB4C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i="1" u="sng" dirty="0">
                <a:latin typeface="Seaford light"/>
              </a:rPr>
              <a:t>Application of Object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2D95-3BDD-4E34-891A-BC42574D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The following are the application areas where the object diagrams can be used.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To build a prototype of a system.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To model complex data structures.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To perceive the system from a practical perspective.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Reverse engineering.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05FB-8718-45CE-AEFF-CEF3DB4C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i="1" u="sng" dirty="0">
                <a:latin typeface="Seaford light"/>
              </a:rPr>
              <a:t>Uses of an object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2D95-3BDD-4E34-891A-BC42574D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Char char="§"/>
            </a:pPr>
            <a:r>
              <a:rPr lang="en-IN" dirty="0">
                <a:latin typeface="Bahnschrift" pitchFamily="34" charset="0"/>
              </a:rPr>
              <a:t>Model the static design(similar to class diagrams ) or structure of a system using prototypical    instances and real data.</a:t>
            </a:r>
          </a:p>
          <a:p>
            <a:pPr marL="0" indent="0">
              <a:buFont typeface="Wingdings" pitchFamily="2" charset="2"/>
              <a:buChar char="§"/>
            </a:pPr>
            <a:endParaRPr lang="en-IN" dirty="0">
              <a:latin typeface="Bahnschrift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IN" dirty="0">
                <a:latin typeface="Bahnschrift" pitchFamily="34" charset="0"/>
              </a:rPr>
              <a:t>Helps us to understand the functionalities that the system should deliver to the users.</a:t>
            </a:r>
          </a:p>
          <a:p>
            <a:pPr marL="0" indent="0">
              <a:buFont typeface="Wingdings" pitchFamily="2" charset="2"/>
              <a:buChar char="§"/>
            </a:pPr>
            <a:endParaRPr lang="en-IN" dirty="0">
              <a:latin typeface="Bahnschrift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IN" dirty="0">
                <a:latin typeface="Bahnschrift" pitchFamily="34" charset="0"/>
              </a:rPr>
              <a:t>Understand relationships between objects.</a:t>
            </a:r>
          </a:p>
          <a:p>
            <a:pPr marL="0" indent="0">
              <a:buFont typeface="Wingdings" pitchFamily="2" charset="2"/>
              <a:buChar char="§"/>
            </a:pPr>
            <a:endParaRPr lang="en-IN" dirty="0">
              <a:latin typeface="Bahnschrift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IN" dirty="0">
                <a:latin typeface="Bahnschrift" pitchFamily="34" charset="0"/>
              </a:rPr>
              <a:t>Visualise, document, construct and design a static frame showing instances of objects and their relationships in the dynamic story of life of a system.</a:t>
            </a:r>
          </a:p>
          <a:p>
            <a:pPr marL="0" indent="0">
              <a:buFont typeface="Wingdings" pitchFamily="2" charset="2"/>
              <a:buChar char="§"/>
            </a:pPr>
            <a:endParaRPr lang="en-IN" dirty="0">
              <a:latin typeface="Bahnschrift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IN" dirty="0">
                <a:latin typeface="Bahnschrift" pitchFamily="34" charset="0"/>
              </a:rPr>
              <a:t>Verify the class diagrams for completeness and accuracy by using Object Diagrams as specific test cases.</a:t>
            </a:r>
          </a:p>
          <a:p>
            <a:pPr marL="0" indent="0">
              <a:buFont typeface="Wingdings" pitchFamily="2" charset="2"/>
              <a:buChar char="§"/>
            </a:pPr>
            <a:endParaRPr lang="en-IN" dirty="0">
              <a:latin typeface="Bahnschrift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IN" dirty="0">
                <a:latin typeface="Bahnschrift" pitchFamily="34" charset="0"/>
              </a:rPr>
              <a:t>Discover facts and dependencies between specific instances and depicting specific examples of classifiers.</a:t>
            </a:r>
            <a:endParaRPr lang="en-US" dirty="0">
              <a:latin typeface="Bahnschrift" pitchFamily="34" charset="0"/>
            </a:endParaRPr>
          </a:p>
          <a:p>
            <a:pPr marL="0" indent="0">
              <a:buFont typeface="Wingdings" pitchFamily="2" charset="2"/>
              <a:buChar char="§"/>
            </a:pPr>
            <a:endParaRPr lang="en-IN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Object Diagram</vt:lpstr>
      <vt:lpstr>What is Object Diagram? </vt:lpstr>
      <vt:lpstr>Is Class Diagram same as Object Diagram ? </vt:lpstr>
      <vt:lpstr>Precondition steps for Object Diagram </vt:lpstr>
      <vt:lpstr>Object diagram elements </vt:lpstr>
      <vt:lpstr>PowerPoint Presentation</vt:lpstr>
      <vt:lpstr>PowerPoint Presentation</vt:lpstr>
      <vt:lpstr>Application of Object Diagram</vt:lpstr>
      <vt:lpstr>Uses of an object diagram</vt:lpstr>
      <vt:lpstr>Advantages</vt:lpstr>
      <vt:lpstr>THANK 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Diagram</dc:title>
  <dc:creator>Nayan G</dc:creator>
  <cp:lastModifiedBy>Murali Arandala</cp:lastModifiedBy>
  <cp:revision>6</cp:revision>
  <dcterms:created xsi:type="dcterms:W3CDTF">2021-09-23T19:19:49Z</dcterms:created>
  <dcterms:modified xsi:type="dcterms:W3CDTF">2021-09-24T03:13:09Z</dcterms:modified>
</cp:coreProperties>
</file>