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  <p:sldMasterId id="2147483656" r:id="rId3"/>
  </p:sldMasterIdLst>
  <p:notesMasterIdLst>
    <p:notesMasterId r:id="rId14"/>
  </p:notesMasterIdLst>
  <p:sldIdLst>
    <p:sldId id="256" r:id="rId4"/>
    <p:sldId id="260" r:id="rId5"/>
    <p:sldId id="258" r:id="rId6"/>
    <p:sldId id="273" r:id="rId7"/>
    <p:sldId id="276" r:id="rId8"/>
    <p:sldId id="274" r:id="rId9"/>
    <p:sldId id="275" r:id="rId10"/>
    <p:sldId id="270" r:id="rId11"/>
    <p:sldId id="27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21F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8" autoAdjust="0"/>
    <p:restoredTop sz="95268" autoAdjust="0"/>
  </p:normalViewPr>
  <p:slideViewPr>
    <p:cSldViewPr snapToGrid="0" snapToObjects="1">
      <p:cViewPr varScale="1">
        <p:scale>
          <a:sx n="87" d="100"/>
          <a:sy n="87" d="100"/>
        </p:scale>
        <p:origin x="1392" y="82"/>
      </p:cViewPr>
      <p:guideLst>
        <p:guide orient="horz" pos="96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A18B-BCB7-4785-B8B4-59F6D0A399BF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A15A-EA33-44EA-84D0-09CE9F6915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32617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0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6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1121F"/>
                </a:solidFill>
              </a:defRPr>
            </a:lvl1pPr>
            <a:lvl2pPr>
              <a:defRPr>
                <a:solidFill>
                  <a:srgbClr val="11121F"/>
                </a:solidFill>
              </a:defRPr>
            </a:lvl2pPr>
            <a:lvl3pPr>
              <a:defRPr>
                <a:solidFill>
                  <a:srgbClr val="11121F"/>
                </a:solidFill>
              </a:defRPr>
            </a:lvl3pPr>
            <a:lvl4pPr>
              <a:defRPr>
                <a:solidFill>
                  <a:srgbClr val="11121F"/>
                </a:solidFill>
              </a:defRPr>
            </a:lvl4pPr>
            <a:lvl5pPr>
              <a:defRPr>
                <a:solidFill>
                  <a:srgbClr val="1112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3465134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1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8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1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8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7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9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5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0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1180904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1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3"/>
            <a:ext cx="8229600" cy="995327"/>
          </a:xfrm>
        </p:spPr>
        <p:txBody>
          <a:bodyPr/>
          <a:lstStyle>
            <a:lvl1pPr>
              <a:defRPr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1824"/>
            <a:ext cx="4038600" cy="4974340"/>
          </a:xfrm>
        </p:spPr>
        <p:txBody>
          <a:bodyPr/>
          <a:lstStyle>
            <a:lvl1pPr>
              <a:defRPr sz="2800">
                <a:solidFill>
                  <a:srgbClr val="11121F"/>
                </a:solidFill>
              </a:defRPr>
            </a:lvl1pPr>
            <a:lvl2pPr>
              <a:defRPr sz="2400">
                <a:solidFill>
                  <a:srgbClr val="11121F"/>
                </a:solidFill>
              </a:defRPr>
            </a:lvl2pPr>
            <a:lvl3pPr>
              <a:defRPr sz="2000">
                <a:solidFill>
                  <a:srgbClr val="11121F"/>
                </a:solidFill>
              </a:defRPr>
            </a:lvl3pPr>
            <a:lvl4pPr>
              <a:defRPr sz="1800">
                <a:solidFill>
                  <a:srgbClr val="11121F"/>
                </a:solidFill>
              </a:defRPr>
            </a:lvl4pPr>
            <a:lvl5pPr>
              <a:defRPr sz="1800">
                <a:solidFill>
                  <a:srgbClr val="11121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1824"/>
            <a:ext cx="4038600" cy="4974340"/>
          </a:xfrm>
        </p:spPr>
        <p:txBody>
          <a:bodyPr/>
          <a:lstStyle>
            <a:lvl1pPr>
              <a:defRPr sz="2800">
                <a:solidFill>
                  <a:srgbClr val="11121F"/>
                </a:solidFill>
              </a:defRPr>
            </a:lvl1pPr>
            <a:lvl2pPr>
              <a:defRPr sz="2400">
                <a:solidFill>
                  <a:srgbClr val="11121F"/>
                </a:solidFill>
              </a:defRPr>
            </a:lvl2pPr>
            <a:lvl3pPr>
              <a:defRPr sz="2000">
                <a:solidFill>
                  <a:srgbClr val="11121F"/>
                </a:solidFill>
              </a:defRPr>
            </a:lvl3pPr>
            <a:lvl4pPr>
              <a:defRPr sz="1800">
                <a:solidFill>
                  <a:srgbClr val="11121F"/>
                </a:solidFill>
              </a:defRPr>
            </a:lvl4pPr>
            <a:lvl5pPr>
              <a:defRPr sz="1800">
                <a:solidFill>
                  <a:srgbClr val="11121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13696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3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1075"/>
            <a:ext cx="4040188" cy="4345088"/>
          </a:xfrm>
        </p:spPr>
        <p:txBody>
          <a:bodyPr/>
          <a:lstStyle>
            <a:lvl1pPr>
              <a:defRPr sz="2400">
                <a:solidFill>
                  <a:srgbClr val="11121F"/>
                </a:solidFill>
              </a:defRPr>
            </a:lvl1pPr>
            <a:lvl2pPr>
              <a:defRPr sz="2000">
                <a:solidFill>
                  <a:srgbClr val="11121F"/>
                </a:solidFill>
              </a:defRPr>
            </a:lvl2pPr>
            <a:lvl3pPr>
              <a:defRPr sz="1800">
                <a:solidFill>
                  <a:srgbClr val="11121F"/>
                </a:solidFill>
              </a:defRPr>
            </a:lvl3pPr>
            <a:lvl4pPr>
              <a:defRPr sz="1600">
                <a:solidFill>
                  <a:srgbClr val="11121F"/>
                </a:solidFill>
              </a:defRPr>
            </a:lvl4pPr>
            <a:lvl5pPr>
              <a:defRPr sz="1600">
                <a:solidFill>
                  <a:srgbClr val="11121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13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1075"/>
            <a:ext cx="4041775" cy="4345088"/>
          </a:xfrm>
        </p:spPr>
        <p:txBody>
          <a:bodyPr/>
          <a:lstStyle>
            <a:lvl1pPr>
              <a:defRPr sz="2400">
                <a:solidFill>
                  <a:srgbClr val="11121F"/>
                </a:solidFill>
              </a:defRPr>
            </a:lvl1pPr>
            <a:lvl2pPr>
              <a:defRPr sz="2000">
                <a:solidFill>
                  <a:srgbClr val="11121F"/>
                </a:solidFill>
              </a:defRPr>
            </a:lvl2pPr>
            <a:lvl3pPr>
              <a:defRPr sz="1800">
                <a:solidFill>
                  <a:srgbClr val="11121F"/>
                </a:solidFill>
              </a:defRPr>
            </a:lvl3pPr>
            <a:lvl4pPr>
              <a:defRPr sz="1600">
                <a:solidFill>
                  <a:srgbClr val="11121F"/>
                </a:solidFill>
              </a:defRPr>
            </a:lvl4pPr>
            <a:lvl5pPr>
              <a:defRPr sz="1600">
                <a:solidFill>
                  <a:srgbClr val="11121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241372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3628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45647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– Spring 2015 </a:t>
            </a:r>
          </a:p>
        </p:txBody>
      </p:sp>
    </p:spTree>
    <p:extLst>
      <p:ext uri="{BB962C8B-B14F-4D97-AF65-F5344CB8AC3E}">
        <p14:creationId xmlns:p14="http://schemas.microsoft.com/office/powerpoint/2010/main" val="14123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23"/>
            <a:ext cx="8229600" cy="990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6870"/>
            <a:ext cx="8229600" cy="498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939" y="6356350"/>
            <a:ext cx="222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E2ED-2E62-3A4D-9813-736434875FB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808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5270 |Spring 2015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1" y="6126163"/>
            <a:ext cx="8229600" cy="137824"/>
          </a:xfrm>
          <a:prstGeom prst="rect">
            <a:avLst/>
          </a:prstGeom>
          <a:solidFill>
            <a:srgbClr val="7A7A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7201" y="6387326"/>
            <a:ext cx="2666999" cy="32072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081" y="999046"/>
            <a:ext cx="8229600" cy="137824"/>
          </a:xfrm>
          <a:prstGeom prst="rect">
            <a:avLst/>
          </a:prstGeom>
          <a:solidFill>
            <a:srgbClr val="7A7A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900" kern="1200">
          <a:solidFill>
            <a:srgbClr val="11121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rgbClr val="11121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1121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1121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1121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1121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614A-0659-4CB3-ACF7-4A447CCB6870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175F-BF6B-45C1-BAD8-974A86B6C4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7BD9-1638-435D-BA87-91B1C71F668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465E-EB7F-4290-BD6C-95F9FD44EC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881" y="1327993"/>
            <a:ext cx="7772400" cy="1470025"/>
          </a:xfrm>
        </p:spPr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91C-3064-4AA3-BD28-55D6B67F05AF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5272 |Fall 2016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612"/>
            <a:ext cx="9144000" cy="3368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5090" y="2616190"/>
            <a:ext cx="2008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Ashwini</a:t>
            </a:r>
            <a:endParaRPr lang="en-IN" dirty="0"/>
          </a:p>
          <a:p>
            <a:r>
              <a:rPr lang="en-IN" dirty="0" err="1"/>
              <a:t>Kokila</a:t>
            </a:r>
            <a:endParaRPr lang="en-IN" dirty="0"/>
          </a:p>
          <a:p>
            <a:r>
              <a:rPr lang="en-IN" dirty="0"/>
              <a:t>Michael</a:t>
            </a:r>
          </a:p>
          <a:p>
            <a:r>
              <a:rPr lang="en-IN" dirty="0"/>
              <a:t>Muralidhar</a:t>
            </a:r>
          </a:p>
          <a:p>
            <a:r>
              <a:rPr lang="en-IN" dirty="0"/>
              <a:t>Yuan</a:t>
            </a:r>
          </a:p>
        </p:txBody>
      </p:sp>
    </p:spTree>
    <p:extLst>
      <p:ext uri="{BB962C8B-B14F-4D97-AF65-F5344CB8AC3E}">
        <p14:creationId xmlns:p14="http://schemas.microsoft.com/office/powerpoint/2010/main" val="126725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>
              <a:latin typeface="+mj-lt"/>
            </a:endParaRPr>
          </a:p>
          <a:p>
            <a:pPr marL="0" indent="0" algn="ctr">
              <a:buNone/>
            </a:pPr>
            <a:endParaRPr lang="en-IN" sz="4800" dirty="0">
              <a:latin typeface="+mj-lt"/>
            </a:endParaRPr>
          </a:p>
          <a:p>
            <a:pPr marL="0" indent="0" algn="ctr">
              <a:buNone/>
            </a:pPr>
            <a:r>
              <a:rPr lang="en-IN" sz="4800" dirty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" y="1236011"/>
            <a:ext cx="1348948" cy="86932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5" y="2019181"/>
            <a:ext cx="861993" cy="113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23"/>
            <a:ext cx="8789438" cy="990223"/>
          </a:xfrm>
        </p:spPr>
        <p:txBody>
          <a:bodyPr>
            <a:noAutofit/>
          </a:bodyPr>
          <a:lstStyle/>
          <a:p>
            <a:r>
              <a:rPr lang="en-US" sz="3200" dirty="0"/>
              <a:t>We have to estimate the customers’ demand in newly arrived seasonal products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91C-3064-4AA3-BD28-55D6B67F05AF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5272 |Fall 2016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05" y="3901015"/>
            <a:ext cx="2042648" cy="2050328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881890" y="2763769"/>
            <a:ext cx="689303" cy="129902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517440" y="2787013"/>
            <a:ext cx="624499" cy="10984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244601" y="1875997"/>
            <a:ext cx="5404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89" y="1832451"/>
            <a:ext cx="922260" cy="8672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891" y="1170348"/>
            <a:ext cx="1815132" cy="165012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7"/>
          <a:srcRect t="4816"/>
          <a:stretch/>
        </p:blipFill>
        <p:spPr>
          <a:xfrm>
            <a:off x="4785064" y="1236010"/>
            <a:ext cx="3259392" cy="161508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196" y="3710865"/>
            <a:ext cx="2456485" cy="240577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9"/>
          <a:srcRect l="1192" t="2616"/>
          <a:stretch/>
        </p:blipFill>
        <p:spPr>
          <a:xfrm>
            <a:off x="4165493" y="3901015"/>
            <a:ext cx="1439086" cy="1863321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endCxn id="20" idx="0"/>
          </p:cNvCxnSpPr>
          <p:nvPr/>
        </p:nvCxnSpPr>
        <p:spPr>
          <a:xfrm flipH="1">
            <a:off x="4885036" y="2851097"/>
            <a:ext cx="915354" cy="104991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9" idx="0"/>
          </p:cNvCxnSpPr>
          <p:nvPr/>
        </p:nvCxnSpPr>
        <p:spPr>
          <a:xfrm>
            <a:off x="6872437" y="2851097"/>
            <a:ext cx="581002" cy="8597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91C-3064-4AA3-BD28-55D6B67F05AF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5272 |Fall 2016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8823"/>
            <a:ext cx="8789438" cy="990223"/>
          </a:xfrm>
        </p:spPr>
        <p:txBody>
          <a:bodyPr>
            <a:noAutofit/>
          </a:bodyPr>
          <a:lstStyle/>
          <a:p>
            <a:r>
              <a:rPr lang="de-DE" sz="3200" dirty="0" err="1"/>
              <a:t>Estimating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r>
              <a:rPr lang="de-DE" sz="3200" dirty="0"/>
              <a:t> </a:t>
            </a:r>
            <a:r>
              <a:rPr lang="de-DE" sz="3200" dirty="0" err="1"/>
              <a:t>customer</a:t>
            </a:r>
            <a:r>
              <a:rPr lang="de-DE" sz="3200" dirty="0"/>
              <a:t> </a:t>
            </a:r>
            <a:r>
              <a:rPr lang="de-DE" sz="3200" dirty="0" err="1"/>
              <a:t>demands</a:t>
            </a:r>
            <a:r>
              <a:rPr lang="de-DE" sz="3200" dirty="0"/>
              <a:t> </a:t>
            </a:r>
            <a:r>
              <a:rPr lang="de-DE" sz="3200" dirty="0" err="1"/>
              <a:t>involves</a:t>
            </a:r>
            <a:r>
              <a:rPr lang="de-DE" sz="3200" dirty="0"/>
              <a:t> a high </a:t>
            </a:r>
            <a:r>
              <a:rPr lang="de-DE" sz="3200" dirty="0" err="1"/>
              <a:t>factor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uncertainty</a:t>
            </a:r>
            <a:endParaRPr lang="en-US" sz="3200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244601" y="1875997"/>
            <a:ext cx="5404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t="4816"/>
          <a:stretch/>
        </p:blipFill>
        <p:spPr>
          <a:xfrm>
            <a:off x="4785064" y="1236010"/>
            <a:ext cx="3259392" cy="16150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91" y="1170348"/>
            <a:ext cx="1815132" cy="165012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120314" y="3298645"/>
            <a:ext cx="35179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Issues:</a:t>
            </a:r>
          </a:p>
          <a:p>
            <a:endParaRPr lang="de-DE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Missing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Redundancy of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Time-consuming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Lots of paperwork</a:t>
            </a:r>
            <a:endParaRPr lang="en-US" sz="2200" dirty="0"/>
          </a:p>
        </p:txBody>
      </p:sp>
      <p:sp>
        <p:nvSpPr>
          <p:cNvPr id="9" name="Textfeld 15"/>
          <p:cNvSpPr txBox="1"/>
          <p:nvPr/>
        </p:nvSpPr>
        <p:spPr>
          <a:xfrm>
            <a:off x="4102052" y="4019596"/>
            <a:ext cx="351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Prone to making errors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dirty="0"/>
              <a:t>Estimating demand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dirty="0"/>
              <a:t>Wrong order picked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IN" sz="2200" dirty="0"/>
              <a:t>Wrong billing</a:t>
            </a:r>
          </a:p>
        </p:txBody>
      </p:sp>
    </p:spTree>
    <p:extLst>
      <p:ext uri="{BB962C8B-B14F-4D97-AF65-F5344CB8AC3E}">
        <p14:creationId xmlns:p14="http://schemas.microsoft.com/office/powerpoint/2010/main" val="26831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50"/>
            <a:ext cx="8229600" cy="842167"/>
          </a:xfrm>
        </p:spPr>
        <p:txBody>
          <a:bodyPr>
            <a:normAutofit/>
          </a:bodyPr>
          <a:lstStyle/>
          <a:p>
            <a:r>
              <a:rPr lang="en-US" sz="3200" dirty="0"/>
              <a:t>Solution/ To-be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91C-3064-4AA3-BD28-55D6B67F05AF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1121F"/>
                </a:solidFill>
              </a:defRPr>
            </a:lvl1pPr>
          </a:lstStyle>
          <a:p>
            <a:r>
              <a:rPr lang="en-US" dirty="0"/>
              <a:t>OPIM 5272 |Fall 2016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48750"/>
            <a:ext cx="1469802" cy="147532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7454" r="5616" b="15261"/>
          <a:stretch/>
        </p:blipFill>
        <p:spPr>
          <a:xfrm>
            <a:off x="1838934" y="3020635"/>
            <a:ext cx="2194745" cy="1458693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3461685" y="4404786"/>
            <a:ext cx="649314" cy="57495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1838934" y="4404786"/>
            <a:ext cx="649314" cy="57495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1338627" y="2860532"/>
            <a:ext cx="649314" cy="57495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3984036" y="2807150"/>
            <a:ext cx="664701" cy="5885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910504" y="1135047"/>
            <a:ext cx="2616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Implement a mobile application or web interface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Dedicated point of contact for customers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Central database for products and customers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Flexibility in ordering and billing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Deliver only to those who requested</a:t>
            </a:r>
          </a:p>
        </p:txBody>
      </p:sp>
      <p:pic>
        <p:nvPicPr>
          <p:cNvPr id="16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257" y="1328677"/>
            <a:ext cx="778848" cy="501924"/>
          </a:xfrm>
          <a:prstGeom prst="rect">
            <a:avLst/>
          </a:prstGeom>
        </p:spPr>
      </p:pic>
      <p:pic>
        <p:nvPicPr>
          <p:cNvPr id="17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668" y="1651457"/>
            <a:ext cx="518962" cy="681576"/>
          </a:xfrm>
          <a:prstGeom prst="rect">
            <a:avLst/>
          </a:prstGeom>
        </p:spPr>
      </p:pic>
      <p:pic>
        <p:nvPicPr>
          <p:cNvPr id="18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163" y="1687767"/>
            <a:ext cx="654214" cy="615157"/>
          </a:xfrm>
          <a:prstGeom prst="rect">
            <a:avLst/>
          </a:prstGeom>
        </p:spPr>
      </p:pic>
      <p:pic>
        <p:nvPicPr>
          <p:cNvPr id="20" name="Grafik 15"/>
          <p:cNvPicPr>
            <a:picLocks noChangeAspect="1"/>
          </p:cNvPicPr>
          <p:nvPr/>
        </p:nvPicPr>
        <p:blipFill rotWithShape="1">
          <a:blip r:embed="rId7"/>
          <a:srcRect t="4816"/>
          <a:stretch/>
        </p:blipFill>
        <p:spPr>
          <a:xfrm>
            <a:off x="3326515" y="4979743"/>
            <a:ext cx="2050075" cy="1015849"/>
          </a:xfrm>
          <a:prstGeom prst="rect">
            <a:avLst/>
          </a:prstGeom>
        </p:spPr>
      </p:pic>
      <p:pic>
        <p:nvPicPr>
          <p:cNvPr id="21" name="Grafik 19"/>
          <p:cNvPicPr>
            <a:picLocks noChangeAspect="1"/>
          </p:cNvPicPr>
          <p:nvPr/>
        </p:nvPicPr>
        <p:blipFill rotWithShape="1">
          <a:blip r:embed="rId8"/>
          <a:srcRect l="1192" t="2616"/>
          <a:stretch/>
        </p:blipFill>
        <p:spPr>
          <a:xfrm>
            <a:off x="4745507" y="2217058"/>
            <a:ext cx="680718" cy="881390"/>
          </a:xfrm>
          <a:prstGeom prst="rect">
            <a:avLst/>
          </a:prstGeom>
        </p:spPr>
      </p:pic>
      <p:cxnSp>
        <p:nvCxnSpPr>
          <p:cNvPr id="22" name="Gerade Verbindung mit Pfeil 31"/>
          <p:cNvCxnSpPr/>
          <p:nvPr/>
        </p:nvCxnSpPr>
        <p:spPr>
          <a:xfrm>
            <a:off x="2963178" y="2232193"/>
            <a:ext cx="649314" cy="574957"/>
          </a:xfrm>
          <a:prstGeom prst="straightConnector1">
            <a:avLst/>
          </a:prstGeom>
          <a:ln w="76200">
            <a:headEnd type="triangle"/>
            <a:tailEnd type="triangle"/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42" y="1202618"/>
            <a:ext cx="1815132" cy="16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0" y="4812145"/>
            <a:ext cx="1533237" cy="110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product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454727" y="3315855"/>
            <a:ext cx="1533237" cy="110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Demand order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754255" y="3315855"/>
            <a:ext cx="1533237" cy="110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Supply</a:t>
            </a:r>
          </a:p>
          <a:p>
            <a:pPr algn="ctr"/>
            <a:r>
              <a:rPr lang="en-US" altLang="zh-CN" sz="2800" dirty="0"/>
              <a:t>order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532255" y="1459345"/>
            <a:ext cx="1533237" cy="110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suppliers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17236" y="1459345"/>
            <a:ext cx="1699491" cy="110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customer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64" y="3557491"/>
            <a:ext cx="496650" cy="1901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41" y="2567709"/>
            <a:ext cx="541800" cy="13669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75" y="3439063"/>
            <a:ext cx="907252" cy="140228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16" y="2364315"/>
            <a:ext cx="1247375" cy="97646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6650"/>
            <a:ext cx="8229600" cy="842167"/>
          </a:xfrm>
        </p:spPr>
        <p:txBody>
          <a:bodyPr>
            <a:normAutofit/>
          </a:bodyPr>
          <a:lstStyle/>
          <a:p>
            <a:r>
              <a:rPr lang="en-US" sz="3200" dirty="0"/>
              <a:t>Design of our database</a:t>
            </a:r>
          </a:p>
        </p:txBody>
      </p:sp>
    </p:spTree>
    <p:extLst>
      <p:ext uri="{BB962C8B-B14F-4D97-AF65-F5344CB8AC3E}">
        <p14:creationId xmlns:p14="http://schemas.microsoft.com/office/powerpoint/2010/main" val="28263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9" y="3054056"/>
            <a:ext cx="8748212" cy="1886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0898" y="4967943"/>
            <a:ext cx="3675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             ……                              ……</a:t>
            </a:r>
            <a:endParaRPr lang="zh-CN" altLang="en-US" sz="135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84" y="5365335"/>
            <a:ext cx="8702825" cy="777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519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121F"/>
                </a:solidFill>
                <a:latin typeface="+mj-lt"/>
                <a:ea typeface="+mj-ea"/>
                <a:cs typeface="+mj-cs"/>
              </a:rPr>
              <a:t>Overview of Orders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838" y="1397977"/>
            <a:ext cx="653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buys what?</a:t>
            </a:r>
          </a:p>
          <a:p>
            <a:r>
              <a:rPr lang="en-US" dirty="0"/>
              <a:t>How much is bought?</a:t>
            </a:r>
          </a:p>
          <a:p>
            <a:r>
              <a:rPr lang="en-US" dirty="0"/>
              <a:t>Who fulfilled the demand?</a:t>
            </a:r>
          </a:p>
        </p:txBody>
      </p:sp>
    </p:spTree>
    <p:extLst>
      <p:ext uri="{BB962C8B-B14F-4D97-AF65-F5344CB8AC3E}">
        <p14:creationId xmlns:p14="http://schemas.microsoft.com/office/powerpoint/2010/main" val="23631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0"/>
            <a:ext cx="519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1121F"/>
                </a:solidFill>
                <a:latin typeface="+mj-lt"/>
                <a:ea typeface="+mj-ea"/>
                <a:cs typeface="+mj-cs"/>
              </a:rPr>
              <a:t>Order-wise</a:t>
            </a:r>
            <a:r>
              <a:rPr lang="en-US" sz="2000" b="1" dirty="0"/>
              <a:t> </a:t>
            </a:r>
            <a:r>
              <a:rPr lang="en-US" sz="3200" dirty="0">
                <a:solidFill>
                  <a:srgbClr val="11121F"/>
                </a:solidFill>
                <a:latin typeface="+mj-lt"/>
                <a:ea typeface="+mj-ea"/>
                <a:cs typeface="+mj-cs"/>
              </a:rPr>
              <a:t>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838" y="1397977"/>
            <a:ext cx="653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does each order cost to our company?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03612"/>
            <a:ext cx="2552700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3181350"/>
            <a:ext cx="2466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5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6" y="3043846"/>
            <a:ext cx="8748212" cy="1886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0898" y="4967943"/>
            <a:ext cx="36753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             ……                              ……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672035" y="2912814"/>
            <a:ext cx="1038688" cy="412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/>
          <p:nvPr/>
        </p:nvSpPr>
        <p:spPr>
          <a:xfrm>
            <a:off x="4506909" y="2907022"/>
            <a:ext cx="1025041" cy="4128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椭圆 11"/>
          <p:cNvSpPr/>
          <p:nvPr/>
        </p:nvSpPr>
        <p:spPr>
          <a:xfrm>
            <a:off x="6682567" y="3210524"/>
            <a:ext cx="1032797" cy="721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84" y="5365335"/>
            <a:ext cx="8702825" cy="7776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75519" y="1994765"/>
            <a:ext cx="2509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Calculate the demand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98575" y="1928564"/>
            <a:ext cx="2509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Find loyal customer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6078" y="1830319"/>
            <a:ext cx="2509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Find bestseller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94" y="2108196"/>
            <a:ext cx="5980235" cy="10671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32" y="3477215"/>
            <a:ext cx="4333501" cy="2255668"/>
          </a:xfrm>
          <a:prstGeom prst="rect">
            <a:avLst/>
          </a:prstGeom>
        </p:spPr>
      </p:pic>
      <p:sp>
        <p:nvSpPr>
          <p:cNvPr id="5" name="思想气泡: 云 4"/>
          <p:cNvSpPr/>
          <p:nvPr/>
        </p:nvSpPr>
        <p:spPr>
          <a:xfrm rot="321534">
            <a:off x="5751119" y="850250"/>
            <a:ext cx="3648723" cy="1912212"/>
          </a:xfrm>
          <a:prstGeom prst="cloud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</a:rPr>
              <a:t>The total price of order 1 is $490.6.</a:t>
            </a:r>
            <a:r>
              <a:rPr lang="en-US" altLang="zh-CN" sz="3000" dirty="0"/>
              <a:t> </a:t>
            </a:r>
            <a:endParaRPr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75" y="3477215"/>
            <a:ext cx="3373249" cy="22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Courier New</vt:lpstr>
      <vt:lpstr>Office Theme</vt:lpstr>
      <vt:lpstr>1_Benutzerdefiniertes Design</vt:lpstr>
      <vt:lpstr>Benutzerdefiniertes Design</vt:lpstr>
      <vt:lpstr>Project Presentation</vt:lpstr>
      <vt:lpstr>We have to estimate the customers’ demand in newly arrived seasonal products</vt:lpstr>
      <vt:lpstr>Estimating future customer demands involves a high factor of uncertainty</vt:lpstr>
      <vt:lpstr>Solution/ To-be process</vt:lpstr>
      <vt:lpstr>Design of our database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UCONN</dc:creator>
  <cp:lastModifiedBy>Michael Kölbl</cp:lastModifiedBy>
  <cp:revision>71</cp:revision>
  <dcterms:created xsi:type="dcterms:W3CDTF">2015-01-18T19:01:10Z</dcterms:created>
  <dcterms:modified xsi:type="dcterms:W3CDTF">2016-11-16T17:33:33Z</dcterms:modified>
</cp:coreProperties>
</file>