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311" r:id="rId4"/>
    <p:sldId id="289" r:id="rId5"/>
    <p:sldId id="315" r:id="rId6"/>
    <p:sldId id="316" r:id="rId7"/>
    <p:sldId id="317" r:id="rId8"/>
    <p:sldId id="318" r:id="rId9"/>
    <p:sldId id="312" r:id="rId10"/>
    <p:sldId id="308" r:id="rId11"/>
    <p:sldId id="313" r:id="rId12"/>
    <p:sldId id="314" r:id="rId13"/>
    <p:sldId id="309" r:id="rId14"/>
    <p:sldId id="31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AF4E8E-A4EB-4449-BFEA-B4CBD6DE8A75}" v="84" dt="2022-01-21T17:59:02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C0EE-E841-46EB-896E-1C3E2D893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BAC34-CFAC-4757-8650-85A6D810B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056ED-8B81-4A6C-8CEF-A7EAF964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ED93-F1D7-4D25-A0E8-080392600BC0}" type="datetimeFigureOut">
              <a:rPr lang="en-IN" smtClean="0"/>
              <a:t>22/01/2022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C2514-9973-4F97-A246-1F57FE33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F5E7-864C-4280-A829-D5FBB027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1CDA-7283-47B4-A5CB-9163C23D0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18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D063-4530-4591-8DC1-D62C7DC6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7B7D5-23C3-4565-8E4F-DD054D55F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F0D85-8FCE-46C1-A0C5-C0D13B02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ED93-F1D7-4D25-A0E8-080392600BC0}" type="datetimeFigureOut">
              <a:rPr lang="en-IN" smtClean="0"/>
              <a:t>22/01/2022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0D09-DA54-4C0E-B5AC-CBE58880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55899-7EE9-462B-A924-F6AD8502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1CDA-7283-47B4-A5CB-9163C23D0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12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9E743-5571-43EF-B37F-1BF80DDD8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4D379-5831-4F7E-BF59-4538977CB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D2009-C678-41EF-A460-E9202781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ED93-F1D7-4D25-A0E8-080392600BC0}" type="datetimeFigureOut">
              <a:rPr lang="en-IN" smtClean="0"/>
              <a:t>22/01/2022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115C7-9BFA-4AED-BCD1-AE8DAE5C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2E840-E9FB-41E6-905A-13A3B7A1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1CDA-7283-47B4-A5CB-9163C23D0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17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BA47-52B1-4B65-82B2-C796014F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153E-46F2-4905-8B5C-BD7343DE4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D6FA1-5E7E-4D96-AE29-92B0E5CA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ED93-F1D7-4D25-A0E8-080392600BC0}" type="datetimeFigureOut">
              <a:rPr lang="en-IN" smtClean="0"/>
              <a:t>22/01/2022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A5F02-D33A-407E-95D0-1D08240A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67A5A-8CD8-403C-96B2-131D80E3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1CDA-7283-47B4-A5CB-9163C23D0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83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DC17-A03B-4492-8018-90176155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F013C-58E6-443C-A00C-1388DFAF4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07983-7A81-42A0-84AD-2CFAC3CA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ED93-F1D7-4D25-A0E8-080392600BC0}" type="datetimeFigureOut">
              <a:rPr lang="en-IN" smtClean="0"/>
              <a:t>22/01/2022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275A2-984D-4BEA-A817-2C2CCD78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CB3FE-8F3E-420F-90B8-561E9C59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1CDA-7283-47B4-A5CB-9163C23D0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40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D9E5-729F-49FA-8AF4-FDA1AB3E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E15B5-B648-4C3A-BA21-B217C7D42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3EF20-440D-4C20-A360-05ECC20DC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776C9-FACD-428B-949E-567D6789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ED93-F1D7-4D25-A0E8-080392600BC0}" type="datetimeFigureOut">
              <a:rPr lang="en-IN" smtClean="0"/>
              <a:t>22/01/2022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F2A6B-0430-4158-9FE8-28FDD3C1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91B96-185C-4165-BC83-C3B53E5E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1CDA-7283-47B4-A5CB-9163C23D0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31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17B2-FD50-4338-AEF5-9C9493B8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66E77-B31C-4DE8-A1B2-3877BF3B7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F6942-01B7-4AF4-BC32-0AEB6BC59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92618-0B70-4DC5-8E64-751E86AFB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F4921-3296-4ABD-8B9A-25AB43931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F8E50-DE1F-4406-914F-CE443D6D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ED93-F1D7-4D25-A0E8-080392600BC0}" type="datetimeFigureOut">
              <a:rPr lang="en-IN" smtClean="0"/>
              <a:t>22/01/2022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1083D-5B36-430B-8BAD-08609ABC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41092-ECB3-4C25-8810-CEA56945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1CDA-7283-47B4-A5CB-9163C23D0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94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1C05-7D44-4513-BD2D-3023FCB7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9EE88-E3A6-4432-A20F-FAA44402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ED93-F1D7-4D25-A0E8-080392600BC0}" type="datetimeFigureOut">
              <a:rPr lang="en-IN" smtClean="0"/>
              <a:t>22/01/2022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6B994-C3AA-41C2-BF9A-FB92E861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4E552-66B0-41B3-A644-8C1D1240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1CDA-7283-47B4-A5CB-9163C23D0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3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8D011-A967-4996-B2E6-DFCB6EE7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ED93-F1D7-4D25-A0E8-080392600BC0}" type="datetimeFigureOut">
              <a:rPr lang="en-IN" smtClean="0"/>
              <a:t>22/01/2022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571D6-BAF3-40EB-9DDF-91FE48A2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73FD0-B086-4B80-B7F5-65BE6776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1CDA-7283-47B4-A5CB-9163C23D0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86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43D6-F3FF-4993-A843-376D638C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BE92E-2314-43B3-BD92-43AA71915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0C04C-5608-4CCA-9FA9-4301A77FA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A29D-6B62-4577-A76E-2E845535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ED93-F1D7-4D25-A0E8-080392600BC0}" type="datetimeFigureOut">
              <a:rPr lang="en-IN" smtClean="0"/>
              <a:t>22/01/2022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F704B-DC1E-4762-A8A5-C024C39D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65B7B-FFE4-4EC7-A3D6-C3D003E3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1CDA-7283-47B4-A5CB-9163C23D0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72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41D8-4C70-4D8A-89FE-14CCE68F5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46D0C-7595-4910-88C7-F79692FB0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08631-B60D-493C-B9E3-5D59674EA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F2AAB-4965-4C4D-B9B5-AB1D0B53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ED93-F1D7-4D25-A0E8-080392600BC0}" type="datetimeFigureOut">
              <a:rPr lang="en-IN" smtClean="0"/>
              <a:t>22/01/2022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FA9F0-032C-4560-A7D9-ECF8FE9E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5A848-3819-479D-912C-C6F57765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1CDA-7283-47B4-A5CB-9163C23D0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97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93660-328E-443E-B600-78856F5C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D02B0-99D5-4FD7-B361-F549257FE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0A951-5258-4A61-A267-1244F1DF6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7ED93-F1D7-4D25-A0E8-080392600BC0}" type="datetimeFigureOut">
              <a:rPr lang="en-IN" smtClean="0"/>
              <a:t>22/01/2022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2B889-D07C-4029-86B4-757D903EF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F859-33C8-4982-8DD4-850A1A141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01CDA-7283-47B4-A5CB-9163C23D0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82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nticate.com/" TargetMode="External"/><Relationship Id="rId7" Type="http://schemas.openxmlformats.org/officeDocument/2006/relationships/hyperlink" Target="https://www.linkedin.com/in/muralidharan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witter.com/muralidharand" TargetMode="External"/><Relationship Id="rId5" Type="http://schemas.openxmlformats.org/officeDocument/2006/relationships/hyperlink" Target="https://github.com/muralidharand" TargetMode="External"/><Relationship Id="rId4" Type="http://schemas.openxmlformats.org/officeDocument/2006/relationships/hyperlink" Target="http://www.codingfreaks.ne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9937955-7A04-443C-95BE-AC9FE3C4D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2" y="224601"/>
            <a:ext cx="2800665" cy="369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04A5F0-919A-46EA-9771-1E494BD44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3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9210BEC-89EF-4FDB-8D26-C28EFD8D973C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7AC69F-A973-4DD8-B47D-44B29FD8E6B6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b="1" dirty="0">
                <a:solidFill>
                  <a:srgbClr val="111A51"/>
                </a:solidFill>
              </a:rPr>
              <a:t>Demo</a:t>
            </a: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F9EF8981-3836-49CA-8C90-2E80B3D070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504950"/>
            <a:ext cx="2076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528E4E-3680-485B-9274-FA43C20DDEDE}"/>
              </a:ext>
            </a:extLst>
          </p:cNvPr>
          <p:cNvGrpSpPr/>
          <p:nvPr/>
        </p:nvGrpSpPr>
        <p:grpSpPr>
          <a:xfrm>
            <a:off x="534000" y="1343818"/>
            <a:ext cx="11124000" cy="5400000"/>
            <a:chOff x="534000" y="1343818"/>
            <a:chExt cx="11124000" cy="5400000"/>
          </a:xfrm>
        </p:grpSpPr>
        <p:pic>
          <p:nvPicPr>
            <p:cNvPr id="8" name="Picture 7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84FF13B7-4564-46B1-98E1-13525CC65AD2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00" y="1343818"/>
              <a:ext cx="11124000" cy="540000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D72F712-6EBD-4DD0-8175-916C88CAE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00" y="1343818"/>
              <a:ext cx="11124000" cy="625725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8010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9210BEC-89EF-4FDB-8D26-C28EFD8D973C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7AC69F-A973-4DD8-B47D-44B29FD8E6B6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b="1" dirty="0">
                <a:solidFill>
                  <a:srgbClr val="111A51"/>
                </a:solidFill>
              </a:rPr>
              <a:t>Demo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E9CE21-D005-49D7-BB5B-F6741BCCDC8A}"/>
              </a:ext>
            </a:extLst>
          </p:cNvPr>
          <p:cNvGrpSpPr/>
          <p:nvPr/>
        </p:nvGrpSpPr>
        <p:grpSpPr>
          <a:xfrm>
            <a:off x="534000" y="1343818"/>
            <a:ext cx="11124000" cy="5400000"/>
            <a:chOff x="534000" y="1343818"/>
            <a:chExt cx="11124000" cy="5400000"/>
          </a:xfrm>
        </p:grpSpPr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12A05306-C3C9-4ED6-81C5-2B272F612B17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00" y="1343818"/>
              <a:ext cx="11124000" cy="540000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B4B143-EB53-492D-8553-57F763900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00" y="1343818"/>
              <a:ext cx="11124000" cy="625725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6538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9210BEC-89EF-4FDB-8D26-C28EFD8D973C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7AC69F-A973-4DD8-B47D-44B29FD8E6B6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b="1" dirty="0">
                <a:solidFill>
                  <a:srgbClr val="111A51"/>
                </a:solidFill>
              </a:rPr>
              <a:t>Demo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B9159F-A42F-4BD5-A84B-6D405E826263}"/>
              </a:ext>
            </a:extLst>
          </p:cNvPr>
          <p:cNvGrpSpPr/>
          <p:nvPr/>
        </p:nvGrpSpPr>
        <p:grpSpPr>
          <a:xfrm>
            <a:off x="534000" y="1343818"/>
            <a:ext cx="11124000" cy="5400000"/>
            <a:chOff x="534000" y="1343818"/>
            <a:chExt cx="11124000" cy="5400000"/>
          </a:xfrm>
          <a:noFill/>
        </p:grpSpPr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F2AA39A2-C7C2-4F1F-AD3F-E3DB13DCD6A2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00" y="1343818"/>
              <a:ext cx="11124000" cy="54000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EA09AA-2E8F-486F-B910-E2DC83D8A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00" y="1343818"/>
              <a:ext cx="11124000" cy="625725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97371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9210BEC-89EF-4FDB-8D26-C28EFD8D973C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162540-D0F1-4CED-A112-18DD46DCE57B}"/>
              </a:ext>
            </a:extLst>
          </p:cNvPr>
          <p:cNvSpPr txBox="1">
            <a:spLocks/>
          </p:cNvSpPr>
          <p:nvPr/>
        </p:nvSpPr>
        <p:spPr>
          <a:xfrm>
            <a:off x="430216" y="1533777"/>
            <a:ext cx="970075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ln w="0"/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3600" dirty="0">
              <a:ln w="0"/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223B31-B83B-43E1-90BA-7975D4FED592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b="1" dirty="0">
                <a:solidFill>
                  <a:srgbClr val="111A51"/>
                </a:solidFill>
              </a:rPr>
              <a:t>Q &amp; A</a:t>
            </a:r>
          </a:p>
        </p:txBody>
      </p:sp>
      <p:pic>
        <p:nvPicPr>
          <p:cNvPr id="6" name="Picture 2" descr="Academia Archives - Page 3 of 6 - Simpson Strong-Tie Structural Engineering  Blog -">
            <a:extLst>
              <a:ext uri="{FF2B5EF4-FFF2-40B4-BE49-F238E27FC236}">
                <a16:creationId xmlns:a16="http://schemas.microsoft.com/office/drawing/2014/main" id="{780EC3B3-891E-49B8-A4DE-D7F261F1D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826" y="2291848"/>
            <a:ext cx="4434350" cy="22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983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9210BEC-89EF-4FDB-8D26-C28EFD8D973C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162540-D0F1-4CED-A112-18DD46DCE57B}"/>
              </a:ext>
            </a:extLst>
          </p:cNvPr>
          <p:cNvSpPr txBox="1">
            <a:spLocks/>
          </p:cNvSpPr>
          <p:nvPr/>
        </p:nvSpPr>
        <p:spPr>
          <a:xfrm>
            <a:off x="430216" y="1533777"/>
            <a:ext cx="970075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ln w="0"/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3600" dirty="0">
              <a:ln w="0"/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937C9-D0F9-4475-B484-F4291654C671}"/>
              </a:ext>
            </a:extLst>
          </p:cNvPr>
          <p:cNvSpPr txBox="1"/>
          <p:nvPr/>
        </p:nvSpPr>
        <p:spPr>
          <a:xfrm>
            <a:off x="3048000" y="3324725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111A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Thanks for joining!</a:t>
            </a:r>
          </a:p>
        </p:txBody>
      </p:sp>
    </p:spTree>
    <p:extLst>
      <p:ext uri="{BB962C8B-B14F-4D97-AF65-F5344CB8AC3E}">
        <p14:creationId xmlns:p14="http://schemas.microsoft.com/office/powerpoint/2010/main" val="300164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A15BB3-8991-4BCD-8B82-D0FCC3CE2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77566"/>
          <a:stretch/>
        </p:blipFill>
        <p:spPr>
          <a:xfrm>
            <a:off x="0" y="1"/>
            <a:ext cx="12191999" cy="15385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4B0BD9-207B-44E3-B123-8814125AEB80}"/>
              </a:ext>
            </a:extLst>
          </p:cNvPr>
          <p:cNvSpPr/>
          <p:nvPr/>
        </p:nvSpPr>
        <p:spPr>
          <a:xfrm>
            <a:off x="1" y="3429000"/>
            <a:ext cx="121919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solidFill>
                  <a:srgbClr val="111A51"/>
                </a:solidFill>
              </a:rPr>
              <a:t>Build a Canvas application with Azure Cognitive Services</a:t>
            </a:r>
            <a:endParaRPr lang="en-IN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9210BEC-89EF-4FDB-8D26-C28EFD8D973C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3074" name="Picture 2" descr="azure-cognitive-services - Microsoft Q&amp;A">
            <a:extLst>
              <a:ext uri="{FF2B5EF4-FFF2-40B4-BE49-F238E27FC236}">
                <a16:creationId xmlns:a16="http://schemas.microsoft.com/office/drawing/2014/main" id="{A7D1BB97-3D00-489F-8F97-5E8A46CDB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196" y="42878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icrosoft Power Apps | Request Detail | Icons8">
            <a:extLst>
              <a:ext uri="{FF2B5EF4-FFF2-40B4-BE49-F238E27FC236}">
                <a16:creationId xmlns:a16="http://schemas.microsoft.com/office/drawing/2014/main" id="{1EC4AB35-7D70-4024-89B6-EC56A4415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8" t="21742" r="28117" b="16783"/>
          <a:stretch/>
        </p:blipFill>
        <p:spPr bwMode="auto">
          <a:xfrm>
            <a:off x="3407632" y="4691431"/>
            <a:ext cx="1850168" cy="133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2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A15BB3-8991-4BCD-8B82-D0FCC3CE2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77566"/>
          <a:stretch/>
        </p:blipFill>
        <p:spPr>
          <a:xfrm>
            <a:off x="0" y="1"/>
            <a:ext cx="12191999" cy="15385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4B0BD9-207B-44E3-B123-8814125AEB80}"/>
              </a:ext>
            </a:extLst>
          </p:cNvPr>
          <p:cNvSpPr/>
          <p:nvPr/>
        </p:nvSpPr>
        <p:spPr>
          <a:xfrm>
            <a:off x="2465720" y="2074636"/>
            <a:ext cx="8263192" cy="33547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4400" b="1" dirty="0">
                <a:ln w="0"/>
              </a:rPr>
              <a:t>M</a:t>
            </a:r>
            <a:r>
              <a:rPr lang="en-IN" sz="4400" dirty="0">
                <a:ln w="0"/>
              </a:rPr>
              <a:t>uralidharan</a:t>
            </a:r>
            <a:r>
              <a:rPr lang="en-IN" sz="4400" b="1" dirty="0">
                <a:ln w="0"/>
              </a:rPr>
              <a:t> D</a:t>
            </a:r>
            <a:r>
              <a:rPr lang="en-IN" sz="4400" dirty="0">
                <a:ln w="0"/>
              </a:rPr>
              <a:t>eenathayalan</a:t>
            </a:r>
          </a:p>
          <a:p>
            <a:r>
              <a:rPr lang="en-IN" sz="2400" cap="none" spc="0" dirty="0">
                <a:ln w="0"/>
                <a:solidFill>
                  <a:schemeClr val="tx1"/>
                </a:solidFill>
              </a:rPr>
              <a:t>Associate Direct</a:t>
            </a:r>
            <a:r>
              <a:rPr lang="en-IN" sz="2400" dirty="0">
                <a:ln w="0"/>
              </a:rPr>
              <a:t>or -  Software Innovation, Quanticate</a:t>
            </a:r>
          </a:p>
          <a:p>
            <a:r>
              <a:rPr lang="en-IN" sz="2400" dirty="0">
                <a:ln w="0"/>
                <a:hlinkClick r:id="rId3"/>
              </a:rPr>
              <a:t>www.quanticate.com</a:t>
            </a:r>
            <a:r>
              <a:rPr lang="en-IN" sz="2400" dirty="0">
                <a:ln w="0"/>
              </a:rPr>
              <a:t> </a:t>
            </a:r>
          </a:p>
          <a:p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sz="2400" cap="none" spc="0" dirty="0">
                <a:ln w="0"/>
                <a:solidFill>
                  <a:schemeClr val="tx1"/>
                </a:solidFill>
              </a:rPr>
              <a:t>Blog</a:t>
            </a:r>
            <a:r>
              <a:rPr lang="en-IN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: </a:t>
            </a:r>
            <a:r>
              <a:rPr lang="en-IN" sz="2400" dirty="0">
                <a:ln w="0"/>
                <a:hlinkClick r:id="rId4"/>
              </a:rPr>
              <a:t>www.codingfreaks.net</a:t>
            </a:r>
            <a:r>
              <a:rPr lang="en-IN" sz="2400" dirty="0">
                <a:ln w="0"/>
              </a:rPr>
              <a:t> </a:t>
            </a:r>
            <a:endParaRPr lang="en-IN" sz="2400" cap="none" spc="0" dirty="0">
              <a:ln w="0"/>
              <a:solidFill>
                <a:schemeClr val="tx1"/>
              </a:solidFill>
            </a:endParaRPr>
          </a:p>
          <a:p>
            <a:r>
              <a:rPr lang="en-IN" sz="2400" dirty="0">
                <a:ln w="0"/>
              </a:rPr>
              <a:t>Git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:</a:t>
            </a:r>
            <a:r>
              <a:rPr lang="en-I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sz="2400" dirty="0">
                <a:hlinkClick r:id="rId5"/>
              </a:rPr>
              <a:t>https://github.com/muralidharand</a:t>
            </a:r>
            <a:r>
              <a:rPr lang="en-I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r>
              <a:rPr lang="en-IN" sz="2400" cap="none" spc="0" dirty="0">
                <a:ln w="0"/>
                <a:solidFill>
                  <a:schemeClr val="tx1"/>
                </a:solidFill>
              </a:rPr>
              <a:t>Twitter   :</a:t>
            </a:r>
            <a:r>
              <a:rPr lang="en-I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sz="2400" dirty="0">
                <a:hlinkClick r:id="rId6"/>
              </a:rPr>
              <a:t>https://twitter.com/muralidharand</a:t>
            </a:r>
            <a:r>
              <a:rPr lang="en-IN" sz="2400" dirty="0"/>
              <a:t> </a:t>
            </a:r>
          </a:p>
          <a:p>
            <a:r>
              <a:rPr lang="en-IN" sz="2400" cap="none" spc="0" dirty="0">
                <a:ln w="0"/>
                <a:solidFill>
                  <a:schemeClr val="tx1"/>
                </a:solidFill>
              </a:rPr>
              <a:t>LinkedIn : </a:t>
            </a:r>
            <a:r>
              <a:rPr lang="en-IN" sz="2400" dirty="0">
                <a:hlinkClick r:id="rId7"/>
              </a:rPr>
              <a:t>https://www.linkedin.com/in/muralidharand</a:t>
            </a:r>
            <a:r>
              <a:rPr lang="en-IN" sz="2400" dirty="0"/>
              <a:t> </a:t>
            </a:r>
            <a:r>
              <a:rPr lang="en-I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9210BEC-89EF-4FDB-8D26-C28EFD8D973C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3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857D43-2EFD-40AD-98B5-436BBBC52D34}"/>
              </a:ext>
            </a:extLst>
          </p:cNvPr>
          <p:cNvSpPr txBox="1">
            <a:spLocks/>
          </p:cNvSpPr>
          <p:nvPr/>
        </p:nvSpPr>
        <p:spPr>
          <a:xfrm>
            <a:off x="435429" y="986970"/>
            <a:ext cx="8040914" cy="58660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3600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 What is Azure Cognitive Services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3600" dirty="0">
              <a:ln w="0"/>
              <a:solidFill>
                <a:srgbClr val="111A5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 Pillars of Azure Cognitive Services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 Speech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 Language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 Visions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 Decision API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3600" dirty="0">
              <a:ln w="0"/>
              <a:solidFill>
                <a:srgbClr val="111A5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 Demo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 Create and Configure Language Services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 Create Connection in Power Automate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 Create </a:t>
            </a:r>
            <a:r>
              <a:rPr lang="en-US" sz="2800" dirty="0" err="1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PowerApp</a:t>
            </a:r>
            <a:r>
              <a:rPr lang="en-US" sz="2800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 – Canvas App</a:t>
            </a:r>
          </a:p>
          <a:p>
            <a:pPr marL="457200" lvl="1" indent="0">
              <a:buNone/>
            </a:pPr>
            <a:r>
              <a:rPr lang="en-US" sz="3600" dirty="0">
                <a:ln w="0"/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lang="en-US" sz="3600" dirty="0">
              <a:ln w="0"/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B03296-56D7-471F-9511-E0DF08F855BE}"/>
              </a:ext>
            </a:extLst>
          </p:cNvPr>
          <p:cNvSpPr txBox="1">
            <a:spLocks/>
          </p:cNvSpPr>
          <p:nvPr/>
        </p:nvSpPr>
        <p:spPr>
          <a:xfrm>
            <a:off x="0" y="5018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b="1" dirty="0">
                <a:solidFill>
                  <a:srgbClr val="111A51"/>
                </a:solidFill>
              </a:rPr>
              <a:t>Agenda</a:t>
            </a:r>
          </a:p>
        </p:txBody>
      </p:sp>
      <p:pic>
        <p:nvPicPr>
          <p:cNvPr id="2052" name="Picture 4" descr="What are Azure Cognitive Services? - Azure Cognitive Services | Microsoft  Docs">
            <a:extLst>
              <a:ext uri="{FF2B5EF4-FFF2-40B4-BE49-F238E27FC236}">
                <a16:creationId xmlns:a16="http://schemas.microsoft.com/office/drawing/2014/main" id="{86833E89-A3D8-431A-AF8C-2694A4CD0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541" y="2162866"/>
            <a:ext cx="5064534" cy="253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20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857D43-2EFD-40AD-98B5-436BBBC52D34}"/>
              </a:ext>
            </a:extLst>
          </p:cNvPr>
          <p:cNvSpPr txBox="1">
            <a:spLocks/>
          </p:cNvSpPr>
          <p:nvPr/>
        </p:nvSpPr>
        <p:spPr>
          <a:xfrm>
            <a:off x="435429" y="986970"/>
            <a:ext cx="11321142" cy="58660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Speech to Text</a:t>
            </a:r>
          </a:p>
          <a:p>
            <a:pPr marL="0" indent="0">
              <a:buNone/>
            </a:pPr>
            <a:r>
              <a:rPr lang="en-US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	Transcribe audible speech into readable, searchable text.</a:t>
            </a:r>
          </a:p>
          <a:p>
            <a:pPr marL="0" indent="0">
              <a:buNone/>
            </a:pPr>
            <a:endParaRPr lang="en-US" dirty="0">
              <a:ln w="0"/>
              <a:solidFill>
                <a:srgbClr val="111A5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b="1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Text to Speech</a:t>
            </a:r>
          </a:p>
          <a:p>
            <a:pPr marL="0" indent="0">
              <a:buNone/>
            </a:pPr>
            <a:r>
              <a:rPr lang="en-US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	Convert text to lifelike speech for more natural interfaces.</a:t>
            </a:r>
          </a:p>
          <a:p>
            <a:pPr marL="0" indent="0">
              <a:buNone/>
            </a:pPr>
            <a:endParaRPr lang="en-US" dirty="0">
              <a:ln w="0"/>
              <a:solidFill>
                <a:srgbClr val="111A5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b="1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Speech Translation</a:t>
            </a:r>
          </a:p>
          <a:p>
            <a:pPr marL="0" indent="0">
              <a:buNone/>
            </a:pPr>
            <a:r>
              <a:rPr lang="en-US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	Integrate real-time speech translation into your apps.</a:t>
            </a:r>
          </a:p>
          <a:p>
            <a:pPr marL="0" indent="0">
              <a:buNone/>
            </a:pPr>
            <a:endParaRPr lang="en-US" dirty="0">
              <a:ln w="0"/>
              <a:solidFill>
                <a:srgbClr val="111A5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b="1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Speaker Recognition</a:t>
            </a:r>
          </a:p>
          <a:p>
            <a:pPr marL="0" indent="0">
              <a:buNone/>
            </a:pPr>
            <a:r>
              <a:rPr lang="en-US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	Identify and verify the people speaking based on audio.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B03296-56D7-471F-9511-E0DF08F855BE}"/>
              </a:ext>
            </a:extLst>
          </p:cNvPr>
          <p:cNvSpPr txBox="1">
            <a:spLocks/>
          </p:cNvSpPr>
          <p:nvPr/>
        </p:nvSpPr>
        <p:spPr>
          <a:xfrm>
            <a:off x="0" y="5019"/>
            <a:ext cx="12192000" cy="720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b="1" dirty="0">
                <a:solidFill>
                  <a:srgbClr val="111A51"/>
                </a:solidFill>
              </a:rPr>
              <a:t>Speech API</a:t>
            </a:r>
          </a:p>
        </p:txBody>
      </p:sp>
      <p:pic>
        <p:nvPicPr>
          <p:cNvPr id="5" name="Picture 4" descr="What are Azure Cognitive Services? - Azure Cognitive Services | Microsoft  Docs">
            <a:extLst>
              <a:ext uri="{FF2B5EF4-FFF2-40B4-BE49-F238E27FC236}">
                <a16:creationId xmlns:a16="http://schemas.microsoft.com/office/drawing/2014/main" id="{1572F45D-461C-4620-87C5-6809D13070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3" b="50000"/>
          <a:stretch/>
        </p:blipFill>
        <p:spPr bwMode="auto">
          <a:xfrm>
            <a:off x="10916766" y="0"/>
            <a:ext cx="1275234" cy="122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72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857D43-2EFD-40AD-98B5-436BBBC52D34}"/>
              </a:ext>
            </a:extLst>
          </p:cNvPr>
          <p:cNvSpPr txBox="1">
            <a:spLocks/>
          </p:cNvSpPr>
          <p:nvPr/>
        </p:nvSpPr>
        <p:spPr>
          <a:xfrm>
            <a:off x="435429" y="986970"/>
            <a:ext cx="11321142" cy="58660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Entity recognition</a:t>
            </a:r>
          </a:p>
          <a:p>
            <a:pPr marL="0" indent="0">
              <a:buNone/>
            </a:pPr>
            <a:r>
              <a:rPr lang="en-US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	Identify commonly-used and domain-specific terms.</a:t>
            </a:r>
          </a:p>
          <a:p>
            <a:pPr marL="0" indent="0">
              <a:buNone/>
            </a:pPr>
            <a:endParaRPr lang="en-US" dirty="0">
              <a:ln w="0"/>
              <a:solidFill>
                <a:srgbClr val="111A5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b="1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Sentiment analysis</a:t>
            </a:r>
          </a:p>
          <a:p>
            <a:pPr marL="0" indent="0">
              <a:buNone/>
            </a:pPr>
            <a:r>
              <a:rPr lang="en-US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	Automatically detect sentiments and opinions from text.</a:t>
            </a:r>
          </a:p>
          <a:p>
            <a:pPr marL="0" indent="0">
              <a:buNone/>
            </a:pPr>
            <a:endParaRPr lang="en-US" dirty="0">
              <a:ln w="0"/>
              <a:solidFill>
                <a:srgbClr val="111A5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b="1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Question Answering</a:t>
            </a:r>
          </a:p>
          <a:p>
            <a:pPr marL="0" indent="0">
              <a:buNone/>
            </a:pPr>
            <a:r>
              <a:rPr lang="en-US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	Distill information into easy-to-navigate questions and answers.</a:t>
            </a:r>
          </a:p>
          <a:p>
            <a:pPr marL="0" indent="0">
              <a:buNone/>
            </a:pPr>
            <a:endParaRPr lang="en-US" dirty="0">
              <a:ln w="0"/>
              <a:solidFill>
                <a:srgbClr val="111A5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b="1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Conversational language understanding (</a:t>
            </a:r>
            <a:r>
              <a:rPr lang="en-US" sz="2200" b="1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Preview</a:t>
            </a:r>
            <a:r>
              <a:rPr lang="en-US" b="1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r>
              <a:rPr lang="en-US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	Enable your apps to interact with users through natural language.</a:t>
            </a:r>
          </a:p>
          <a:p>
            <a:pPr marL="0" indent="0">
              <a:buNone/>
            </a:pPr>
            <a:endParaRPr lang="en-US" dirty="0">
              <a:ln w="0"/>
              <a:solidFill>
                <a:srgbClr val="111A5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b="1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Translator</a:t>
            </a:r>
          </a:p>
          <a:p>
            <a:pPr marL="0" indent="0">
              <a:buNone/>
            </a:pPr>
            <a:r>
              <a:rPr lang="en-US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	Detect and translate more than 100 supported languages and dialects.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B03296-56D7-471F-9511-E0DF08F855BE}"/>
              </a:ext>
            </a:extLst>
          </p:cNvPr>
          <p:cNvSpPr txBox="1">
            <a:spLocks/>
          </p:cNvSpPr>
          <p:nvPr/>
        </p:nvSpPr>
        <p:spPr>
          <a:xfrm>
            <a:off x="0" y="5018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b="1" dirty="0">
                <a:solidFill>
                  <a:srgbClr val="111A51"/>
                </a:solidFill>
              </a:rPr>
              <a:t>Languages API</a:t>
            </a:r>
          </a:p>
        </p:txBody>
      </p:sp>
      <p:pic>
        <p:nvPicPr>
          <p:cNvPr id="5" name="Picture 4" descr="What are Azure Cognitive Services? - Azure Cognitive Services | Microsoft  Docs">
            <a:extLst>
              <a:ext uri="{FF2B5EF4-FFF2-40B4-BE49-F238E27FC236}">
                <a16:creationId xmlns:a16="http://schemas.microsoft.com/office/drawing/2014/main" id="{9808F9B0-D4CF-4305-A562-D9FD39291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5060"/>
          <a:stretch/>
        </p:blipFill>
        <p:spPr bwMode="auto">
          <a:xfrm>
            <a:off x="10924085" y="-2272"/>
            <a:ext cx="1263098" cy="126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45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857D43-2EFD-40AD-98B5-436BBBC52D34}"/>
              </a:ext>
            </a:extLst>
          </p:cNvPr>
          <p:cNvSpPr txBox="1">
            <a:spLocks/>
          </p:cNvSpPr>
          <p:nvPr/>
        </p:nvSpPr>
        <p:spPr>
          <a:xfrm>
            <a:off x="435429" y="986970"/>
            <a:ext cx="11321142" cy="58660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Identify and analyze content within images and videos</a:t>
            </a:r>
          </a:p>
          <a:p>
            <a:pPr marL="0" indent="0">
              <a:buNone/>
            </a:pPr>
            <a:endParaRPr lang="en-US" dirty="0">
              <a:ln w="0"/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b="1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Computer Vision</a:t>
            </a:r>
          </a:p>
          <a:p>
            <a:pPr marL="0" indent="0">
              <a:buNone/>
            </a:pPr>
            <a:r>
              <a:rPr lang="en-US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	Analyze content in images and video.</a:t>
            </a:r>
          </a:p>
          <a:p>
            <a:pPr marL="0" indent="0">
              <a:buNone/>
            </a:pPr>
            <a:r>
              <a:rPr lang="en-US" b="1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Custom Vision</a:t>
            </a:r>
          </a:p>
          <a:p>
            <a:pPr marL="0" indent="0">
              <a:buNone/>
            </a:pPr>
            <a:r>
              <a:rPr lang="en-US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	Customize image recognition to fit your business needs.	</a:t>
            </a:r>
          </a:p>
          <a:p>
            <a:pPr marL="0" indent="0">
              <a:buNone/>
            </a:pPr>
            <a:r>
              <a:rPr lang="en-US" b="1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Face API</a:t>
            </a:r>
          </a:p>
          <a:p>
            <a:pPr marL="0" indent="0">
              <a:buNone/>
            </a:pPr>
            <a:r>
              <a:rPr lang="en-US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	Detect and identify people and emotions in images.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B03296-56D7-471F-9511-E0DF08F855BE}"/>
              </a:ext>
            </a:extLst>
          </p:cNvPr>
          <p:cNvSpPr txBox="1">
            <a:spLocks/>
          </p:cNvSpPr>
          <p:nvPr/>
        </p:nvSpPr>
        <p:spPr>
          <a:xfrm>
            <a:off x="0" y="5018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b="1" dirty="0">
                <a:solidFill>
                  <a:srgbClr val="111A51"/>
                </a:solidFill>
              </a:rPr>
              <a:t>Visions API</a:t>
            </a:r>
          </a:p>
        </p:txBody>
      </p:sp>
      <p:pic>
        <p:nvPicPr>
          <p:cNvPr id="2052" name="Picture 4" descr="What are Azure Cognitive Services? - Azure Cognitive Services | Microsoft  Docs">
            <a:extLst>
              <a:ext uri="{FF2B5EF4-FFF2-40B4-BE49-F238E27FC236}">
                <a16:creationId xmlns:a16="http://schemas.microsoft.com/office/drawing/2014/main" id="{86833E89-A3D8-431A-AF8C-2694A4CD0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30" b="58167"/>
          <a:stretch/>
        </p:blipFill>
        <p:spPr bwMode="auto">
          <a:xfrm>
            <a:off x="10566400" y="0"/>
            <a:ext cx="1521742" cy="116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5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857D43-2EFD-40AD-98B5-436BBBC52D34}"/>
              </a:ext>
            </a:extLst>
          </p:cNvPr>
          <p:cNvSpPr txBox="1">
            <a:spLocks/>
          </p:cNvSpPr>
          <p:nvPr/>
        </p:nvSpPr>
        <p:spPr>
          <a:xfrm>
            <a:off x="435429" y="986970"/>
            <a:ext cx="11321142" cy="58660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Make smarter decisions faster</a:t>
            </a:r>
          </a:p>
          <a:p>
            <a:pPr marL="0" indent="0">
              <a:buNone/>
            </a:pPr>
            <a:endParaRPr lang="en-US" b="1" dirty="0">
              <a:ln w="0"/>
              <a:solidFill>
                <a:srgbClr val="111A5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b="1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Anomaly Detector</a:t>
            </a:r>
          </a:p>
          <a:p>
            <a:pPr marL="0" indent="0">
              <a:buNone/>
            </a:pPr>
            <a:r>
              <a:rPr lang="en-US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	Identify potential problems early on.</a:t>
            </a:r>
          </a:p>
          <a:p>
            <a:pPr marL="0" indent="0">
              <a:buNone/>
            </a:pPr>
            <a:endParaRPr lang="en-US" dirty="0">
              <a:ln w="0"/>
              <a:solidFill>
                <a:srgbClr val="111A5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b="1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Content Moderator</a:t>
            </a:r>
          </a:p>
          <a:p>
            <a:pPr marL="0" indent="0">
              <a:buNone/>
            </a:pPr>
            <a:r>
              <a:rPr lang="en-US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	Detect potentially offensive or unwanted content.</a:t>
            </a:r>
          </a:p>
          <a:p>
            <a:pPr marL="0" indent="0">
              <a:buNone/>
            </a:pPr>
            <a:endParaRPr lang="en-US" dirty="0">
              <a:ln w="0"/>
              <a:solidFill>
                <a:srgbClr val="111A5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b="1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Personalizer</a:t>
            </a:r>
          </a:p>
          <a:p>
            <a:pPr marL="0" indent="0">
              <a:buNone/>
            </a:pPr>
            <a:r>
              <a:rPr lang="en-US" dirty="0">
                <a:ln w="0"/>
                <a:solidFill>
                  <a:srgbClr val="111A51"/>
                </a:solidFill>
                <a:latin typeface="+mn-lt"/>
                <a:ea typeface="+mn-ea"/>
                <a:cs typeface="+mn-cs"/>
              </a:rPr>
              <a:t>	Create rich, personalized experiences for every user.</a:t>
            </a:r>
            <a:endParaRPr lang="en-US" dirty="0">
              <a:ln w="0"/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B03296-56D7-471F-9511-E0DF08F855BE}"/>
              </a:ext>
            </a:extLst>
          </p:cNvPr>
          <p:cNvSpPr txBox="1">
            <a:spLocks/>
          </p:cNvSpPr>
          <p:nvPr/>
        </p:nvSpPr>
        <p:spPr>
          <a:xfrm>
            <a:off x="0" y="5018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b="1" dirty="0">
                <a:solidFill>
                  <a:srgbClr val="111A51"/>
                </a:solidFill>
              </a:rPr>
              <a:t>Decisions API</a:t>
            </a:r>
          </a:p>
        </p:txBody>
      </p:sp>
      <p:pic>
        <p:nvPicPr>
          <p:cNvPr id="5" name="Picture 4" descr="What are Azure Cognitive Services? - Azure Cognitive Services | Microsoft  Docs">
            <a:extLst>
              <a:ext uri="{FF2B5EF4-FFF2-40B4-BE49-F238E27FC236}">
                <a16:creationId xmlns:a16="http://schemas.microsoft.com/office/drawing/2014/main" id="{CDE01D0E-45BE-4CBD-AE92-3C3FBBF311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54" t="47653" r="4235"/>
          <a:stretch/>
        </p:blipFill>
        <p:spPr bwMode="auto">
          <a:xfrm>
            <a:off x="10950672" y="5018"/>
            <a:ext cx="1023614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9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9210BEC-89EF-4FDB-8D26-C28EFD8D973C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1" name="Picture 2" descr="Demo Product (For Testing Only) - 99YRS">
            <a:extLst>
              <a:ext uri="{FF2B5EF4-FFF2-40B4-BE49-F238E27FC236}">
                <a16:creationId xmlns:a16="http://schemas.microsoft.com/office/drawing/2014/main" id="{441BAFA5-9DD5-4094-84C5-8E5ADB177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73" y="2155371"/>
            <a:ext cx="4471854" cy="254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07AC69F-A973-4DD8-B47D-44B29FD8E6B6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b="1" dirty="0">
                <a:solidFill>
                  <a:srgbClr val="111A5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4054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315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Muralidharan Deenathayalan</dc:creator>
  <cp:lastModifiedBy>Muralidharan Deenathayalan</cp:lastModifiedBy>
  <cp:revision>6</cp:revision>
  <dcterms:created xsi:type="dcterms:W3CDTF">2022-01-20T15:17:27Z</dcterms:created>
  <dcterms:modified xsi:type="dcterms:W3CDTF">2022-01-22T06:53:39Z</dcterms:modified>
</cp:coreProperties>
</file>