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708"/>
  </p:normalViewPr>
  <p:slideViewPr>
    <p:cSldViewPr snapToGrid="0" snapToObjects="1">
      <p:cViewPr varScale="1">
        <p:scale>
          <a:sx n="136" d="100"/>
          <a:sy n="136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FB4-E863-7C49-9BF2-8D36A42D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B5DD-F67B-7C4D-A2E0-1F95EC2CD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1EC1-8F9B-F64A-9D55-F46E79B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144B-75FC-5345-8ED2-EFA7CFEF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1B5B-DBBC-F641-9D43-EED3D914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0F5-B533-404D-8DBC-12D90C7A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0068-0517-B348-939D-9D6F5BF5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9D4A-AAFE-BF44-A15B-C64C90F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0945-6673-9647-BEF5-D92D058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CECA-A8E2-E34D-B9A3-4FE7EC76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8F35B-8AC2-7945-9E1F-14355AE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0DB13-28B9-644A-9EF9-CFBD22F5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82D0-2B91-4C43-B304-3577D3D4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7EFB-33C2-654D-B4D7-B79C8E20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008E-3BFF-4D4F-8297-2B7BFCFD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2F2-199E-514F-B6A1-609F1396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72F3-6F20-B94D-AA45-78D1F317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F559-577D-2241-AFE7-D1F1E3E2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9CF7-33DA-3B4D-B619-BD50CC78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092A-6DA1-6942-8093-1F98B06C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BEC1-333B-7A47-B02E-8E165DFD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F32C-AC5F-FA40-B313-8588F4FF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F5D7-F6BF-124D-B2E6-A488A838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395E-83FA-CA4A-85FE-71AA661B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806C-450B-8546-86B8-D1D9F23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211-C07E-C143-BBEF-344758A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1FA6-5AA5-3743-A6F3-C5415378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E6F6-C48A-B946-989F-3C55DA93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8DAF-A80D-9D4A-A9DF-30508563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F484-3842-164D-9618-E17896CD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A660-68C0-4F42-8E5C-8C45B94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231F-C305-A240-B151-E9152FD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E279C-AD3E-9A4E-A1E0-5CBB1417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FA4F-1EAB-F446-AF9E-88CB3BBBE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A209-3842-AB47-A6A0-6B912130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86CD-CFD3-9543-99B4-498FD7DE2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EEA3F-549B-3B46-B363-6B770B5C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68602-C967-114C-B4E4-34EB5131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A52B8-DB9F-904F-85BA-685C190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15D-F8B6-A145-B053-204A7958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31E58-9AD1-BF41-8454-FF25DDD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FC17-1DB0-5944-9E87-A319383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4322-6E54-284F-8EFB-534BBAE8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89E87-5A00-3D40-ADB6-BE980AEE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76F1C-E4DB-9C46-95FF-61539A6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1D2B-CC8D-0246-9D35-BE22280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8CB-975B-E84A-9EE9-E62F60B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AEB7-0AB7-8045-BB20-4AF2D49B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9713C-5CC9-DF4F-A872-69242C44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9A07-635F-654B-9CF2-44F1960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52CF-7C6E-3344-8B0C-F1A0C1FE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612D-14C4-1B44-9488-8255D0F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3EC-A6CA-9C48-9761-612DC59C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82011-E133-F744-82FC-73E5CED27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1A17-2391-B740-964F-5C67CD017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601B-88B1-0943-8F5F-8518AED8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7558-2ECD-844F-B66B-E9B0363F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11C9-65AB-3645-8A4B-3A4BF446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3CECF-7A29-FC44-AE23-B91D70F0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21B5-945E-0249-B56B-016CFA15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93DE-9F02-EE47-8B80-0DDD14CB5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F265-BD10-F842-9F31-8105B9951F9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A121-5F83-7444-BA13-26E8EC136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7429-AF9B-0D4F-8870-8A5F3BED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BFDA-2D53-B943-AE6A-748103BAE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7A361-6305-1F47-95F1-2A8DCF729554}"/>
              </a:ext>
            </a:extLst>
          </p:cNvPr>
          <p:cNvSpPr txBox="1"/>
          <p:nvPr/>
        </p:nvSpPr>
        <p:spPr>
          <a:xfrm>
            <a:off x="1589103" y="671692"/>
            <a:ext cx="5415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Computer – Type</a:t>
            </a:r>
          </a:p>
          <a:p>
            <a:r>
              <a:rPr lang="en-US" dirty="0"/>
              <a:t> OS, CPU- Processor, Mother Board, RAM-Memory, Hard Disk – Size 1TB</a:t>
            </a:r>
          </a:p>
          <a:p>
            <a:endParaRPr lang="en-US" dirty="0"/>
          </a:p>
          <a:p>
            <a:r>
              <a:rPr lang="en-US" dirty="0"/>
              <a:t>Networking: Router, LAN, LAN Cables, Firewall</a:t>
            </a:r>
          </a:p>
          <a:p>
            <a:endParaRPr lang="en-US" dirty="0"/>
          </a:p>
          <a:p>
            <a:r>
              <a:rPr lang="en-US" dirty="0"/>
              <a:t>Backup:  CD, External HDD, Pen Drive, OneDrive, </a:t>
            </a:r>
            <a:r>
              <a:rPr lang="en-US" dirty="0" err="1"/>
              <a:t>Gdrive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Database: Excel, MS Access, Oracle, </a:t>
            </a:r>
            <a:r>
              <a:rPr lang="en-US" dirty="0" err="1"/>
              <a:t>MSSQLServer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RDS, MYSQL</a:t>
            </a:r>
          </a:p>
          <a:p>
            <a:endParaRPr lang="en-US" dirty="0"/>
          </a:p>
          <a:p>
            <a:r>
              <a:rPr lang="en-US" dirty="0"/>
              <a:t>Security: Fire Wall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418A-24CA-2745-BCBD-1ECFD4520E33}"/>
              </a:ext>
            </a:extLst>
          </p:cNvPr>
          <p:cNvSpPr txBox="1"/>
          <p:nvPr/>
        </p:nvSpPr>
        <p:spPr>
          <a:xfrm>
            <a:off x="3846786" y="6495393"/>
            <a:ext cx="1851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Running Notes in class</a:t>
            </a:r>
          </a:p>
        </p:txBody>
      </p:sp>
    </p:spTree>
    <p:extLst>
      <p:ext uri="{BB962C8B-B14F-4D97-AF65-F5344CB8AC3E}">
        <p14:creationId xmlns:p14="http://schemas.microsoft.com/office/powerpoint/2010/main" val="193964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3E19E-5090-B74B-907E-94BACEDF57F4}"/>
              </a:ext>
            </a:extLst>
          </p:cNvPr>
          <p:cNvSpPr/>
          <p:nvPr/>
        </p:nvSpPr>
        <p:spPr>
          <a:xfrm>
            <a:off x="622169" y="1028343"/>
            <a:ext cx="100772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54869"/>
                </a:solidFill>
                <a:latin typeface="Montserrat" panose="020F0502020204030204" pitchFamily="34" charset="0"/>
              </a:rPr>
              <a:t>Putting it together</a:t>
            </a:r>
          </a:p>
          <a:p>
            <a:endParaRPr lang="en-IN" dirty="0">
              <a:solidFill>
                <a:srgbClr val="2C3346"/>
              </a:solidFill>
              <a:latin typeface="Open Sans" panose="020B0606030504020204" pitchFamily="34" charset="0"/>
            </a:endParaRPr>
          </a:p>
          <a:p>
            <a:r>
              <a:rPr lang="en-IN" b="1" dirty="0">
                <a:solidFill>
                  <a:srgbClr val="2C3346"/>
                </a:solidFill>
                <a:latin typeface="Open Sans" panose="020B0606030504020204" pitchFamily="34" charset="0"/>
              </a:rPr>
              <a:t>For a public subnet to have Internet access, inbound and outbound, an account 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Internet Gateway attached to a VPC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Route to the Internet Gateway in the attached route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Instances have public IP addresses (auto-assigned or attached Elastic IP address)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Appropriate security group and NACL allowances</a:t>
            </a:r>
          </a:p>
          <a:p>
            <a:pPr lvl="1"/>
            <a:endParaRPr lang="en-IN" dirty="0">
              <a:solidFill>
                <a:srgbClr val="2C3346"/>
              </a:solidFill>
              <a:latin typeface="Open Sans" panose="020B0606030504020204" pitchFamily="34" charset="0"/>
            </a:endParaRPr>
          </a:p>
          <a:p>
            <a:r>
              <a:rPr lang="en-IN" b="1" dirty="0">
                <a:solidFill>
                  <a:srgbClr val="2C3346"/>
                </a:solidFill>
                <a:latin typeface="Open Sans" panose="020B0606030504020204" pitchFamily="34" charset="0"/>
              </a:rPr>
              <a:t>For a private subnet to have Internet access, the following will provide outbound Internet access but not inbound: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Internet Gateway attached to a VPC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C3346"/>
                </a:solidFill>
                <a:latin typeface="Open Sans" panose="020B0606030504020204" pitchFamily="34" charset="0"/>
              </a:rPr>
              <a:t>NAT Gateway or Instance in a public subnet in the same VPC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Route to the NAT Gateway or Instance in the private subnet’s attached route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Appropriate security group and NACL allowances</a:t>
            </a:r>
          </a:p>
          <a:p>
            <a:br>
              <a:rPr lang="en-IN" dirty="0"/>
            </a:br>
            <a:endParaRPr lang="en-IN" b="0" i="0" dirty="0">
              <a:solidFill>
                <a:srgbClr val="2C334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0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873FC54-21EC-424B-81C7-45E24006E66E}"/>
              </a:ext>
            </a:extLst>
          </p:cNvPr>
          <p:cNvSpPr/>
          <p:nvPr/>
        </p:nvSpPr>
        <p:spPr>
          <a:xfrm>
            <a:off x="1518082" y="1180730"/>
            <a:ext cx="4216893" cy="41192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BB8B278-637C-E841-BC72-72BB64C3FE2B}"/>
              </a:ext>
            </a:extLst>
          </p:cNvPr>
          <p:cNvSpPr/>
          <p:nvPr/>
        </p:nvSpPr>
        <p:spPr>
          <a:xfrm>
            <a:off x="6968971" y="1331650"/>
            <a:ext cx="4305670" cy="39683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053D7AE-A7D7-5E46-8271-C90993313888}"/>
              </a:ext>
            </a:extLst>
          </p:cNvPr>
          <p:cNvSpPr/>
          <p:nvPr/>
        </p:nvSpPr>
        <p:spPr>
          <a:xfrm>
            <a:off x="529701" y="239696"/>
            <a:ext cx="11662299" cy="60013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FC8A-D092-4B48-9D2F-0D682342C93D}"/>
              </a:ext>
            </a:extLst>
          </p:cNvPr>
          <p:cNvSpPr txBox="1"/>
          <p:nvPr/>
        </p:nvSpPr>
        <p:spPr>
          <a:xfrm>
            <a:off x="3018408" y="2743200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Mumbai -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B2041-2422-F740-9FB9-E55E196ED95D}"/>
              </a:ext>
            </a:extLst>
          </p:cNvPr>
          <p:cNvSpPr txBox="1"/>
          <p:nvPr/>
        </p:nvSpPr>
        <p:spPr>
          <a:xfrm>
            <a:off x="8351591" y="219565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02B9A-6A8C-BD43-B9A7-4BD5D08EB1B2}"/>
              </a:ext>
            </a:extLst>
          </p:cNvPr>
          <p:cNvSpPr txBox="1"/>
          <p:nvPr/>
        </p:nvSpPr>
        <p:spPr>
          <a:xfrm>
            <a:off x="2299318" y="3315809"/>
            <a:ext cx="27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Andheri AZ-1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Malad</a:t>
            </a:r>
            <a:r>
              <a:rPr lang="en-US" dirty="0"/>
              <a:t> AZ-2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F692B-FAE2-1044-8583-B2FBB2A68010}"/>
              </a:ext>
            </a:extLst>
          </p:cNvPr>
          <p:cNvSpPr txBox="1"/>
          <p:nvPr/>
        </p:nvSpPr>
        <p:spPr>
          <a:xfrm>
            <a:off x="7836823" y="2909402"/>
            <a:ext cx="263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MerkhanPet</a:t>
            </a:r>
            <a:r>
              <a:rPr lang="en-US" dirty="0"/>
              <a:t> – Flipkart</a:t>
            </a:r>
          </a:p>
          <a:p>
            <a:r>
              <a:rPr lang="en-US" dirty="0"/>
              <a:t>AZ-1</a:t>
            </a:r>
          </a:p>
          <a:p>
            <a:endParaRPr lang="en-US" dirty="0"/>
          </a:p>
          <a:p>
            <a:r>
              <a:rPr lang="en-US" dirty="0" err="1"/>
              <a:t>Chandravelli</a:t>
            </a:r>
            <a:r>
              <a:rPr lang="en-US" dirty="0"/>
              <a:t> – Flipkart</a:t>
            </a:r>
          </a:p>
          <a:p>
            <a:r>
              <a:rPr lang="en-US" dirty="0"/>
              <a:t>AZ-2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32BF2-5980-FD4E-BA94-FF1E997898EB}"/>
              </a:ext>
            </a:extLst>
          </p:cNvPr>
          <p:cNvSpPr txBox="1"/>
          <p:nvPr/>
        </p:nvSpPr>
        <p:spPr>
          <a:xfrm>
            <a:off x="9559550" y="2183199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6E5B1-C85D-0A4C-8339-46C35EAAB9C0}"/>
              </a:ext>
            </a:extLst>
          </p:cNvPr>
          <p:cNvCxnSpPr>
            <a:stCxn id="6" idx="1"/>
          </p:cNvCxnSpPr>
          <p:nvPr/>
        </p:nvCxnSpPr>
        <p:spPr>
          <a:xfrm flipH="1">
            <a:off x="5734975" y="3315810"/>
            <a:ext cx="1233996" cy="1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66B6E8-FA45-E946-A272-1E6B5C4EECAF}"/>
              </a:ext>
            </a:extLst>
          </p:cNvPr>
          <p:cNvCxnSpPr/>
          <p:nvPr/>
        </p:nvCxnSpPr>
        <p:spPr>
          <a:xfrm flipV="1">
            <a:off x="5734975" y="2743200"/>
            <a:ext cx="1233996" cy="1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B79F4F-05BA-6543-9D1D-A33312659978}"/>
              </a:ext>
            </a:extLst>
          </p:cNvPr>
          <p:cNvSpPr txBox="1"/>
          <p:nvPr/>
        </p:nvSpPr>
        <p:spPr>
          <a:xfrm>
            <a:off x="5779552" y="1918660"/>
            <a:ext cx="104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Disaster</a:t>
            </a:r>
          </a:p>
          <a:p>
            <a:r>
              <a:rPr lang="en-US" dirty="0"/>
              <a:t>Recovery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830E-303D-9048-B1FA-BA53E82705C3}"/>
              </a:ext>
            </a:extLst>
          </p:cNvPr>
          <p:cNvSpPr/>
          <p:nvPr/>
        </p:nvSpPr>
        <p:spPr>
          <a:xfrm>
            <a:off x="4685269" y="6526853"/>
            <a:ext cx="1851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Running Notes in class</a:t>
            </a:r>
          </a:p>
        </p:txBody>
      </p:sp>
    </p:spTree>
    <p:extLst>
      <p:ext uri="{BB962C8B-B14F-4D97-AF65-F5344CB8AC3E}">
        <p14:creationId xmlns:p14="http://schemas.microsoft.com/office/powerpoint/2010/main" val="221082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C403-B472-D748-BFB5-F4C96696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55" y="325298"/>
            <a:ext cx="10515600" cy="926452"/>
          </a:xfrm>
        </p:spPr>
        <p:txBody>
          <a:bodyPr>
            <a:normAutofit/>
          </a:bodyPr>
          <a:lstStyle/>
          <a:p>
            <a:r>
              <a:rPr lang="en-US" sz="1000" dirty="0"/>
              <a:t> Region</a:t>
            </a:r>
          </a:p>
          <a:p>
            <a:pPr lvl="1"/>
            <a:r>
              <a:rPr lang="en-US" sz="1000" dirty="0"/>
              <a:t>AZ  </a:t>
            </a:r>
          </a:p>
          <a:p>
            <a:pPr lvl="2"/>
            <a:r>
              <a:rPr lang="en-US" sz="1000" dirty="0"/>
              <a:t>Subnet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6188D35-A1C4-0649-AA92-5FDBD67BD277}"/>
              </a:ext>
            </a:extLst>
          </p:cNvPr>
          <p:cNvSpPr/>
          <p:nvPr/>
        </p:nvSpPr>
        <p:spPr>
          <a:xfrm>
            <a:off x="736846" y="2130641"/>
            <a:ext cx="5122415" cy="38173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3A9A5-2AF3-734B-AF1B-A1C52B781506}"/>
              </a:ext>
            </a:extLst>
          </p:cNvPr>
          <p:cNvSpPr txBox="1"/>
          <p:nvPr/>
        </p:nvSpPr>
        <p:spPr>
          <a:xfrm>
            <a:off x="2695407" y="301339"/>
            <a:ext cx="672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Networking – Cloud – Private</a:t>
            </a:r>
          </a:p>
          <a:p>
            <a:r>
              <a:rPr lang="en-US" sz="1000" dirty="0"/>
              <a:t>      Subnet -  Piece/Part of Whole Network</a:t>
            </a:r>
          </a:p>
          <a:p>
            <a:r>
              <a:rPr lang="en-US" sz="1000" dirty="0"/>
              <a:t>Public Subnet: Web Server</a:t>
            </a:r>
          </a:p>
          <a:p>
            <a:r>
              <a:rPr lang="en-US" sz="1000" dirty="0"/>
              <a:t>Private Subnet: Application, Data 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4959F-F5AA-444F-B126-D7FC5E874F89}"/>
              </a:ext>
            </a:extLst>
          </p:cNvPr>
          <p:cNvCxnSpPr/>
          <p:nvPr/>
        </p:nvCxnSpPr>
        <p:spPr>
          <a:xfrm>
            <a:off x="1229556" y="3852909"/>
            <a:ext cx="4136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C677A1-D69D-2A46-BC8A-B6449A056051}"/>
              </a:ext>
            </a:extLst>
          </p:cNvPr>
          <p:cNvSpPr txBox="1"/>
          <p:nvPr/>
        </p:nvSpPr>
        <p:spPr>
          <a:xfrm>
            <a:off x="1229556" y="2622443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28AC1-1919-AD47-B2E7-AC8A9C2EC4F1}"/>
              </a:ext>
            </a:extLst>
          </p:cNvPr>
          <p:cNvSpPr txBox="1"/>
          <p:nvPr/>
        </p:nvSpPr>
        <p:spPr>
          <a:xfrm>
            <a:off x="1305017" y="4039340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 Subnet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4E710-74FF-474A-B5CB-277AC3FB1693}"/>
              </a:ext>
            </a:extLst>
          </p:cNvPr>
          <p:cNvCxnSpPr>
            <a:cxnSpLocks/>
          </p:cNvCxnSpPr>
          <p:nvPr/>
        </p:nvCxnSpPr>
        <p:spPr>
          <a:xfrm>
            <a:off x="3633830" y="1701839"/>
            <a:ext cx="0" cy="13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D05AA3-2869-EE4B-A8AA-FC44BF2C1744}"/>
              </a:ext>
            </a:extLst>
          </p:cNvPr>
          <p:cNvSpPr/>
          <p:nvPr/>
        </p:nvSpPr>
        <p:spPr>
          <a:xfrm>
            <a:off x="3188117" y="2991775"/>
            <a:ext cx="1188574" cy="683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080861-F41B-0D4B-8B50-08672094F12A}"/>
              </a:ext>
            </a:extLst>
          </p:cNvPr>
          <p:cNvSpPr/>
          <p:nvPr/>
        </p:nvSpPr>
        <p:spPr>
          <a:xfrm>
            <a:off x="3062796" y="4030462"/>
            <a:ext cx="1807895" cy="692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33084D53-729F-2342-8924-02D620325E77}"/>
              </a:ext>
            </a:extLst>
          </p:cNvPr>
          <p:cNvSpPr/>
          <p:nvPr/>
        </p:nvSpPr>
        <p:spPr>
          <a:xfrm>
            <a:off x="3782404" y="5051395"/>
            <a:ext cx="452761" cy="346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C3CAA7-1448-BE40-8579-E832E7F0A52F}"/>
              </a:ext>
            </a:extLst>
          </p:cNvPr>
          <p:cNvCxnSpPr>
            <a:stCxn id="19" idx="4"/>
          </p:cNvCxnSpPr>
          <p:nvPr/>
        </p:nvCxnSpPr>
        <p:spPr>
          <a:xfrm>
            <a:off x="3782404" y="3675356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628F41-5999-C242-A88B-5F9EA63A30D4}"/>
              </a:ext>
            </a:extLst>
          </p:cNvPr>
          <p:cNvCxnSpPr>
            <a:stCxn id="22" idx="4"/>
            <a:endCxn id="23" idx="1"/>
          </p:cNvCxnSpPr>
          <p:nvPr/>
        </p:nvCxnSpPr>
        <p:spPr>
          <a:xfrm>
            <a:off x="3966744" y="4722920"/>
            <a:ext cx="42041" cy="32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A61C56-C9DF-B340-89EC-DADD559C57BC}"/>
              </a:ext>
            </a:extLst>
          </p:cNvPr>
          <p:cNvSpPr txBox="1"/>
          <p:nvPr/>
        </p:nvSpPr>
        <p:spPr>
          <a:xfrm>
            <a:off x="4376691" y="357235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D9B73-A157-0E4B-94B1-04ED111B78E2}"/>
              </a:ext>
            </a:extLst>
          </p:cNvPr>
          <p:cNvSpPr/>
          <p:nvPr/>
        </p:nvSpPr>
        <p:spPr>
          <a:xfrm>
            <a:off x="4476395" y="471404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B3D109-BC89-9E46-99AE-494C23346268}"/>
              </a:ext>
            </a:extLst>
          </p:cNvPr>
          <p:cNvSpPr txBox="1"/>
          <p:nvPr/>
        </p:nvSpPr>
        <p:spPr>
          <a:xfrm>
            <a:off x="3782404" y="17018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700560D0-5E88-B84E-BF42-517825B11CC6}"/>
              </a:ext>
            </a:extLst>
          </p:cNvPr>
          <p:cNvSpPr/>
          <p:nvPr/>
        </p:nvSpPr>
        <p:spPr>
          <a:xfrm>
            <a:off x="6326332" y="2121763"/>
            <a:ext cx="5122415" cy="38173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67F3A6-C01F-0A4D-A206-67C00DDD5E5F}"/>
              </a:ext>
            </a:extLst>
          </p:cNvPr>
          <p:cNvCxnSpPr/>
          <p:nvPr/>
        </p:nvCxnSpPr>
        <p:spPr>
          <a:xfrm>
            <a:off x="6869161" y="3879542"/>
            <a:ext cx="4136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723E35-7190-B648-B506-5DAD5BA5AB40}"/>
              </a:ext>
            </a:extLst>
          </p:cNvPr>
          <p:cNvSpPr txBox="1"/>
          <p:nvPr/>
        </p:nvSpPr>
        <p:spPr>
          <a:xfrm>
            <a:off x="6869161" y="2649076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Subnet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01579-2B59-C14D-9ADC-F8F85B850B6E}"/>
              </a:ext>
            </a:extLst>
          </p:cNvPr>
          <p:cNvSpPr txBox="1"/>
          <p:nvPr/>
        </p:nvSpPr>
        <p:spPr>
          <a:xfrm>
            <a:off x="6944622" y="4065973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 Subnet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5AB327-8181-5143-AE8B-C94F6B263598}"/>
              </a:ext>
            </a:extLst>
          </p:cNvPr>
          <p:cNvCxnSpPr>
            <a:cxnSpLocks/>
          </p:cNvCxnSpPr>
          <p:nvPr/>
        </p:nvCxnSpPr>
        <p:spPr>
          <a:xfrm>
            <a:off x="9273435" y="1728472"/>
            <a:ext cx="0" cy="13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6E0095-FF0D-914C-A94E-FB6ACA6E5462}"/>
              </a:ext>
            </a:extLst>
          </p:cNvPr>
          <p:cNvSpPr/>
          <p:nvPr/>
        </p:nvSpPr>
        <p:spPr>
          <a:xfrm>
            <a:off x="8827722" y="3018408"/>
            <a:ext cx="1188574" cy="683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1DF2C6-D499-2947-A0C1-1BEC58BDB1FC}"/>
              </a:ext>
            </a:extLst>
          </p:cNvPr>
          <p:cNvSpPr/>
          <p:nvPr/>
        </p:nvSpPr>
        <p:spPr>
          <a:xfrm>
            <a:off x="8702401" y="4057095"/>
            <a:ext cx="1807895" cy="692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CA42F886-BA42-2346-A732-781D279E743A}"/>
              </a:ext>
            </a:extLst>
          </p:cNvPr>
          <p:cNvSpPr/>
          <p:nvPr/>
        </p:nvSpPr>
        <p:spPr>
          <a:xfrm>
            <a:off x="9422009" y="5078028"/>
            <a:ext cx="452761" cy="346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3DD4FA-B8C7-B041-A75F-FB4E477F50C2}"/>
              </a:ext>
            </a:extLst>
          </p:cNvPr>
          <p:cNvSpPr txBox="1"/>
          <p:nvPr/>
        </p:nvSpPr>
        <p:spPr>
          <a:xfrm>
            <a:off x="10016296" y="359898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5F43F9-73B8-1A4F-B868-4D726F76339D}"/>
              </a:ext>
            </a:extLst>
          </p:cNvPr>
          <p:cNvSpPr/>
          <p:nvPr/>
        </p:nvSpPr>
        <p:spPr>
          <a:xfrm>
            <a:off x="10116000" y="474067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743783-9A3D-DA46-9D13-794D9C4738BE}"/>
              </a:ext>
            </a:extLst>
          </p:cNvPr>
          <p:cNvSpPr txBox="1"/>
          <p:nvPr/>
        </p:nvSpPr>
        <p:spPr>
          <a:xfrm>
            <a:off x="9422009" y="17284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810252-0966-6541-BA84-2BFEEF82E56E}"/>
              </a:ext>
            </a:extLst>
          </p:cNvPr>
          <p:cNvSpPr txBox="1"/>
          <p:nvPr/>
        </p:nvSpPr>
        <p:spPr>
          <a:xfrm>
            <a:off x="2539014" y="621436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AZ1 - KPHB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B04C7-FF90-C342-8F29-49DBF033C51E}"/>
              </a:ext>
            </a:extLst>
          </p:cNvPr>
          <p:cNvSpPr txBox="1"/>
          <p:nvPr/>
        </p:nvSpPr>
        <p:spPr>
          <a:xfrm>
            <a:off x="8134904" y="6214369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AZ2 - UPPAL</a:t>
            </a: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2166FAA8-5D1A-7B4D-9831-7EF7F4C3C1A5}"/>
              </a:ext>
            </a:extLst>
          </p:cNvPr>
          <p:cNvSpPr/>
          <p:nvPr/>
        </p:nvSpPr>
        <p:spPr>
          <a:xfrm>
            <a:off x="372862" y="1580225"/>
            <a:ext cx="11567604" cy="565507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0B82B-A994-C145-93C9-57687F856063}"/>
              </a:ext>
            </a:extLst>
          </p:cNvPr>
          <p:cNvSpPr txBox="1"/>
          <p:nvPr/>
        </p:nvSpPr>
        <p:spPr>
          <a:xfrm>
            <a:off x="5366550" y="1251750"/>
            <a:ext cx="190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Hyderabad Region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E8B6E7-ED1E-124E-AF97-C72DFF6407A6}"/>
              </a:ext>
            </a:extLst>
          </p:cNvPr>
          <p:cNvSpPr/>
          <p:nvPr/>
        </p:nvSpPr>
        <p:spPr>
          <a:xfrm>
            <a:off x="4329188" y="6828078"/>
            <a:ext cx="1851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Running Notes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6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C59DC-1A08-E945-BF4B-504871AEE23D}"/>
              </a:ext>
            </a:extLst>
          </p:cNvPr>
          <p:cNvSpPr txBox="1"/>
          <p:nvPr/>
        </p:nvSpPr>
        <p:spPr>
          <a:xfrm>
            <a:off x="4305670" y="754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VPC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6BCE8-4EB2-B54A-82F2-658A3EDE8D03}"/>
              </a:ext>
            </a:extLst>
          </p:cNvPr>
          <p:cNvSpPr txBox="1"/>
          <p:nvPr/>
        </p:nvSpPr>
        <p:spPr>
          <a:xfrm>
            <a:off x="781235" y="1535836"/>
            <a:ext cx="10422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a VPC?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Amazon VPC enables you to define a virtual network in your own logically isolated area within the AWS cloud, known as a virtual private cloud (VPC)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Your VPC closely resembles a You can launch your AWS resources, such as instances, into your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traditional network that you might operate in your own data centre, with the benefits of using AWS scalable infrastructure</a:t>
            </a:r>
          </a:p>
          <a:p>
            <a:endParaRPr lang="en-US" dirty="0"/>
          </a:p>
        </p:txBody>
      </p:sp>
      <p:pic>
        <p:nvPicPr>
          <p:cNvPr id="6" name="Picture 4" descr="An Empty AWS Account at the beginning of setup is like a wide open landmass">
            <a:extLst>
              <a:ext uri="{FF2B5EF4-FFF2-40B4-BE49-F238E27FC236}">
                <a16:creationId xmlns:a16="http://schemas.microsoft.com/office/drawing/2014/main" id="{03F74AE7-5232-7A44-835F-1E18656C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342900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E2BE14-0048-514A-9826-EE1BB591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13" y="3251309"/>
            <a:ext cx="5391807" cy="30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61A68-05A2-C24D-862A-6EC19F554B44}"/>
              </a:ext>
            </a:extLst>
          </p:cNvPr>
          <p:cNvSpPr/>
          <p:nvPr/>
        </p:nvSpPr>
        <p:spPr>
          <a:xfrm>
            <a:off x="646386" y="504185"/>
            <a:ext cx="10899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>
                <a:solidFill>
                  <a:srgbClr val="666666"/>
                </a:solidFill>
                <a:effectLst/>
                <a:latin typeface="inherit"/>
              </a:rPr>
              <a:t>Regions:</a:t>
            </a:r>
          </a:p>
          <a:p>
            <a:pPr fontAlgn="base"/>
            <a:endParaRPr lang="en-IN" b="1" i="0" dirty="0">
              <a:solidFill>
                <a:srgbClr val="666666"/>
              </a:solidFill>
              <a:effectLst/>
              <a:latin typeface="Roboto Slab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Roboto Slab"/>
              </a:rPr>
              <a:t>AWS provides customers with the flexibility to place instances and store data within multiple geographic regions called Region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Roboto Slab"/>
              </a:rPr>
              <a:t>Each region is an independent collection of AWS resources in a defined geography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59A72-B2AB-1E4F-BD6E-9506154BEADE}"/>
              </a:ext>
            </a:extLst>
          </p:cNvPr>
          <p:cNvSpPr/>
          <p:nvPr/>
        </p:nvSpPr>
        <p:spPr>
          <a:xfrm>
            <a:off x="646386" y="2181542"/>
            <a:ext cx="108992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>
                <a:solidFill>
                  <a:srgbClr val="666666"/>
                </a:solidFill>
                <a:effectLst/>
                <a:latin typeface="inherit"/>
              </a:rPr>
              <a:t>Availability Zones:</a:t>
            </a:r>
            <a:endParaRPr lang="en-IN" b="1" i="0" dirty="0">
              <a:solidFill>
                <a:srgbClr val="666666"/>
              </a:solidFill>
              <a:effectLst/>
              <a:latin typeface="Roboto Slab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Region consists of multiple, isolated locations known as Availability Zones and each Availability Zone runs on its own physically distinct, independent infrastructure and is engineered to be highly reliable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Region has multiple, isolated Availability Zones (ranging from. 2-6)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AZ has independent power, cooling, and physical security and is connected via redundant, ultra-low-latency networks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AZ is physically isolated from each other so that an uncommon disaster such as fire, earthquake would only affect a single AZ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AZs are geographically separated from each other, within the same region, and acts as an independent failure zone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Multi-AZ feature, distribution of resources across multiple AZs, can be used to distribute instances across multiple AZ to provide High Availability</a:t>
            </a:r>
          </a:p>
          <a:p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666666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9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3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AWS Regions and Zones :: Disaster Recovery on AWS">
            <a:extLst>
              <a:ext uri="{FF2B5EF4-FFF2-40B4-BE49-F238E27FC236}">
                <a16:creationId xmlns:a16="http://schemas.microsoft.com/office/drawing/2014/main" id="{6A7D0D98-29E7-B743-86A7-F2B9AB59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545" y="650497"/>
            <a:ext cx="539135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WS global infrastructure, region table, data center location, availability">
            <a:extLst>
              <a:ext uri="{FF2B5EF4-FFF2-40B4-BE49-F238E27FC236}">
                <a16:creationId xmlns:a16="http://schemas.microsoft.com/office/drawing/2014/main" id="{A1E9099F-6D55-4B4A-9209-7DEB7435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190" y="643467"/>
            <a:ext cx="2830311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WS 101: Regions and Availability Zones">
            <a:extLst>
              <a:ext uri="{FF2B5EF4-FFF2-40B4-BE49-F238E27FC236}">
                <a16:creationId xmlns:a16="http://schemas.microsoft.com/office/drawing/2014/main" id="{F560D556-8449-5E40-A3E8-95891908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926073"/>
            <a:ext cx="3854945" cy="21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6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6E9BE8-EFB7-B440-8A78-BDF4FB5EC6BA}"/>
              </a:ext>
            </a:extLst>
          </p:cNvPr>
          <p:cNvSpPr txBox="1"/>
          <p:nvPr/>
        </p:nvSpPr>
        <p:spPr>
          <a:xfrm>
            <a:off x="262758" y="1166649"/>
            <a:ext cx="1136977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IN" b="1" dirty="0">
                <a:solidFill>
                  <a:srgbClr val="666666"/>
                </a:solidFill>
                <a:latin typeface="Roboto Slab"/>
              </a:rPr>
              <a:t>Subnet:</a:t>
            </a:r>
          </a:p>
          <a:p>
            <a:pPr lvl="1"/>
            <a:r>
              <a:rPr lang="en-IN" dirty="0">
                <a:solidFill>
                  <a:srgbClr val="666666"/>
                </a:solidFill>
                <a:latin typeface="Roboto Slab"/>
              </a:rPr>
              <a:t>              A subnet, or subnetwork, is a segmented piece of a larger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You can launch AWS resources, such as EC2 instances, into a specific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66666"/>
                </a:solidFill>
                <a:latin typeface="Roboto Slab"/>
              </a:rPr>
              <a:t>Each subnet must reside entirely within one Availability Zone and cannot span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666666"/>
                </a:solidFill>
                <a:latin typeface="Roboto Slab"/>
              </a:rPr>
              <a:t>By launching instances in separate Availability Zones,  you can protect your applications from the failure of a single zone</a:t>
            </a:r>
            <a:br>
              <a:rPr lang="en-IN" sz="1600" dirty="0"/>
            </a:br>
            <a:endParaRPr lang="en-IN" sz="1600" dirty="0"/>
          </a:p>
          <a:p>
            <a:endParaRPr lang="en-IN" sz="1600" dirty="0"/>
          </a:p>
          <a:p>
            <a:r>
              <a:rPr lang="en-IN" b="1" dirty="0"/>
              <a:t>Public subnet</a:t>
            </a:r>
            <a:r>
              <a:rPr lang="en-IN" dirty="0"/>
              <a:t>: </a:t>
            </a:r>
          </a:p>
          <a:p>
            <a:r>
              <a:rPr lang="en-IN" dirty="0"/>
              <a:t>A public subnet will be used for instances that need a public IP to be accessible from the internet</a:t>
            </a:r>
          </a:p>
          <a:p>
            <a:r>
              <a:rPr lang="en-IN" dirty="0"/>
              <a:t>Example Webservers </a:t>
            </a:r>
          </a:p>
          <a:p>
            <a:endParaRPr lang="en-IN" dirty="0"/>
          </a:p>
          <a:p>
            <a:r>
              <a:rPr lang="en-IN" b="1" dirty="0"/>
              <a:t>Private subnet</a:t>
            </a:r>
            <a:endParaRPr lang="en-IN" dirty="0"/>
          </a:p>
          <a:p>
            <a:r>
              <a:rPr lang="en-IN" dirty="0"/>
              <a:t>A private subnet is used for instances that do not need to be directly reachable from the internet</a:t>
            </a:r>
          </a:p>
          <a:p>
            <a:r>
              <a:rPr lang="en-IN" dirty="0"/>
              <a:t>For the best security, it's important to keep backend instances and databases private subnet</a:t>
            </a:r>
          </a:p>
        </p:txBody>
      </p:sp>
    </p:spTree>
    <p:extLst>
      <p:ext uri="{BB962C8B-B14F-4D97-AF65-F5344CB8AC3E}">
        <p14:creationId xmlns:p14="http://schemas.microsoft.com/office/powerpoint/2010/main" val="13544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85973C55-0757-C54C-BC4D-9A0A03E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91" y="3006779"/>
            <a:ext cx="6134530" cy="37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PCs and subnets in AWS">
            <a:extLst>
              <a:ext uri="{FF2B5EF4-FFF2-40B4-BE49-F238E27FC236}">
                <a16:creationId xmlns:a16="http://schemas.microsoft.com/office/drawing/2014/main" id="{C98BD2F7-EAE7-4841-AA28-3CB24E84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2" y="84085"/>
            <a:ext cx="8616619" cy="29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EA0-35A7-F545-89C7-C024A6A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842"/>
            <a:ext cx="10515600" cy="1325563"/>
          </a:xfrm>
        </p:spPr>
        <p:txBody>
          <a:bodyPr/>
          <a:lstStyle/>
          <a:p>
            <a:r>
              <a:rPr lang="en-US" dirty="0"/>
              <a:t>Internet Gateway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3EF72B-4A22-1D41-9640-7E57A8A9B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078" y="631596"/>
            <a:ext cx="9311058" cy="5545367"/>
          </a:xfrm>
        </p:spPr>
      </p:pic>
    </p:spTree>
    <p:extLst>
      <p:ext uri="{BB962C8B-B14F-4D97-AF65-F5344CB8AC3E}">
        <p14:creationId xmlns:p14="http://schemas.microsoft.com/office/powerpoint/2010/main" val="386128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 Gateway Traffic">
            <a:extLst>
              <a:ext uri="{FF2B5EF4-FFF2-40B4-BE49-F238E27FC236}">
                <a16:creationId xmlns:a16="http://schemas.microsoft.com/office/drawing/2014/main" id="{7FAF1835-7C52-1343-8BE9-92CC4BFB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6" y="511148"/>
            <a:ext cx="7188691" cy="634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4964A-676E-F44D-B60D-93C17F155824}"/>
              </a:ext>
            </a:extLst>
          </p:cNvPr>
          <p:cNvSpPr txBox="1"/>
          <p:nvPr/>
        </p:nvSpPr>
        <p:spPr>
          <a:xfrm>
            <a:off x="276245" y="126427"/>
            <a:ext cx="3106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NAT</a:t>
            </a:r>
            <a:r>
              <a:rPr lang="en-US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416360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96930-ADF3-EC43-9ED2-2901EDCDF2DF}"/>
              </a:ext>
            </a:extLst>
          </p:cNvPr>
          <p:cNvSpPr/>
          <p:nvPr/>
        </p:nvSpPr>
        <p:spPr>
          <a:xfrm>
            <a:off x="735291" y="889844"/>
            <a:ext cx="10001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54869"/>
                </a:solidFill>
                <a:latin typeface="Montserrat" pitchFamily="2" charset="77"/>
              </a:rPr>
              <a:t>NAT Instance</a:t>
            </a:r>
          </a:p>
          <a:p>
            <a:r>
              <a:rPr lang="en-IN" dirty="0">
                <a:solidFill>
                  <a:srgbClr val="2C3346"/>
                </a:solidFill>
                <a:latin typeface="Open Sans" panose="020B0606030504020204" pitchFamily="34" charset="0"/>
              </a:rPr>
              <a:t>Unlike NAT Gateway and Internet Gateway, a NAT Instance is not a special service offered by AWS</a:t>
            </a:r>
          </a:p>
          <a:p>
            <a:r>
              <a:rPr lang="en-IN" dirty="0">
                <a:solidFill>
                  <a:srgbClr val="2C3346"/>
                </a:solidFill>
                <a:latin typeface="Open Sans" panose="020B0606030504020204" pitchFamily="34" charset="0"/>
              </a:rPr>
              <a:t>It is just a term for when using an EC2 instance to perform NAT Gateway-like functionality</a:t>
            </a:r>
          </a:p>
          <a:p>
            <a:endParaRPr lang="en-IN" dirty="0">
              <a:solidFill>
                <a:srgbClr val="2C3346"/>
              </a:solidFill>
              <a:latin typeface="Open Sans" panose="020B0606030504020204" pitchFamily="34" charset="0"/>
            </a:endParaRPr>
          </a:p>
          <a:p>
            <a:r>
              <a:rPr lang="en-IN" dirty="0">
                <a:solidFill>
                  <a:srgbClr val="2C3346"/>
                </a:solidFill>
                <a:latin typeface="Open Sans" panose="020B0606030504020204" pitchFamily="34" charset="0"/>
              </a:rPr>
              <a:t>Because it is a self-managed instance, configuring routing, updating the software and operating system, and right-sizing instances is the responsibility of the owner</a:t>
            </a:r>
          </a:p>
          <a:p>
            <a:endParaRPr lang="en-IN" dirty="0">
              <a:solidFill>
                <a:srgbClr val="2C3346"/>
              </a:solidFill>
              <a:latin typeface="Open Sans" panose="020B0606030504020204" pitchFamily="34" charset="0"/>
            </a:endParaRPr>
          </a:p>
          <a:p>
            <a:r>
              <a:rPr lang="en-IN" dirty="0">
                <a:solidFill>
                  <a:srgbClr val="2C3346"/>
                </a:solidFill>
                <a:latin typeface="Open Sans" panose="020B0606030504020204" pitchFamily="34" charset="0"/>
              </a:rPr>
              <a:t>Similar to a NAT Gateway, a NAT Instance will need to be in a public subnet, and a private subnet will need a route to the NAT Instance to have internet access</a:t>
            </a:r>
          </a:p>
          <a:p>
            <a:endParaRPr lang="en-IN" dirty="0">
              <a:solidFill>
                <a:srgbClr val="2C3346"/>
              </a:solidFill>
              <a:latin typeface="Open Sans" panose="020B0606030504020204" pitchFamily="34" charset="0"/>
            </a:endParaRPr>
          </a:p>
          <a:p>
            <a:r>
              <a:rPr lang="en-IN" b="1" dirty="0">
                <a:solidFill>
                  <a:srgbClr val="2C3346"/>
                </a:solidFill>
                <a:latin typeface="Open Sans" panose="020B0606030504020204" pitchFamily="34" charset="0"/>
              </a:rPr>
              <a:t> </a:t>
            </a:r>
            <a:r>
              <a:rPr lang="en-IN" sz="1400" b="1" dirty="0">
                <a:solidFill>
                  <a:srgbClr val="2C3346"/>
                </a:solidFill>
                <a:latin typeface="Open Sans" panose="020B0606030504020204" pitchFamily="34" charset="0"/>
              </a:rPr>
              <a:t>It is generally not recommended unless there is a specific use-case that needs to support this customization</a:t>
            </a:r>
          </a:p>
        </p:txBody>
      </p:sp>
    </p:spTree>
    <p:extLst>
      <p:ext uri="{BB962C8B-B14F-4D97-AF65-F5344CB8AC3E}">
        <p14:creationId xmlns:p14="http://schemas.microsoft.com/office/powerpoint/2010/main" val="414677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758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Montserrat</vt:lpstr>
      <vt:lpstr>Open Sans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Gateway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Koneru, Murali</dc:creator>
  <cp:lastModifiedBy>Koneru, Murali</cp:lastModifiedBy>
  <cp:revision>17</cp:revision>
  <dcterms:created xsi:type="dcterms:W3CDTF">2022-03-03T14:31:05Z</dcterms:created>
  <dcterms:modified xsi:type="dcterms:W3CDTF">2022-03-07T15:42:02Z</dcterms:modified>
</cp:coreProperties>
</file>