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7"/>
  </p:notesMasterIdLst>
  <p:sldIdLst>
    <p:sldId id="256" r:id="rId2"/>
    <p:sldId id="257" r:id="rId3"/>
    <p:sldId id="258" r:id="rId4"/>
    <p:sldId id="270" r:id="rId5"/>
    <p:sldId id="259" r:id="rId6"/>
    <p:sldId id="260" r:id="rId7"/>
    <p:sldId id="269" r:id="rId8"/>
    <p:sldId id="272" r:id="rId9"/>
    <p:sldId id="261" r:id="rId10"/>
    <p:sldId id="262" r:id="rId11"/>
    <p:sldId id="263" r:id="rId12"/>
    <p:sldId id="264" r:id="rId13"/>
    <p:sldId id="271" r:id="rId14"/>
    <p:sldId id="266" r:id="rId15"/>
    <p:sldId id="268" r:id="rId1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9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6695534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 name="Shape 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25269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26285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12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57354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813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3270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00054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12428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4750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0560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6365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962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74494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Clr>
                <a:schemeClr val="dk1"/>
              </a:buClr>
              <a:buSzPct val="100000"/>
              <a:buNone/>
              <a:defRPr sz="1800">
                <a:solidFill>
                  <a:schemeClr val="dk1"/>
                </a:solidFill>
              </a:defRPr>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pphotography.wordpres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eople.csail.mit.edu/fredo/PUBLI/Siggraph200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s.utah.edu/~reinhard/cdrom/tonemap.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people.csail.mit.edu/fredo/PUBLI/Siggraph2002/"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uraligit/6475Project/blob/master/6475/Final_Report.ppt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muraligit/6475Project/tree/master/6475/output" TargetMode="External"/><Relationship Id="rId5" Type="http://schemas.openxmlformats.org/officeDocument/2006/relationships/hyperlink" Target="https://github.com/muraligit/6475Project/tree/master/6475/input" TargetMode="External"/><Relationship Id="rId4" Type="http://schemas.openxmlformats.org/officeDocument/2006/relationships/hyperlink" Target="https://github.com/muraligit/6475Project/blob/master/6475/final.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265899"/>
            <a:ext cx="7772400" cy="2477400"/>
          </a:xfrm>
          <a:prstGeom prst="rect">
            <a:avLst/>
          </a:prstGeom>
        </p:spPr>
        <p:txBody>
          <a:bodyPr lIns="91425" tIns="91425" rIns="91425" bIns="91425" anchor="b" anchorCtr="0">
            <a:noAutofit/>
          </a:bodyPr>
          <a:lstStyle/>
          <a:p>
            <a:pPr rtl="0">
              <a:spcBef>
                <a:spcPts val="0"/>
              </a:spcBef>
              <a:buNone/>
            </a:pPr>
            <a:r>
              <a:rPr lang="en" sz="3600" dirty="0"/>
              <a:t>Comp Photography </a:t>
            </a:r>
          </a:p>
          <a:p>
            <a:pPr rtl="0">
              <a:spcBef>
                <a:spcPts val="0"/>
              </a:spcBef>
              <a:buNone/>
            </a:pPr>
            <a:r>
              <a:rPr lang="en" sz="3600" dirty="0" smtClean="0"/>
              <a:t>(Spring 2015)</a:t>
            </a:r>
            <a:endParaRPr lang="en" sz="3600" dirty="0"/>
          </a:p>
          <a:p>
            <a:pPr>
              <a:spcBef>
                <a:spcPts val="0"/>
              </a:spcBef>
              <a:buNone/>
            </a:pPr>
            <a:r>
              <a:rPr lang="en" sz="3600" dirty="0"/>
              <a:t>Final Project</a:t>
            </a:r>
          </a:p>
        </p:txBody>
      </p:sp>
      <p:sp>
        <p:nvSpPr>
          <p:cNvPr id="31" name="Shape 31"/>
          <p:cNvSpPr txBox="1">
            <a:spLocks noGrp="1"/>
          </p:cNvSpPr>
          <p:nvPr>
            <p:ph type="subTitle" idx="1"/>
          </p:nvPr>
        </p:nvSpPr>
        <p:spPr>
          <a:xfrm>
            <a:off x="685800" y="2840048"/>
            <a:ext cx="7772400" cy="1123500"/>
          </a:xfrm>
          <a:prstGeom prst="rect">
            <a:avLst/>
          </a:prstGeom>
        </p:spPr>
        <p:txBody>
          <a:bodyPr lIns="91425" tIns="91425" rIns="91425" bIns="91425" anchor="t" anchorCtr="0">
            <a:noAutofit/>
          </a:bodyPr>
          <a:lstStyle/>
          <a:p>
            <a:pPr rtl="0">
              <a:spcBef>
                <a:spcPts val="0"/>
              </a:spcBef>
              <a:buNone/>
            </a:pPr>
            <a:r>
              <a:rPr lang="en" dirty="0" smtClean="0"/>
              <a:t>Murali Bhupatiraju</a:t>
            </a:r>
            <a:endParaRPr lang="en" dirty="0"/>
          </a:p>
          <a:p>
            <a:pPr rtl="0">
              <a:spcBef>
                <a:spcPts val="0"/>
              </a:spcBef>
              <a:buNone/>
            </a:pPr>
            <a:r>
              <a:rPr lang="en" dirty="0" smtClean="0"/>
              <a:t>themurali@gatech.edu</a:t>
            </a:r>
            <a:endParaRPr lang="en" dirty="0"/>
          </a:p>
        </p:txBody>
      </p:sp>
      <p:sp>
        <p:nvSpPr>
          <p:cNvPr id="32" name="Shape 3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33" name="Shape 33"/>
          <p:cNvSpPr txBox="1"/>
          <p:nvPr/>
        </p:nvSpPr>
        <p:spPr>
          <a:xfrm>
            <a:off x="5504400" y="4852575"/>
            <a:ext cx="3639599" cy="291000"/>
          </a:xfrm>
          <a:prstGeom prst="rect">
            <a:avLst/>
          </a:prstGeom>
          <a:noFill/>
          <a:ln>
            <a:noFill/>
          </a:ln>
        </p:spPr>
        <p:txBody>
          <a:bodyPr lIns="91425" tIns="91425" rIns="91425" bIns="91425" anchor="ctr" anchorCtr="0">
            <a:noAutofit/>
          </a:bodyPr>
          <a:lstStyle/>
          <a:p>
            <a:pPr lvl="0" algn="r" rtl="0">
              <a:spcBef>
                <a:spcPts val="0"/>
              </a:spcBef>
              <a:buNone/>
            </a:pPr>
            <a:r>
              <a:rPr lang="en" sz="1100" u="sng">
                <a:solidFill>
                  <a:schemeClr val="hlink"/>
                </a:solidFill>
                <a:hlinkClick r:id="rId3"/>
              </a:rPr>
              <a:t>http://compphotography.wordpress.com/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26720" y="-4219"/>
            <a:ext cx="8229600" cy="857400"/>
          </a:xfrm>
          <a:prstGeom prst="rect">
            <a:avLst/>
          </a:prstGeom>
        </p:spPr>
        <p:txBody>
          <a:bodyPr lIns="91425" tIns="91425" rIns="91425" bIns="91425" anchor="b" anchorCtr="0">
            <a:noAutofit/>
          </a:bodyPr>
          <a:lstStyle/>
          <a:p>
            <a:pPr lvl="0" rtl="0">
              <a:spcBef>
                <a:spcPts val="0"/>
              </a:spcBef>
              <a:buNone/>
            </a:pPr>
            <a:r>
              <a:rPr lang="en" dirty="0"/>
              <a:t>What worked</a:t>
            </a:r>
          </a:p>
        </p:txBody>
      </p:sp>
      <p:sp>
        <p:nvSpPr>
          <p:cNvPr id="86" name="Shape 86"/>
          <p:cNvSpPr txBox="1">
            <a:spLocks noGrp="1"/>
          </p:cNvSpPr>
          <p:nvPr>
            <p:ph type="body" idx="1"/>
          </p:nvPr>
        </p:nvSpPr>
        <p:spPr>
          <a:xfrm>
            <a:off x="223520" y="754028"/>
            <a:ext cx="5791200" cy="3880697"/>
          </a:xfrm>
          <a:prstGeom prst="rect">
            <a:avLst/>
          </a:prstGeom>
        </p:spPr>
        <p:txBody>
          <a:bodyPr lIns="91425" tIns="91425" rIns="91425" bIns="91425" anchor="t" anchorCtr="0">
            <a:noAutofit/>
          </a:bodyPr>
          <a:lstStyle/>
          <a:p>
            <a:pPr marL="457200" marR="0" lvl="0" indent="-381000" algn="l" rtl="0">
              <a:lnSpc>
                <a:spcPct val="100000"/>
              </a:lnSpc>
              <a:spcBef>
                <a:spcPts val="600"/>
              </a:spcBef>
              <a:spcAft>
                <a:spcPts val="0"/>
              </a:spcAft>
              <a:buClr>
                <a:schemeClr val="dk1"/>
              </a:buClr>
              <a:buSzPct val="100000"/>
              <a:buFont typeface="Arial"/>
              <a:buChar char="●"/>
            </a:pPr>
            <a:r>
              <a:rPr lang="en" sz="2400" dirty="0" smtClean="0">
                <a:solidFill>
                  <a:schemeClr val="dk1"/>
                </a:solidFill>
              </a:rPr>
              <a:t>Improved Color Reproduction</a:t>
            </a:r>
          </a:p>
          <a:p>
            <a:pPr marL="76200" marR="0" lvl="0" algn="l" rtl="0">
              <a:lnSpc>
                <a:spcPct val="100000"/>
              </a:lnSpc>
              <a:spcBef>
                <a:spcPts val="600"/>
              </a:spcBef>
              <a:spcAft>
                <a:spcPts val="0"/>
              </a:spcAft>
              <a:buClr>
                <a:schemeClr val="dk1"/>
              </a:buClr>
              <a:buSzPct val="100000"/>
            </a:pPr>
            <a:r>
              <a:rPr lang="en" sz="2400" dirty="0" smtClean="0">
                <a:solidFill>
                  <a:schemeClr val="dk1"/>
                </a:solidFill>
              </a:rPr>
              <a:t>(Example See the wall, carpet, and wall painting colors)</a:t>
            </a:r>
          </a:p>
          <a:p>
            <a:pPr marL="457200" marR="0" lvl="0" indent="-381000" algn="l" rtl="0">
              <a:lnSpc>
                <a:spcPct val="100000"/>
              </a:lnSpc>
              <a:spcBef>
                <a:spcPts val="600"/>
              </a:spcBef>
              <a:spcAft>
                <a:spcPts val="0"/>
              </a:spcAft>
              <a:buClr>
                <a:schemeClr val="dk1"/>
              </a:buClr>
              <a:buSzPct val="100000"/>
              <a:buFont typeface="Arial"/>
              <a:buChar char="●"/>
            </a:pPr>
            <a:r>
              <a:rPr lang="en" sz="2400" dirty="0" smtClean="0">
                <a:solidFill>
                  <a:schemeClr val="dk1"/>
                </a:solidFill>
              </a:rPr>
              <a:t>Improved Detail</a:t>
            </a:r>
          </a:p>
          <a:p>
            <a:pPr marL="76200">
              <a:spcBef>
                <a:spcPts val="600"/>
              </a:spcBef>
              <a:buClr>
                <a:schemeClr val="dk1"/>
              </a:buClr>
            </a:pPr>
            <a:r>
              <a:rPr lang="en" sz="2400" dirty="0">
                <a:solidFill>
                  <a:schemeClr val="dk1"/>
                </a:solidFill>
              </a:rPr>
              <a:t>(For Example: Lawn Chairs outside, Paintings on the wall, leaves)</a:t>
            </a:r>
          </a:p>
          <a:p>
            <a:pPr marL="457200" marR="0" lvl="0" indent="-381000" algn="l" rtl="0">
              <a:lnSpc>
                <a:spcPct val="100000"/>
              </a:lnSpc>
              <a:spcBef>
                <a:spcPts val="600"/>
              </a:spcBef>
              <a:spcAft>
                <a:spcPts val="0"/>
              </a:spcAft>
              <a:buClr>
                <a:schemeClr val="dk1"/>
              </a:buClr>
              <a:buSzPct val="100000"/>
              <a:buFont typeface="Arial"/>
              <a:buChar char="●"/>
            </a:pPr>
            <a:r>
              <a:rPr lang="en" sz="2400" dirty="0" smtClean="0">
                <a:solidFill>
                  <a:schemeClr val="dk1"/>
                </a:solidFill>
              </a:rPr>
              <a:t>Improved Contrast </a:t>
            </a:r>
          </a:p>
          <a:p>
            <a:pPr marL="76200" marR="0" lvl="0" algn="l" rtl="0">
              <a:lnSpc>
                <a:spcPct val="100000"/>
              </a:lnSpc>
              <a:spcBef>
                <a:spcPts val="600"/>
              </a:spcBef>
              <a:spcAft>
                <a:spcPts val="0"/>
              </a:spcAft>
              <a:buClr>
                <a:schemeClr val="dk1"/>
              </a:buClr>
              <a:buSzPct val="100000"/>
            </a:pPr>
            <a:r>
              <a:rPr lang="en" sz="2400" dirty="0" smtClean="0">
                <a:solidFill>
                  <a:schemeClr val="dk1"/>
                </a:solidFill>
              </a:rPr>
              <a:t>(Washed-Out before to Good-Contrast after, For Example see the carpet and cieling)</a:t>
            </a:r>
            <a:endParaRPr lang="en" sz="2400" dirty="0">
              <a:solidFill>
                <a:schemeClr val="dk1"/>
              </a:solidFill>
            </a:endParaRPr>
          </a:p>
        </p:txBody>
      </p:sp>
      <p:sp>
        <p:nvSpPr>
          <p:cNvPr id="87" name="Shape 8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720" y="328429"/>
            <a:ext cx="2821758" cy="18889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4720" y="2793529"/>
            <a:ext cx="2833370" cy="1896719"/>
          </a:xfrm>
          <a:prstGeom prst="rect">
            <a:avLst/>
          </a:prstGeom>
        </p:spPr>
      </p:pic>
      <p:sp>
        <p:nvSpPr>
          <p:cNvPr id="8" name="Shape 55"/>
          <p:cNvSpPr txBox="1">
            <a:spLocks/>
          </p:cNvSpPr>
          <p:nvPr/>
        </p:nvSpPr>
        <p:spPr>
          <a:xfrm>
            <a:off x="5932169" y="2471201"/>
            <a:ext cx="3383280" cy="4317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SzPct val="100000"/>
              <a:buNone/>
              <a:defRPr sz="3000" b="0" i="0" u="none" strike="noStrike" cap="none" baseline="0">
                <a:solidFill>
                  <a:srgbClr val="000000"/>
                </a:solidFill>
                <a:latin typeface="Arial"/>
                <a:ea typeface="Arial"/>
                <a:cs typeface="Arial"/>
                <a:sym typeface="Arial"/>
                <a:rtl val="0"/>
              </a:defRPr>
            </a:lvl1pPr>
            <a:lvl2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2pPr>
            <a:lvl3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3pPr>
            <a:lvl4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4pPr>
            <a:lvl5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5pPr>
            <a:lvl6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6pPr>
            <a:lvl7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7pPr>
            <a:lvl8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8pPr>
            <a:lvl9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9pPr>
          </a:lstStyle>
          <a:p>
            <a:r>
              <a:rPr lang="en-US" sz="1800" dirty="0" smtClean="0"/>
              <a:t>After</a:t>
            </a:r>
          </a:p>
          <a:p>
            <a:pPr>
              <a:spcBef>
                <a:spcPts val="0"/>
              </a:spcBef>
            </a:pPr>
            <a:endParaRPr lang="en-US" sz="1800" dirty="0"/>
          </a:p>
        </p:txBody>
      </p:sp>
      <p:sp>
        <p:nvSpPr>
          <p:cNvPr id="9" name="Shape 55"/>
          <p:cNvSpPr txBox="1">
            <a:spLocks/>
          </p:cNvSpPr>
          <p:nvPr/>
        </p:nvSpPr>
        <p:spPr>
          <a:xfrm>
            <a:off x="5900873" y="0"/>
            <a:ext cx="3383280" cy="4317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SzPct val="100000"/>
              <a:buNone/>
              <a:defRPr sz="3000" b="0" i="0" u="none" strike="noStrike" cap="none" baseline="0">
                <a:solidFill>
                  <a:srgbClr val="000000"/>
                </a:solidFill>
                <a:latin typeface="Arial"/>
                <a:ea typeface="Arial"/>
                <a:cs typeface="Arial"/>
                <a:sym typeface="Arial"/>
                <a:rtl val="0"/>
              </a:defRPr>
            </a:lvl1pPr>
            <a:lvl2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2pPr>
            <a:lvl3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3pPr>
            <a:lvl4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4pPr>
            <a:lvl5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5pPr>
            <a:lvl6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6pPr>
            <a:lvl7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7pPr>
            <a:lvl8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8pPr>
            <a:lvl9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9pPr>
          </a:lstStyle>
          <a:p>
            <a:r>
              <a:rPr lang="en-US" sz="1800" dirty="0" smtClean="0"/>
              <a:t>Before</a:t>
            </a:r>
          </a:p>
          <a:p>
            <a:pPr>
              <a:spcBef>
                <a:spcPts val="0"/>
              </a:spcBef>
            </a:pPr>
            <a:endParaRPr lang="en-US" sz="1800"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a:t>What did not work</a:t>
            </a:r>
            <a:r>
              <a:rPr lang="en" dirty="0" smtClean="0"/>
              <a:t>?</a:t>
            </a:r>
            <a:endParaRPr lang="en" dirty="0"/>
          </a:p>
        </p:txBody>
      </p:sp>
      <p:sp>
        <p:nvSpPr>
          <p:cNvPr id="93" name="Shape 93"/>
          <p:cNvSpPr txBox="1">
            <a:spLocks noGrp="1"/>
          </p:cNvSpPr>
          <p:nvPr>
            <p:ph type="body" idx="1"/>
          </p:nvPr>
        </p:nvSpPr>
        <p:spPr>
          <a:xfrm>
            <a:off x="0" y="1117017"/>
            <a:ext cx="8229600" cy="3725699"/>
          </a:xfrm>
          <a:prstGeom prst="rect">
            <a:avLst/>
          </a:prstGeom>
        </p:spPr>
        <p:txBody>
          <a:bodyPr lIns="91425" tIns="91425" rIns="91425" bIns="91425" anchor="t" anchorCtr="0">
            <a:noAutofit/>
          </a:bodyPr>
          <a:lstStyle/>
          <a:p>
            <a:pPr marL="419100" indent="-342900">
              <a:spcBef>
                <a:spcPts val="600"/>
              </a:spcBef>
              <a:buClr>
                <a:schemeClr val="dk1"/>
              </a:buClr>
              <a:buFont typeface="Arial" panose="020B0604020202020204" pitchFamily="34" charset="0"/>
              <a:buChar char="•"/>
            </a:pPr>
            <a:r>
              <a:rPr lang="en" sz="2400" dirty="0">
                <a:solidFill>
                  <a:schemeClr val="dk1"/>
                </a:solidFill>
              </a:rPr>
              <a:t>Result was not as good as the output</a:t>
            </a:r>
          </a:p>
          <a:p>
            <a:pPr marL="76200">
              <a:spcBef>
                <a:spcPts val="600"/>
              </a:spcBef>
              <a:buClr>
                <a:schemeClr val="dk1"/>
              </a:buClr>
            </a:pPr>
            <a:r>
              <a:rPr lang="en" sz="2400" dirty="0">
                <a:solidFill>
                  <a:schemeClr val="dk1"/>
                </a:solidFill>
              </a:rPr>
              <a:t>Prof. </a:t>
            </a:r>
            <a:r>
              <a:rPr lang="en" sz="2400" dirty="0">
                <a:solidFill>
                  <a:schemeClr val="dk1"/>
                </a:solidFill>
              </a:rPr>
              <a:t>Essa showed in </a:t>
            </a:r>
            <a:r>
              <a:rPr lang="en" sz="2400" dirty="0" smtClean="0">
                <a:solidFill>
                  <a:schemeClr val="dk1"/>
                </a:solidFill>
              </a:rPr>
              <a:t>class (Color reproduction and contrast was not as good, more shadows were also retained)</a:t>
            </a:r>
            <a:endParaRPr lang="en" sz="2400" dirty="0">
              <a:solidFill>
                <a:schemeClr val="dk1"/>
              </a:solidFill>
            </a:endParaRPr>
          </a:p>
          <a:p>
            <a:pPr marL="419100" indent="-342900">
              <a:spcBef>
                <a:spcPts val="600"/>
              </a:spcBef>
              <a:buClr>
                <a:schemeClr val="dk1"/>
              </a:buClr>
              <a:buFont typeface="Arial" panose="020B0604020202020204" pitchFamily="34" charset="0"/>
              <a:buChar char="•"/>
            </a:pPr>
            <a:r>
              <a:rPr lang="en" sz="2400" dirty="0">
                <a:solidFill>
                  <a:schemeClr val="dk1"/>
                </a:solidFill>
              </a:rPr>
              <a:t>So I used matlab build in Image </a:t>
            </a:r>
            <a:r>
              <a:rPr lang="en" sz="2400" dirty="0" smtClean="0">
                <a:solidFill>
                  <a:schemeClr val="dk1"/>
                </a:solidFill>
              </a:rPr>
              <a:t>processing </a:t>
            </a:r>
          </a:p>
          <a:p>
            <a:pPr marL="76200" marR="0" lvl="0" algn="l" rtl="0">
              <a:lnSpc>
                <a:spcPct val="100000"/>
              </a:lnSpc>
              <a:spcBef>
                <a:spcPts val="600"/>
              </a:spcBef>
              <a:spcAft>
                <a:spcPts val="0"/>
              </a:spcAft>
              <a:buClr>
                <a:schemeClr val="dk1"/>
              </a:buClr>
              <a:buSzPct val="100000"/>
            </a:pPr>
            <a:r>
              <a:rPr lang="en" sz="2400" dirty="0" smtClean="0">
                <a:solidFill>
                  <a:schemeClr val="dk1"/>
                </a:solidFill>
              </a:rPr>
              <a:t>toollbox to generate another tone mapped image</a:t>
            </a:r>
          </a:p>
          <a:p>
            <a:pPr marL="76200" marR="0" lvl="0" algn="l" rtl="0">
              <a:lnSpc>
                <a:spcPct val="100000"/>
              </a:lnSpc>
              <a:spcBef>
                <a:spcPts val="600"/>
              </a:spcBef>
              <a:spcAft>
                <a:spcPts val="0"/>
              </a:spcAft>
              <a:buClr>
                <a:schemeClr val="dk1"/>
              </a:buClr>
              <a:buSzPct val="100000"/>
            </a:pPr>
            <a:r>
              <a:rPr lang="en" sz="2400" dirty="0" smtClean="0">
                <a:solidFill>
                  <a:schemeClr val="dk1"/>
                </a:solidFill>
              </a:rPr>
              <a:t>My result appears to be in between the two results</a:t>
            </a:r>
            <a:endParaRPr lang="en" sz="2400" dirty="0">
              <a:solidFill>
                <a:schemeClr val="dk1"/>
              </a:solidFill>
            </a:endParaRPr>
          </a:p>
        </p:txBody>
      </p:sp>
      <p:sp>
        <p:nvSpPr>
          <p:cNvPr id="94" name="Shape 94"/>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pic>
        <p:nvPicPr>
          <p:cNvPr id="5" name="Picture 4"/>
          <p:cNvPicPr>
            <a:picLocks noChangeAspect="1"/>
          </p:cNvPicPr>
          <p:nvPr/>
        </p:nvPicPr>
        <p:blipFill>
          <a:blip r:embed="rId3"/>
          <a:stretch>
            <a:fillRect/>
          </a:stretch>
        </p:blipFill>
        <p:spPr>
          <a:xfrm>
            <a:off x="7130980" y="428620"/>
            <a:ext cx="1921580" cy="1196368"/>
          </a:xfrm>
          <a:prstGeom prst="rect">
            <a:avLst/>
          </a:prstGeom>
        </p:spPr>
      </p:pic>
      <p:pic>
        <p:nvPicPr>
          <p:cNvPr id="2" name="Picture 1"/>
          <p:cNvPicPr>
            <a:picLocks noChangeAspect="1"/>
          </p:cNvPicPr>
          <p:nvPr/>
        </p:nvPicPr>
        <p:blipFill>
          <a:blip r:embed="rId4"/>
          <a:stretch>
            <a:fillRect/>
          </a:stretch>
        </p:blipFill>
        <p:spPr>
          <a:xfrm>
            <a:off x="7130980" y="1928358"/>
            <a:ext cx="2013020" cy="1355878"/>
          </a:xfrm>
          <a:prstGeom prst="rect">
            <a:avLst/>
          </a:prstGeom>
        </p:spPr>
      </p:pic>
      <p:sp>
        <p:nvSpPr>
          <p:cNvPr id="7" name="Shape 55"/>
          <p:cNvSpPr txBox="1">
            <a:spLocks/>
          </p:cNvSpPr>
          <p:nvPr/>
        </p:nvSpPr>
        <p:spPr>
          <a:xfrm>
            <a:off x="7051676" y="104496"/>
            <a:ext cx="3383280" cy="4317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SzPct val="100000"/>
              <a:buNone/>
              <a:defRPr sz="3000" b="0" i="0" u="none" strike="noStrike" cap="none" baseline="0">
                <a:solidFill>
                  <a:srgbClr val="000000"/>
                </a:solidFill>
                <a:latin typeface="Arial"/>
                <a:ea typeface="Arial"/>
                <a:cs typeface="Arial"/>
                <a:sym typeface="Arial"/>
                <a:rtl val="0"/>
              </a:defRPr>
            </a:lvl1pPr>
            <a:lvl2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2pPr>
            <a:lvl3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3pPr>
            <a:lvl4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4pPr>
            <a:lvl5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5pPr>
            <a:lvl6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6pPr>
            <a:lvl7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7pPr>
            <a:lvl8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8pPr>
            <a:lvl9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9pPr>
          </a:lstStyle>
          <a:p>
            <a:r>
              <a:rPr lang="en-US" sz="1800" dirty="0" smtClean="0"/>
              <a:t>Prof. </a:t>
            </a:r>
            <a:r>
              <a:rPr lang="en-US" sz="1800" dirty="0" err="1" smtClean="0"/>
              <a:t>Essa</a:t>
            </a:r>
            <a:r>
              <a:rPr lang="en-US" sz="1800" dirty="0" smtClean="0"/>
              <a:t> Output</a:t>
            </a:r>
          </a:p>
          <a:p>
            <a:pPr>
              <a:spcBef>
                <a:spcPts val="0"/>
              </a:spcBef>
            </a:pPr>
            <a:endParaRPr lang="en-US" sz="1800" dirty="0"/>
          </a:p>
        </p:txBody>
      </p:sp>
      <p:sp>
        <p:nvSpPr>
          <p:cNvPr id="8" name="Shape 55"/>
          <p:cNvSpPr txBox="1">
            <a:spLocks/>
          </p:cNvSpPr>
          <p:nvPr/>
        </p:nvSpPr>
        <p:spPr>
          <a:xfrm>
            <a:off x="7051676" y="1594996"/>
            <a:ext cx="3383280" cy="4317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SzPct val="100000"/>
              <a:buNone/>
              <a:defRPr sz="3000" b="0" i="0" u="none" strike="noStrike" cap="none" baseline="0">
                <a:solidFill>
                  <a:srgbClr val="000000"/>
                </a:solidFill>
                <a:latin typeface="Arial"/>
                <a:ea typeface="Arial"/>
                <a:cs typeface="Arial"/>
                <a:sym typeface="Arial"/>
                <a:rtl val="0"/>
              </a:defRPr>
            </a:lvl1pPr>
            <a:lvl2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2pPr>
            <a:lvl3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3pPr>
            <a:lvl4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4pPr>
            <a:lvl5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5pPr>
            <a:lvl6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6pPr>
            <a:lvl7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7pPr>
            <a:lvl8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8pPr>
            <a:lvl9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9pPr>
          </a:lstStyle>
          <a:p>
            <a:r>
              <a:rPr lang="en-US" sz="1800" dirty="0" err="1" smtClean="0"/>
              <a:t>Matlab</a:t>
            </a:r>
            <a:r>
              <a:rPr lang="en-US" sz="1800" dirty="0" smtClean="0"/>
              <a:t> </a:t>
            </a:r>
            <a:r>
              <a:rPr lang="en-US" sz="1800" dirty="0" err="1" smtClean="0"/>
              <a:t>hdr</a:t>
            </a:r>
            <a:r>
              <a:rPr lang="en-US" sz="1800" dirty="0" smtClean="0"/>
              <a:t>/</a:t>
            </a:r>
            <a:r>
              <a:rPr lang="en-US" sz="1800" dirty="0" err="1" smtClean="0"/>
              <a:t>tonemap</a:t>
            </a:r>
            <a:r>
              <a:rPr lang="en-US" sz="1800" dirty="0" smtClean="0"/>
              <a:t> Output</a:t>
            </a:r>
          </a:p>
          <a:p>
            <a:pPr>
              <a:spcBef>
                <a:spcPts val="0"/>
              </a:spcBef>
            </a:pPr>
            <a:endParaRPr lang="en-US" sz="1800" dirty="0"/>
          </a:p>
        </p:txBody>
      </p:sp>
      <p:pic>
        <p:nvPicPr>
          <p:cNvPr id="3" name="Picture 2"/>
          <p:cNvPicPr>
            <a:picLocks noChangeAspect="1"/>
          </p:cNvPicPr>
          <p:nvPr/>
        </p:nvPicPr>
        <p:blipFill>
          <a:blip r:embed="rId5"/>
          <a:stretch>
            <a:fillRect/>
          </a:stretch>
        </p:blipFill>
        <p:spPr>
          <a:xfrm>
            <a:off x="7051676" y="3742585"/>
            <a:ext cx="2092324" cy="1400915"/>
          </a:xfrm>
          <a:prstGeom prst="rect">
            <a:avLst/>
          </a:prstGeom>
        </p:spPr>
      </p:pic>
      <p:sp>
        <p:nvSpPr>
          <p:cNvPr id="10" name="Shape 55"/>
          <p:cNvSpPr txBox="1">
            <a:spLocks/>
          </p:cNvSpPr>
          <p:nvPr/>
        </p:nvSpPr>
        <p:spPr>
          <a:xfrm>
            <a:off x="6973090" y="3413810"/>
            <a:ext cx="3296252" cy="328085"/>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SzPct val="100000"/>
              <a:buNone/>
              <a:defRPr sz="3000" b="0" i="0" u="none" strike="noStrike" cap="none" baseline="0">
                <a:solidFill>
                  <a:srgbClr val="000000"/>
                </a:solidFill>
                <a:latin typeface="Arial"/>
                <a:ea typeface="Arial"/>
                <a:cs typeface="Arial"/>
                <a:sym typeface="Arial"/>
                <a:rtl val="0"/>
              </a:defRPr>
            </a:lvl1pPr>
            <a:lvl2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2pPr>
            <a:lvl3pPr marR="0" algn="l" rtl="0">
              <a:lnSpc>
                <a:spcPct val="100000"/>
              </a:lnSpc>
              <a:spcBef>
                <a:spcPts val="480"/>
              </a:spcBef>
              <a:spcAft>
                <a:spcPts val="0"/>
              </a:spcAft>
              <a:buSzPct val="100000"/>
              <a:buNone/>
              <a:defRPr sz="2400" b="0" i="0" u="none" strike="noStrike" cap="none" baseline="0">
                <a:solidFill>
                  <a:srgbClr val="000000"/>
                </a:solidFill>
                <a:latin typeface="Arial"/>
                <a:ea typeface="Arial"/>
                <a:cs typeface="Arial"/>
                <a:sym typeface="Arial"/>
                <a:rtl val="0"/>
              </a:defRPr>
            </a:lvl3pPr>
            <a:lvl4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4pPr>
            <a:lvl5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5pPr>
            <a:lvl6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6pPr>
            <a:lvl7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7pPr>
            <a:lvl8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8pPr>
            <a:lvl9pPr marR="0" algn="l" rtl="0">
              <a:lnSpc>
                <a:spcPct val="100000"/>
              </a:lnSpc>
              <a:spcBef>
                <a:spcPts val="360"/>
              </a:spcBef>
              <a:spcAft>
                <a:spcPts val="0"/>
              </a:spcAft>
              <a:buSzPct val="100000"/>
              <a:buNone/>
              <a:defRPr sz="1800" b="0" i="0" u="none" strike="noStrike" cap="none" baseline="0">
                <a:solidFill>
                  <a:srgbClr val="000000"/>
                </a:solidFill>
                <a:latin typeface="Arial"/>
                <a:ea typeface="Arial"/>
                <a:cs typeface="Arial"/>
                <a:sym typeface="Arial"/>
                <a:rtl val="0"/>
              </a:defRPr>
            </a:lvl9pPr>
          </a:lstStyle>
          <a:p>
            <a:r>
              <a:rPr lang="en-US" sz="1800" dirty="0" smtClean="0"/>
              <a:t>My Output</a:t>
            </a:r>
          </a:p>
          <a:p>
            <a:pPr>
              <a:spcBef>
                <a:spcPts val="0"/>
              </a:spcBef>
            </a:pPr>
            <a:endParaRPr lang="en-US" sz="1800"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0"/>
            <a:ext cx="8229600" cy="857400"/>
          </a:xfrm>
          <a:prstGeom prst="rect">
            <a:avLst/>
          </a:prstGeom>
        </p:spPr>
        <p:txBody>
          <a:bodyPr lIns="91425" tIns="91425" rIns="91425" bIns="91425" anchor="b" anchorCtr="0">
            <a:noAutofit/>
          </a:bodyPr>
          <a:lstStyle/>
          <a:p>
            <a:pPr lvl="0" rtl="0">
              <a:spcBef>
                <a:spcPts val="0"/>
              </a:spcBef>
              <a:buNone/>
            </a:pPr>
            <a:r>
              <a:rPr lang="en" dirty="0" smtClean="0"/>
              <a:t>Needed Improvements</a:t>
            </a:r>
            <a:endParaRPr lang="en" dirty="0"/>
          </a:p>
        </p:txBody>
      </p:sp>
      <p:sp>
        <p:nvSpPr>
          <p:cNvPr id="100" name="Shape 100"/>
          <p:cNvSpPr txBox="1">
            <a:spLocks noGrp="1"/>
          </p:cNvSpPr>
          <p:nvPr>
            <p:ph type="body" idx="1"/>
          </p:nvPr>
        </p:nvSpPr>
        <p:spPr>
          <a:xfrm>
            <a:off x="457200" y="857400"/>
            <a:ext cx="8229600" cy="3725699"/>
          </a:xfrm>
          <a:prstGeom prst="rect">
            <a:avLst/>
          </a:prstGeom>
        </p:spPr>
        <p:txBody>
          <a:bodyPr lIns="91425" tIns="91425" rIns="91425" bIns="91425" anchor="t" anchorCtr="0">
            <a:noAutofit/>
          </a:bodyPr>
          <a:lstStyle/>
          <a:p>
            <a:pPr marL="457200" marR="0" lvl="0" indent="-381000" algn="l" rtl="0">
              <a:lnSpc>
                <a:spcPct val="100000"/>
              </a:lnSpc>
              <a:spcBef>
                <a:spcPts val="600"/>
              </a:spcBef>
              <a:spcAft>
                <a:spcPts val="0"/>
              </a:spcAft>
              <a:buClr>
                <a:schemeClr val="dk1"/>
              </a:buClr>
              <a:buSzPct val="100000"/>
              <a:buFont typeface="Arial"/>
              <a:buChar char="●"/>
            </a:pPr>
            <a:r>
              <a:rPr lang="en" sz="2400" dirty="0" smtClean="0">
                <a:solidFill>
                  <a:schemeClr val="dk1"/>
                </a:solidFill>
              </a:rPr>
              <a:t>I tweaked the parametrs of Reinhard operator only a little but optimizing these parameters further would improve the result (saturation, key factor, and proprtion of RGB to Luminance Map)</a:t>
            </a:r>
          </a:p>
          <a:p>
            <a:pPr marL="457200" marR="0" lvl="0" indent="-381000" algn="l" rtl="0">
              <a:lnSpc>
                <a:spcPct val="100000"/>
              </a:lnSpc>
              <a:spcBef>
                <a:spcPts val="600"/>
              </a:spcBef>
              <a:spcAft>
                <a:spcPts val="0"/>
              </a:spcAft>
              <a:buClr>
                <a:schemeClr val="dk1"/>
              </a:buClr>
              <a:buSzPct val="100000"/>
              <a:buFont typeface="Arial"/>
              <a:buChar char="●"/>
            </a:pPr>
            <a:r>
              <a:rPr lang="en" sz="2400" dirty="0" smtClean="0">
                <a:solidFill>
                  <a:schemeClr val="dk1"/>
                </a:solidFill>
              </a:rPr>
              <a:t>I implemented the simple Reinhard Operator; The improved Reinhard Operator seems to address the issues raised in the previous slide. </a:t>
            </a:r>
          </a:p>
          <a:p>
            <a:pPr marL="457200" marR="0" lvl="0" indent="-381000" algn="l" rtl="0">
              <a:lnSpc>
                <a:spcPct val="100000"/>
              </a:lnSpc>
              <a:spcBef>
                <a:spcPts val="600"/>
              </a:spcBef>
              <a:spcAft>
                <a:spcPts val="0"/>
              </a:spcAft>
              <a:buClr>
                <a:schemeClr val="dk1"/>
              </a:buClr>
              <a:buSzPct val="100000"/>
              <a:buFont typeface="Wingdings" panose="05000000000000000000" pitchFamily="2" charset="2"/>
              <a:buChar char="Ø"/>
            </a:pPr>
            <a:r>
              <a:rPr lang="en" sz="1800" dirty="0" smtClean="0">
                <a:solidFill>
                  <a:schemeClr val="dk1"/>
                </a:solidFill>
              </a:rPr>
              <a:t>Used Operator:</a:t>
            </a:r>
            <a:r>
              <a:rPr lang="en" sz="2400" dirty="0" smtClean="0">
                <a:solidFill>
                  <a:schemeClr val="dk1"/>
                </a:solidFill>
              </a:rPr>
              <a:t> 	</a:t>
            </a:r>
            <a:r>
              <a:rPr lang="en-US" sz="1800" i="1" dirty="0" err="1" smtClean="0"/>
              <a:t>Ld</a:t>
            </a:r>
            <a:r>
              <a:rPr lang="en-US" sz="1800" dirty="0" smtClean="0"/>
              <a:t>(</a:t>
            </a:r>
            <a:r>
              <a:rPr lang="en-US" sz="1800" i="1" dirty="0" smtClean="0"/>
              <a:t>x</a:t>
            </a:r>
            <a:r>
              <a:rPr lang="en-US" sz="1800" i="1" dirty="0"/>
              <a:t>, y</a:t>
            </a:r>
            <a:r>
              <a:rPr lang="en-US" sz="1800" dirty="0"/>
              <a:t>) = </a:t>
            </a:r>
            <a:r>
              <a:rPr lang="en-US" sz="1800" i="1" dirty="0"/>
              <a:t>L</a:t>
            </a:r>
            <a:r>
              <a:rPr lang="en-US" sz="1800" dirty="0"/>
              <a:t>(</a:t>
            </a:r>
            <a:r>
              <a:rPr lang="en-US" sz="1800" i="1" dirty="0"/>
              <a:t>x, y</a:t>
            </a:r>
            <a:r>
              <a:rPr lang="en-US" sz="1800" dirty="0"/>
              <a:t>) / </a:t>
            </a:r>
            <a:r>
              <a:rPr lang="es-ES" sz="1800" dirty="0"/>
              <a:t>(1 </a:t>
            </a:r>
            <a:r>
              <a:rPr lang="es-ES" sz="1800" dirty="0" smtClean="0"/>
              <a:t>+</a:t>
            </a:r>
            <a:r>
              <a:rPr lang="en-US" sz="1800" dirty="0"/>
              <a:t> </a:t>
            </a:r>
            <a:r>
              <a:rPr lang="en-US" sz="1800" dirty="0" smtClean="0"/>
              <a:t> </a:t>
            </a:r>
            <a:r>
              <a:rPr lang="en-US" sz="1800" i="1" dirty="0"/>
              <a:t>L</a:t>
            </a:r>
            <a:r>
              <a:rPr lang="en-US" sz="1800" dirty="0"/>
              <a:t>(</a:t>
            </a:r>
            <a:r>
              <a:rPr lang="en-US" sz="1800" i="1" dirty="0"/>
              <a:t>x, y</a:t>
            </a:r>
            <a:r>
              <a:rPr lang="en-US" sz="1800" dirty="0"/>
              <a:t>)</a:t>
            </a:r>
            <a:r>
              <a:rPr lang="en" sz="1800" dirty="0" smtClean="0">
                <a:solidFill>
                  <a:schemeClr val="dk1"/>
                </a:solidFill>
              </a:rPr>
              <a:t>)</a:t>
            </a:r>
          </a:p>
          <a:p>
            <a:pPr marL="457200" lvl="3" indent="-381000">
              <a:spcBef>
                <a:spcPts val="600"/>
              </a:spcBef>
              <a:buClr>
                <a:schemeClr val="dk1"/>
              </a:buClr>
              <a:buFont typeface="Wingdings" panose="05000000000000000000" pitchFamily="2" charset="2"/>
              <a:buChar char="Ø"/>
            </a:pPr>
            <a:r>
              <a:rPr lang="en-US" dirty="0" smtClean="0"/>
              <a:t>Improved Operator: 	</a:t>
            </a:r>
            <a:r>
              <a:rPr lang="en-US" i="1" dirty="0" err="1" smtClean="0"/>
              <a:t>Ld</a:t>
            </a:r>
            <a:r>
              <a:rPr lang="en-US" dirty="0" smtClean="0"/>
              <a:t>(</a:t>
            </a:r>
            <a:r>
              <a:rPr lang="en-US" i="1" dirty="0" smtClean="0"/>
              <a:t>x</a:t>
            </a:r>
            <a:r>
              <a:rPr lang="en-US" i="1" dirty="0"/>
              <a:t>, y</a:t>
            </a:r>
            <a:r>
              <a:rPr lang="en-US" dirty="0"/>
              <a:t>) </a:t>
            </a:r>
            <a:r>
              <a:rPr lang="en-US" dirty="0" smtClean="0"/>
              <a:t>= </a:t>
            </a:r>
            <a:r>
              <a:rPr lang="en-US" i="1" dirty="0" smtClean="0"/>
              <a:t>L</a:t>
            </a:r>
            <a:r>
              <a:rPr lang="en-US" dirty="0" smtClean="0"/>
              <a:t>(</a:t>
            </a:r>
            <a:r>
              <a:rPr lang="en-US" i="1" dirty="0" smtClean="0"/>
              <a:t>x</a:t>
            </a:r>
            <a:r>
              <a:rPr lang="en-US" i="1" dirty="0"/>
              <a:t>, y</a:t>
            </a:r>
            <a:r>
              <a:rPr lang="en-US" dirty="0" smtClean="0"/>
              <a:t>) /</a:t>
            </a:r>
            <a:r>
              <a:rPr lang="en-US" dirty="0"/>
              <a:t> </a:t>
            </a:r>
            <a:r>
              <a:rPr lang="es-ES" dirty="0" smtClean="0"/>
              <a:t>(1 </a:t>
            </a:r>
            <a:r>
              <a:rPr lang="es-ES" dirty="0"/>
              <a:t>+ </a:t>
            </a:r>
            <a:r>
              <a:rPr lang="es-ES" i="1" dirty="0" smtClean="0"/>
              <a:t>V</a:t>
            </a:r>
            <a:r>
              <a:rPr lang="es-ES" dirty="0" smtClean="0"/>
              <a:t> (</a:t>
            </a:r>
            <a:r>
              <a:rPr lang="es-ES" i="1" dirty="0"/>
              <a:t>x, y, </a:t>
            </a:r>
            <a:r>
              <a:rPr lang="es-ES" i="1" dirty="0" smtClean="0"/>
              <a:t>s</a:t>
            </a:r>
            <a:r>
              <a:rPr lang="es-ES" dirty="0" smtClean="0"/>
              <a:t>)</a:t>
            </a:r>
            <a:r>
              <a:rPr lang="en" dirty="0" smtClean="0">
                <a:solidFill>
                  <a:schemeClr val="dk1"/>
                </a:solidFill>
              </a:rPr>
              <a:t> ) </a:t>
            </a:r>
          </a:p>
          <a:p>
            <a:pPr marL="76200" lvl="7">
              <a:spcBef>
                <a:spcPts val="600"/>
              </a:spcBef>
              <a:buClr>
                <a:schemeClr val="dk1"/>
              </a:buClr>
            </a:pPr>
            <a:r>
              <a:rPr lang="en" i="1" dirty="0" smtClean="0">
                <a:solidFill>
                  <a:schemeClr val="dk1"/>
                </a:solidFill>
              </a:rPr>
              <a:t>      </a:t>
            </a:r>
            <a:r>
              <a:rPr lang="es-ES" i="1" dirty="0" smtClean="0"/>
              <a:t>V</a:t>
            </a:r>
            <a:r>
              <a:rPr lang="es-ES" dirty="0" smtClean="0"/>
              <a:t>(</a:t>
            </a:r>
            <a:r>
              <a:rPr lang="es-ES" i="1" dirty="0" smtClean="0"/>
              <a:t>x</a:t>
            </a:r>
            <a:r>
              <a:rPr lang="es-ES" i="1" dirty="0"/>
              <a:t>, y, s</a:t>
            </a:r>
            <a:r>
              <a:rPr lang="es-ES" dirty="0"/>
              <a:t>) = </a:t>
            </a:r>
            <a:r>
              <a:rPr lang="es-ES" i="1" dirty="0"/>
              <a:t>L</a:t>
            </a:r>
            <a:r>
              <a:rPr lang="es-ES" dirty="0"/>
              <a:t>(</a:t>
            </a:r>
            <a:r>
              <a:rPr lang="es-ES" i="1" dirty="0"/>
              <a:t>x, y</a:t>
            </a:r>
            <a:r>
              <a:rPr lang="es-ES" dirty="0"/>
              <a:t>) </a:t>
            </a:r>
            <a:r>
              <a:rPr lang="es-ES" i="1" dirty="0"/>
              <a:t>⊗ </a:t>
            </a:r>
            <a:r>
              <a:rPr lang="es-ES" i="1" dirty="0" err="1"/>
              <a:t>Ri</a:t>
            </a:r>
            <a:r>
              <a:rPr lang="es-ES" dirty="0"/>
              <a:t>(</a:t>
            </a:r>
            <a:r>
              <a:rPr lang="es-ES" i="1" dirty="0"/>
              <a:t>x, y, s</a:t>
            </a:r>
            <a:r>
              <a:rPr lang="es-ES" dirty="0" smtClean="0"/>
              <a:t>)</a:t>
            </a:r>
            <a:r>
              <a:rPr lang="es-ES" i="1" dirty="0"/>
              <a:t> </a:t>
            </a:r>
            <a:r>
              <a:rPr lang="es-ES" i="1" dirty="0" err="1" smtClean="0"/>
              <a:t>is</a:t>
            </a:r>
            <a:r>
              <a:rPr lang="es-ES" i="1" dirty="0" smtClean="0"/>
              <a:t> </a:t>
            </a:r>
            <a:r>
              <a:rPr lang="es-ES" i="1" dirty="0" err="1" smtClean="0"/>
              <a:t>the</a:t>
            </a:r>
            <a:r>
              <a:rPr lang="es-ES" i="1" dirty="0" smtClean="0"/>
              <a:t> local </a:t>
            </a:r>
            <a:r>
              <a:rPr lang="es-ES" i="1" dirty="0" err="1" smtClean="0"/>
              <a:t>average</a:t>
            </a:r>
            <a:r>
              <a:rPr lang="es-ES" i="1" dirty="0" smtClean="0"/>
              <a:t> </a:t>
            </a:r>
            <a:r>
              <a:rPr lang="es-ES" i="1" dirty="0" err="1" smtClean="0"/>
              <a:t>luminance</a:t>
            </a:r>
            <a:r>
              <a:rPr lang="es-ES" i="1" dirty="0" smtClean="0"/>
              <a:t>, </a:t>
            </a:r>
            <a:r>
              <a:rPr lang="es-ES" i="1" dirty="0" err="1" smtClean="0"/>
              <a:t>Ri</a:t>
            </a:r>
            <a:r>
              <a:rPr lang="es-ES" i="1" dirty="0" smtClean="0"/>
              <a:t> </a:t>
            </a:r>
            <a:r>
              <a:rPr lang="es-ES" i="1" dirty="0" err="1" smtClean="0"/>
              <a:t>is</a:t>
            </a:r>
            <a:r>
              <a:rPr lang="es-ES" i="1" dirty="0" smtClean="0"/>
              <a:t> a </a:t>
            </a:r>
            <a:r>
              <a:rPr lang="es-ES" i="1" dirty="0" err="1" smtClean="0"/>
              <a:t>Gaussian</a:t>
            </a:r>
            <a:endParaRPr lang="en" dirty="0">
              <a:solidFill>
                <a:schemeClr val="dk1"/>
              </a:solidFill>
            </a:endParaRPr>
          </a:p>
        </p:txBody>
      </p:sp>
      <p:sp>
        <p:nvSpPr>
          <p:cNvPr id="101" name="Shape 101"/>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0"/>
            <a:ext cx="8229600" cy="857400"/>
          </a:xfrm>
          <a:prstGeom prst="rect">
            <a:avLst/>
          </a:prstGeom>
        </p:spPr>
        <p:txBody>
          <a:bodyPr lIns="91425" tIns="91425" rIns="91425" bIns="91425" anchor="b" anchorCtr="0">
            <a:noAutofit/>
          </a:bodyPr>
          <a:lstStyle/>
          <a:p>
            <a:pPr lvl="0" rtl="0">
              <a:spcBef>
                <a:spcPts val="0"/>
              </a:spcBef>
              <a:buNone/>
            </a:pPr>
            <a:r>
              <a:rPr lang="en" dirty="0" smtClean="0"/>
              <a:t>Needed Improvements</a:t>
            </a:r>
            <a:endParaRPr lang="en" dirty="0"/>
          </a:p>
        </p:txBody>
      </p:sp>
      <p:sp>
        <p:nvSpPr>
          <p:cNvPr id="100" name="Shape 100"/>
          <p:cNvSpPr txBox="1">
            <a:spLocks noGrp="1"/>
          </p:cNvSpPr>
          <p:nvPr>
            <p:ph type="body" idx="1"/>
          </p:nvPr>
        </p:nvSpPr>
        <p:spPr>
          <a:xfrm>
            <a:off x="457200" y="857400"/>
            <a:ext cx="8229600" cy="3725699"/>
          </a:xfrm>
          <a:prstGeom prst="rect">
            <a:avLst/>
          </a:prstGeom>
        </p:spPr>
        <p:txBody>
          <a:bodyPr lIns="91425" tIns="91425" rIns="91425" bIns="91425" anchor="t" anchorCtr="0">
            <a:noAutofit/>
          </a:bodyPr>
          <a:lstStyle/>
          <a:p>
            <a:pPr marL="457200" indent="-381000">
              <a:spcBef>
                <a:spcPts val="600"/>
              </a:spcBef>
              <a:buClr>
                <a:schemeClr val="dk1"/>
              </a:buClr>
              <a:buFont typeface="Arial"/>
              <a:buChar char="●"/>
            </a:pPr>
            <a:r>
              <a:rPr lang="en-US" sz="2400" dirty="0" smtClean="0">
                <a:solidFill>
                  <a:schemeClr val="dk1"/>
                </a:solidFill>
              </a:rPr>
              <a:t>Try </a:t>
            </a:r>
            <a:r>
              <a:rPr lang="en-US" sz="2400" dirty="0" smtClean="0">
                <a:solidFill>
                  <a:schemeClr val="dk1"/>
                </a:solidFill>
              </a:rPr>
              <a:t>Bi-Lateral Filter ( Study of the results published shows that  this is a good alternative to try, </a:t>
            </a:r>
            <a:r>
              <a:rPr lang="en-US" sz="2400" dirty="0" smtClean="0"/>
              <a:t>I </a:t>
            </a:r>
            <a:r>
              <a:rPr lang="en-US" sz="2400" dirty="0"/>
              <a:t>started implementing </a:t>
            </a:r>
            <a:r>
              <a:rPr lang="en-US" sz="2400" dirty="0" smtClean="0"/>
              <a:t>and wanted to present additional results from this </a:t>
            </a:r>
            <a:r>
              <a:rPr lang="en-US" sz="2400" dirty="0"/>
              <a:t>also but ran out of time due to the </a:t>
            </a:r>
            <a:r>
              <a:rPr lang="en-US" sz="2400" dirty="0" smtClean="0"/>
              <a:t>finals)</a:t>
            </a:r>
            <a:endParaRPr lang="en-US" sz="2400" dirty="0"/>
          </a:p>
          <a:p>
            <a:endParaRPr lang="en-US" sz="1800" dirty="0" smtClean="0"/>
          </a:p>
          <a:p>
            <a:r>
              <a:rPr lang="en-US" sz="1800" dirty="0" smtClean="0"/>
              <a:t>Durand </a:t>
            </a:r>
            <a:r>
              <a:rPr lang="en-US" sz="1800" dirty="0"/>
              <a:t>and </a:t>
            </a:r>
            <a:r>
              <a:rPr lang="en-US" sz="1800" dirty="0" smtClean="0"/>
              <a:t>Dorsey</a:t>
            </a:r>
            <a:r>
              <a:rPr lang="en" sz="1800" dirty="0" smtClean="0">
                <a:solidFill>
                  <a:schemeClr val="dk1"/>
                </a:solidFill>
              </a:rPr>
              <a:t>, </a:t>
            </a:r>
            <a:r>
              <a:rPr lang="en-US" sz="1800" dirty="0" smtClean="0"/>
              <a:t>Fast </a:t>
            </a:r>
            <a:r>
              <a:rPr lang="en-US" sz="1800" dirty="0"/>
              <a:t>Bilateral </a:t>
            </a:r>
            <a:r>
              <a:rPr lang="en-US" sz="1800" dirty="0" smtClean="0"/>
              <a:t>Filtering for </a:t>
            </a:r>
            <a:r>
              <a:rPr lang="en-US" sz="1800" dirty="0"/>
              <a:t>the Display of High-Dynamic-Range </a:t>
            </a:r>
            <a:r>
              <a:rPr lang="en-US" sz="1800" dirty="0" smtClean="0"/>
              <a:t>Images (</a:t>
            </a:r>
            <a:r>
              <a:rPr lang="en-US" sz="1800" dirty="0" smtClean="0">
                <a:hlinkClick r:id="rId3"/>
              </a:rPr>
              <a:t>http</a:t>
            </a:r>
            <a:r>
              <a:rPr lang="en-US" sz="1800" dirty="0">
                <a:hlinkClick r:id="rId3"/>
              </a:rPr>
              <a:t>://people.csail.mit.edu/fredo/PUBLI/Siggraph2002</a:t>
            </a:r>
            <a:r>
              <a:rPr lang="en-US" sz="1800" dirty="0" smtClean="0">
                <a:hlinkClick r:id="rId3"/>
              </a:rPr>
              <a:t>/</a:t>
            </a:r>
            <a:r>
              <a:rPr lang="en-US" sz="1800" dirty="0" smtClean="0"/>
              <a:t>)</a:t>
            </a:r>
            <a:endParaRPr lang="en-US" sz="1800" dirty="0"/>
          </a:p>
          <a:p>
            <a:endParaRPr lang="en-US" sz="1800" dirty="0" smtClean="0"/>
          </a:p>
        </p:txBody>
      </p:sp>
      <p:sp>
        <p:nvSpPr>
          <p:cNvPr id="101" name="Shape 101"/>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extLst>
      <p:ext uri="{BB962C8B-B14F-4D97-AF65-F5344CB8AC3E}">
        <p14:creationId xmlns:p14="http://schemas.microsoft.com/office/powerpoint/2010/main" val="2765185785"/>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smtClean="0"/>
              <a:t>References</a:t>
            </a:r>
            <a:endParaRPr lang="en" dirty="0"/>
          </a:p>
        </p:txBody>
      </p:sp>
      <p:sp>
        <p:nvSpPr>
          <p:cNvPr id="114" name="Shape 11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fr-FR" sz="2400" dirty="0" err="1" smtClean="0"/>
              <a:t>Tone</a:t>
            </a:r>
            <a:r>
              <a:rPr lang="fr-FR" sz="2400" dirty="0" smtClean="0"/>
              <a:t> </a:t>
            </a:r>
            <a:r>
              <a:rPr lang="fr-FR" sz="2400" dirty="0" err="1" smtClean="0"/>
              <a:t>Mapping</a:t>
            </a:r>
            <a:r>
              <a:rPr lang="fr-FR" sz="2400" dirty="0" smtClean="0"/>
              <a:t> </a:t>
            </a:r>
            <a:r>
              <a:rPr lang="fr-FR" sz="2400" dirty="0" err="1" smtClean="0"/>
              <a:t>Algorithm</a:t>
            </a:r>
            <a:r>
              <a:rPr lang="fr-FR" sz="2400" dirty="0" smtClean="0"/>
              <a:t>: E</a:t>
            </a:r>
            <a:r>
              <a:rPr lang="fr-FR" sz="2400" dirty="0"/>
              <a:t>. Reinhard et al. - </a:t>
            </a:r>
            <a:r>
              <a:rPr lang="fr-FR" sz="2400" dirty="0" err="1">
                <a:hlinkClick r:id="rId3"/>
              </a:rPr>
              <a:t>Photographic</a:t>
            </a:r>
            <a:r>
              <a:rPr lang="fr-FR" sz="2400" dirty="0">
                <a:hlinkClick r:id="rId3"/>
              </a:rPr>
              <a:t> </a:t>
            </a:r>
            <a:r>
              <a:rPr lang="fr-FR" sz="2400" dirty="0" err="1">
                <a:hlinkClick r:id="rId3"/>
              </a:rPr>
              <a:t>Tone</a:t>
            </a:r>
            <a:r>
              <a:rPr lang="fr-FR" sz="2400" dirty="0">
                <a:hlinkClick r:id="rId3"/>
              </a:rPr>
              <a:t> Reproduction for Digital </a:t>
            </a:r>
            <a:r>
              <a:rPr lang="fr-FR" sz="2400" dirty="0" smtClean="0">
                <a:hlinkClick r:id="rId3"/>
              </a:rPr>
              <a:t>Images</a:t>
            </a:r>
            <a:endParaRPr lang="fr-FR" sz="2400" dirty="0" smtClean="0"/>
          </a:p>
          <a:p>
            <a:endParaRPr lang="fr-FR" sz="2400" dirty="0"/>
          </a:p>
          <a:p>
            <a:r>
              <a:rPr lang="en-US" sz="2400" dirty="0"/>
              <a:t>Durand and Dorsey</a:t>
            </a:r>
            <a:r>
              <a:rPr lang="en" sz="2400" dirty="0">
                <a:solidFill>
                  <a:schemeClr val="dk1"/>
                </a:solidFill>
              </a:rPr>
              <a:t>, </a:t>
            </a:r>
            <a:r>
              <a:rPr lang="en-US" sz="2400" dirty="0"/>
              <a:t>Fast Bilateral Filtering for the Display of High-Dynamic-Range Images (</a:t>
            </a:r>
            <a:r>
              <a:rPr lang="en-US" sz="2400" dirty="0">
                <a:hlinkClick r:id="rId4"/>
              </a:rPr>
              <a:t>http://people.csail.mit.edu/fredo/PUBLI/Siggraph2002</a:t>
            </a:r>
            <a:r>
              <a:rPr lang="en-US" sz="2400" dirty="0" smtClean="0">
                <a:hlinkClick r:id="rId4"/>
              </a:rPr>
              <a:t>/</a:t>
            </a:r>
            <a:r>
              <a:rPr lang="en-US" sz="2400" dirty="0" smtClean="0"/>
              <a:t>)</a:t>
            </a:r>
          </a:p>
          <a:p>
            <a:endParaRPr lang="en-US" sz="2400" dirty="0"/>
          </a:p>
          <a:p>
            <a:r>
              <a:rPr lang="en-US" sz="2400" dirty="0" smtClean="0"/>
              <a:t>CS Notes</a:t>
            </a:r>
            <a:endParaRPr lang="en-US" sz="2400" dirty="0"/>
          </a:p>
          <a:p>
            <a:endParaRPr lang="fr-FR" sz="2400" dirty="0"/>
          </a:p>
        </p:txBody>
      </p:sp>
      <p:sp>
        <p:nvSpPr>
          <p:cNvPr id="115" name="Shape 115"/>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a:t>Credits/Thanks</a:t>
            </a:r>
          </a:p>
        </p:txBody>
      </p:sp>
      <p:sp>
        <p:nvSpPr>
          <p:cNvPr id="128" name="Shape 12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dirty="0" smtClean="0">
                <a:solidFill>
                  <a:schemeClr val="dk1"/>
                </a:solidFill>
              </a:rPr>
              <a:t>Prof. Erfan Essa for the motivation and images</a:t>
            </a:r>
          </a:p>
          <a:p>
            <a:pPr marL="457200" lvl="0" indent="-381000" rtl="0">
              <a:spcBef>
                <a:spcPts val="0"/>
              </a:spcBef>
              <a:buClr>
                <a:schemeClr val="dk1"/>
              </a:buClr>
              <a:buSzPct val="100000"/>
              <a:buFont typeface="Arial"/>
              <a:buChar char="●"/>
            </a:pPr>
            <a:r>
              <a:rPr lang="en" sz="2400" dirty="0" smtClean="0">
                <a:solidFill>
                  <a:schemeClr val="dk1"/>
                </a:solidFill>
              </a:rPr>
              <a:t>6475 T</a:t>
            </a:r>
            <a:r>
              <a:rPr lang="en-US" sz="2400" dirty="0" smtClean="0">
                <a:solidFill>
                  <a:schemeClr val="dk1"/>
                </a:solidFill>
              </a:rPr>
              <a:t>A(s) for help with starter HDR code and implementation</a:t>
            </a:r>
          </a:p>
          <a:p>
            <a:pPr marL="457200" lvl="0" indent="-381000">
              <a:buClr>
                <a:schemeClr val="dk1"/>
              </a:buClr>
              <a:buFont typeface="Arial"/>
              <a:buChar char="●"/>
            </a:pPr>
            <a:r>
              <a:rPr lang="fr-FR" sz="2400" dirty="0"/>
              <a:t>E. Reinhard et al</a:t>
            </a:r>
            <a:r>
              <a:rPr lang="fr-FR" sz="2400" dirty="0" smtClean="0"/>
              <a:t>. for the </a:t>
            </a:r>
            <a:r>
              <a:rPr lang="fr-FR" sz="2400" dirty="0" err="1" smtClean="0"/>
              <a:t>algorithm</a:t>
            </a:r>
            <a:endParaRPr lang="en-US" sz="2400" dirty="0" smtClean="0">
              <a:solidFill>
                <a:schemeClr val="dk1"/>
              </a:solidFill>
            </a:endParaRPr>
          </a:p>
          <a:p>
            <a:pPr marL="457200" lvl="0" indent="-381000" rtl="0">
              <a:spcBef>
                <a:spcPts val="0"/>
              </a:spcBef>
              <a:buClr>
                <a:schemeClr val="dk1"/>
              </a:buClr>
              <a:buSzPct val="100000"/>
              <a:buFont typeface="Arial"/>
              <a:buChar char="●"/>
            </a:pPr>
            <a:endParaRPr lang="en" sz="2400" dirty="0">
              <a:solidFill>
                <a:schemeClr val="dk1"/>
              </a:solidFill>
            </a:endParaRPr>
          </a:p>
        </p:txBody>
      </p:sp>
      <p:sp>
        <p:nvSpPr>
          <p:cNvPr id="129" name="Shape 129"/>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subTitle" idx="1"/>
          </p:nvPr>
        </p:nvSpPr>
        <p:spPr>
          <a:xfrm>
            <a:off x="685800" y="1520627"/>
            <a:ext cx="7772400" cy="3199200"/>
          </a:xfrm>
          <a:prstGeom prst="rect">
            <a:avLst/>
          </a:prstGeom>
        </p:spPr>
        <p:txBody>
          <a:bodyPr lIns="91425" tIns="91425" rIns="91425" bIns="91425" anchor="t" anchorCtr="0">
            <a:noAutofit/>
          </a:bodyPr>
          <a:lstStyle/>
          <a:p>
            <a:pPr lvl="0"/>
            <a:r>
              <a:rPr lang="en" sz="2400" dirty="0" smtClean="0"/>
              <a:t>Extending HDR Assignment to include Tone </a:t>
            </a:r>
            <a:r>
              <a:rPr lang="en" sz="2400" dirty="0" smtClean="0"/>
              <a:t>Mapping for addressing the strong contrast reduction and the loss of detail </a:t>
            </a:r>
            <a:r>
              <a:rPr lang="en" sz="2400" dirty="0"/>
              <a:t>observed seen with </a:t>
            </a:r>
            <a:r>
              <a:rPr lang="en" sz="2400" dirty="0" smtClean="0"/>
              <a:t>straight normalization of HDR output.</a:t>
            </a:r>
            <a:endParaRPr lang="en" sz="2400" dirty="0" smtClean="0"/>
          </a:p>
          <a:p>
            <a:pPr lvl="0" rtl="0">
              <a:spcBef>
                <a:spcPts val="0"/>
              </a:spcBef>
              <a:buNone/>
            </a:pPr>
            <a:endParaRPr lang="en" sz="2400" dirty="0" smtClean="0"/>
          </a:p>
          <a:p>
            <a:pPr lvl="0" rtl="0">
              <a:spcBef>
                <a:spcPts val="0"/>
              </a:spcBef>
              <a:buNone/>
            </a:pPr>
            <a:endParaRPr lang="en" sz="2400" dirty="0" smtClean="0"/>
          </a:p>
        </p:txBody>
      </p:sp>
      <p:sp>
        <p:nvSpPr>
          <p:cNvPr id="39" name="Shape 39"/>
          <p:cNvSpPr txBox="1">
            <a:spLocks noGrp="1"/>
          </p:cNvSpPr>
          <p:nvPr>
            <p:ph type="ctrTitle"/>
          </p:nvPr>
        </p:nvSpPr>
        <p:spPr>
          <a:xfrm>
            <a:off x="619325" y="311992"/>
            <a:ext cx="7772400" cy="1159799"/>
          </a:xfrm>
          <a:prstGeom prst="rect">
            <a:avLst/>
          </a:prstGeom>
        </p:spPr>
        <p:txBody>
          <a:bodyPr lIns="91425" tIns="91425" rIns="91425" bIns="91425" anchor="b" anchorCtr="0">
            <a:noAutofit/>
          </a:bodyPr>
          <a:lstStyle/>
          <a:p>
            <a:pPr lvl="0" rtl="0">
              <a:spcBef>
                <a:spcPts val="0"/>
              </a:spcBef>
              <a:buNone/>
            </a:pPr>
            <a:r>
              <a:rPr lang="en" dirty="0" smtClean="0"/>
              <a:t>Tone Mapping</a:t>
            </a:r>
            <a:endParaRPr lang="en" dirty="0"/>
          </a:p>
        </p:txBody>
      </p:sp>
      <p:sp>
        <p:nvSpPr>
          <p:cNvPr id="40" name="Shape 40"/>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sz="2400" dirty="0" smtClean="0"/>
              <a:t>In Assignment 10 we created a HDR image.  However we did not finish the final step of making the HDR image viewable.  We just normalized the  radiance map to output an image.  The result was washed out(contrast loss) image that did not look good. So I took on the challenge expressed in the note in the assignment:</a:t>
            </a:r>
          </a:p>
          <a:p>
            <a:pPr>
              <a:spcBef>
                <a:spcPts val="0"/>
              </a:spcBef>
              <a:buNone/>
            </a:pPr>
            <a:endParaRPr lang="en" sz="2400" dirty="0"/>
          </a:p>
        </p:txBody>
      </p:sp>
      <p:sp>
        <p:nvSpPr>
          <p:cNvPr id="46" name="Shape 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The Goal of Your Project</a:t>
            </a:r>
          </a:p>
        </p:txBody>
      </p:sp>
      <p:sp>
        <p:nvSpPr>
          <p:cNvPr id="47" name="Shape 4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2" name="Rectangle 1"/>
          <p:cNvSpPr>
            <a:spLocks noChangeArrowheads="1"/>
          </p:cNvSpPr>
          <p:nvPr/>
        </p:nvSpPr>
        <p:spPr bwMode="auto">
          <a:xfrm>
            <a:off x="1251219" y="3651973"/>
            <a:ext cx="6641562"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100" i="1" dirty="0">
                <a:solidFill>
                  <a:srgbClr val="808080"/>
                </a:solidFill>
                <a:latin typeface="Courier New" panose="02070309020205020404" pitchFamily="49" charset="0"/>
                <a:cs typeface="Courier New" panose="02070309020205020404" pitchFamily="49" charset="0"/>
              </a:rPr>
              <a:t>Note(2): We do not perform tone mapping which is an additional step of HDR</a:t>
            </a:r>
            <a:br>
              <a:rPr lang="en-US" altLang="en-US" sz="1100" i="1" dirty="0">
                <a:solidFill>
                  <a:srgbClr val="808080"/>
                </a:solidFill>
                <a:latin typeface="Courier New" panose="02070309020205020404" pitchFamily="49" charset="0"/>
                <a:cs typeface="Courier New" panose="02070309020205020404" pitchFamily="49" charset="0"/>
              </a:rPr>
            </a:br>
            <a:r>
              <a:rPr lang="en-US" altLang="en-US" sz="1100" i="1" dirty="0">
                <a:solidFill>
                  <a:srgbClr val="808080"/>
                </a:solidFill>
                <a:latin typeface="Courier New" panose="02070309020205020404" pitchFamily="49" charset="0"/>
                <a:cs typeface="Courier New" panose="02070309020205020404" pitchFamily="49" charset="0"/>
              </a:rPr>
              <a:t>images due to filters which are not readily available in the libraries we</a:t>
            </a:r>
            <a:br>
              <a:rPr lang="en-US" altLang="en-US" sz="1100" i="1" dirty="0">
                <a:solidFill>
                  <a:srgbClr val="808080"/>
                </a:solidFill>
                <a:latin typeface="Courier New" panose="02070309020205020404" pitchFamily="49" charset="0"/>
                <a:cs typeface="Courier New" panose="02070309020205020404" pitchFamily="49" charset="0"/>
              </a:rPr>
            </a:br>
            <a:r>
              <a:rPr lang="en-US" altLang="en-US" sz="1100" i="1" dirty="0">
                <a:solidFill>
                  <a:srgbClr val="808080"/>
                </a:solidFill>
                <a:latin typeface="Courier New" panose="02070309020205020404" pitchFamily="49" charset="0"/>
                <a:cs typeface="Courier New" panose="02070309020205020404" pitchFamily="49" charset="0"/>
              </a:rPr>
              <a:t>use. There are great resources for how to do this but the output image will</a:t>
            </a:r>
            <a:br>
              <a:rPr lang="en-US" altLang="en-US" sz="1100" i="1" dirty="0">
                <a:solidFill>
                  <a:srgbClr val="808080"/>
                </a:solidFill>
                <a:latin typeface="Courier New" panose="02070309020205020404" pitchFamily="49" charset="0"/>
                <a:cs typeface="Courier New" panose="02070309020205020404" pitchFamily="49" charset="0"/>
              </a:rPr>
            </a:br>
            <a:r>
              <a:rPr lang="en-US" altLang="en-US" sz="1100" i="1" dirty="0">
                <a:solidFill>
                  <a:srgbClr val="808080"/>
                </a:solidFill>
                <a:latin typeface="Courier New" panose="02070309020205020404" pitchFamily="49" charset="0"/>
                <a:cs typeface="Courier New" panose="02070309020205020404" pitchFamily="49" charset="0"/>
              </a:rPr>
              <a:t>give you a decent idea of how tone mapping can be performed. This is why the</a:t>
            </a:r>
            <a:br>
              <a:rPr lang="en-US" altLang="en-US" sz="1100" i="1" dirty="0">
                <a:solidFill>
                  <a:srgbClr val="808080"/>
                </a:solidFill>
                <a:latin typeface="Courier New" panose="02070309020205020404" pitchFamily="49" charset="0"/>
                <a:cs typeface="Courier New" panose="02070309020205020404" pitchFamily="49" charset="0"/>
              </a:rPr>
            </a:br>
            <a:r>
              <a:rPr lang="en-US" altLang="en-US" sz="1100" i="1" dirty="0">
                <a:solidFill>
                  <a:srgbClr val="808080"/>
                </a:solidFill>
                <a:latin typeface="Courier New" panose="02070309020205020404" pitchFamily="49" charset="0"/>
                <a:cs typeface="Courier New" panose="02070309020205020404" pitchFamily="49" charset="0"/>
              </a:rPr>
              <a:t>output will not have as many bright tones as some HDR algorithms output.</a:t>
            </a:r>
            <a:endParaRPr lang="en-US" altLang="en-US" sz="1100" dirty="0">
              <a:solidFill>
                <a:schemeClr val="tx1"/>
              </a:solidFill>
              <a:latin typeface="Arial" panose="020B0604020202020204" pitchFamily="34" charset="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3" name="Shape 53"/>
          <p:cNvSpPr txBox="1">
            <a:spLocks noGrp="1"/>
          </p:cNvSpPr>
          <p:nvPr>
            <p:ph type="body" idx="1"/>
          </p:nvPr>
        </p:nvSpPr>
        <p:spPr>
          <a:xfrm>
            <a:off x="910900" y="611800"/>
            <a:ext cx="2475600" cy="431700"/>
          </a:xfrm>
          <a:prstGeom prst="rect">
            <a:avLst/>
          </a:prstGeom>
        </p:spPr>
        <p:txBody>
          <a:bodyPr lIns="91425" tIns="91425" rIns="91425" bIns="91425" anchor="t" anchorCtr="0">
            <a:noAutofit/>
          </a:bodyPr>
          <a:lstStyle/>
          <a:p>
            <a:pPr rtl="0">
              <a:spcBef>
                <a:spcPts val="0"/>
              </a:spcBef>
              <a:buNone/>
            </a:pPr>
            <a:r>
              <a:rPr lang="en" dirty="0" smtClean="0"/>
              <a:t>Assignment 10 Output: HDR </a:t>
            </a:r>
            <a:endParaRPr lang="en" dirty="0"/>
          </a:p>
          <a:p>
            <a:pPr lvl="0" rtl="0">
              <a:spcBef>
                <a:spcPts val="0"/>
              </a:spcBef>
              <a:buNone/>
            </a:pPr>
            <a:endParaRPr dirty="0"/>
          </a:p>
        </p:txBody>
      </p:sp>
      <p:sp>
        <p:nvSpPr>
          <p:cNvPr id="54" name="Shape 54"/>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55" name="Shape 55"/>
          <p:cNvSpPr txBox="1">
            <a:spLocks noGrp="1"/>
          </p:cNvSpPr>
          <p:nvPr>
            <p:ph type="body" idx="4294967295"/>
          </p:nvPr>
        </p:nvSpPr>
        <p:spPr>
          <a:xfrm>
            <a:off x="5110480" y="611812"/>
            <a:ext cx="3383280" cy="431700"/>
          </a:xfrm>
          <a:prstGeom prst="rect">
            <a:avLst/>
          </a:prstGeom>
        </p:spPr>
        <p:txBody>
          <a:bodyPr lIns="91425" tIns="91425" rIns="91425" bIns="91425" anchor="t" anchorCtr="0">
            <a:noAutofit/>
          </a:bodyPr>
          <a:lstStyle/>
          <a:p>
            <a:r>
              <a:rPr lang="en" sz="1800" dirty="0" smtClean="0"/>
              <a:t>Goal: Output From Prof. Essa</a:t>
            </a:r>
          </a:p>
          <a:p>
            <a:r>
              <a:rPr lang="en" sz="1800" dirty="0" smtClean="0"/>
              <a:t>From CP-05-04 Slides</a:t>
            </a:r>
            <a:endParaRPr lang="en" sz="1800" dirty="0"/>
          </a:p>
          <a:p>
            <a:pPr lvl="0" rtl="0">
              <a:spcBef>
                <a:spcPts val="0"/>
              </a:spcBef>
              <a:buNone/>
            </a:pPr>
            <a:endParaRPr sz="1800" dirty="0"/>
          </a:p>
        </p:txBody>
      </p:sp>
      <p:sp>
        <p:nvSpPr>
          <p:cNvPr id="57" name="Shape 57"/>
          <p:cNvSpPr txBox="1"/>
          <p:nvPr/>
        </p:nvSpPr>
        <p:spPr>
          <a:xfrm>
            <a:off x="1287975" y="0"/>
            <a:ext cx="6248700" cy="558300"/>
          </a:xfrm>
          <a:prstGeom prst="rect">
            <a:avLst/>
          </a:prstGeom>
          <a:noFill/>
          <a:ln>
            <a:noFill/>
          </a:ln>
        </p:spPr>
        <p:txBody>
          <a:bodyPr lIns="91425" tIns="91425" rIns="91425" bIns="91425" anchor="t" anchorCtr="0">
            <a:noAutofit/>
          </a:bodyPr>
          <a:lstStyle/>
          <a:p>
            <a:pPr algn="ctr">
              <a:spcBef>
                <a:spcPts val="0"/>
              </a:spcBef>
              <a:buNone/>
            </a:pPr>
            <a:endParaRPr lang="e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62" y="1436634"/>
            <a:ext cx="3525885" cy="2360303"/>
          </a:xfrm>
          <a:prstGeom prst="rect">
            <a:avLst/>
          </a:prstGeom>
        </p:spPr>
      </p:pic>
      <p:pic>
        <p:nvPicPr>
          <p:cNvPr id="5" name="Picture 4"/>
          <p:cNvPicPr>
            <a:picLocks noChangeAspect="1"/>
          </p:cNvPicPr>
          <p:nvPr/>
        </p:nvPicPr>
        <p:blipFill>
          <a:blip r:embed="rId4"/>
          <a:stretch>
            <a:fillRect/>
          </a:stretch>
        </p:blipFill>
        <p:spPr>
          <a:xfrm>
            <a:off x="4875460" y="1436634"/>
            <a:ext cx="3791066" cy="2360303"/>
          </a:xfrm>
          <a:prstGeom prst="rect">
            <a:avLst/>
          </a:prstGeom>
        </p:spPr>
      </p:pic>
    </p:spTree>
    <p:extLst>
      <p:ext uri="{BB962C8B-B14F-4D97-AF65-F5344CB8AC3E}">
        <p14:creationId xmlns:p14="http://schemas.microsoft.com/office/powerpoint/2010/main" val="264960414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3" name="Shape 53"/>
          <p:cNvSpPr txBox="1">
            <a:spLocks noGrp="1"/>
          </p:cNvSpPr>
          <p:nvPr>
            <p:ph type="body" idx="1"/>
          </p:nvPr>
        </p:nvSpPr>
        <p:spPr>
          <a:xfrm>
            <a:off x="910900" y="611800"/>
            <a:ext cx="2475600" cy="431700"/>
          </a:xfrm>
          <a:prstGeom prst="rect">
            <a:avLst/>
          </a:prstGeom>
        </p:spPr>
        <p:txBody>
          <a:bodyPr lIns="91425" tIns="91425" rIns="91425" bIns="91425" anchor="t" anchorCtr="0">
            <a:noAutofit/>
          </a:bodyPr>
          <a:lstStyle/>
          <a:p>
            <a:r>
              <a:rPr lang="en" dirty="0"/>
              <a:t>Assignment 10 Output: HDR </a:t>
            </a:r>
          </a:p>
          <a:p>
            <a:pPr lvl="0" rtl="0">
              <a:spcBef>
                <a:spcPts val="0"/>
              </a:spcBef>
              <a:buNone/>
            </a:pPr>
            <a:endParaRPr dirty="0"/>
          </a:p>
        </p:txBody>
      </p:sp>
      <p:sp>
        <p:nvSpPr>
          <p:cNvPr id="54" name="Shape 54"/>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55" name="Shape 55"/>
          <p:cNvSpPr txBox="1">
            <a:spLocks noGrp="1"/>
          </p:cNvSpPr>
          <p:nvPr>
            <p:ph type="body" idx="2"/>
          </p:nvPr>
        </p:nvSpPr>
        <p:spPr>
          <a:xfrm>
            <a:off x="5517100" y="611812"/>
            <a:ext cx="2475600" cy="431700"/>
          </a:xfrm>
          <a:prstGeom prst="rect">
            <a:avLst/>
          </a:prstGeom>
        </p:spPr>
        <p:txBody>
          <a:bodyPr lIns="91425" tIns="91425" rIns="91425" bIns="91425" anchor="t" anchorCtr="0">
            <a:noAutofit/>
          </a:bodyPr>
          <a:lstStyle/>
          <a:p>
            <a:r>
              <a:rPr lang="en" sz="1800" dirty="0" smtClean="0"/>
              <a:t>This Project Result LDR</a:t>
            </a:r>
            <a:r>
              <a:rPr lang="en" sz="1800" dirty="0" smtClean="0"/>
              <a:t>: Tonemapped</a:t>
            </a:r>
            <a:endParaRPr lang="en" sz="1800" dirty="0"/>
          </a:p>
          <a:p>
            <a:pPr lvl="0" rtl="0">
              <a:spcBef>
                <a:spcPts val="0"/>
              </a:spcBef>
              <a:buNone/>
            </a:pPr>
            <a:endParaRPr sz="1800" dirty="0"/>
          </a:p>
        </p:txBody>
      </p:sp>
      <p:sp>
        <p:nvSpPr>
          <p:cNvPr id="57" name="Shape 57"/>
          <p:cNvSpPr txBox="1"/>
          <p:nvPr/>
        </p:nvSpPr>
        <p:spPr>
          <a:xfrm>
            <a:off x="1287975" y="0"/>
            <a:ext cx="6248700" cy="558300"/>
          </a:xfrm>
          <a:prstGeom prst="rect">
            <a:avLst/>
          </a:prstGeom>
          <a:noFill/>
          <a:ln>
            <a:noFill/>
          </a:ln>
        </p:spPr>
        <p:txBody>
          <a:bodyPr lIns="91425" tIns="91425" rIns="91425" bIns="91425" anchor="t" anchorCtr="0">
            <a:noAutofit/>
          </a:bodyPr>
          <a:lstStyle/>
          <a:p>
            <a:pPr algn="ctr">
              <a:spcBef>
                <a:spcPts val="0"/>
              </a:spcBef>
              <a:buNone/>
            </a:pPr>
            <a:endParaRPr lang="e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62" y="1436634"/>
            <a:ext cx="3525885" cy="236030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2470" y="1436634"/>
            <a:ext cx="3525885" cy="2360303"/>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smtClean="0"/>
              <a:t>Project Pipeline</a:t>
            </a:r>
            <a:endParaRPr lang="en" dirty="0"/>
          </a:p>
        </p:txBody>
      </p:sp>
      <p:sp>
        <p:nvSpPr>
          <p:cNvPr id="63" name="Shape 63"/>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64" name="Shape 64"/>
          <p:cNvSpPr/>
          <p:nvPr/>
        </p:nvSpPr>
        <p:spPr>
          <a:xfrm>
            <a:off x="595073" y="1653575"/>
            <a:ext cx="107500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dirty="0" smtClean="0"/>
              <a:t>Explore Literature on Tone</a:t>
            </a:r>
          </a:p>
          <a:p>
            <a:pPr algn="ctr">
              <a:spcBef>
                <a:spcPts val="0"/>
              </a:spcBef>
              <a:buNone/>
            </a:pPr>
            <a:r>
              <a:rPr lang="en" dirty="0" smtClean="0"/>
              <a:t>Mapping</a:t>
            </a:r>
            <a:endParaRPr lang="en" dirty="0"/>
          </a:p>
        </p:txBody>
      </p:sp>
      <p:sp>
        <p:nvSpPr>
          <p:cNvPr id="65" name="Shape 65"/>
          <p:cNvSpPr/>
          <p:nvPr/>
        </p:nvSpPr>
        <p:spPr>
          <a:xfrm>
            <a:off x="2567373" y="1653575"/>
            <a:ext cx="1058227"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Identify Algorithms for Tone</a:t>
            </a:r>
          </a:p>
          <a:p>
            <a:pPr lvl="0" algn="ctr" rtl="0">
              <a:spcBef>
                <a:spcPts val="0"/>
              </a:spcBef>
              <a:buNone/>
            </a:pPr>
            <a:r>
              <a:rPr lang="en" dirty="0" smtClean="0"/>
              <a:t>Mapping</a:t>
            </a:r>
            <a:endParaRPr lang="en" dirty="0"/>
          </a:p>
        </p:txBody>
      </p:sp>
      <p:sp>
        <p:nvSpPr>
          <p:cNvPr id="66" name="Shape 66"/>
          <p:cNvSpPr/>
          <p:nvPr/>
        </p:nvSpPr>
        <p:spPr>
          <a:xfrm>
            <a:off x="4522899" y="1653575"/>
            <a:ext cx="1182873"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Study One Algorithm and Implement It</a:t>
            </a:r>
            <a:endParaRPr lang="en" dirty="0"/>
          </a:p>
        </p:txBody>
      </p:sp>
      <p:sp>
        <p:nvSpPr>
          <p:cNvPr id="67" name="Shape 67"/>
          <p:cNvSpPr/>
          <p:nvPr/>
        </p:nvSpPr>
        <p:spPr>
          <a:xfrm>
            <a:off x="6763999" y="1463040"/>
            <a:ext cx="1726857" cy="1047935"/>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Modify Python Code in Assignment 10 to allow Tone Mapping</a:t>
            </a:r>
            <a:endParaRPr lang="en" dirty="0"/>
          </a:p>
        </p:txBody>
      </p:sp>
      <p:sp>
        <p:nvSpPr>
          <p:cNvPr id="68" name="Shape 68"/>
          <p:cNvSpPr/>
          <p:nvPr/>
        </p:nvSpPr>
        <p:spPr>
          <a:xfrm>
            <a:off x="6889937" y="3606300"/>
            <a:ext cx="147498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Test Tone Mapping on Images From Assignment 10</a:t>
            </a:r>
            <a:endParaRPr lang="en" dirty="0"/>
          </a:p>
        </p:txBody>
      </p:sp>
      <p:cxnSp>
        <p:nvCxnSpPr>
          <p:cNvPr id="69" name="Shape 69"/>
          <p:cNvCxnSpPr>
            <a:endCxn id="65" idx="1"/>
          </p:cNvCxnSpPr>
          <p:nvPr/>
        </p:nvCxnSpPr>
        <p:spPr>
          <a:xfrm flipV="1">
            <a:off x="1686699" y="2082275"/>
            <a:ext cx="880674" cy="3300"/>
          </a:xfrm>
          <a:prstGeom prst="straightConnector1">
            <a:avLst/>
          </a:prstGeom>
          <a:noFill/>
          <a:ln w="19050" cap="flat">
            <a:solidFill>
              <a:schemeClr val="dk2"/>
            </a:solidFill>
            <a:prstDash val="solid"/>
            <a:round/>
            <a:headEnd type="none" w="lg" len="lg"/>
            <a:tailEnd type="triangle" w="lg" len="lg"/>
          </a:ln>
        </p:spPr>
      </p:cxnSp>
      <p:cxnSp>
        <p:nvCxnSpPr>
          <p:cNvPr id="70" name="Shape 70"/>
          <p:cNvCxnSpPr>
            <a:endCxn id="66" idx="1"/>
          </p:cNvCxnSpPr>
          <p:nvPr/>
        </p:nvCxnSpPr>
        <p:spPr>
          <a:xfrm>
            <a:off x="3596525" y="2038474"/>
            <a:ext cx="926374" cy="43801"/>
          </a:xfrm>
          <a:prstGeom prst="straightConnector1">
            <a:avLst/>
          </a:prstGeom>
          <a:noFill/>
          <a:ln w="19050" cap="flat">
            <a:solidFill>
              <a:schemeClr val="dk2"/>
            </a:solidFill>
            <a:prstDash val="solid"/>
            <a:round/>
            <a:headEnd type="none" w="lg" len="lg"/>
            <a:tailEnd type="triangle" w="lg" len="lg"/>
          </a:ln>
        </p:spPr>
      </p:cxnSp>
      <p:cxnSp>
        <p:nvCxnSpPr>
          <p:cNvPr id="71" name="Shape 71"/>
          <p:cNvCxnSpPr>
            <a:stCxn id="66" idx="3"/>
          </p:cNvCxnSpPr>
          <p:nvPr/>
        </p:nvCxnSpPr>
        <p:spPr>
          <a:xfrm flipV="1">
            <a:off x="5705772" y="2035175"/>
            <a:ext cx="1058378" cy="47100"/>
          </a:xfrm>
          <a:prstGeom prst="straightConnector1">
            <a:avLst/>
          </a:prstGeom>
          <a:noFill/>
          <a:ln w="19050" cap="flat">
            <a:solidFill>
              <a:schemeClr val="dk2"/>
            </a:solidFill>
            <a:prstDash val="solid"/>
            <a:round/>
            <a:headEnd type="none" w="lg" len="lg"/>
            <a:tailEnd type="triangle" w="lg" len="lg"/>
          </a:ln>
        </p:spPr>
      </p:cxnSp>
      <p:cxnSp>
        <p:nvCxnSpPr>
          <p:cNvPr id="72" name="Shape 72"/>
          <p:cNvCxnSpPr>
            <a:stCxn id="67" idx="2"/>
            <a:endCxn id="68" idx="0"/>
          </p:cNvCxnSpPr>
          <p:nvPr/>
        </p:nvCxnSpPr>
        <p:spPr>
          <a:xfrm flipH="1">
            <a:off x="7627427" y="2510975"/>
            <a:ext cx="1" cy="1095325"/>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Tone Mapping Pipeline</a:t>
            </a:r>
            <a:endParaRPr lang="en-US" dirty="0"/>
          </a:p>
        </p:txBody>
      </p:sp>
      <p:sp>
        <p:nvSpPr>
          <p:cNvPr id="4" name="Shape 63"/>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5" name="Shape 64"/>
          <p:cNvSpPr/>
          <p:nvPr/>
        </p:nvSpPr>
        <p:spPr>
          <a:xfrm>
            <a:off x="595073" y="1653575"/>
            <a:ext cx="107500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dirty="0" smtClean="0"/>
              <a:t>HDR Algorithm Output</a:t>
            </a:r>
            <a:endParaRPr lang="en" dirty="0"/>
          </a:p>
        </p:txBody>
      </p:sp>
      <p:sp>
        <p:nvSpPr>
          <p:cNvPr id="6" name="Shape 65"/>
          <p:cNvSpPr/>
          <p:nvPr/>
        </p:nvSpPr>
        <p:spPr>
          <a:xfrm>
            <a:off x="2567373" y="1653575"/>
            <a:ext cx="1058227"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Radiance Map</a:t>
            </a:r>
            <a:endParaRPr lang="en" dirty="0"/>
          </a:p>
        </p:txBody>
      </p:sp>
      <p:sp>
        <p:nvSpPr>
          <p:cNvPr id="7" name="Shape 66"/>
          <p:cNvSpPr/>
          <p:nvPr/>
        </p:nvSpPr>
        <p:spPr>
          <a:xfrm>
            <a:off x="4419600" y="1619765"/>
            <a:ext cx="1467647"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RGB Combined Luminance Map</a:t>
            </a:r>
            <a:endParaRPr lang="en" dirty="0"/>
          </a:p>
        </p:txBody>
      </p:sp>
      <p:sp>
        <p:nvSpPr>
          <p:cNvPr id="8" name="Shape 67"/>
          <p:cNvSpPr/>
          <p:nvPr/>
        </p:nvSpPr>
        <p:spPr>
          <a:xfrm>
            <a:off x="6661221" y="1511207"/>
            <a:ext cx="1726857" cy="1047935"/>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Scale </a:t>
            </a:r>
          </a:p>
          <a:p>
            <a:pPr lvl="0" algn="ctr" rtl="0">
              <a:spcBef>
                <a:spcPts val="0"/>
              </a:spcBef>
              <a:buNone/>
            </a:pPr>
            <a:r>
              <a:rPr lang="en" dirty="0" smtClean="0"/>
              <a:t>Luminance Map</a:t>
            </a:r>
            <a:endParaRPr lang="en" dirty="0"/>
          </a:p>
        </p:txBody>
      </p:sp>
      <p:sp>
        <p:nvSpPr>
          <p:cNvPr id="9" name="Shape 68"/>
          <p:cNvSpPr/>
          <p:nvPr/>
        </p:nvSpPr>
        <p:spPr>
          <a:xfrm>
            <a:off x="6787159" y="3108460"/>
            <a:ext cx="147498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Calculate Reinhard Operator</a:t>
            </a:r>
            <a:endParaRPr lang="en" dirty="0"/>
          </a:p>
        </p:txBody>
      </p:sp>
      <p:cxnSp>
        <p:nvCxnSpPr>
          <p:cNvPr id="10" name="Shape 69"/>
          <p:cNvCxnSpPr>
            <a:endCxn id="6" idx="1"/>
          </p:cNvCxnSpPr>
          <p:nvPr/>
        </p:nvCxnSpPr>
        <p:spPr>
          <a:xfrm flipV="1">
            <a:off x="1686699" y="2082275"/>
            <a:ext cx="880674" cy="3300"/>
          </a:xfrm>
          <a:prstGeom prst="straightConnector1">
            <a:avLst/>
          </a:prstGeom>
          <a:noFill/>
          <a:ln w="19050" cap="flat">
            <a:solidFill>
              <a:schemeClr val="dk2"/>
            </a:solidFill>
            <a:prstDash val="solid"/>
            <a:round/>
            <a:headEnd type="none" w="lg" len="lg"/>
            <a:tailEnd type="triangle" w="lg" len="lg"/>
          </a:ln>
        </p:spPr>
      </p:cxnSp>
      <p:cxnSp>
        <p:nvCxnSpPr>
          <p:cNvPr id="11" name="Shape 70"/>
          <p:cNvCxnSpPr>
            <a:stCxn id="6" idx="3"/>
            <a:endCxn id="7" idx="1"/>
          </p:cNvCxnSpPr>
          <p:nvPr/>
        </p:nvCxnSpPr>
        <p:spPr>
          <a:xfrm flipV="1">
            <a:off x="3625600" y="2048465"/>
            <a:ext cx="794000" cy="33810"/>
          </a:xfrm>
          <a:prstGeom prst="straightConnector1">
            <a:avLst/>
          </a:prstGeom>
          <a:noFill/>
          <a:ln w="19050" cap="flat">
            <a:solidFill>
              <a:schemeClr val="dk2"/>
            </a:solidFill>
            <a:prstDash val="solid"/>
            <a:round/>
            <a:headEnd type="none" w="lg" len="lg"/>
            <a:tailEnd type="triangle" w="lg" len="lg"/>
          </a:ln>
        </p:spPr>
      </p:cxnSp>
      <p:cxnSp>
        <p:nvCxnSpPr>
          <p:cNvPr id="12" name="Shape 71"/>
          <p:cNvCxnSpPr>
            <a:stCxn id="7" idx="3"/>
            <a:endCxn id="8" idx="1"/>
          </p:cNvCxnSpPr>
          <p:nvPr/>
        </p:nvCxnSpPr>
        <p:spPr>
          <a:xfrm flipV="1">
            <a:off x="5887247" y="2035175"/>
            <a:ext cx="773974" cy="13290"/>
          </a:xfrm>
          <a:prstGeom prst="straightConnector1">
            <a:avLst/>
          </a:prstGeom>
          <a:noFill/>
          <a:ln w="19050" cap="flat">
            <a:solidFill>
              <a:schemeClr val="dk2"/>
            </a:solidFill>
            <a:prstDash val="solid"/>
            <a:round/>
            <a:headEnd type="none" w="lg" len="lg"/>
            <a:tailEnd type="triangle" w="lg" len="lg"/>
          </a:ln>
        </p:spPr>
      </p:cxnSp>
      <p:cxnSp>
        <p:nvCxnSpPr>
          <p:cNvPr id="13" name="Shape 72"/>
          <p:cNvCxnSpPr>
            <a:stCxn id="8" idx="2"/>
            <a:endCxn id="9" idx="0"/>
          </p:cNvCxnSpPr>
          <p:nvPr/>
        </p:nvCxnSpPr>
        <p:spPr>
          <a:xfrm flipH="1">
            <a:off x="7524649" y="2559142"/>
            <a:ext cx="1" cy="549318"/>
          </a:xfrm>
          <a:prstGeom prst="straightConnector1">
            <a:avLst/>
          </a:prstGeom>
          <a:noFill/>
          <a:ln w="19050" cap="flat">
            <a:solidFill>
              <a:schemeClr val="dk2"/>
            </a:solidFill>
            <a:prstDash val="solid"/>
            <a:round/>
            <a:headEnd type="none" w="lg" len="lg"/>
            <a:tailEnd type="triangle" w="lg" len="lg"/>
          </a:ln>
        </p:spPr>
      </p:cxnSp>
      <p:sp>
        <p:nvSpPr>
          <p:cNvPr id="19" name="Shape 68"/>
          <p:cNvSpPr/>
          <p:nvPr/>
        </p:nvSpPr>
        <p:spPr>
          <a:xfrm>
            <a:off x="4723054" y="3142400"/>
            <a:ext cx="147498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Apply Reinhard Operator to Scale Luminance Map</a:t>
            </a:r>
            <a:endParaRPr lang="en" dirty="0"/>
          </a:p>
        </p:txBody>
      </p:sp>
      <p:sp>
        <p:nvSpPr>
          <p:cNvPr id="20" name="Shape 68"/>
          <p:cNvSpPr/>
          <p:nvPr/>
        </p:nvSpPr>
        <p:spPr>
          <a:xfrm>
            <a:off x="2613807" y="3142400"/>
            <a:ext cx="147498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Reapply Colors</a:t>
            </a:r>
            <a:endParaRPr lang="en" dirty="0"/>
          </a:p>
        </p:txBody>
      </p:sp>
      <p:sp>
        <p:nvSpPr>
          <p:cNvPr id="21" name="Shape 68"/>
          <p:cNvSpPr/>
          <p:nvPr/>
        </p:nvSpPr>
        <p:spPr>
          <a:xfrm>
            <a:off x="527131" y="3108460"/>
            <a:ext cx="147498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LDROutput</a:t>
            </a:r>
            <a:endParaRPr lang="en" dirty="0"/>
          </a:p>
        </p:txBody>
      </p:sp>
      <p:cxnSp>
        <p:nvCxnSpPr>
          <p:cNvPr id="22" name="Shape 69"/>
          <p:cNvCxnSpPr>
            <a:stCxn id="9" idx="1"/>
            <a:endCxn id="19" idx="3"/>
          </p:cNvCxnSpPr>
          <p:nvPr/>
        </p:nvCxnSpPr>
        <p:spPr>
          <a:xfrm flipH="1">
            <a:off x="6198034" y="3537160"/>
            <a:ext cx="589125" cy="33940"/>
          </a:xfrm>
          <a:prstGeom prst="straightConnector1">
            <a:avLst/>
          </a:prstGeom>
          <a:noFill/>
          <a:ln w="19050" cap="flat">
            <a:solidFill>
              <a:schemeClr val="dk2"/>
            </a:solidFill>
            <a:prstDash val="solid"/>
            <a:round/>
            <a:headEnd type="none" w="lg" len="lg"/>
            <a:tailEnd type="triangle" w="lg" len="lg"/>
          </a:ln>
        </p:spPr>
      </p:cxnSp>
      <p:cxnSp>
        <p:nvCxnSpPr>
          <p:cNvPr id="25" name="Shape 69"/>
          <p:cNvCxnSpPr>
            <a:endCxn id="20" idx="3"/>
          </p:cNvCxnSpPr>
          <p:nvPr/>
        </p:nvCxnSpPr>
        <p:spPr>
          <a:xfrm flipH="1">
            <a:off x="4088787" y="3549501"/>
            <a:ext cx="626027" cy="21599"/>
          </a:xfrm>
          <a:prstGeom prst="straightConnector1">
            <a:avLst/>
          </a:prstGeom>
          <a:noFill/>
          <a:ln w="19050" cap="flat">
            <a:solidFill>
              <a:schemeClr val="dk2"/>
            </a:solidFill>
            <a:prstDash val="solid"/>
            <a:round/>
            <a:headEnd type="none" w="lg" len="lg"/>
            <a:tailEnd type="triangle" w="lg" len="lg"/>
          </a:ln>
        </p:spPr>
      </p:cxnSp>
      <p:cxnSp>
        <p:nvCxnSpPr>
          <p:cNvPr id="27" name="Shape 69"/>
          <p:cNvCxnSpPr/>
          <p:nvPr/>
        </p:nvCxnSpPr>
        <p:spPr>
          <a:xfrm flipH="1">
            <a:off x="2010351" y="3546330"/>
            <a:ext cx="589125" cy="33940"/>
          </a:xfrm>
          <a:prstGeom prst="straightConnector1">
            <a:avLst/>
          </a:prstGeom>
          <a:noFill/>
          <a:ln w="19050"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205284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Code Pipeline</a:t>
            </a:r>
            <a:endParaRPr lang="en-US" dirty="0"/>
          </a:p>
        </p:txBody>
      </p:sp>
      <p:sp>
        <p:nvSpPr>
          <p:cNvPr id="4" name="Shape 63"/>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5" name="Shape 64"/>
          <p:cNvSpPr/>
          <p:nvPr/>
        </p:nvSpPr>
        <p:spPr>
          <a:xfrm>
            <a:off x="84519" y="1180905"/>
            <a:ext cx="1680767"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dirty="0" smtClean="0"/>
              <a:t>readImages()</a:t>
            </a:r>
          </a:p>
        </p:txBody>
      </p:sp>
      <p:sp>
        <p:nvSpPr>
          <p:cNvPr id="6" name="Shape 65"/>
          <p:cNvSpPr/>
          <p:nvPr/>
        </p:nvSpPr>
        <p:spPr>
          <a:xfrm>
            <a:off x="1922319" y="1889909"/>
            <a:ext cx="2346960"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a:t>
            </a:r>
            <a:r>
              <a:rPr lang="en" dirty="0" smtClean="0"/>
              <a:t>omputeResponseCurve()</a:t>
            </a:r>
            <a:endParaRPr lang="en" dirty="0"/>
          </a:p>
        </p:txBody>
      </p:sp>
      <p:sp>
        <p:nvSpPr>
          <p:cNvPr id="7" name="Shape 66"/>
          <p:cNvSpPr/>
          <p:nvPr/>
        </p:nvSpPr>
        <p:spPr>
          <a:xfrm>
            <a:off x="4426312" y="2617561"/>
            <a:ext cx="1467647" cy="857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computeRadianceMap()</a:t>
            </a:r>
            <a:endParaRPr lang="en" dirty="0"/>
          </a:p>
        </p:txBody>
      </p:sp>
      <p:sp>
        <p:nvSpPr>
          <p:cNvPr id="8" name="Shape 67"/>
          <p:cNvSpPr/>
          <p:nvPr/>
        </p:nvSpPr>
        <p:spPr>
          <a:xfrm>
            <a:off x="6050992" y="3252214"/>
            <a:ext cx="1726857" cy="746574"/>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computeLDR()</a:t>
            </a:r>
            <a:endParaRPr lang="en" dirty="0"/>
          </a:p>
        </p:txBody>
      </p:sp>
      <p:sp>
        <p:nvSpPr>
          <p:cNvPr id="9" name="Shape 68"/>
          <p:cNvSpPr/>
          <p:nvPr/>
        </p:nvSpPr>
        <p:spPr>
          <a:xfrm>
            <a:off x="7517458" y="4181575"/>
            <a:ext cx="1474980" cy="762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computeImage()</a:t>
            </a:r>
            <a:endParaRPr lang="en" dirty="0"/>
          </a:p>
        </p:txBody>
      </p:sp>
      <p:cxnSp>
        <p:nvCxnSpPr>
          <p:cNvPr id="47" name="Elbow Connector 46"/>
          <p:cNvCxnSpPr>
            <a:stCxn id="5" idx="2"/>
            <a:endCxn id="6" idx="1"/>
          </p:cNvCxnSpPr>
          <p:nvPr/>
        </p:nvCxnSpPr>
        <p:spPr>
          <a:xfrm rot="16200000" flipH="1">
            <a:off x="1283459" y="1679749"/>
            <a:ext cx="280304" cy="997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6" idx="2"/>
            <a:endCxn id="7" idx="1"/>
          </p:cNvCxnSpPr>
          <p:nvPr/>
        </p:nvCxnSpPr>
        <p:spPr>
          <a:xfrm rot="16200000" flipH="1">
            <a:off x="3611579" y="2231528"/>
            <a:ext cx="298952" cy="13305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7" idx="2"/>
            <a:endCxn id="8" idx="1"/>
          </p:cNvCxnSpPr>
          <p:nvPr/>
        </p:nvCxnSpPr>
        <p:spPr>
          <a:xfrm rot="16200000" flipH="1">
            <a:off x="5530294" y="3104803"/>
            <a:ext cx="150540" cy="8908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8" idx="2"/>
            <a:endCxn id="9" idx="1"/>
          </p:cNvCxnSpPr>
          <p:nvPr/>
        </p:nvCxnSpPr>
        <p:spPr>
          <a:xfrm rot="16200000" flipH="1">
            <a:off x="6933921" y="3979287"/>
            <a:ext cx="564037" cy="6030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69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0"/>
            <a:ext cx="8229600" cy="857400"/>
          </a:xfrm>
          <a:prstGeom prst="rect">
            <a:avLst/>
          </a:prstGeom>
        </p:spPr>
        <p:txBody>
          <a:bodyPr lIns="91425" tIns="91425" rIns="91425" bIns="91425" anchor="b" anchorCtr="0">
            <a:noAutofit/>
          </a:bodyPr>
          <a:lstStyle/>
          <a:p>
            <a:pPr>
              <a:spcBef>
                <a:spcPts val="0"/>
              </a:spcBef>
              <a:buNone/>
            </a:pPr>
            <a:r>
              <a:rPr lang="en" dirty="0" smtClean="0"/>
              <a:t>Project </a:t>
            </a:r>
            <a:r>
              <a:rPr lang="en" dirty="0" smtClean="0"/>
              <a:t>Links</a:t>
            </a:r>
            <a:endParaRPr lang="en" dirty="0"/>
          </a:p>
        </p:txBody>
      </p:sp>
      <p:sp>
        <p:nvSpPr>
          <p:cNvPr id="79" name="Shape 79"/>
          <p:cNvSpPr txBox="1">
            <a:spLocks noGrp="1"/>
          </p:cNvSpPr>
          <p:nvPr>
            <p:ph type="body" idx="1"/>
          </p:nvPr>
        </p:nvSpPr>
        <p:spPr>
          <a:xfrm>
            <a:off x="528320" y="857400"/>
            <a:ext cx="8229600" cy="3725699"/>
          </a:xfrm>
          <a:prstGeom prst="rect">
            <a:avLst/>
          </a:prstGeom>
        </p:spPr>
        <p:txBody>
          <a:bodyPr lIns="91425" tIns="91425" rIns="91425" bIns="91425" anchor="t" anchorCtr="0">
            <a:noAutofit/>
          </a:bodyPr>
          <a:lstStyle/>
          <a:p>
            <a:pPr marL="457200" lvl="0" indent="-381000">
              <a:spcBef>
                <a:spcPts val="600"/>
              </a:spcBef>
              <a:buClr>
                <a:schemeClr val="dk1"/>
              </a:buClr>
              <a:buFont typeface="Arial"/>
              <a:buChar char="●"/>
            </a:pPr>
            <a:r>
              <a:rPr lang="en" sz="2000" dirty="0" smtClean="0">
                <a:solidFill>
                  <a:schemeClr val="dk1"/>
                </a:solidFill>
              </a:rPr>
              <a:t>This Report</a:t>
            </a:r>
          </a:p>
          <a:p>
            <a:pPr marL="76200" lvl="0">
              <a:spcBef>
                <a:spcPts val="600"/>
              </a:spcBef>
              <a:buClr>
                <a:schemeClr val="dk1"/>
              </a:buClr>
            </a:pPr>
            <a:r>
              <a:rPr lang="en-US" sz="2000" dirty="0">
                <a:solidFill>
                  <a:schemeClr val="dk1"/>
                </a:solidFill>
                <a:hlinkClick r:id="rId3"/>
              </a:rPr>
              <a:t>https://</a:t>
            </a:r>
            <a:r>
              <a:rPr lang="en-US" sz="2000" dirty="0" smtClean="0">
                <a:solidFill>
                  <a:schemeClr val="dk1"/>
                </a:solidFill>
                <a:hlinkClick r:id="rId3"/>
              </a:rPr>
              <a:t>github.com/muraligit/6475Project/blob/master/6475/Final_Report.pptx</a:t>
            </a:r>
            <a:endParaRPr lang="en-US" sz="2000" dirty="0" smtClean="0">
              <a:solidFill>
                <a:schemeClr val="dk1"/>
              </a:solidFill>
            </a:endParaRPr>
          </a:p>
          <a:p>
            <a:pPr marL="419100" lvl="0" indent="-342900">
              <a:spcBef>
                <a:spcPts val="600"/>
              </a:spcBef>
              <a:buClr>
                <a:schemeClr val="dk1"/>
              </a:buClr>
              <a:buFont typeface="Courier New" panose="02070309020205020404" pitchFamily="49" charset="0"/>
              <a:buChar char="o"/>
            </a:pPr>
            <a:r>
              <a:rPr lang="en" sz="2000" dirty="0" smtClean="0">
                <a:solidFill>
                  <a:schemeClr val="dk1"/>
                </a:solidFill>
              </a:rPr>
              <a:t>Python </a:t>
            </a:r>
            <a:r>
              <a:rPr lang="en" sz="2000" dirty="0" smtClean="0">
                <a:solidFill>
                  <a:schemeClr val="dk1"/>
                </a:solidFill>
              </a:rPr>
              <a:t>Code: </a:t>
            </a:r>
          </a:p>
          <a:p>
            <a:pPr marL="76200" lvl="0">
              <a:spcBef>
                <a:spcPts val="600"/>
              </a:spcBef>
              <a:buClr>
                <a:schemeClr val="dk1"/>
              </a:buClr>
            </a:pPr>
            <a:r>
              <a:rPr lang="en-US" sz="2000" dirty="0">
                <a:solidFill>
                  <a:schemeClr val="dk1"/>
                </a:solidFill>
                <a:hlinkClick r:id="rId4"/>
              </a:rPr>
              <a:t>https://</a:t>
            </a:r>
            <a:r>
              <a:rPr lang="en-US" sz="2000" dirty="0" smtClean="0">
                <a:solidFill>
                  <a:schemeClr val="dk1"/>
                </a:solidFill>
                <a:hlinkClick r:id="rId4"/>
              </a:rPr>
              <a:t>github.com/muraligit/6475Project/blob/master/6475/final.py</a:t>
            </a:r>
            <a:endParaRPr lang="en" sz="2000" dirty="0" smtClean="0">
              <a:solidFill>
                <a:schemeClr val="dk1"/>
              </a:solidFill>
            </a:endParaRPr>
          </a:p>
          <a:p>
            <a:pPr marL="457200" lvl="0" indent="-381000">
              <a:spcBef>
                <a:spcPts val="600"/>
              </a:spcBef>
              <a:buClr>
                <a:schemeClr val="dk1"/>
              </a:buClr>
              <a:buFont typeface="Arial"/>
              <a:buChar char="●"/>
            </a:pPr>
            <a:r>
              <a:rPr lang="en" sz="2000" dirty="0" smtClean="0">
                <a:solidFill>
                  <a:schemeClr val="dk1"/>
                </a:solidFill>
              </a:rPr>
              <a:t>Input Images:</a:t>
            </a:r>
          </a:p>
          <a:p>
            <a:pPr marL="76200">
              <a:spcBef>
                <a:spcPts val="600"/>
              </a:spcBef>
              <a:buClr>
                <a:schemeClr val="dk1"/>
              </a:buClr>
            </a:pPr>
            <a:r>
              <a:rPr lang="en-US" sz="2000" dirty="0">
                <a:solidFill>
                  <a:schemeClr val="dk1"/>
                </a:solidFill>
                <a:hlinkClick r:id="rId5"/>
              </a:rPr>
              <a:t>https://</a:t>
            </a:r>
            <a:r>
              <a:rPr lang="en-US" sz="2000" dirty="0" smtClean="0">
                <a:solidFill>
                  <a:schemeClr val="dk1"/>
                </a:solidFill>
                <a:hlinkClick r:id="rId5"/>
              </a:rPr>
              <a:t>github.com/muraligit/6475Project/tree/master/6475/input</a:t>
            </a:r>
            <a:endParaRPr lang="en" sz="2000" dirty="0">
              <a:solidFill>
                <a:schemeClr val="dk1"/>
              </a:solidFill>
            </a:endParaRPr>
          </a:p>
          <a:p>
            <a:pPr marL="457200" lvl="0" indent="-381000">
              <a:spcBef>
                <a:spcPts val="600"/>
              </a:spcBef>
              <a:buClr>
                <a:schemeClr val="dk1"/>
              </a:buClr>
              <a:buFont typeface="Arial"/>
              <a:buChar char="●"/>
            </a:pPr>
            <a:r>
              <a:rPr lang="en" sz="2000" dirty="0" smtClean="0">
                <a:solidFill>
                  <a:schemeClr val="dk1"/>
                </a:solidFill>
              </a:rPr>
              <a:t>Output Images:</a:t>
            </a:r>
          </a:p>
          <a:p>
            <a:pPr marL="76200" lvl="0">
              <a:spcBef>
                <a:spcPts val="600"/>
              </a:spcBef>
              <a:buClr>
                <a:schemeClr val="dk1"/>
              </a:buClr>
            </a:pPr>
            <a:r>
              <a:rPr lang="en-US" sz="2000" dirty="0">
                <a:solidFill>
                  <a:schemeClr val="dk1"/>
                </a:solidFill>
                <a:hlinkClick r:id="rId6"/>
              </a:rPr>
              <a:t>https://</a:t>
            </a:r>
            <a:r>
              <a:rPr lang="en-US" sz="2000" dirty="0" smtClean="0">
                <a:solidFill>
                  <a:schemeClr val="dk1"/>
                </a:solidFill>
                <a:hlinkClick r:id="rId6"/>
              </a:rPr>
              <a:t>github.com/muraligit/6475Project/tree/master/6475/output</a:t>
            </a:r>
            <a:endParaRPr lang="en-US" sz="2000" dirty="0" smtClean="0">
              <a:solidFill>
                <a:schemeClr val="dk1"/>
              </a:solidFill>
            </a:endParaRPr>
          </a:p>
          <a:p>
            <a:pPr marL="76200" lvl="0">
              <a:spcBef>
                <a:spcPts val="600"/>
              </a:spcBef>
              <a:buClr>
                <a:schemeClr val="dk1"/>
              </a:buClr>
            </a:pPr>
            <a:endParaRPr lang="en" sz="2000" dirty="0">
              <a:solidFill>
                <a:schemeClr val="dk1"/>
              </a:solidFill>
            </a:endParaRPr>
          </a:p>
          <a:p>
            <a:pPr marL="457200" lvl="0" indent="-381000">
              <a:spcBef>
                <a:spcPts val="600"/>
              </a:spcBef>
              <a:buClr>
                <a:schemeClr val="dk1"/>
              </a:buClr>
              <a:buFont typeface="Arial"/>
              <a:buChar char="●"/>
            </a:pPr>
            <a:endParaRPr lang="en" sz="2000" dirty="0">
              <a:solidFill>
                <a:schemeClr val="dk1"/>
              </a:solidFill>
            </a:endParaRPr>
          </a:p>
        </p:txBody>
      </p:sp>
      <p:sp>
        <p:nvSpPr>
          <p:cNvPr id="80" name="Shape 80"/>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602</Words>
  <Application>Microsoft Office PowerPoint</Application>
  <PresentationFormat>On-screen Show (16:9)</PresentationFormat>
  <Paragraphs>102</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Courier New</vt:lpstr>
      <vt:lpstr>Wingdings</vt:lpstr>
      <vt:lpstr>light-gradient</vt:lpstr>
      <vt:lpstr>Comp Photography  (Spring 2015) Final Project</vt:lpstr>
      <vt:lpstr>Tone Mapping</vt:lpstr>
      <vt:lpstr>The Goal of Your Project</vt:lpstr>
      <vt:lpstr>PowerPoint Presentation</vt:lpstr>
      <vt:lpstr>PowerPoint Presentation</vt:lpstr>
      <vt:lpstr>Project Pipeline</vt:lpstr>
      <vt:lpstr>Tone Mapping Pipeline</vt:lpstr>
      <vt:lpstr>Python Code Pipeline</vt:lpstr>
      <vt:lpstr>Project Links</vt:lpstr>
      <vt:lpstr>What worked</vt:lpstr>
      <vt:lpstr>What did not work?</vt:lpstr>
      <vt:lpstr>Needed Improvements</vt:lpstr>
      <vt:lpstr>Needed Improvements</vt:lpstr>
      <vt:lpstr>References</vt:lpstr>
      <vt:lpstr>Credits/Thanks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Photography  (Spring 2015) Final Project</dc:title>
  <dc:creator>mraju</dc:creator>
  <cp:lastModifiedBy>Murali Raju</cp:lastModifiedBy>
  <cp:revision>22</cp:revision>
  <dcterms:modified xsi:type="dcterms:W3CDTF">2015-04-28T11:43:16Z</dcterms:modified>
</cp:coreProperties>
</file>