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6" r:id="rId5"/>
    <p:sldId id="275" r:id="rId6"/>
    <p:sldId id="276" r:id="rId7"/>
    <p:sldId id="277" r:id="rId8"/>
    <p:sldId id="259" r:id="rId9"/>
    <p:sldId id="278" r:id="rId10"/>
    <p:sldId id="279" r:id="rId11"/>
    <p:sldId id="280" r:id="rId12"/>
    <p:sldId id="281" r:id="rId13"/>
    <p:sldId id="282" r:id="rId14"/>
    <p:sldId id="283" r:id="rId15"/>
    <p:sldId id="284" r:id="rId16"/>
    <p:sldId id="288" r:id="rId17"/>
    <p:sldId id="260" r:id="rId18"/>
    <p:sldId id="261" r:id="rId19"/>
    <p:sldId id="262" r:id="rId20"/>
    <p:sldId id="263" r:id="rId21"/>
    <p:sldId id="264" r:id="rId22"/>
    <p:sldId id="265" r:id="rId23"/>
    <p:sldId id="289" r:id="rId24"/>
    <p:sldId id="266"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36F8-979C-463E-B35B-404A61B2D0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E74498-6309-440B-827C-C637D93E7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A5D44F-ACA6-45CA-849A-584822B27315}"/>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FDB5C5FF-215A-4A66-B7A6-B9237801B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F4B5A-1475-4B4E-9066-C3736CF95743}"/>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289498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7C06-274A-4914-A590-5DD771AB93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82083D-4F4E-44EA-98AA-4DBFA40F4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522BA-0880-4EAC-9FE1-DEBCA9E67CC1}"/>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09F21276-8049-4EAC-99A3-62BD71135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DAB34-F851-480F-B1B7-955263E76647}"/>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302751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B6FC7-C7CB-41CF-9E90-797325C8A8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5C6F9-AEB8-4BAA-AA80-2A0A3379A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AF215-AC14-42DB-9D4E-152BDABF74B6}"/>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1D1A1AB2-A127-43AA-B45F-F760E6FF1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88F65-2202-476F-9F35-876ACCB8F118}"/>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366317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51BA-1F1F-4DEB-8DE4-9C2F7D997E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DEF44C-0B3A-471B-8884-22FB3614A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E5629-D88F-427C-A5E2-A72E53AB21E2}"/>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61518831-EA1D-4621-800B-D474D553B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FDAC5-43A3-4F62-93CB-1EDC419AF2FF}"/>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262990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BB4-2F1A-40DC-832F-E4741F377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7EE01C-EB47-4FE7-8B41-361A43AC9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963D0-9422-434B-94F1-29BE915FF2A3}"/>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EDFB3B93-F06A-4712-87F6-2E5AC3FBB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3675A-726D-4A09-BF8F-251DBCD7F4C9}"/>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131224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F09F-88FA-4E32-BE86-A3678C5FB9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BF11-7270-43DB-880D-90F76B63BB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8CAEC0-CCEA-4F7E-B29E-BFAFCD9C5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8D5720-5318-47E7-9D52-CEDB16D95A8F}"/>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6" name="Footer Placeholder 5">
            <a:extLst>
              <a:ext uri="{FF2B5EF4-FFF2-40B4-BE49-F238E27FC236}">
                <a16:creationId xmlns:a16="http://schemas.microsoft.com/office/drawing/2014/main" id="{7E4D6231-A814-413E-B80F-78D084493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6A592-AA99-451A-BF36-66ED369BDC5D}"/>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77528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9A8D-B48D-437F-8680-4A963B007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461EE-F0DE-480B-B313-C4AAC1EF9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58C16-9FE7-4951-B50D-5DA664696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F171D-FAF4-4193-82F7-7A22D4F82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5B37AE-A590-470C-8778-113F6366A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A88B77-BD8D-4C96-9E9A-FACF4F5410D6}"/>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8" name="Footer Placeholder 7">
            <a:extLst>
              <a:ext uri="{FF2B5EF4-FFF2-40B4-BE49-F238E27FC236}">
                <a16:creationId xmlns:a16="http://schemas.microsoft.com/office/drawing/2014/main" id="{590678DC-A2A2-4526-A8C1-C307F56A53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96C0B6-C1A6-466A-A712-EA57AD96FDF8}"/>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281248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C989-EA84-49FC-9960-2D66DB9783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79AA24-F360-4338-B027-6465E701AD75}"/>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4" name="Footer Placeholder 3">
            <a:extLst>
              <a:ext uri="{FF2B5EF4-FFF2-40B4-BE49-F238E27FC236}">
                <a16:creationId xmlns:a16="http://schemas.microsoft.com/office/drawing/2014/main" id="{8D7FDDD8-0797-49FF-ABFD-60AC820CE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244585-4E33-40CC-89D3-140CB5AD5A3D}"/>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19051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033D7-1C08-41C3-8F2E-043A4FA0CED4}"/>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3" name="Footer Placeholder 2">
            <a:extLst>
              <a:ext uri="{FF2B5EF4-FFF2-40B4-BE49-F238E27FC236}">
                <a16:creationId xmlns:a16="http://schemas.microsoft.com/office/drawing/2014/main" id="{6CCB4523-756A-4D3C-8D05-5BCF219D5D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BC400-FF6B-4FF1-BB3B-FE3DCF45F101}"/>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62771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ACB7-DB5C-47EE-8717-E84F77351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FF9FC7-3660-42E7-AF20-348496634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E00B45-8E13-4011-ABC6-E3896B2E3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D835-E291-432C-9501-7E7446B58C74}"/>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6" name="Footer Placeholder 5">
            <a:extLst>
              <a:ext uri="{FF2B5EF4-FFF2-40B4-BE49-F238E27FC236}">
                <a16:creationId xmlns:a16="http://schemas.microsoft.com/office/drawing/2014/main" id="{B1F8267A-DC54-45B7-9175-00FB50952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3AF47-C24D-4F88-B32B-3E2861B3C2D1}"/>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144289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E045-FD6B-40DB-B8B7-F32018A34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0E4DF4-7485-4F17-99C7-DB5A9B325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12E856-2DB7-40E7-A474-A838D510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8F637-DD19-4488-9923-520F84C281B5}"/>
              </a:ext>
            </a:extLst>
          </p:cNvPr>
          <p:cNvSpPr>
            <a:spLocks noGrp="1"/>
          </p:cNvSpPr>
          <p:nvPr>
            <p:ph type="dt" sz="half" idx="10"/>
          </p:nvPr>
        </p:nvSpPr>
        <p:spPr/>
        <p:txBody>
          <a:bodyPr/>
          <a:lstStyle/>
          <a:p>
            <a:fld id="{2B828D2A-DDB1-4F55-8717-9306D5478BCA}" type="datetimeFigureOut">
              <a:rPr lang="en-US" smtClean="0"/>
              <a:t>12/2/2021</a:t>
            </a:fld>
            <a:endParaRPr lang="en-US"/>
          </a:p>
        </p:txBody>
      </p:sp>
      <p:sp>
        <p:nvSpPr>
          <p:cNvPr id="6" name="Footer Placeholder 5">
            <a:extLst>
              <a:ext uri="{FF2B5EF4-FFF2-40B4-BE49-F238E27FC236}">
                <a16:creationId xmlns:a16="http://schemas.microsoft.com/office/drawing/2014/main" id="{EEEA3294-1ED0-4D93-BBAF-F946B4AF7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7C469-4AFD-4CBB-B369-0B928E41A5F4}"/>
              </a:ext>
            </a:extLst>
          </p:cNvPr>
          <p:cNvSpPr>
            <a:spLocks noGrp="1"/>
          </p:cNvSpPr>
          <p:nvPr>
            <p:ph type="sldNum" sz="quarter" idx="12"/>
          </p:nvPr>
        </p:nvSpPr>
        <p:spPr/>
        <p:txBody>
          <a:bodyPr/>
          <a:lstStyle/>
          <a:p>
            <a:fld id="{D308C73C-494D-470E-8AA5-E2A8BEAD88D6}" type="slidenum">
              <a:rPr lang="en-US" smtClean="0"/>
              <a:t>‹#›</a:t>
            </a:fld>
            <a:endParaRPr lang="en-US"/>
          </a:p>
        </p:txBody>
      </p:sp>
    </p:spTree>
    <p:extLst>
      <p:ext uri="{BB962C8B-B14F-4D97-AF65-F5344CB8AC3E}">
        <p14:creationId xmlns:p14="http://schemas.microsoft.com/office/powerpoint/2010/main" val="309775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20ED7-E724-4CCF-8D59-8A84C6441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64BAF5-10F4-4315-8010-E60AF7916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958E04-B9C5-4A54-9FF3-EE6E74887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28D2A-DDB1-4F55-8717-9306D5478BCA}" type="datetimeFigureOut">
              <a:rPr lang="en-US" smtClean="0"/>
              <a:t>12/2/2021</a:t>
            </a:fld>
            <a:endParaRPr lang="en-US"/>
          </a:p>
        </p:txBody>
      </p:sp>
      <p:sp>
        <p:nvSpPr>
          <p:cNvPr id="5" name="Footer Placeholder 4">
            <a:extLst>
              <a:ext uri="{FF2B5EF4-FFF2-40B4-BE49-F238E27FC236}">
                <a16:creationId xmlns:a16="http://schemas.microsoft.com/office/drawing/2014/main" id="{BE76A601-3C8C-4EA1-952E-AA3E77780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FDB17-C4C3-44BE-A6E6-66B01C4FC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8C73C-494D-470E-8AA5-E2A8BEAD88D6}" type="slidenum">
              <a:rPr lang="en-US" smtClean="0"/>
              <a:t>‹#›</a:t>
            </a:fld>
            <a:endParaRPr lang="en-US"/>
          </a:p>
        </p:txBody>
      </p:sp>
    </p:spTree>
    <p:extLst>
      <p:ext uri="{BB962C8B-B14F-4D97-AF65-F5344CB8AC3E}">
        <p14:creationId xmlns:p14="http://schemas.microsoft.com/office/powerpoint/2010/main" val="2225021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500">
              <a:schemeClr val="accent1">
                <a:lumMod val="60000"/>
                <a:lumOff val="40000"/>
              </a:schemeClr>
            </a:gs>
            <a:gs pos="0">
              <a:schemeClr val="tx2">
                <a:lumMod val="60000"/>
                <a:lumOff val="40000"/>
              </a:schemeClr>
            </a:gs>
            <a:gs pos="65000">
              <a:schemeClr val="accent1">
                <a:lumMod val="45000"/>
                <a:lumOff val="55000"/>
              </a:schemeClr>
            </a:gs>
            <a:gs pos="92000">
              <a:schemeClr val="accent1">
                <a:lumMod val="45000"/>
                <a:lumOff val="55000"/>
              </a:schemeClr>
            </a:gs>
            <a:gs pos="98000">
              <a:schemeClr val="bg2">
                <a:lumMod val="50000"/>
              </a:schemeClr>
            </a:gs>
          </a:gsLst>
          <a:lin ang="4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A410-BB0A-467D-BA89-4C6526AAE15D}"/>
              </a:ext>
            </a:extLst>
          </p:cNvPr>
          <p:cNvSpPr>
            <a:spLocks noGrp="1"/>
          </p:cNvSpPr>
          <p:nvPr>
            <p:ph type="ctrTitle"/>
          </p:nvPr>
        </p:nvSpPr>
        <p:spPr>
          <a:xfrm>
            <a:off x="267285" y="126608"/>
            <a:ext cx="11924715" cy="4346918"/>
          </a:xfrm>
        </p:spPr>
        <p:txBody>
          <a:bodyPr>
            <a:normAutofit fontScale="90000"/>
          </a:bodyPr>
          <a:lstStyle/>
          <a:p>
            <a:br>
              <a:rPr lang="en-US" sz="8800" b="1" dirty="0"/>
            </a:br>
            <a:r>
              <a:rPr lang="en-US" sz="8800" b="1" dirty="0"/>
              <a:t>A STUDY ON</a:t>
            </a:r>
            <a:br>
              <a:rPr lang="en-US" sz="8800" b="1" dirty="0"/>
            </a:br>
            <a:r>
              <a:rPr lang="en-US" sz="8800" b="1" dirty="0"/>
              <a:t>MERMIN-WAGNER THEOREM</a:t>
            </a:r>
          </a:p>
        </p:txBody>
      </p:sp>
      <p:sp>
        <p:nvSpPr>
          <p:cNvPr id="3" name="Subtitle 2">
            <a:extLst>
              <a:ext uri="{FF2B5EF4-FFF2-40B4-BE49-F238E27FC236}">
                <a16:creationId xmlns:a16="http://schemas.microsoft.com/office/drawing/2014/main" id="{61D89267-AC24-482A-881C-C2D3E07CD24D}"/>
              </a:ext>
            </a:extLst>
          </p:cNvPr>
          <p:cNvSpPr>
            <a:spLocks noGrp="1"/>
          </p:cNvSpPr>
          <p:nvPr>
            <p:ph type="subTitle" idx="1"/>
          </p:nvPr>
        </p:nvSpPr>
        <p:spPr>
          <a:xfrm>
            <a:off x="731520" y="4670474"/>
            <a:ext cx="10100603" cy="2060918"/>
          </a:xfrm>
        </p:spPr>
        <p:txBody>
          <a:bodyPr>
            <a:normAutofit fontScale="92500" lnSpcReduction="10000"/>
          </a:bodyPr>
          <a:lstStyle/>
          <a:p>
            <a:endParaRPr lang="en-US" dirty="0"/>
          </a:p>
          <a:p>
            <a:r>
              <a:rPr lang="en-US" b="1" dirty="0"/>
              <a:t>By: Team D</a:t>
            </a:r>
          </a:p>
          <a:p>
            <a:r>
              <a:rPr lang="en-US" b="1" dirty="0"/>
              <a:t>Aditya Kumar Mandal-205120040</a:t>
            </a:r>
          </a:p>
          <a:p>
            <a:r>
              <a:rPr lang="en-US" b="1" dirty="0"/>
              <a:t>Murali K -205120005</a:t>
            </a:r>
          </a:p>
          <a:p>
            <a:r>
              <a:rPr lang="en-US" b="1" dirty="0"/>
              <a:t>Sudharsana Prasad G S-205120002 </a:t>
            </a:r>
          </a:p>
        </p:txBody>
      </p:sp>
    </p:spTree>
    <p:extLst>
      <p:ext uri="{BB962C8B-B14F-4D97-AF65-F5344CB8AC3E}">
        <p14:creationId xmlns:p14="http://schemas.microsoft.com/office/powerpoint/2010/main" val="2893093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4731D6-C14B-46E9-9051-146F29B80914}"/>
                  </a:ext>
                </a:extLst>
              </p:cNvPr>
              <p:cNvSpPr>
                <a:spLocks noGrp="1"/>
              </p:cNvSpPr>
              <p:nvPr>
                <p:ph idx="1"/>
              </p:nvPr>
            </p:nvSpPr>
            <p:spPr>
              <a:xfrm>
                <a:off x="103031" y="141668"/>
                <a:ext cx="11900079" cy="6619740"/>
              </a:xfrm>
            </p:spPr>
            <p:txBody>
              <a:bodyPr/>
              <a:lstStyle/>
              <a:p>
                <a:r>
                  <a:rPr lang="en-IN" dirty="0"/>
                  <a:t>Example of  Heisenberg Model:</a:t>
                </a:r>
                <a:br>
                  <a:rPr lang="en-IN" dirty="0"/>
                </a:br>
                <a14:m>
                  <m:oMath xmlns:m="http://schemas.openxmlformats.org/officeDocument/2006/math">
                    <m:r>
                      <a:rPr lang="en-IN" b="1" i="1" smtClean="0">
                        <a:latin typeface="Cambria Math" panose="02040503050406030204" pitchFamily="18" charset="0"/>
                      </a:rPr>
                      <m:t>𝑯</m:t>
                    </m:r>
                    <m:r>
                      <a:rPr lang="en-IN" b="1" i="1" smtClean="0">
                        <a:latin typeface="Cambria Math" panose="02040503050406030204" pitchFamily="18" charset="0"/>
                      </a:rPr>
                      <m:t>=−</m:t>
                    </m:r>
                    <m:nary>
                      <m:naryPr>
                        <m:chr m:val="∑"/>
                        <m:supHide m:val="on"/>
                        <m:ctrlPr>
                          <a:rPr lang="en-IN" b="1" i="1">
                            <a:latin typeface="Cambria Math" panose="02040503050406030204" pitchFamily="18" charset="0"/>
                          </a:rPr>
                        </m:ctrlPr>
                      </m:naryPr>
                      <m:sub>
                        <m:r>
                          <m:rPr>
                            <m:brk m:alnAt="7"/>
                          </m:rPr>
                          <a:rPr lang="en-IN" b="1" i="1">
                            <a:latin typeface="Cambria Math" panose="02040503050406030204" pitchFamily="18" charset="0"/>
                          </a:rPr>
                          <m:t>&lt;</m:t>
                        </m:r>
                        <m:r>
                          <a:rPr lang="en-IN" b="1" i="1">
                            <a:latin typeface="Cambria Math" panose="02040503050406030204" pitchFamily="18" charset="0"/>
                          </a:rPr>
                          <m:t>𝒊𝒋</m:t>
                        </m:r>
                        <m:r>
                          <a:rPr lang="en-IN" b="1" i="1">
                            <a:latin typeface="Cambria Math" panose="02040503050406030204" pitchFamily="18" charset="0"/>
                          </a:rPr>
                          <m:t>&gt;</m:t>
                        </m:r>
                      </m:sub>
                      <m:sup/>
                      <m:e>
                        <m:sSub>
                          <m:sSubPr>
                            <m:ctrlPr>
                              <a:rPr lang="en-IN" b="1" i="1">
                                <a:latin typeface="Cambria Math" panose="02040503050406030204" pitchFamily="18" charset="0"/>
                              </a:rPr>
                            </m:ctrlPr>
                          </m:sSubPr>
                          <m:e>
                            <m:r>
                              <a:rPr lang="en-IN" b="1" i="1">
                                <a:latin typeface="Cambria Math" panose="02040503050406030204" pitchFamily="18" charset="0"/>
                              </a:rPr>
                              <m:t>𝑱</m:t>
                            </m:r>
                          </m:e>
                          <m:sub>
                            <m:r>
                              <a:rPr lang="en-IN" b="1" i="1">
                                <a:latin typeface="Cambria Math" panose="02040503050406030204" pitchFamily="18" charset="0"/>
                              </a:rPr>
                              <m:t>𝒊𝒋</m:t>
                            </m:r>
                          </m:sub>
                        </m:sSub>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𝑺</m:t>
                                </m:r>
                              </m:e>
                              <m:sub>
                                <m:r>
                                  <a:rPr lang="en-IN" b="1" i="1">
                                    <a:latin typeface="Cambria Math" panose="02040503050406030204" pitchFamily="18" charset="0"/>
                                  </a:rPr>
                                  <m:t>𝒊</m:t>
                                </m:r>
                              </m:sub>
                            </m:sSub>
                          </m:e>
                        </m:acc>
                        <m:r>
                          <a:rPr lang="en-IN" b="1" i="1">
                            <a:latin typeface="Cambria Math" panose="02040503050406030204" pitchFamily="18" charset="0"/>
                          </a:rPr>
                          <m:t>.</m:t>
                        </m:r>
                        <m:acc>
                          <m:accPr>
                            <m:chr m:val="⃗"/>
                            <m:ctrlPr>
                              <a:rPr lang="en-IN" b="1" i="1">
                                <a:latin typeface="Cambria Math" panose="02040503050406030204" pitchFamily="18" charset="0"/>
                              </a:rPr>
                            </m:ctrlPr>
                          </m:accPr>
                          <m:e>
                            <m:sSub>
                              <m:sSubPr>
                                <m:ctrlPr>
                                  <a:rPr lang="en-IN" b="1" i="1">
                                    <a:latin typeface="Cambria Math" panose="02040503050406030204" pitchFamily="18" charset="0"/>
                                  </a:rPr>
                                </m:ctrlPr>
                              </m:sSubPr>
                              <m:e>
                                <m:r>
                                  <a:rPr lang="en-IN" b="1" i="1">
                                    <a:latin typeface="Cambria Math" panose="02040503050406030204" pitchFamily="18" charset="0"/>
                                  </a:rPr>
                                  <m:t>𝑺</m:t>
                                </m:r>
                              </m:e>
                              <m:sub>
                                <m:r>
                                  <a:rPr lang="en-IN" b="1" i="1">
                                    <a:latin typeface="Cambria Math" panose="02040503050406030204" pitchFamily="18" charset="0"/>
                                  </a:rPr>
                                  <m:t>𝒋</m:t>
                                </m:r>
                              </m:sub>
                            </m:sSub>
                            <m:r>
                              <a:rPr lang="en-IN" b="1" i="1">
                                <a:latin typeface="Cambria Math" panose="02040503050406030204" pitchFamily="18" charset="0"/>
                              </a:rPr>
                              <m:t> </m:t>
                            </m:r>
                          </m:e>
                        </m:acc>
                      </m:e>
                    </m:nary>
                  </m:oMath>
                </a14:m>
                <a:endParaRPr lang="en-IN" b="1" dirty="0"/>
              </a:p>
              <a:p>
                <a:pPr marL="0" indent="0">
                  <a:buNone/>
                </a:pPr>
                <a:r>
                  <a:rPr lang="en-IN" b="1" dirty="0"/>
                  <a:t>This Hamiltonian is invariant under spatial rotations.  </a:t>
                </a:r>
                <a14:m>
                  <m:oMath xmlns:m="http://schemas.openxmlformats.org/officeDocument/2006/math">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𝑯</m:t>
                        </m:r>
                        <m:r>
                          <a:rPr lang="en-IN" b="1" i="1" smtClean="0">
                            <a:latin typeface="Cambria Math" panose="02040503050406030204" pitchFamily="18" charset="0"/>
                          </a:rPr>
                          <m:t>,</m:t>
                        </m:r>
                        <m:r>
                          <a:rPr lang="en-IN" b="1" i="1" smtClean="0">
                            <a:latin typeface="Cambria Math" panose="02040503050406030204" pitchFamily="18" charset="0"/>
                          </a:rPr>
                          <m:t>𝑺</m:t>
                        </m:r>
                      </m:e>
                    </m:d>
                  </m:oMath>
                </a14:m>
                <a:r>
                  <a:rPr lang="en-IN" b="1" dirty="0"/>
                  <a:t>=0   </a:t>
                </a:r>
                <a:br>
                  <a:rPr lang="en-IN" b="1" dirty="0"/>
                </a:br>
                <a:r>
                  <a:rPr lang="en-IN" b="1" dirty="0"/>
                  <a:t> </a:t>
                </a:r>
              </a:p>
              <a:p>
                <a:pPr marL="0" indent="0">
                  <a:buNone/>
                </a:pPr>
                <a:r>
                  <a:rPr lang="en-IN" b="1" dirty="0"/>
                  <a:t>From </a:t>
                </a:r>
                <a14:m>
                  <m:oMath xmlns:m="http://schemas.openxmlformats.org/officeDocument/2006/math">
                    <m:d>
                      <m:dPr>
                        <m:begChr m:val="⟨"/>
                        <m:endChr m:val="⟩"/>
                        <m:ctrlPr>
                          <a:rPr lang="en-IN" b="1" i="1" smtClean="0">
                            <a:latin typeface="Cambria Math" panose="02040503050406030204" pitchFamily="18" charset="0"/>
                          </a:rPr>
                        </m:ctrlPr>
                      </m:dPr>
                      <m:e>
                        <m:d>
                          <m:dPr>
                            <m:begChr m:val="["/>
                            <m:endChr m:val="]"/>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𝑺</m:t>
                                </m:r>
                              </m:e>
                              <m:sup>
                                <m:r>
                                  <a:rPr lang="en-IN" b="1" i="1" smtClean="0">
                                    <a:latin typeface="Cambria Math" panose="02040503050406030204" pitchFamily="18" charset="0"/>
                                  </a:rPr>
                                  <m:t>𝜶</m:t>
                                </m:r>
                              </m:sup>
                            </m:sSup>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𝑺</m:t>
                                </m:r>
                              </m:e>
                              <m:sup>
                                <m:r>
                                  <a:rPr lang="en-IN" b="1" i="1" smtClean="0">
                                    <a:latin typeface="Cambria Math" panose="02040503050406030204" pitchFamily="18" charset="0"/>
                                  </a:rPr>
                                  <m:t>𝜷</m:t>
                                </m:r>
                              </m:sup>
                            </m:sSup>
                            <m:r>
                              <a:rPr lang="en-IN" b="1" i="1" smtClean="0">
                                <a:latin typeface="Cambria Math" panose="02040503050406030204" pitchFamily="18" charset="0"/>
                              </a:rPr>
                              <m:t> </m:t>
                            </m:r>
                          </m:e>
                        </m:d>
                      </m:e>
                    </m:d>
                    <m:r>
                      <a:rPr lang="en-IN" b="1" i="1" smtClean="0">
                        <a:latin typeface="Cambria Math" panose="02040503050406030204" pitchFamily="18" charset="0"/>
                      </a:rPr>
                      <m:t>=</m:t>
                    </m:r>
                    <m:r>
                      <a:rPr lang="en-IN" b="1" i="1" smtClean="0">
                        <a:latin typeface="Cambria Math" panose="02040503050406030204" pitchFamily="18" charset="0"/>
                      </a:rPr>
                      <m:t>𝟎</m:t>
                    </m:r>
                  </m:oMath>
                </a14:m>
                <a:r>
                  <a:rPr lang="en-IN" b="1" dirty="0"/>
                  <a:t>   and </a:t>
                </a:r>
                <a14:m>
                  <m:oMath xmlns:m="http://schemas.openxmlformats.org/officeDocument/2006/math">
                    <m:d>
                      <m:dPr>
                        <m:begChr m:val="["/>
                        <m:endChr m:val="]"/>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𝑺</m:t>
                            </m:r>
                          </m:e>
                          <m:sup>
                            <m:r>
                              <a:rPr lang="en-IN" b="1" i="1" smtClean="0">
                                <a:latin typeface="Cambria Math" panose="02040503050406030204" pitchFamily="18" charset="0"/>
                              </a:rPr>
                              <m:t>𝒙</m:t>
                            </m:r>
                          </m:sup>
                        </m:sSup>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𝑺</m:t>
                            </m:r>
                          </m:e>
                          <m:sup>
                            <m:r>
                              <a:rPr lang="en-IN" b="1" i="1" smtClean="0">
                                <a:latin typeface="Cambria Math" panose="02040503050406030204" pitchFamily="18" charset="0"/>
                              </a:rPr>
                              <m:t>𝒚</m:t>
                            </m:r>
                          </m:sup>
                        </m:sSup>
                      </m:e>
                    </m:d>
                    <m:r>
                      <a:rPr lang="en-IN" b="1" i="1" smtClean="0">
                        <a:latin typeface="Cambria Math" panose="02040503050406030204" pitchFamily="18" charset="0"/>
                      </a:rPr>
                      <m:t>=</m:t>
                    </m:r>
                    <m:r>
                      <a:rPr lang="en-IN" b="1" i="1" smtClean="0">
                        <a:latin typeface="Cambria Math" panose="02040503050406030204" pitchFamily="18" charset="0"/>
                      </a:rPr>
                      <m:t>𝒊</m:t>
                    </m:r>
                    <m:r>
                      <a:rPr lang="en-IN" b="1" i="1" smtClean="0">
                        <a:latin typeface="Cambria Math" panose="02040503050406030204" pitchFamily="18" charset="0"/>
                      </a:rPr>
                      <m:t>ℏ</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𝑺</m:t>
                        </m:r>
                      </m:e>
                      <m:sup>
                        <m:r>
                          <a:rPr lang="en-IN" b="1" i="1" smtClean="0">
                            <a:latin typeface="Cambria Math" panose="02040503050406030204" pitchFamily="18" charset="0"/>
                          </a:rPr>
                          <m:t>𝒛</m:t>
                        </m:r>
                      </m:sup>
                    </m:sSup>
                  </m:oMath>
                </a14:m>
                <a:br>
                  <a:rPr lang="en-IN" b="1" dirty="0"/>
                </a:br>
                <a:endParaRPr lang="en-IN" b="1" dirty="0"/>
              </a:p>
              <a:p>
                <a:pPr marL="0" indent="0">
                  <a:buNone/>
                </a:pPr>
                <a:r>
                  <a:rPr lang="en-IN" dirty="0"/>
                  <a:t>From this we can see average magnetization vanishes </a:t>
                </a:r>
                <a:r>
                  <a:rPr lang="en-IN" dirty="0" err="1"/>
                  <a:t>i.e</a:t>
                </a:r>
                <a:r>
                  <a:rPr lang="en-IN" dirty="0"/>
                  <a:t> </a:t>
                </a:r>
                <a14:m>
                  <m:oMath xmlns:m="http://schemas.openxmlformats.org/officeDocument/2006/math">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𝑠</m:t>
                            </m:r>
                          </m:e>
                          <m:sup>
                            <m:r>
                              <a:rPr lang="en-IN" b="0" i="1" smtClean="0">
                                <a:latin typeface="Cambria Math" panose="02040503050406030204" pitchFamily="18" charset="0"/>
                              </a:rPr>
                              <m:t>𝑧</m:t>
                            </m:r>
                          </m:sup>
                        </m:sSup>
                      </m:e>
                    </m:d>
                    <m:r>
                      <a:rPr lang="en-IN" b="0" i="1" smtClean="0">
                        <a:latin typeface="Cambria Math" panose="02040503050406030204" pitchFamily="18" charset="0"/>
                      </a:rPr>
                      <m:t>=0</m:t>
                    </m:r>
                  </m:oMath>
                </a14:m>
                <a:endParaRPr lang="en-IN" dirty="0"/>
              </a:p>
              <a:p>
                <a:pPr marL="0" indent="0">
                  <a:buNone/>
                </a:pPr>
                <a:endParaRPr lang="en-IN" dirty="0"/>
              </a:p>
              <a:p>
                <a:pPr marL="0" indent="0">
                  <a:buNone/>
                </a:pPr>
                <a:r>
                  <a:rPr lang="en-IN" dirty="0"/>
                  <a:t>But adding magnetic field(symmetry breaking) say in z-direction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0</m:t>
                        </m:r>
                      </m:sub>
                    </m:sSub>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𝑧</m:t>
                        </m:r>
                      </m:e>
                    </m:acc>
                  </m:oMath>
                </a14:m>
                <a:r>
                  <a:rPr lang="en-IN" dirty="0"/>
                  <a:t> we can study quasi- averages and find spontaneous symmetry breaking.   </a:t>
                </a:r>
              </a:p>
            </p:txBody>
          </p:sp>
        </mc:Choice>
        <mc:Fallback xmlns="">
          <p:sp>
            <p:nvSpPr>
              <p:cNvPr id="3" name="Content Placeholder 2">
                <a:extLst>
                  <a:ext uri="{FF2B5EF4-FFF2-40B4-BE49-F238E27FC236}">
                    <a16:creationId xmlns:a16="http://schemas.microsoft.com/office/drawing/2014/main" id="{614731D6-C14B-46E9-9051-146F29B80914}"/>
                  </a:ext>
                </a:extLst>
              </p:cNvPr>
              <p:cNvSpPr>
                <a:spLocks noGrp="1" noRot="1" noChangeAspect="1" noMove="1" noResize="1" noEditPoints="1" noAdjustHandles="1" noChangeArrowheads="1" noChangeShapeType="1" noTextEdit="1"/>
              </p:cNvSpPr>
              <p:nvPr>
                <p:ph idx="1"/>
              </p:nvPr>
            </p:nvSpPr>
            <p:spPr>
              <a:xfrm>
                <a:off x="103031" y="141668"/>
                <a:ext cx="11900079" cy="6619740"/>
              </a:xfrm>
              <a:blipFill>
                <a:blip r:embed="rId2"/>
                <a:stretch>
                  <a:fillRect l="-1076" t="-1473"/>
                </a:stretch>
              </a:blipFill>
            </p:spPr>
            <p:txBody>
              <a:bodyPr/>
              <a:lstStyle/>
              <a:p>
                <a:r>
                  <a:rPr lang="en-IN">
                    <a:noFill/>
                  </a:rPr>
                  <a:t> </a:t>
                </a:r>
              </a:p>
            </p:txBody>
          </p:sp>
        </mc:Fallback>
      </mc:AlternateContent>
    </p:spTree>
    <p:extLst>
      <p:ext uri="{BB962C8B-B14F-4D97-AF65-F5344CB8AC3E}">
        <p14:creationId xmlns:p14="http://schemas.microsoft.com/office/powerpoint/2010/main" val="30267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D9B1-1F19-4ECD-93AA-BA62FA367003}"/>
              </a:ext>
            </a:extLst>
          </p:cNvPr>
          <p:cNvSpPr>
            <a:spLocks noGrp="1"/>
          </p:cNvSpPr>
          <p:nvPr>
            <p:ph type="title"/>
          </p:nvPr>
        </p:nvSpPr>
        <p:spPr>
          <a:xfrm>
            <a:off x="-168812" y="146184"/>
            <a:ext cx="12360812" cy="845489"/>
          </a:xfrm>
        </p:spPr>
        <p:txBody>
          <a:bodyPr>
            <a:noAutofit/>
          </a:bodyPr>
          <a:lstStyle/>
          <a:p>
            <a:r>
              <a:rPr lang="en-IN" sz="5400" b="1" dirty="0"/>
              <a:t>	</a:t>
            </a:r>
            <a:r>
              <a:rPr lang="en-IN" sz="4800" b="1" dirty="0">
                <a:latin typeface="+mn-lt"/>
              </a:rPr>
              <a:t>DERIVATION OF BOGOLIUBOV INEQUALITY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3DF07B-4373-4BAE-8451-582F7D003DB5}"/>
                  </a:ext>
                </a:extLst>
              </p:cNvPr>
              <p:cNvSpPr>
                <a:spLocks noGrp="1"/>
              </p:cNvSpPr>
              <p:nvPr>
                <p:ph idx="1"/>
              </p:nvPr>
            </p:nvSpPr>
            <p:spPr>
              <a:xfrm>
                <a:off x="397462" y="1469974"/>
                <a:ext cx="11754117" cy="5720143"/>
              </a:xfrm>
            </p:spPr>
            <p:txBody>
              <a:bodyPr/>
              <a:lstStyle/>
              <a:p>
                <a:r>
                  <a:rPr lang="en-IN" dirty="0"/>
                  <a:t> Very important inequality to derive Wagner-</a:t>
                </a:r>
                <a:r>
                  <a:rPr lang="en-IN" dirty="0" err="1"/>
                  <a:t>Mermin</a:t>
                </a:r>
                <a:r>
                  <a:rPr lang="en-IN" dirty="0"/>
                  <a:t> Theorem. </a:t>
                </a:r>
                <a:r>
                  <a:rPr lang="en-US" dirty="0"/>
                  <a:t>The Bogoliubov inequality is a rigorous relation between two essentially arbitrary operators A and B and a valid Hamiltonian H of a physical system. </a:t>
                </a:r>
                <a:br>
                  <a:rPr lang="en-US" dirty="0"/>
                </a:br>
                <a:br>
                  <a:rPr lang="en-IN" dirty="0"/>
                </a:br>
                <a:r>
                  <a:rPr lang="en-IN" b="1" dirty="0"/>
                  <a:t>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r>
                      <a:rPr lang="en-IN" b="1" i="1" smtClean="0">
                        <a:latin typeface="Cambria Math" panose="02040503050406030204" pitchFamily="18" charset="0"/>
                      </a:rPr>
                      <m:t>𝜷</m:t>
                    </m:r>
                    <m:d>
                      <m:dPr>
                        <m:begChr m:val="⟨"/>
                        <m:endChr m:val="⟩"/>
                        <m:ctrlPr>
                          <a:rPr lang="en-IN" b="1" i="1">
                            <a:latin typeface="Cambria Math" panose="02040503050406030204" pitchFamily="18" charset="0"/>
                            <a:ea typeface="Cambria Math" panose="02040503050406030204" pitchFamily="18" charset="0"/>
                          </a:rPr>
                        </m:ctrlPr>
                      </m:dPr>
                      <m:e>
                        <m:d>
                          <m:dPr>
                            <m:begChr m:val="{"/>
                            <m:endChr m:val="}"/>
                            <m:ctrlPr>
                              <a:rPr lang="en-IN" b="1" i="1">
                                <a:latin typeface="Cambria Math" panose="02040503050406030204" pitchFamily="18" charset="0"/>
                              </a:rPr>
                            </m:ctrlPr>
                          </m:dPr>
                          <m:e>
                            <m:r>
                              <a:rPr lang="en-IN" b="1" i="1">
                                <a:latin typeface="Cambria Math" panose="02040503050406030204" pitchFamily="18" charset="0"/>
                              </a:rPr>
                              <m:t>𝑨</m:t>
                            </m:r>
                            <m:r>
                              <a:rPr lang="en-IN" b="1" i="1">
                                <a:latin typeface="Cambria Math" panose="02040503050406030204" pitchFamily="18" charset="0"/>
                              </a:rPr>
                              <m:t>, </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𝑨</m:t>
                                </m:r>
                              </m:e>
                              <m:sup>
                                <m:r>
                                  <a:rPr lang="en-IN" b="1" i="1">
                                    <a:latin typeface="Cambria Math" panose="02040503050406030204" pitchFamily="18" charset="0"/>
                                    <a:ea typeface="Cambria Math" panose="02040503050406030204" pitchFamily="18" charset="0"/>
                                  </a:rPr>
                                  <m:t>†</m:t>
                                </m:r>
                              </m:sup>
                            </m:sSup>
                            <m:r>
                              <a:rPr lang="en-IN" b="1" i="1" smtClean="0">
                                <a:latin typeface="Cambria Math" panose="02040503050406030204" pitchFamily="18" charset="0"/>
                                <a:ea typeface="Cambria Math" panose="02040503050406030204" pitchFamily="18" charset="0"/>
                              </a:rPr>
                              <m:t> </m:t>
                            </m:r>
                          </m:e>
                        </m:d>
                      </m:e>
                    </m:d>
                    <m:r>
                      <a:rPr lang="en-IN" b="1" i="1" smtClean="0">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d>
                          <m:dPr>
                            <m:begChr m:val="["/>
                            <m:endChr m:val="]"/>
                            <m:ctrlPr>
                              <a:rPr lang="en-IN" b="1" i="1" smtClean="0">
                                <a:latin typeface="Cambria Math" panose="02040503050406030204" pitchFamily="18" charset="0"/>
                                <a:ea typeface="Cambria Math" panose="02040503050406030204" pitchFamily="18" charset="0"/>
                              </a:rPr>
                            </m:ctrlPr>
                          </m:dPr>
                          <m:e>
                            <m:d>
                              <m:dPr>
                                <m:begChr m:val="["/>
                                <m:endChr m:val="]"/>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rPr>
                                  <m:t>𝑪</m:t>
                                </m:r>
                                <m:r>
                                  <a:rPr lang="en-IN" b="1" i="1" smtClean="0">
                                    <a:latin typeface="Cambria Math" panose="02040503050406030204" pitchFamily="18" charset="0"/>
                                  </a:rPr>
                                  <m:t>,</m:t>
                                </m:r>
                                <m:r>
                                  <a:rPr lang="en-IN" b="1" i="1" smtClean="0">
                                    <a:latin typeface="Cambria Math" panose="02040503050406030204" pitchFamily="18" charset="0"/>
                                  </a:rPr>
                                  <m:t>𝑯</m:t>
                                </m:r>
                              </m:e>
                            </m:d>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𝑪</m:t>
                                </m:r>
                              </m:e>
                              <m:sup>
                                <m:r>
                                  <a:rPr lang="en-IN" b="1" i="1" smtClean="0">
                                    <a:latin typeface="Cambria Math" panose="02040503050406030204" pitchFamily="18" charset="0"/>
                                    <a:ea typeface="Cambria Math" panose="02040503050406030204" pitchFamily="18" charset="0"/>
                                  </a:rPr>
                                  <m:t>†</m:t>
                                </m:r>
                              </m:sup>
                            </m:sSup>
                          </m:e>
                        </m:d>
                      </m:e>
                    </m:d>
                    <m:r>
                      <a:rPr lang="en-IN" b="1" i="1" smtClean="0">
                        <a:latin typeface="Cambria Math" panose="02040503050406030204" pitchFamily="18" charset="0"/>
                        <a:ea typeface="Cambria Math" panose="02040503050406030204" pitchFamily="18" charset="0"/>
                      </a:rPr>
                      <m:t>≥</m:t>
                    </m:r>
                    <m:sSup>
                      <m:sSupPr>
                        <m:ctrlPr>
                          <a:rPr lang="en-IN" b="1" i="1" smtClean="0">
                            <a:latin typeface="Cambria Math" panose="02040503050406030204" pitchFamily="18" charset="0"/>
                            <a:ea typeface="Cambria Math" panose="02040503050406030204" pitchFamily="18" charset="0"/>
                          </a:rPr>
                        </m:ctrlPr>
                      </m:sSupPr>
                      <m:e>
                        <m:d>
                          <m:dPr>
                            <m:begChr m:val="|"/>
                            <m:endChr m:val="|"/>
                            <m:ctrlPr>
                              <a:rPr lang="en-IN" b="1" i="1" smtClean="0">
                                <a:latin typeface="Cambria Math" panose="02040503050406030204" pitchFamily="18" charset="0"/>
                                <a:ea typeface="Cambria Math" panose="02040503050406030204" pitchFamily="18" charset="0"/>
                              </a:rPr>
                            </m:ctrlPr>
                          </m:dPr>
                          <m:e>
                            <m:d>
                              <m:dPr>
                                <m:begChr m:val="⟨"/>
                                <m:endChr m:val="⟩"/>
                                <m:ctrlPr>
                                  <a:rPr lang="en-IN" b="1" i="1" smtClean="0">
                                    <a:latin typeface="Cambria Math" panose="02040503050406030204" pitchFamily="18" charset="0"/>
                                    <a:ea typeface="Cambria Math" panose="02040503050406030204" pitchFamily="18" charset="0"/>
                                  </a:rPr>
                                </m:ctrlPr>
                              </m:dPr>
                              <m:e>
                                <m:d>
                                  <m:dPr>
                                    <m:begChr m:val="["/>
                                    <m:endChr m:val="]"/>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𝑪</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𝑨</m:t>
                                    </m:r>
                                  </m:e>
                                </m:d>
                              </m:e>
                            </m:d>
                          </m:e>
                        </m:d>
                        <m:r>
                          <a:rPr lang="en-IN" b="1" i="1" smtClean="0">
                            <a:latin typeface="Cambria Math" panose="02040503050406030204" pitchFamily="18" charset="0"/>
                            <a:ea typeface="Cambria Math" panose="02040503050406030204" pitchFamily="18" charset="0"/>
                          </a:rPr>
                          <m:t> </m:t>
                        </m:r>
                      </m:e>
                      <m:sup>
                        <m:r>
                          <a:rPr lang="en-IN" b="1" i="1" smtClean="0">
                            <a:latin typeface="Cambria Math" panose="02040503050406030204" pitchFamily="18" charset="0"/>
                            <a:ea typeface="Cambria Math" panose="02040503050406030204" pitchFamily="18" charset="0"/>
                          </a:rPr>
                          <m:t>𝟐</m:t>
                        </m:r>
                      </m:sup>
                    </m:sSup>
                  </m:oMath>
                </a14:m>
                <a:r>
                  <a:rPr lang="en-IN" b="1" dirty="0"/>
                  <a:t>  </a:t>
                </a:r>
              </a:p>
              <a:p>
                <a:r>
                  <a:rPr lang="en-IN" dirty="0"/>
                  <a:t>The idea of proof depends on defining an appropriate scalar product and then exploiting the Schwarz Inequality </a:t>
                </a:r>
              </a:p>
              <a:p>
                <a:pPr marL="0" indent="0">
                  <a:buNone/>
                </a:pPr>
                <a14:m>
                  <m:oMathPara xmlns:m="http://schemas.openxmlformats.org/officeDocument/2006/math">
                    <m:oMathParaPr>
                      <m:jc m:val="centerGroup"/>
                    </m:oMathParaPr>
                    <m:oMath xmlns:m="http://schemas.openxmlformats.org/officeDocument/2006/math">
                      <m:d>
                        <m:dPr>
                          <m:ctrlPr>
                            <a:rPr lang="en-IN" b="1" i="1" smtClean="0">
                              <a:latin typeface="Cambria Math" panose="02040503050406030204" pitchFamily="18" charset="0"/>
                            </a:rPr>
                          </m:ctrlPr>
                        </m:dPr>
                        <m:e>
                          <m:r>
                            <a:rPr lang="en-IN" b="1" i="1" smtClean="0">
                              <a:latin typeface="Cambria Math" panose="02040503050406030204" pitchFamily="18" charset="0"/>
                            </a:rPr>
                            <m:t>𝑨</m:t>
                          </m:r>
                          <m:r>
                            <a:rPr lang="en-IN" b="1" i="1" smtClean="0">
                              <a:latin typeface="Cambria Math" panose="02040503050406030204" pitchFamily="18" charset="0"/>
                            </a:rPr>
                            <m:t>,</m:t>
                          </m:r>
                          <m:r>
                            <a:rPr lang="en-IN" b="1" i="1" smtClean="0">
                              <a:latin typeface="Cambria Math" panose="02040503050406030204" pitchFamily="18" charset="0"/>
                            </a:rPr>
                            <m:t>𝑩</m:t>
                          </m:r>
                        </m:e>
                      </m:d>
                      <m:r>
                        <a:rPr lang="en-IN" b="1" i="1" smtClean="0">
                          <a:latin typeface="Cambria Math" panose="02040503050406030204" pitchFamily="18" charset="0"/>
                        </a:rPr>
                        <m:t>=</m:t>
                      </m:r>
                      <m:nary>
                        <m:naryPr>
                          <m:chr m:val="∑"/>
                          <m:supHide m:val="on"/>
                          <m:ctrlPr>
                            <a:rPr lang="en-IN" b="1" i="1" smtClean="0">
                              <a:latin typeface="Cambria Math" panose="02040503050406030204" pitchFamily="18" charset="0"/>
                            </a:rPr>
                          </m:ctrlPr>
                        </m:naryPr>
                        <m:sub>
                          <m:r>
                            <m:rPr>
                              <m:brk m:alnAt="7"/>
                            </m:rP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𝒎</m:t>
                          </m:r>
                        </m:sub>
                        <m:sup/>
                        <m:e>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𝒏</m:t>
                              </m:r>
                            </m:e>
                          </m:d>
                          <m:sSup>
                            <m:sSupPr>
                              <m:ctrlPr>
                                <a:rPr lang="en-IN" b="1" i="1" smtClean="0">
                                  <a:latin typeface="Cambria Math" panose="02040503050406030204" pitchFamily="18" charset="0"/>
                                </a:rPr>
                              </m:ctrlPr>
                            </m:sSupPr>
                            <m:e>
                              <m:r>
                                <a:rPr lang="en-IN" b="1" i="1" smtClean="0">
                                  <a:latin typeface="Cambria Math" panose="02040503050406030204" pitchFamily="18" charset="0"/>
                                </a:rPr>
                                <m:t>𝑨</m:t>
                              </m:r>
                            </m:e>
                            <m:sup>
                              <m:r>
                                <a:rPr lang="en-IN" b="1" i="1" smtClean="0">
                                  <a:latin typeface="Cambria Math" panose="02040503050406030204" pitchFamily="18" charset="0"/>
                                  <a:ea typeface="Cambria Math" panose="02040503050406030204" pitchFamily="18" charset="0"/>
                                </a:rPr>
                                <m:t>†</m:t>
                              </m:r>
                            </m:sup>
                          </m:sSup>
                          <m:d>
                            <m:dPr>
                              <m:begChr m:val="|"/>
                              <m:endChr m:val="⟩"/>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𝒎</m:t>
                              </m:r>
                            </m:e>
                          </m:d>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𝒎</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𝑩</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𝒏</m:t>
                          </m:r>
                          <m:r>
                            <a:rPr lang="en-IN" b="1" i="1" smtClean="0">
                              <a:latin typeface="Cambria Math" panose="02040503050406030204" pitchFamily="18" charset="0"/>
                              <a:ea typeface="Cambria Math" panose="02040503050406030204" pitchFamily="18" charset="0"/>
                            </a:rPr>
                            <m:t>⟩</m:t>
                          </m:r>
                          <m:f>
                            <m:fPr>
                              <m:ctrlPr>
                                <a:rPr lang="en-IN" b="1" i="1" smtClean="0">
                                  <a:latin typeface="Cambria Math" panose="02040503050406030204" pitchFamily="18" charset="0"/>
                                  <a:ea typeface="Cambria Math" panose="02040503050406030204" pitchFamily="18" charset="0"/>
                                </a:rPr>
                              </m:ctrlPr>
                            </m:fPr>
                            <m:num>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𝑾</m:t>
                                  </m:r>
                                </m:e>
                                <m:sub>
                                  <m:r>
                                    <a:rPr lang="en-IN" b="1" i="1" smtClean="0">
                                      <a:latin typeface="Cambria Math" panose="02040503050406030204" pitchFamily="18" charset="0"/>
                                      <a:ea typeface="Cambria Math" panose="02040503050406030204" pitchFamily="18" charset="0"/>
                                    </a:rPr>
                                    <m:t>𝒎</m:t>
                                  </m:r>
                                </m:sub>
                              </m:sSub>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𝑾</m:t>
                                  </m:r>
                                </m:e>
                                <m:sub>
                                  <m:r>
                                    <a:rPr lang="en-IN" b="1" i="1" smtClean="0">
                                      <a:latin typeface="Cambria Math" panose="02040503050406030204" pitchFamily="18" charset="0"/>
                                      <a:ea typeface="Cambria Math" panose="02040503050406030204" pitchFamily="18" charset="0"/>
                                    </a:rPr>
                                    <m:t>𝒏</m:t>
                                  </m:r>
                                </m:sub>
                              </m:sSub>
                            </m:num>
                            <m:den>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𝑬</m:t>
                                  </m:r>
                                </m:e>
                                <m:sub>
                                  <m:r>
                                    <a:rPr lang="en-IN" b="1" i="1" smtClean="0">
                                      <a:latin typeface="Cambria Math" panose="02040503050406030204" pitchFamily="18" charset="0"/>
                                      <a:ea typeface="Cambria Math" panose="02040503050406030204" pitchFamily="18" charset="0"/>
                                    </a:rPr>
                                    <m:t>𝒏</m:t>
                                  </m:r>
                                </m:sub>
                              </m:sSub>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𝑬</m:t>
                                  </m:r>
                                </m:e>
                                <m:sub>
                                  <m:r>
                                    <a:rPr lang="en-IN" b="1" i="1" smtClean="0">
                                      <a:latin typeface="Cambria Math" panose="02040503050406030204" pitchFamily="18" charset="0"/>
                                      <a:ea typeface="Cambria Math" panose="02040503050406030204" pitchFamily="18" charset="0"/>
                                    </a:rPr>
                                    <m:t>𝒎</m:t>
                                  </m:r>
                                </m:sub>
                              </m:sSub>
                            </m:den>
                          </m:f>
                        </m:e>
                      </m:nary>
                    </m:oMath>
                    <m:oMath xmlns:m="http://schemas.openxmlformats.org/officeDocument/2006/math">
                      <m:r>
                        <a:rPr lang="en-IN" b="1" i="1" smtClean="0">
                          <a:latin typeface="Cambria Math" panose="02040503050406030204" pitchFamily="18" charset="0"/>
                        </a:rPr>
                        <m:t>𝒘𝒉𝒆𝒓𝒆</m:t>
                      </m:r>
                      <m:r>
                        <a:rPr lang="en-IN" b="1" i="1" smtClean="0">
                          <a:latin typeface="Cambria Math" panose="02040503050406030204" pitchFamily="18" charset="0"/>
                        </a:rPr>
                        <m:t>  </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𝒏</m:t>
                          </m:r>
                        </m:sub>
                      </m:sSub>
                      <m:r>
                        <a:rPr lang="en-IN" b="1" i="1" smtClean="0">
                          <a:latin typeface="Cambria Math" panose="02040503050406030204" pitchFamily="18" charset="0"/>
                        </a:rPr>
                        <m:t>=</m:t>
                      </m:r>
                      <m:f>
                        <m:fPr>
                          <m:ctrlPr>
                            <a:rPr lang="en-IN" b="1" i="1" smtClean="0">
                              <a:latin typeface="Cambria Math" panose="02040503050406030204" pitchFamily="18" charset="0"/>
                            </a:rPr>
                          </m:ctrlPr>
                        </m:fPr>
                        <m:num>
                          <m:sSup>
                            <m:sSupPr>
                              <m:ctrlPr>
                                <a:rPr lang="en-IN" b="1" i="1" smtClean="0">
                                  <a:latin typeface="Cambria Math" panose="02040503050406030204" pitchFamily="18" charset="0"/>
                                </a:rPr>
                              </m:ctrlPr>
                            </m:sSupPr>
                            <m:e>
                              <m:r>
                                <a:rPr lang="en-IN" b="1" i="1" smtClean="0">
                                  <a:latin typeface="Cambria Math" panose="02040503050406030204" pitchFamily="18" charset="0"/>
                                </a:rPr>
                                <m:t>𝒆</m:t>
                              </m:r>
                            </m:e>
                            <m:sup>
                              <m:r>
                                <a:rPr lang="en-IN" b="1" i="1" smtClean="0">
                                  <a:latin typeface="Cambria Math" panose="02040503050406030204" pitchFamily="18" charset="0"/>
                                </a:rPr>
                                <m:t>−</m:t>
                              </m:r>
                              <m:r>
                                <a:rPr lang="en-IN" b="1" i="1" smtClean="0">
                                  <a:latin typeface="Cambria Math" panose="02040503050406030204" pitchFamily="18" charset="0"/>
                                </a:rPr>
                                <m:t>𝜷</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𝑬</m:t>
                                  </m:r>
                                </m:e>
                                <m:sub>
                                  <m:r>
                                    <a:rPr lang="en-IN" b="1" i="1" smtClean="0">
                                      <a:latin typeface="Cambria Math" panose="02040503050406030204" pitchFamily="18" charset="0"/>
                                    </a:rPr>
                                    <m:t>𝒏</m:t>
                                  </m:r>
                                </m:sub>
                              </m:sSub>
                            </m:sup>
                          </m:sSup>
                          <m:r>
                            <a:rPr lang="en-IN" b="1" i="1" smtClean="0">
                              <a:latin typeface="Cambria Math" panose="02040503050406030204" pitchFamily="18" charset="0"/>
                            </a:rPr>
                            <m:t> </m:t>
                          </m:r>
                        </m:num>
                        <m:den>
                          <m:r>
                            <a:rPr lang="en-IN" b="1" i="1" smtClean="0">
                              <a:latin typeface="Cambria Math" panose="02040503050406030204" pitchFamily="18" charset="0"/>
                            </a:rPr>
                            <m:t>𝑻𝒓</m:t>
                          </m:r>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𝒆</m:t>
                              </m:r>
                            </m:e>
                            <m:sup>
                              <m:r>
                                <a:rPr lang="en-IN" b="1" i="1" smtClean="0">
                                  <a:latin typeface="Cambria Math" panose="02040503050406030204" pitchFamily="18" charset="0"/>
                                </a:rPr>
                                <m:t>−</m:t>
                              </m:r>
                              <m:r>
                                <a:rPr lang="en-IN" b="1" i="1" smtClean="0">
                                  <a:latin typeface="Cambria Math" panose="02040503050406030204" pitchFamily="18" charset="0"/>
                                </a:rPr>
                                <m:t>𝜷</m:t>
                              </m:r>
                              <m:r>
                                <a:rPr lang="en-IN" b="1" i="1" smtClean="0">
                                  <a:latin typeface="Cambria Math" panose="02040503050406030204" pitchFamily="18" charset="0"/>
                                </a:rPr>
                                <m:t>𝑯</m:t>
                              </m:r>
                            </m:sup>
                          </m:sSup>
                          <m:r>
                            <a:rPr lang="en-IN" b="1" i="1" smtClean="0">
                              <a:latin typeface="Cambria Math" panose="02040503050406030204" pitchFamily="18" charset="0"/>
                            </a:rPr>
                            <m:t>)</m:t>
                          </m:r>
                        </m:den>
                      </m:f>
                    </m:oMath>
                  </m:oMathPara>
                </a14:m>
                <a:endParaRPr lang="en-IN" b="1" dirty="0"/>
              </a:p>
              <a:p>
                <a:endParaRPr lang="en-IN" dirty="0"/>
              </a:p>
            </p:txBody>
          </p:sp>
        </mc:Choice>
        <mc:Fallback xmlns="">
          <p:sp>
            <p:nvSpPr>
              <p:cNvPr id="3" name="Content Placeholder 2">
                <a:extLst>
                  <a:ext uri="{FF2B5EF4-FFF2-40B4-BE49-F238E27FC236}">
                    <a16:creationId xmlns:a16="http://schemas.microsoft.com/office/drawing/2014/main" id="{3C3DF07B-4373-4BAE-8451-582F7D003DB5}"/>
                  </a:ext>
                </a:extLst>
              </p:cNvPr>
              <p:cNvSpPr>
                <a:spLocks noGrp="1" noRot="1" noChangeAspect="1" noMove="1" noResize="1" noEditPoints="1" noAdjustHandles="1" noChangeArrowheads="1" noChangeShapeType="1" noTextEdit="1"/>
              </p:cNvSpPr>
              <p:nvPr>
                <p:ph idx="1"/>
              </p:nvPr>
            </p:nvSpPr>
            <p:spPr>
              <a:xfrm>
                <a:off x="397462" y="1469974"/>
                <a:ext cx="11754117" cy="5720143"/>
              </a:xfrm>
              <a:blipFill>
                <a:blip r:embed="rId2"/>
                <a:stretch>
                  <a:fillRect l="-934" t="-1706" r="-882"/>
                </a:stretch>
              </a:blipFill>
            </p:spPr>
            <p:txBody>
              <a:bodyPr/>
              <a:lstStyle/>
              <a:p>
                <a:r>
                  <a:rPr lang="en-IN">
                    <a:noFill/>
                  </a:rPr>
                  <a:t> </a:t>
                </a:r>
              </a:p>
            </p:txBody>
          </p:sp>
        </mc:Fallback>
      </mc:AlternateContent>
    </p:spTree>
    <p:extLst>
      <p:ext uri="{BB962C8B-B14F-4D97-AF65-F5344CB8AC3E}">
        <p14:creationId xmlns:p14="http://schemas.microsoft.com/office/powerpoint/2010/main" val="4193025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522FDE-F1DB-4094-A354-EC57E86C900C}"/>
                  </a:ext>
                </a:extLst>
              </p:cNvPr>
              <p:cNvSpPr>
                <a:spLocks noGrp="1"/>
              </p:cNvSpPr>
              <p:nvPr>
                <p:ph idx="1"/>
              </p:nvPr>
            </p:nvSpPr>
            <p:spPr>
              <a:xfrm>
                <a:off x="128789" y="167425"/>
                <a:ext cx="11784169" cy="6490952"/>
              </a:xfrm>
            </p:spPr>
            <p:txBody>
              <a:bodyPr/>
              <a:lstStyle/>
              <a:p>
                <a:r>
                  <a:rPr lang="en-IN" dirty="0"/>
                  <a:t> </a:t>
                </a:r>
                <a:r>
                  <a:rPr lang="en-IN" b="1" dirty="0"/>
                  <a:t>Important Axioms Satisfied by the above Scalar Product </a:t>
                </a:r>
              </a:p>
              <a:p>
                <a:pPr marL="914400" lvl="1" indent="-457200">
                  <a:buAutoNum type="arabicPeriod"/>
                </a:pPr>
                <a14:m>
                  <m:oMath xmlns:m="http://schemas.openxmlformats.org/officeDocument/2006/math">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𝐴</m:t>
                        </m:r>
                        <m:r>
                          <a:rPr lang="en-IN" sz="2800" b="0" i="1" smtClean="0">
                            <a:latin typeface="Cambria Math" panose="02040503050406030204" pitchFamily="18" charset="0"/>
                          </a:rPr>
                          <m:t>,</m:t>
                        </m:r>
                        <m:r>
                          <a:rPr lang="en-IN" sz="2800" b="0" i="1" smtClean="0">
                            <a:latin typeface="Cambria Math" panose="02040503050406030204" pitchFamily="18" charset="0"/>
                          </a:rPr>
                          <m:t>𝐵</m:t>
                        </m:r>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𝐵</m:t>
                            </m:r>
                            <m:r>
                              <a:rPr lang="en-IN" sz="2800" b="0" i="1" smtClean="0">
                                <a:latin typeface="Cambria Math" panose="02040503050406030204" pitchFamily="18" charset="0"/>
                              </a:rPr>
                              <m:t>,</m:t>
                            </m:r>
                            <m:r>
                              <a:rPr lang="en-IN" sz="2800" b="0" i="1" smtClean="0">
                                <a:latin typeface="Cambria Math" panose="02040503050406030204" pitchFamily="18" charset="0"/>
                              </a:rPr>
                              <m:t>𝐴</m:t>
                            </m:r>
                          </m:e>
                        </m:d>
                      </m:e>
                      <m:sup>
                        <m:r>
                          <a:rPr lang="en-IN" sz="2800" b="0" i="1" smtClean="0">
                            <a:latin typeface="Cambria Math" panose="02040503050406030204" pitchFamily="18" charset="0"/>
                          </a:rPr>
                          <m:t>∗</m:t>
                        </m:r>
                      </m:sup>
                    </m:sSup>
                    <m:r>
                      <a:rPr lang="en-IN" sz="2800" b="0" i="1" smtClean="0">
                        <a:latin typeface="Cambria Math" panose="02040503050406030204" pitchFamily="18" charset="0"/>
                      </a:rPr>
                      <m:t> </m:t>
                    </m:r>
                  </m:oMath>
                </a14:m>
                <a:endParaRPr lang="en-IN" sz="2800" b="0" i="1" dirty="0"/>
              </a:p>
              <a:p>
                <a:pPr marL="914400" lvl="1" indent="-457200">
                  <a:buAutoNum type="arabicPeriod"/>
                </a:pPr>
                <a:r>
                  <a:rPr lang="en-IN" sz="2800" i="1" dirty="0"/>
                  <a:t>The linearity follows directly from the linearity of the matrix element </a:t>
                </a:r>
              </a:p>
              <a:p>
                <a:pPr marL="914400" lvl="1" indent="-457200">
                  <a:buAutoNum type="arabicPeriod"/>
                </a:pPr>
                <a14:m>
                  <m:oMath xmlns:m="http://schemas.openxmlformats.org/officeDocument/2006/math">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𝐴</m:t>
                        </m:r>
                        <m:r>
                          <a:rPr lang="en-IN" sz="2800" b="0" i="1" smtClean="0">
                            <a:latin typeface="Cambria Math" panose="02040503050406030204" pitchFamily="18" charset="0"/>
                          </a:rPr>
                          <m:t>,</m:t>
                        </m:r>
                        <m:r>
                          <a:rPr lang="en-IN" sz="2800" b="0" i="1" smtClean="0">
                            <a:latin typeface="Cambria Math" panose="02040503050406030204" pitchFamily="18" charset="0"/>
                          </a:rPr>
                          <m:t>𝐴</m:t>
                        </m:r>
                      </m:e>
                    </m:d>
                    <m:r>
                      <a:rPr lang="en-IN" sz="2800" b="0" i="1" smtClean="0">
                        <a:latin typeface="Cambria Math" panose="02040503050406030204" pitchFamily="18" charset="0"/>
                      </a:rPr>
                      <m:t>≥0 </m:t>
                    </m:r>
                  </m:oMath>
                </a14:m>
                <a:endParaRPr lang="en-IN" sz="2800" b="0" i="1" dirty="0"/>
              </a:p>
              <a:p>
                <a:pPr marL="914400" lvl="1" indent="-457200">
                  <a:buAutoNum type="arabicPeriod"/>
                </a:pPr>
                <a:r>
                  <a:rPr lang="en-IN" sz="2800" i="1" dirty="0"/>
                  <a:t>For </a:t>
                </a:r>
                <a14:m>
                  <m:oMath xmlns:m="http://schemas.openxmlformats.org/officeDocument/2006/math">
                    <m:r>
                      <a:rPr lang="en-IN" sz="2800" b="0" i="1" smtClean="0">
                        <a:latin typeface="Cambria Math" panose="02040503050406030204" pitchFamily="18" charset="0"/>
                      </a:rPr>
                      <m:t>𝐴</m:t>
                    </m:r>
                    <m:r>
                      <a:rPr lang="en-IN" sz="2800" b="0" i="1" smtClean="0">
                        <a:latin typeface="Cambria Math" panose="02040503050406030204" pitchFamily="18" charset="0"/>
                      </a:rPr>
                      <m:t>=0,  </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𝐴</m:t>
                        </m:r>
                        <m:r>
                          <a:rPr lang="en-IN" sz="2800" b="0" i="1" smtClean="0">
                            <a:latin typeface="Cambria Math" panose="02040503050406030204" pitchFamily="18" charset="0"/>
                          </a:rPr>
                          <m:t>,</m:t>
                        </m:r>
                        <m:r>
                          <a:rPr lang="en-IN" sz="2800" b="0" i="1" smtClean="0">
                            <a:latin typeface="Cambria Math" panose="02040503050406030204" pitchFamily="18" charset="0"/>
                          </a:rPr>
                          <m:t>𝐴</m:t>
                        </m:r>
                      </m:e>
                    </m:d>
                    <m:r>
                      <a:rPr lang="en-IN" sz="2800" b="0" i="1" smtClean="0">
                        <a:latin typeface="Cambria Math" panose="02040503050406030204" pitchFamily="18" charset="0"/>
                      </a:rPr>
                      <m:t>=0</m:t>
                    </m:r>
                  </m:oMath>
                </a14:m>
                <a:endParaRPr lang="en-IN" sz="2800" b="0" i="1" dirty="0"/>
              </a:p>
              <a:p>
                <a:pPr marL="457200" lvl="1" indent="0">
                  <a:buNone/>
                </a:pPr>
                <a:endParaRPr lang="en-IN" sz="2800" dirty="0"/>
              </a:p>
              <a:p>
                <a:pPr marL="457200" lvl="1" indent="0">
                  <a:buNone/>
                </a:pPr>
                <a:r>
                  <a:rPr lang="en-IN" sz="2800" dirty="0"/>
                  <a:t>Thus we have constructed a semidefinite scalar product</a:t>
                </a:r>
              </a:p>
              <a:p>
                <a:pPr marL="457200" lvl="1" indent="0">
                  <a:buNone/>
                </a:pPr>
                <a:endParaRPr lang="en-IN" sz="2800" dirty="0"/>
              </a:p>
              <a:p>
                <a:pPr marL="457200" lvl="1" indent="0">
                  <a:buNone/>
                </a:pPr>
                <a:r>
                  <a:rPr lang="en-IN" sz="2800" dirty="0"/>
                  <a:t>Now we know Schwarz Inequality as </a:t>
                </a:r>
                <a14:m>
                  <m:oMath xmlns:m="http://schemas.openxmlformats.org/officeDocument/2006/math">
                    <m:sSup>
                      <m:sSupPr>
                        <m:ctrlPr>
                          <a:rPr lang="en-IN" sz="2800" b="1" i="1" smtClean="0">
                            <a:latin typeface="Cambria Math" panose="02040503050406030204" pitchFamily="18" charset="0"/>
                          </a:rPr>
                        </m:ctrlPr>
                      </m:sSupPr>
                      <m:e>
                        <m:d>
                          <m:dPr>
                            <m:begChr m:val="|"/>
                            <m:endChr m:val="|"/>
                            <m:ctrlPr>
                              <a:rPr lang="en-IN" sz="2800" b="1" i="1" smtClean="0">
                                <a:latin typeface="Cambria Math" panose="02040503050406030204" pitchFamily="18" charset="0"/>
                              </a:rPr>
                            </m:ctrlPr>
                          </m:dPr>
                          <m:e>
                            <m:r>
                              <a:rPr lang="en-IN" sz="2800" b="1" i="1" smtClean="0">
                                <a:latin typeface="Cambria Math" panose="02040503050406030204" pitchFamily="18" charset="0"/>
                              </a:rPr>
                              <m:t>𝑨</m:t>
                            </m:r>
                            <m:r>
                              <a:rPr lang="en-IN" sz="2800" b="1" i="1" smtClean="0">
                                <a:latin typeface="Cambria Math" panose="02040503050406030204" pitchFamily="18" charset="0"/>
                              </a:rPr>
                              <m:t>,</m:t>
                            </m:r>
                            <m:r>
                              <a:rPr lang="en-IN" sz="2800" b="1" i="1" smtClean="0">
                                <a:latin typeface="Cambria Math" panose="02040503050406030204" pitchFamily="18" charset="0"/>
                              </a:rPr>
                              <m:t>𝑩</m:t>
                            </m:r>
                          </m:e>
                        </m:d>
                      </m:e>
                      <m:sup>
                        <m:r>
                          <a:rPr lang="en-IN" sz="2800" b="1" i="1" smtClean="0">
                            <a:latin typeface="Cambria Math" panose="02040503050406030204" pitchFamily="18" charset="0"/>
                          </a:rPr>
                          <m:t>𝟐</m:t>
                        </m:r>
                      </m:sup>
                    </m:sSup>
                    <m:r>
                      <a:rPr lang="en-IN" sz="2800" b="1" i="1" smtClean="0">
                        <a:latin typeface="Cambria Math" panose="02040503050406030204" pitchFamily="18" charset="0"/>
                      </a:rPr>
                      <m:t>≤</m:t>
                    </m:r>
                    <m:d>
                      <m:dPr>
                        <m:ctrlPr>
                          <a:rPr lang="en-IN" sz="2800" b="1" i="1" smtClean="0">
                            <a:latin typeface="Cambria Math" panose="02040503050406030204" pitchFamily="18" charset="0"/>
                          </a:rPr>
                        </m:ctrlPr>
                      </m:dPr>
                      <m:e>
                        <m:r>
                          <a:rPr lang="en-IN" sz="2800" b="1" i="1" smtClean="0">
                            <a:latin typeface="Cambria Math" panose="02040503050406030204" pitchFamily="18" charset="0"/>
                          </a:rPr>
                          <m:t>𝑨</m:t>
                        </m:r>
                        <m:r>
                          <a:rPr lang="en-IN" sz="2800" b="1" i="1" smtClean="0">
                            <a:latin typeface="Cambria Math" panose="02040503050406030204" pitchFamily="18" charset="0"/>
                          </a:rPr>
                          <m:t>,</m:t>
                        </m:r>
                        <m:r>
                          <a:rPr lang="en-IN" sz="2800" b="1" i="1" smtClean="0">
                            <a:latin typeface="Cambria Math" panose="02040503050406030204" pitchFamily="18" charset="0"/>
                          </a:rPr>
                          <m:t>𝑨</m:t>
                        </m:r>
                      </m:e>
                    </m:d>
                    <m:d>
                      <m:dPr>
                        <m:ctrlPr>
                          <a:rPr lang="en-IN" sz="2800" b="1" i="1" smtClean="0">
                            <a:latin typeface="Cambria Math" panose="02040503050406030204" pitchFamily="18" charset="0"/>
                          </a:rPr>
                        </m:ctrlPr>
                      </m:dPr>
                      <m:e>
                        <m:r>
                          <a:rPr lang="en-IN" sz="2800" b="1" i="1" smtClean="0">
                            <a:latin typeface="Cambria Math" panose="02040503050406030204" pitchFamily="18" charset="0"/>
                          </a:rPr>
                          <m:t>𝑩</m:t>
                        </m:r>
                        <m:r>
                          <a:rPr lang="en-IN" sz="2800" b="1" i="1" smtClean="0">
                            <a:latin typeface="Cambria Math" panose="02040503050406030204" pitchFamily="18" charset="0"/>
                          </a:rPr>
                          <m:t>,</m:t>
                        </m:r>
                        <m:r>
                          <a:rPr lang="en-IN" sz="2800" b="1" i="1" smtClean="0">
                            <a:latin typeface="Cambria Math" panose="02040503050406030204" pitchFamily="18" charset="0"/>
                          </a:rPr>
                          <m:t>𝑩</m:t>
                        </m:r>
                      </m:e>
                    </m:d>
                  </m:oMath>
                </a14:m>
                <a:endParaRPr lang="en-IN" sz="2800" b="1" dirty="0"/>
              </a:p>
              <a:p>
                <a:pPr marL="457200" lvl="1" indent="0">
                  <a:buNone/>
                </a:pPr>
                <a:endParaRPr lang="en-IN" sz="2800" dirty="0"/>
              </a:p>
              <a:p>
                <a:pPr marL="457200" lvl="1" indent="0">
                  <a:buNone/>
                </a:pPr>
                <a:r>
                  <a:rPr lang="en-IN" sz="2800" dirty="0"/>
                  <a:t>Let </a:t>
                </a:r>
                <a14:m>
                  <m:oMath xmlns:m="http://schemas.openxmlformats.org/officeDocument/2006/math">
                    <m:r>
                      <a:rPr lang="en-IN" sz="2800" b="1" i="1" smtClean="0">
                        <a:latin typeface="Cambria Math" panose="02040503050406030204" pitchFamily="18" charset="0"/>
                      </a:rPr>
                      <m:t>𝑩</m:t>
                    </m:r>
                    <m:r>
                      <a:rPr lang="en-IN" sz="2800" b="1" i="1" smtClean="0">
                        <a:latin typeface="Cambria Math" panose="02040503050406030204" pitchFamily="18" charset="0"/>
                      </a:rPr>
                      <m:t>=[</m:t>
                    </m:r>
                    <m:sSup>
                      <m:sSupPr>
                        <m:ctrlPr>
                          <a:rPr lang="en-IN" sz="2800" b="1" i="1" smtClean="0">
                            <a:latin typeface="Cambria Math" panose="02040503050406030204" pitchFamily="18" charset="0"/>
                          </a:rPr>
                        </m:ctrlPr>
                      </m:sSupPr>
                      <m:e>
                        <m:r>
                          <a:rPr lang="en-IN" sz="2800" b="1" i="1" smtClean="0">
                            <a:latin typeface="Cambria Math" panose="02040503050406030204" pitchFamily="18" charset="0"/>
                          </a:rPr>
                          <m:t>𝑪</m:t>
                        </m:r>
                      </m:e>
                      <m:sup>
                        <m:r>
                          <a:rPr lang="en-IN" sz="2800" b="1" i="1" smtClean="0">
                            <a:latin typeface="Cambria Math" panose="02040503050406030204" pitchFamily="18" charset="0"/>
                            <a:ea typeface="Cambria Math" panose="02040503050406030204" pitchFamily="18" charset="0"/>
                          </a:rPr>
                          <m:t>†</m:t>
                        </m:r>
                      </m:sup>
                    </m:sSup>
                    <m:r>
                      <a:rPr lang="en-IN" sz="2800" b="1" i="1" smtClean="0">
                        <a:latin typeface="Cambria Math" panose="02040503050406030204" pitchFamily="18" charset="0"/>
                      </a:rPr>
                      <m:t>,</m:t>
                    </m:r>
                    <m:r>
                      <a:rPr lang="en-IN" sz="2800" b="1" i="1" smtClean="0">
                        <a:latin typeface="Cambria Math" panose="02040503050406030204" pitchFamily="18" charset="0"/>
                      </a:rPr>
                      <m:t>𝑯</m:t>
                    </m:r>
                    <m:r>
                      <a:rPr lang="en-IN" sz="2800" b="1" i="1" smtClean="0">
                        <a:latin typeface="Cambria Math" panose="02040503050406030204" pitchFamily="18" charset="0"/>
                      </a:rPr>
                      <m:t>]</m:t>
                    </m:r>
                  </m:oMath>
                </a14:m>
                <a:endParaRPr lang="en-IN" sz="2800" b="1" dirty="0"/>
              </a:p>
            </p:txBody>
          </p:sp>
        </mc:Choice>
        <mc:Fallback xmlns="">
          <p:sp>
            <p:nvSpPr>
              <p:cNvPr id="3" name="Content Placeholder 2">
                <a:extLst>
                  <a:ext uri="{FF2B5EF4-FFF2-40B4-BE49-F238E27FC236}">
                    <a16:creationId xmlns:a16="http://schemas.microsoft.com/office/drawing/2014/main" id="{B2522FDE-F1DB-4094-A354-EC57E86C900C}"/>
                  </a:ext>
                </a:extLst>
              </p:cNvPr>
              <p:cNvSpPr>
                <a:spLocks noGrp="1" noRot="1" noChangeAspect="1" noMove="1" noResize="1" noEditPoints="1" noAdjustHandles="1" noChangeArrowheads="1" noChangeShapeType="1" noTextEdit="1"/>
              </p:cNvSpPr>
              <p:nvPr>
                <p:ph idx="1"/>
              </p:nvPr>
            </p:nvSpPr>
            <p:spPr>
              <a:xfrm>
                <a:off x="128789" y="167425"/>
                <a:ext cx="11784169" cy="6490952"/>
              </a:xfrm>
              <a:blipFill>
                <a:blip r:embed="rId2"/>
                <a:stretch>
                  <a:fillRect l="-931" t="-1502"/>
                </a:stretch>
              </a:blipFill>
            </p:spPr>
            <p:txBody>
              <a:bodyPr/>
              <a:lstStyle/>
              <a:p>
                <a:r>
                  <a:rPr lang="en-IN">
                    <a:noFill/>
                  </a:rPr>
                  <a:t> </a:t>
                </a:r>
              </a:p>
            </p:txBody>
          </p:sp>
        </mc:Fallback>
      </mc:AlternateContent>
    </p:spTree>
    <p:extLst>
      <p:ext uri="{BB962C8B-B14F-4D97-AF65-F5344CB8AC3E}">
        <p14:creationId xmlns:p14="http://schemas.microsoft.com/office/powerpoint/2010/main" val="543965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8D5E1F-3FD4-4F82-89E5-B3CA7FD8BC0B}"/>
                  </a:ext>
                </a:extLst>
              </p:cNvPr>
              <p:cNvSpPr>
                <a:spLocks noGrp="1"/>
              </p:cNvSpPr>
              <p:nvPr>
                <p:ph idx="1"/>
              </p:nvPr>
            </p:nvSpPr>
            <p:spPr>
              <a:xfrm>
                <a:off x="218941" y="167424"/>
                <a:ext cx="11603865" cy="6375043"/>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d>
                        <m:dPr>
                          <m:ctrlPr>
                            <a:rPr lang="en-IN" b="1" i="1" smtClean="0">
                              <a:latin typeface="Cambria Math" panose="02040503050406030204" pitchFamily="18" charset="0"/>
                            </a:rPr>
                          </m:ctrlPr>
                        </m:dPr>
                        <m:e>
                          <m:r>
                            <a:rPr lang="en-IN" b="1" i="1" smtClean="0">
                              <a:latin typeface="Cambria Math" panose="02040503050406030204" pitchFamily="18" charset="0"/>
                            </a:rPr>
                            <m:t>𝑨</m:t>
                          </m:r>
                          <m:r>
                            <a:rPr lang="en-IN" b="1" i="1" smtClean="0">
                              <a:latin typeface="Cambria Math" panose="02040503050406030204" pitchFamily="18" charset="0"/>
                            </a:rPr>
                            <m:t>,</m:t>
                          </m:r>
                          <m:r>
                            <a:rPr lang="en-IN" b="1" i="1" smtClean="0">
                              <a:latin typeface="Cambria Math" panose="02040503050406030204" pitchFamily="18" charset="0"/>
                            </a:rPr>
                            <m:t>𝑩</m:t>
                          </m:r>
                        </m:e>
                      </m:d>
                      <m:r>
                        <a:rPr lang="en-IN" b="1" i="1" smtClean="0">
                          <a:latin typeface="Cambria Math" panose="02040503050406030204" pitchFamily="18" charset="0"/>
                        </a:rPr>
                        <m:t>=</m:t>
                      </m:r>
                      <m:nary>
                        <m:naryPr>
                          <m:chr m:val="∑"/>
                          <m:supHide m:val="on"/>
                          <m:ctrlPr>
                            <a:rPr lang="en-IN" b="1" i="1" smtClean="0">
                              <a:latin typeface="Cambria Math" panose="02040503050406030204" pitchFamily="18" charset="0"/>
                            </a:rPr>
                          </m:ctrlPr>
                        </m:naryPr>
                        <m:sub>
                          <m:r>
                            <m:rPr>
                              <m:brk m:alnAt="7"/>
                            </m:rP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𝒎</m:t>
                          </m:r>
                        </m:sub>
                        <m:sup/>
                        <m:e>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𝒏</m:t>
                              </m:r>
                              <m:d>
                                <m:dPr>
                                  <m:begChr m:val="|"/>
                                  <m:endChr m:val="|"/>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𝑨</m:t>
                                      </m:r>
                                    </m:e>
                                    <m:sup>
                                      <m:r>
                                        <a:rPr lang="en-IN" b="1" i="1" smtClean="0">
                                          <a:latin typeface="Cambria Math" panose="02040503050406030204" pitchFamily="18" charset="0"/>
                                          <a:ea typeface="Cambria Math" panose="02040503050406030204" pitchFamily="18" charset="0"/>
                                        </a:rPr>
                                        <m:t>†</m:t>
                                      </m:r>
                                    </m:sup>
                                  </m:sSup>
                                </m:e>
                              </m:d>
                              <m:r>
                                <a:rPr lang="en-IN" b="1" i="1" smtClean="0">
                                  <a:latin typeface="Cambria Math" panose="02040503050406030204" pitchFamily="18" charset="0"/>
                                  <a:ea typeface="Cambria Math" panose="02040503050406030204" pitchFamily="18" charset="0"/>
                                </a:rPr>
                                <m:t>𝒎</m:t>
                              </m:r>
                            </m:e>
                          </m:d>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𝒎</m:t>
                          </m:r>
                          <m:r>
                            <a:rPr lang="en-IN" b="1" i="1" smtClean="0">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sSup>
                                <m:sSupPr>
                                  <m:ctrlPr>
                                    <a:rPr lang="en-IN" b="1" i="1" smtClean="0">
                                      <a:latin typeface="Cambria Math" panose="02040503050406030204" pitchFamily="18" charset="0"/>
                                      <a:ea typeface="Cambria Math" panose="02040503050406030204" pitchFamily="18" charset="0"/>
                                    </a:rPr>
                                  </m:ctrlPr>
                                </m:sSupPr>
                                <m:e>
                                  <m:r>
                                    <a:rPr lang="en-IN" b="1" i="1" smtClean="0">
                                      <a:latin typeface="Cambria Math" panose="02040503050406030204" pitchFamily="18" charset="0"/>
                                      <a:ea typeface="Cambria Math" panose="02040503050406030204" pitchFamily="18" charset="0"/>
                                    </a:rPr>
                                    <m:t>𝑪</m:t>
                                  </m:r>
                                </m:e>
                                <m:sup>
                                  <m:r>
                                    <a:rPr lang="en-IN" b="1" i="1" smtClean="0">
                                      <a:latin typeface="Cambria Math" panose="02040503050406030204" pitchFamily="18" charset="0"/>
                                      <a:ea typeface="Cambria Math" panose="02040503050406030204" pitchFamily="18" charset="0"/>
                                    </a:rPr>
                                    <m:t>†</m:t>
                                  </m:r>
                                </m:sup>
                              </m:sSup>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𝑯</m:t>
                              </m:r>
                            </m:e>
                          </m:d>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𝒏</m:t>
                          </m:r>
                          <m:r>
                            <a:rPr lang="en-IN" b="1" i="1" smtClean="0">
                              <a:latin typeface="Cambria Math" panose="02040503050406030204" pitchFamily="18" charset="0"/>
                              <a:ea typeface="Cambria Math" panose="02040503050406030204" pitchFamily="18" charset="0"/>
                            </a:rPr>
                            <m:t>⟩</m:t>
                          </m:r>
                          <m:f>
                            <m:fPr>
                              <m:ctrlPr>
                                <a:rPr lang="en-IN" b="1" i="1" smtClean="0">
                                  <a:latin typeface="Cambria Math" panose="02040503050406030204" pitchFamily="18" charset="0"/>
                                  <a:ea typeface="Cambria Math" panose="02040503050406030204" pitchFamily="18" charset="0"/>
                                </a:rPr>
                              </m:ctrlPr>
                            </m:fPr>
                            <m:num>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𝑾</m:t>
                                  </m:r>
                                </m:e>
                                <m:sub>
                                  <m:r>
                                    <a:rPr lang="en-IN" b="1" i="1" smtClean="0">
                                      <a:latin typeface="Cambria Math" panose="02040503050406030204" pitchFamily="18" charset="0"/>
                                      <a:ea typeface="Cambria Math" panose="02040503050406030204" pitchFamily="18" charset="0"/>
                                    </a:rPr>
                                    <m:t>𝒎</m:t>
                                  </m:r>
                                </m:sub>
                              </m:sSub>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𝑾</m:t>
                                  </m:r>
                                </m:e>
                                <m:sub>
                                  <m:r>
                                    <a:rPr lang="en-IN" b="1" i="1" smtClean="0">
                                      <a:latin typeface="Cambria Math" panose="02040503050406030204" pitchFamily="18" charset="0"/>
                                      <a:ea typeface="Cambria Math" panose="02040503050406030204" pitchFamily="18" charset="0"/>
                                    </a:rPr>
                                    <m:t>𝒏</m:t>
                                  </m:r>
                                </m:sub>
                              </m:sSub>
                            </m:num>
                            <m:den>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𝑬</m:t>
                                  </m:r>
                                </m:e>
                                <m:sub>
                                  <m:r>
                                    <a:rPr lang="en-IN" b="1" i="1" smtClean="0">
                                      <a:latin typeface="Cambria Math" panose="02040503050406030204" pitchFamily="18" charset="0"/>
                                      <a:ea typeface="Cambria Math" panose="02040503050406030204" pitchFamily="18" charset="0"/>
                                    </a:rPr>
                                    <m:t>𝒏</m:t>
                                  </m:r>
                                </m:sub>
                              </m:sSub>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𝑬</m:t>
                                  </m:r>
                                </m:e>
                                <m:sub>
                                  <m:r>
                                    <a:rPr lang="en-IN" b="1" i="1" smtClean="0">
                                      <a:latin typeface="Cambria Math" panose="02040503050406030204" pitchFamily="18" charset="0"/>
                                      <a:ea typeface="Cambria Math" panose="02040503050406030204" pitchFamily="18" charset="0"/>
                                    </a:rPr>
                                    <m:t>𝒎</m:t>
                                  </m:r>
                                </m:sub>
                              </m:sSub>
                            </m:den>
                          </m:f>
                        </m:e>
                      </m:nary>
                    </m:oMath>
                  </m:oMathPara>
                </a14:m>
                <a:br>
                  <a:rPr lang="en-IN" dirty="0"/>
                </a:br>
                <a:br>
                  <a:rPr lang="en-IN" dirty="0"/>
                </a:br>
                <a14:m>
                  <m:oMathPara xmlns:m="http://schemas.openxmlformats.org/officeDocument/2006/math">
                    <m:oMathParaPr>
                      <m:jc m:val="centerGroup"/>
                    </m:oMathParaPr>
                    <m:oMath xmlns:m="http://schemas.openxmlformats.org/officeDocument/2006/math">
                      <m:r>
                        <a:rPr lang="en-IN" b="0" i="0" smtClean="0">
                          <a:latin typeface="Cambria Math" panose="02040503050406030204" pitchFamily="18" charset="0"/>
                        </a:rPr>
                        <m:t>     </m:t>
                      </m:r>
                      <m:r>
                        <a:rPr lang="en-US" b="0" i="1" smtClean="0">
                          <a:latin typeface="Cambria Math" panose="02040503050406030204" pitchFamily="18" charset="0"/>
                        </a:rPr>
                        <m:t>                          </m:t>
                      </m:r>
                      <m:r>
                        <a:rPr lang="en-IN" b="0" i="1" smtClean="0">
                          <a:latin typeface="Cambria Math" panose="02040503050406030204" pitchFamily="18" charset="0"/>
                        </a:rPr>
                        <m:t>= </m:t>
                      </m:r>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𝑛</m:t>
                          </m:r>
                          <m:r>
                            <a:rPr lang="en-IN" b="0" i="1" smtClean="0">
                              <a:latin typeface="Cambria Math" panose="02040503050406030204" pitchFamily="18" charset="0"/>
                            </a:rPr>
                            <m:t>,</m:t>
                          </m:r>
                          <m:r>
                            <a:rPr lang="en-IN" i="1">
                              <a:latin typeface="Cambria Math" panose="02040503050406030204" pitchFamily="18" charset="0"/>
                            </a:rPr>
                            <m:t>𝑚</m:t>
                          </m:r>
                        </m:sub>
                        <m:sup/>
                        <m:e>
                          <m:d>
                            <m:dPr>
                              <m:begChr m:val="⟨"/>
                              <m:endChr m:val="⟩"/>
                              <m:ctrlPr>
                                <a:rPr lang="en-IN" i="1">
                                  <a:latin typeface="Cambria Math" panose="02040503050406030204" pitchFamily="18" charset="0"/>
                                </a:rPr>
                              </m:ctrlPr>
                            </m:dPr>
                            <m:e>
                              <m:r>
                                <a:rPr lang="en-IN" i="1">
                                  <a:latin typeface="Cambria Math" panose="02040503050406030204" pitchFamily="18" charset="0"/>
                                </a:rPr>
                                <m:t>𝑛</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𝑚</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𝑚</m:t>
                          </m:r>
                          <m:r>
                            <a:rPr lang="en-IN" i="1">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𝐶</m:t>
                              </m:r>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𝑊</m:t>
                              </m:r>
                            </m:e>
                            <m:sub>
                              <m:r>
                                <a:rPr lang="en-IN" i="1">
                                  <a:latin typeface="Cambria Math" panose="02040503050406030204" pitchFamily="18" charset="0"/>
                                  <a:ea typeface="Cambria Math" panose="02040503050406030204" pitchFamily="18" charset="0"/>
                                </a:rPr>
                                <m:t>𝑚</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𝑊</m:t>
                              </m:r>
                            </m:e>
                            <m:sub>
                              <m:r>
                                <a:rPr lang="en-IN" i="1">
                                  <a:latin typeface="Cambria Math" panose="02040503050406030204" pitchFamily="18" charset="0"/>
                                  <a:ea typeface="Cambria Math" panose="02040503050406030204" pitchFamily="18" charset="0"/>
                                </a:rPr>
                                <m:t>𝑛</m:t>
                              </m:r>
                            </m:sub>
                          </m:sSub>
                          <m:r>
                            <a:rPr lang="en-IN" b="0" i="1" smtClean="0">
                              <a:latin typeface="Cambria Math" panose="02040503050406030204" pitchFamily="18" charset="0"/>
                              <a:ea typeface="Cambria Math" panose="02040503050406030204" pitchFamily="18" charset="0"/>
                            </a:rPr>
                            <m:t>)</m:t>
                          </m:r>
                        </m:e>
                      </m:nary>
                    </m:oMath>
                  </m:oMathPara>
                </a14:m>
                <a:br>
                  <a:rPr lang="en-IN" dirty="0"/>
                </a:br>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0" smtClean="0">
                          <a:latin typeface="Cambria Math" panose="02040503050406030204" pitchFamily="18" charset="0"/>
                        </a:rPr>
                        <m:t>=</m:t>
                      </m:r>
                      <m:nary>
                        <m:naryPr>
                          <m:chr m:val="∑"/>
                          <m:supHide m:val="on"/>
                          <m:ctrlPr>
                            <a:rPr lang="en-IN" i="1" smtClean="0">
                              <a:latin typeface="Cambria Math" panose="02040503050406030204" pitchFamily="18" charset="0"/>
                            </a:rPr>
                          </m:ctrlPr>
                        </m:naryPr>
                        <m:sub>
                          <m:r>
                            <a:rPr lang="en-IN" i="1">
                              <a:latin typeface="Cambria Math" panose="02040503050406030204" pitchFamily="18" charset="0"/>
                            </a:rPr>
                            <m:t>𝑚</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𝑚</m:t>
                              </m:r>
                            </m:sub>
                          </m:sSub>
                          <m:d>
                            <m:dPr>
                              <m:begChr m:val="⟨"/>
                              <m:endChr m:val="⟩"/>
                              <m:ctrlPr>
                                <a:rPr lang="en-IN" i="1">
                                  <a:latin typeface="Cambria Math" panose="02040503050406030204" pitchFamily="18" charset="0"/>
                                </a:rPr>
                              </m:ctrlPr>
                            </m:dPr>
                            <m:e>
                              <m:r>
                                <a:rPr lang="en-IN" b="0" i="1" smtClean="0">
                                  <a:latin typeface="Cambria Math" panose="02040503050406030204" pitchFamily="18" charset="0"/>
                                </a:rPr>
                                <m:t>𝑚</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rPr>
                                        <m:t>𝐴</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𝑚</m:t>
                              </m:r>
                            </m:e>
                          </m:d>
                          <m:r>
                            <a:rPr lang="en-IN" b="0" i="1" smtClean="0">
                              <a:latin typeface="Cambria Math" panose="02040503050406030204" pitchFamily="18" charset="0"/>
                              <a:ea typeface="Cambria Math" panose="02040503050406030204" pitchFamily="18" charset="0"/>
                            </a:rPr>
                            <m:t>−</m:t>
                          </m:r>
                          <m:nary>
                            <m:naryPr>
                              <m:chr m:val="∑"/>
                              <m:supHide m:val="on"/>
                              <m:ctrlPr>
                                <a:rPr lang="en-IN" i="1">
                                  <a:latin typeface="Cambria Math" panose="02040503050406030204" pitchFamily="18" charset="0"/>
                                </a:rPr>
                              </m:ctrlPr>
                            </m:naryPr>
                            <m:sub>
                              <m:r>
                                <a:rPr lang="en-IN" b="0" i="1" smtClean="0">
                                  <a:latin typeface="Cambria Math" panose="02040503050406030204" pitchFamily="18" charset="0"/>
                                </a:rPr>
                                <m:t>𝑛</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𝐶</m:t>
                                  </m:r>
                                </m:e>
                                <m:sup>
                                  <m:r>
                                    <a:rPr lang="en-IN" i="1">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e>
                          </m:nary>
                        </m:e>
                      </m:nary>
                    </m:oMath>
                  </m:oMathPara>
                </a14:m>
                <a:br>
                  <a:rPr lang="en-IN" dirty="0"/>
                </a:br>
                <a:br>
                  <a:rPr lang="en-IN" dirty="0"/>
                </a:br>
                <a:r>
                  <a:rPr lang="en-IN" dirty="0"/>
                  <a:t>		         </a:t>
                </a:r>
                <a14:m>
                  <m:oMath xmlns:m="http://schemas.openxmlformats.org/officeDocument/2006/math">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sSup>
                          <m:sSupPr>
                            <m:ctrlPr>
                              <a:rPr lang="en-IN" b="1" i="1">
                                <a:latin typeface="Cambria Math" panose="02040503050406030204" pitchFamily="18" charset="0"/>
                              </a:rPr>
                            </m:ctrlPr>
                          </m:sSupPr>
                          <m:e>
                            <m:sSup>
                              <m:sSupPr>
                                <m:ctrlPr>
                                  <a:rPr lang="en-IN" b="1" i="1">
                                    <a:latin typeface="Cambria Math" panose="02040503050406030204" pitchFamily="18" charset="0"/>
                                  </a:rPr>
                                </m:ctrlPr>
                              </m:sSupPr>
                              <m:e>
                                <m:r>
                                  <a:rPr lang="en-IN" b="1" i="1">
                                    <a:latin typeface="Cambria Math" panose="02040503050406030204" pitchFamily="18" charset="0"/>
                                  </a:rPr>
                                  <m:t>𝑪</m:t>
                                </m:r>
                              </m:e>
                              <m:sup>
                                <m:r>
                                  <a:rPr lang="en-IN" b="1" i="1">
                                    <a:latin typeface="Cambria Math" panose="02040503050406030204" pitchFamily="18" charset="0"/>
                                    <a:ea typeface="Cambria Math" panose="02040503050406030204" pitchFamily="18" charset="0"/>
                                  </a:rPr>
                                  <m:t>†</m:t>
                                </m:r>
                              </m:sup>
                            </m:sSup>
                            <m:r>
                              <a:rPr lang="en-IN" b="1" i="1">
                                <a:latin typeface="Cambria Math" panose="02040503050406030204" pitchFamily="18" charset="0"/>
                              </a:rPr>
                              <m:t>𝑨</m:t>
                            </m:r>
                          </m:e>
                          <m:sup>
                            <m:r>
                              <a:rPr lang="en-IN" b="1" i="1">
                                <a:latin typeface="Cambria Math" panose="02040503050406030204" pitchFamily="18" charset="0"/>
                                <a:ea typeface="Cambria Math" panose="02040503050406030204" pitchFamily="18" charset="0"/>
                              </a:rPr>
                              <m:t>†</m:t>
                            </m:r>
                          </m:sup>
                        </m:sSup>
                        <m:r>
                          <a:rPr lang="en-IN" b="1" i="1" smtClean="0">
                            <a:latin typeface="Cambria Math" panose="02040503050406030204" pitchFamily="18" charset="0"/>
                            <a:ea typeface="Cambria Math" panose="02040503050406030204" pitchFamily="18" charset="0"/>
                          </a:rPr>
                          <m:t>−</m:t>
                        </m:r>
                        <m:sSup>
                          <m:sSupPr>
                            <m:ctrlPr>
                              <a:rPr lang="en-IN" b="1" i="1">
                                <a:latin typeface="Cambria Math" panose="02040503050406030204" pitchFamily="18" charset="0"/>
                                <a:ea typeface="Cambria Math" panose="02040503050406030204" pitchFamily="18" charset="0"/>
                              </a:rPr>
                            </m:ctrlPr>
                          </m:sSupPr>
                          <m:e>
                            <m:sSup>
                              <m:sSupPr>
                                <m:ctrlPr>
                                  <a:rPr lang="en-IN" b="1" i="1">
                                    <a:latin typeface="Cambria Math" panose="02040503050406030204" pitchFamily="18" charset="0"/>
                                    <a:ea typeface="Cambria Math" panose="02040503050406030204" pitchFamily="18" charset="0"/>
                                  </a:rPr>
                                </m:ctrlPr>
                              </m:sSupPr>
                              <m:e>
                                <m:r>
                                  <a:rPr lang="en-IN" b="1" i="1">
                                    <a:latin typeface="Cambria Math" panose="02040503050406030204" pitchFamily="18" charset="0"/>
                                    <a:ea typeface="Cambria Math" panose="02040503050406030204" pitchFamily="18" charset="0"/>
                                  </a:rPr>
                                  <m:t>𝑨</m:t>
                                </m:r>
                              </m:e>
                              <m:sup>
                                <m:r>
                                  <a:rPr lang="en-IN" b="1" i="1">
                                    <a:latin typeface="Cambria Math" panose="02040503050406030204" pitchFamily="18" charset="0"/>
                                    <a:ea typeface="Cambria Math" panose="02040503050406030204" pitchFamily="18" charset="0"/>
                                  </a:rPr>
                                  <m:t>†</m:t>
                                </m:r>
                              </m:sup>
                            </m:sSup>
                            <m:r>
                              <a:rPr lang="en-IN" b="1" i="1">
                                <a:latin typeface="Cambria Math" panose="02040503050406030204" pitchFamily="18" charset="0"/>
                                <a:ea typeface="Cambria Math" panose="02040503050406030204" pitchFamily="18" charset="0"/>
                              </a:rPr>
                              <m:t>𝑪</m:t>
                            </m:r>
                          </m:e>
                          <m:sup>
                            <m:r>
                              <a:rPr lang="en-IN" b="1" i="1">
                                <a:latin typeface="Cambria Math" panose="02040503050406030204" pitchFamily="18" charset="0"/>
                                <a:ea typeface="Cambria Math" panose="02040503050406030204" pitchFamily="18" charset="0"/>
                              </a:rPr>
                              <m:t>†</m:t>
                            </m:r>
                          </m:sup>
                        </m:sSup>
                      </m:e>
                    </m:d>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d>
                          <m:dPr>
                            <m:begChr m:val="["/>
                            <m:endChr m:val="]"/>
                            <m:ctrlPr>
                              <a:rPr lang="en-IN" b="1" i="1" smtClean="0">
                                <a:latin typeface="Cambria Math" panose="02040503050406030204" pitchFamily="18" charset="0"/>
                              </a:rPr>
                            </m:ctrlPr>
                          </m:dPr>
                          <m:e>
                            <m:sSup>
                              <m:sSupPr>
                                <m:ctrlPr>
                                  <a:rPr lang="en-IN" b="1" i="1">
                                    <a:latin typeface="Cambria Math" panose="02040503050406030204" pitchFamily="18" charset="0"/>
                                  </a:rPr>
                                </m:ctrlPr>
                              </m:sSupPr>
                              <m:e>
                                <m:sSup>
                                  <m:sSupPr>
                                    <m:ctrlPr>
                                      <a:rPr lang="en-IN" b="1" i="1">
                                        <a:latin typeface="Cambria Math" panose="02040503050406030204" pitchFamily="18" charset="0"/>
                                      </a:rPr>
                                    </m:ctrlPr>
                                  </m:sSupPr>
                                  <m:e>
                                    <m:r>
                                      <a:rPr lang="en-IN" b="1" i="1">
                                        <a:latin typeface="Cambria Math" panose="02040503050406030204" pitchFamily="18" charset="0"/>
                                      </a:rPr>
                                      <m:t>𝑪</m:t>
                                    </m:r>
                                  </m:e>
                                  <m:sup>
                                    <m:r>
                                      <a:rPr lang="en-IN" b="1" i="1">
                                        <a:latin typeface="Cambria Math" panose="02040503050406030204" pitchFamily="18" charset="0"/>
                                        <a:ea typeface="Cambria Math" panose="02040503050406030204" pitchFamily="18" charset="0"/>
                                      </a:rPr>
                                      <m:t>†</m:t>
                                    </m:r>
                                  </m:sup>
                                </m:sSup>
                                <m:r>
                                  <a:rPr lang="en-IN" b="1" i="1" smtClean="0">
                                    <a:latin typeface="Cambria Math" panose="02040503050406030204" pitchFamily="18" charset="0"/>
                                    <a:ea typeface="Cambria Math" panose="02040503050406030204" pitchFamily="18" charset="0"/>
                                  </a:rPr>
                                  <m:t>,</m:t>
                                </m:r>
                                <m:r>
                                  <a:rPr lang="en-IN" b="1" i="1">
                                    <a:latin typeface="Cambria Math" panose="02040503050406030204" pitchFamily="18" charset="0"/>
                                  </a:rPr>
                                  <m:t>𝑨</m:t>
                                </m:r>
                              </m:e>
                              <m:sup>
                                <m:r>
                                  <a:rPr lang="en-IN" b="1" i="1">
                                    <a:latin typeface="Cambria Math" panose="02040503050406030204" pitchFamily="18" charset="0"/>
                                    <a:ea typeface="Cambria Math" panose="02040503050406030204" pitchFamily="18" charset="0"/>
                                  </a:rPr>
                                  <m:t>†</m:t>
                                </m:r>
                              </m:sup>
                            </m:sSup>
                          </m:e>
                        </m:d>
                      </m:e>
                    </m:d>
                  </m:oMath>
                </a14:m>
                <a:endParaRPr lang="en-IN" b="1" i="1" dirty="0">
                  <a:latin typeface="Cambria Math" panose="02040503050406030204" pitchFamily="18" charset="0"/>
                </a:endParaRPr>
              </a:p>
              <a:p>
                <a:pPr marL="0" indent="0">
                  <a:buNone/>
                </a:pPr>
                <a:endParaRPr lang="en-IN" b="0" i="1" dirty="0">
                  <a:latin typeface="Cambria Math" panose="02040503050406030204" pitchFamily="18" charset="0"/>
                </a:endParaRPr>
              </a:p>
              <a:p>
                <a:pPr marL="0" indent="0">
                  <a:buNone/>
                </a:pPr>
                <a:r>
                  <a:rPr lang="en-IN" i="1" dirty="0">
                    <a:latin typeface="Cambria Math" panose="02040503050406030204" pitchFamily="18" charset="0"/>
                  </a:rPr>
                  <a:t>Now let us substitute </a:t>
                </a:r>
                <a14:m>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𝐻</m:t>
                        </m:r>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𝑤𝑒</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𝑓𝑖𝑛𝑑</m:t>
                    </m:r>
                    <m:r>
                      <a:rPr lang="en-IN" b="0" i="1" smtClean="0">
                        <a:latin typeface="Cambria Math" panose="02040503050406030204" pitchFamily="18" charset="0"/>
                        <a:ea typeface="Cambria Math" panose="02040503050406030204" pitchFamily="18" charset="0"/>
                      </a:rPr>
                      <m:t> </m:t>
                    </m:r>
                  </m:oMath>
                </a14:m>
                <a:br>
                  <a:rPr lang="en-IN" dirty="0"/>
                </a:br>
                <a:br>
                  <a:rPr lang="en-IN" dirty="0"/>
                </a:br>
                <a:r>
                  <a:rPr lang="en-IN" dirty="0"/>
                  <a:t>				</a:t>
                </a:r>
                <a14:m>
                  <m:oMath xmlns:m="http://schemas.openxmlformats.org/officeDocument/2006/math">
                    <m:d>
                      <m:dPr>
                        <m:ctrlPr>
                          <a:rPr lang="en-IN" b="1" i="1" smtClean="0">
                            <a:latin typeface="Cambria Math" panose="02040503050406030204" pitchFamily="18" charset="0"/>
                          </a:rPr>
                        </m:ctrlPr>
                      </m:dPr>
                      <m:e>
                        <m:r>
                          <a:rPr lang="en-IN" b="1" i="0" smtClean="0">
                            <a:latin typeface="Cambria Math" panose="02040503050406030204" pitchFamily="18" charset="0"/>
                          </a:rPr>
                          <m:t>𝐁</m:t>
                        </m:r>
                        <m:r>
                          <a:rPr lang="en-IN" b="1" i="0" smtClean="0">
                            <a:latin typeface="Cambria Math" panose="02040503050406030204" pitchFamily="18" charset="0"/>
                          </a:rPr>
                          <m:t>,</m:t>
                        </m:r>
                        <m:r>
                          <a:rPr lang="en-IN" b="1" i="0" smtClean="0">
                            <a:latin typeface="Cambria Math" panose="02040503050406030204" pitchFamily="18" charset="0"/>
                          </a:rPr>
                          <m:t>𝐁</m:t>
                        </m:r>
                      </m:e>
                    </m:d>
                    <m:r>
                      <a:rPr lang="en-IN" b="1" i="0" smtClean="0">
                        <a:latin typeface="Cambria Math" panose="02040503050406030204" pitchFamily="18" charset="0"/>
                      </a:rPr>
                      <m:t>=</m:t>
                    </m:r>
                    <m:d>
                      <m:dPr>
                        <m:begChr m:val="⟨"/>
                        <m:endChr m:val="⟩"/>
                        <m:ctrlPr>
                          <a:rPr lang="en-IN" b="1" i="1" smtClean="0">
                            <a:latin typeface="Cambria Math" panose="02040503050406030204" pitchFamily="18" charset="0"/>
                          </a:rPr>
                        </m:ctrlPr>
                      </m:dPr>
                      <m:e>
                        <m:d>
                          <m:dPr>
                            <m:begChr m:val="["/>
                            <m:endChr m:val="]"/>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𝑪</m:t>
                                </m:r>
                              </m:e>
                              <m:sup>
                                <m:r>
                                  <a:rPr lang="en-IN" b="1" i="1" smtClean="0">
                                    <a:latin typeface="Cambria Math" panose="02040503050406030204" pitchFamily="18" charset="0"/>
                                    <a:ea typeface="Cambria Math" panose="02040503050406030204" pitchFamily="18" charset="0"/>
                                  </a:rPr>
                                  <m:t>†</m:t>
                                </m:r>
                              </m:sup>
                            </m:sSup>
                            <m:r>
                              <a:rPr lang="en-IN" b="1" i="1" smtClean="0">
                                <a:latin typeface="Cambria Math" panose="02040503050406030204" pitchFamily="18" charset="0"/>
                                <a:ea typeface="Cambria Math" panose="02040503050406030204" pitchFamily="18" charset="0"/>
                              </a:rPr>
                              <m:t>,</m:t>
                            </m:r>
                            <m:d>
                              <m:dPr>
                                <m:begChr m:val="["/>
                                <m:endChr m:val="]"/>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𝑯</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𝑪</m:t>
                                </m:r>
                              </m:e>
                            </m:d>
                          </m:e>
                        </m:d>
                      </m:e>
                    </m:d>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𝟎</m:t>
                    </m:r>
                    <m:r>
                      <a:rPr lang="en-IN" b="1" i="1" smtClean="0">
                        <a:latin typeface="Cambria Math" panose="02040503050406030204" pitchFamily="18" charset="0"/>
                      </a:rPr>
                      <m:t> </m:t>
                    </m:r>
                  </m:oMath>
                </a14:m>
                <a:endParaRPr lang="en-IN" b="1" dirty="0"/>
              </a:p>
              <a:p>
                <a:pPr marL="0" indent="0">
                  <a:buNone/>
                </a:pPr>
                <a:r>
                  <a:rPr lang="en-IN" dirty="0"/>
                  <a:t>			</a:t>
                </a:r>
              </a:p>
            </p:txBody>
          </p:sp>
        </mc:Choice>
        <mc:Fallback>
          <p:sp>
            <p:nvSpPr>
              <p:cNvPr id="3" name="Content Placeholder 2">
                <a:extLst>
                  <a:ext uri="{FF2B5EF4-FFF2-40B4-BE49-F238E27FC236}">
                    <a16:creationId xmlns:a16="http://schemas.microsoft.com/office/drawing/2014/main" id="{278D5E1F-3FD4-4F82-89E5-B3CA7FD8BC0B}"/>
                  </a:ext>
                </a:extLst>
              </p:cNvPr>
              <p:cNvSpPr>
                <a:spLocks noGrp="1" noRot="1" noChangeAspect="1" noMove="1" noResize="1" noEditPoints="1" noAdjustHandles="1" noChangeArrowheads="1" noChangeShapeType="1" noTextEdit="1"/>
              </p:cNvSpPr>
              <p:nvPr>
                <p:ph idx="1"/>
              </p:nvPr>
            </p:nvSpPr>
            <p:spPr>
              <a:xfrm>
                <a:off x="218941" y="167424"/>
                <a:ext cx="11603865" cy="6375043"/>
              </a:xfrm>
              <a:blipFill>
                <a:blip r:embed="rId2"/>
                <a:stretch>
                  <a:fillRect l="-841"/>
                </a:stretch>
              </a:blipFill>
            </p:spPr>
            <p:txBody>
              <a:bodyPr/>
              <a:lstStyle/>
              <a:p>
                <a:r>
                  <a:rPr lang="en-IN">
                    <a:noFill/>
                  </a:rPr>
                  <a:t> </a:t>
                </a:r>
              </a:p>
            </p:txBody>
          </p:sp>
        </mc:Fallback>
      </mc:AlternateContent>
    </p:spTree>
    <p:extLst>
      <p:ext uri="{BB962C8B-B14F-4D97-AF65-F5344CB8AC3E}">
        <p14:creationId xmlns:p14="http://schemas.microsoft.com/office/powerpoint/2010/main" val="1141429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43579B-8A84-497E-88DA-E5963009EFDA}"/>
              </a:ext>
            </a:extLst>
          </p:cNvPr>
          <p:cNvPicPr>
            <a:picLocks noChangeAspect="1"/>
          </p:cNvPicPr>
          <p:nvPr/>
        </p:nvPicPr>
        <p:blipFill>
          <a:blip r:embed="rId2"/>
          <a:stretch>
            <a:fillRect/>
          </a:stretch>
        </p:blipFill>
        <p:spPr>
          <a:xfrm>
            <a:off x="352022" y="3907761"/>
            <a:ext cx="4979831" cy="262562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4DF268-8B07-4E39-9861-2FDFD508E5F2}"/>
                  </a:ext>
                </a:extLst>
              </p:cNvPr>
              <p:cNvSpPr>
                <a:spLocks noGrp="1"/>
              </p:cNvSpPr>
              <p:nvPr>
                <p:ph idx="1"/>
              </p:nvPr>
            </p:nvSpPr>
            <p:spPr>
              <a:xfrm>
                <a:off x="167425" y="141668"/>
                <a:ext cx="11835685" cy="6529588"/>
              </a:xfrm>
            </p:spPr>
            <p:txBody>
              <a:bodyPr/>
              <a:lstStyle/>
              <a:p>
                <a:r>
                  <a:rPr lang="en-IN" dirty="0"/>
                  <a:t>Let us find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r>
                  <a:rPr lang="en-IN" b="0" dirty="0"/>
                  <a:t> We will use the following approximation:</a:t>
                </a:r>
              </a:p>
              <a:p>
                <a:pPr marL="0" indent="0">
                  <a:buNone/>
                </a:pPr>
                <a:r>
                  <a:rPr lang="en-IN" dirty="0"/>
                  <a:t>	</a:t>
                </a:r>
                <a14:m>
                  <m:oMath xmlns:m="http://schemas.openxmlformats.org/officeDocument/2006/math">
                    <m:r>
                      <a:rPr lang="en-IN" b="0" i="1" smtClean="0">
                        <a:latin typeface="Cambria Math" panose="02040503050406030204" pitchFamily="18" charset="0"/>
                      </a:rPr>
                      <m:t>0&lt;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𝑚</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𝑛</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𝑇𝑟</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𝛽</m:t>
                                </m:r>
                                <m:r>
                                  <a:rPr lang="en-IN" b="0" i="1" smtClean="0">
                                    <a:latin typeface="Cambria Math" panose="02040503050406030204" pitchFamily="18" charset="0"/>
                                  </a:rPr>
                                  <m:t>𝐻</m:t>
                                </m:r>
                              </m:sup>
                            </m:sSup>
                          </m:e>
                        </m:d>
                      </m:e>
                    </m:d>
                    <m:f>
                      <m:fPr>
                        <m:ctrlPr>
                          <a:rPr lang="en-IN" b="0" i="1" smtClean="0">
                            <a:latin typeface="Cambria Math" panose="02040503050406030204" pitchFamily="18" charset="0"/>
                          </a:rPr>
                        </m:ctrlPr>
                      </m:fPr>
                      <m:num>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𝛽</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sup>
                        </m:sSup>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𝛽</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𝑛</m:t>
                                </m:r>
                              </m:sub>
                            </m:sSub>
                          </m:sup>
                        </m:sSup>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den>
                    </m:f>
                    <m:f>
                      <m:fPr>
                        <m:ctrlPr>
                          <a:rPr lang="en-IN" b="0" i="1" smtClean="0">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𝛽</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m:t>
                                </m:r>
                              </m:sub>
                            </m:sSub>
                          </m:sup>
                        </m:sSup>
                        <m:r>
                          <a:rPr lang="en-IN" i="1">
                            <a:latin typeface="Cambria Math" panose="02040503050406030204" pitchFamily="18" charset="0"/>
                          </a:rPr>
                          <m:t> </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𝛽</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𝑛</m:t>
                                </m:r>
                              </m:sub>
                            </m:sSub>
                          </m:sup>
                        </m:sSup>
                      </m:num>
                      <m:den>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𝛽</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m:t>
                                </m:r>
                              </m:sub>
                            </m:sSub>
                          </m:sup>
                        </m:sSup>
                        <m:r>
                          <a:rPr lang="en-IN" i="1">
                            <a:latin typeface="Cambria Math" panose="02040503050406030204" pitchFamily="18" charset="0"/>
                          </a:rPr>
                          <m:t> +</m:t>
                        </m:r>
                        <m:sSup>
                          <m:sSupPr>
                            <m:ctrlPr>
                              <a:rPr lang="en-IN" i="1">
                                <a:latin typeface="Cambria Math" panose="02040503050406030204" pitchFamily="18" charset="0"/>
                              </a:rPr>
                            </m:ctrlPr>
                          </m:sSupPr>
                          <m:e>
                            <m:r>
                              <a:rPr lang="en-IN" b="0" i="1" smtClean="0">
                                <a:latin typeface="Cambria Math" panose="02040503050406030204" pitchFamily="18" charset="0"/>
                              </a:rPr>
                              <m:t> </m:t>
                            </m:r>
                            <m:r>
                              <a:rPr lang="en-IN" i="1">
                                <a:latin typeface="Cambria Math" panose="02040503050406030204" pitchFamily="18" charset="0"/>
                              </a:rPr>
                              <m:t>𝑒</m:t>
                            </m:r>
                          </m:e>
                          <m:sup>
                            <m:r>
                              <a:rPr lang="en-IN" i="1">
                                <a:latin typeface="Cambria Math" panose="02040503050406030204" pitchFamily="18" charset="0"/>
                              </a:rPr>
                              <m:t>−</m:t>
                            </m:r>
                            <m:r>
                              <a:rPr lang="en-IN" i="1">
                                <a:latin typeface="Cambria Math" panose="02040503050406030204" pitchFamily="18" charset="0"/>
                              </a:rPr>
                              <m:t>𝛽</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𝑛</m:t>
                                </m:r>
                              </m:sub>
                            </m:sSub>
                          </m:sup>
                        </m:sSup>
                      </m:den>
                    </m:f>
                  </m:oMath>
                </a14:m>
                <a:endParaRPr lang="en-IN" b="0" dirty="0"/>
              </a:p>
              <a:p>
                <a:pPr marL="0" indent="0">
                  <a:buNone/>
                </a:pPr>
                <a:endParaRPr lang="en-IN" dirty="0"/>
              </a:p>
              <a:p>
                <a:pPr marL="0" indent="0">
                  <a:buNone/>
                </a:pPr>
                <a:r>
                  <a:rPr lang="en-IN" b="0" dirty="0"/>
                  <a:t>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𝑚</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𝑛</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den>
                    </m:f>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tanh</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2</m:t>
                                </m:r>
                              </m:den>
                            </m:f>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e>
                            </m:d>
                          </m:e>
                        </m:d>
                      </m:e>
                    </m:func>
                  </m:oMath>
                </a14:m>
                <a:endParaRPr lang="en-IN" b="0" dirty="0"/>
              </a:p>
              <a:p>
                <a:pPr marL="0" indent="0">
                  <a:buNone/>
                </a:pPr>
                <a:endParaRPr lang="en-IN" b="0" dirty="0"/>
              </a:p>
              <a:p>
                <a:pPr marL="0" indent="0">
                  <a:buNone/>
                </a:pPr>
                <a:r>
                  <a:rPr lang="en-IN" dirty="0"/>
                  <a:t>Since </a:t>
                </a:r>
                <a14:m>
                  <m:oMath xmlns:m="http://schemas.openxmlformats.org/officeDocument/2006/math">
                    <m:r>
                      <a:rPr lang="en-IN" b="0" i="1" smtClean="0">
                        <a:latin typeface="Cambria Math" panose="02040503050406030204" pitchFamily="18" charset="0"/>
                      </a:rPr>
                      <m:t>𝑡𝑎𝑛h𝑥</m:t>
                    </m:r>
                    <m:r>
                      <a:rPr lang="en-IN" b="0" i="1" smtClean="0">
                        <a:latin typeface="Cambria Math" panose="02040503050406030204" pitchFamily="18" charset="0"/>
                      </a:rPr>
                      <m:t>&lt;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&gt;0  </m:t>
                    </m:r>
                    <m:r>
                      <a:rPr lang="en-IN" b="0" i="1" smtClean="0">
                        <a:latin typeface="Cambria Math" panose="02040503050406030204" pitchFamily="18" charset="0"/>
                      </a:rPr>
                      <m:t>𝑤𝑒</m:t>
                    </m:r>
                    <m:r>
                      <a:rPr lang="en-IN" b="0" i="1" smtClean="0">
                        <a:latin typeface="Cambria Math" panose="02040503050406030204" pitchFamily="18" charset="0"/>
                      </a:rPr>
                      <m:t> </m:t>
                    </m:r>
                    <m:r>
                      <a:rPr lang="en-IN" b="0" i="1" smtClean="0">
                        <a:latin typeface="Cambria Math" panose="02040503050406030204" pitchFamily="18" charset="0"/>
                      </a:rPr>
                      <m:t>𝑐𝑎𝑛</m:t>
                    </m:r>
                    <m:r>
                      <a:rPr lang="en-IN" b="0" i="1" smtClean="0">
                        <a:latin typeface="Cambria Math" panose="02040503050406030204" pitchFamily="18" charset="0"/>
                      </a:rPr>
                      <m:t> </m:t>
                    </m:r>
                    <m:r>
                      <a:rPr lang="en-IN" b="0" i="1" smtClean="0">
                        <a:latin typeface="Cambria Math" panose="02040503050406030204" pitchFamily="18" charset="0"/>
                      </a:rPr>
                      <m:t>𝑐𝑜𝑛𝑐𝑙𝑢𝑑𝑒</m:t>
                    </m:r>
                    <m:r>
                      <a:rPr lang="en-IN" b="0" i="1" smtClean="0">
                        <a:latin typeface="Cambria Math" panose="02040503050406030204" pitchFamily="18" charset="0"/>
                      </a:rPr>
                      <m:t> </m:t>
                    </m:r>
                    <m:r>
                      <a:rPr lang="en-IN" b="0" i="1" smtClean="0">
                        <a:latin typeface="Cambria Math" panose="02040503050406030204" pitchFamily="18" charset="0"/>
                      </a:rPr>
                      <m:t>𝑡h𝑎𝑡</m:t>
                    </m:r>
                    <m:r>
                      <a:rPr lang="en-IN" b="0" i="1" smtClean="0">
                        <a:latin typeface="Cambria Math" panose="02040503050406030204" pitchFamily="18" charset="0"/>
                      </a:rPr>
                      <m:t> </m:t>
                    </m:r>
                  </m:oMath>
                </a14:m>
                <a:endParaRPr lang="en-IN" b="0" dirty="0"/>
              </a:p>
              <a:p>
                <a:pPr marL="0" indent="0">
                  <a:buNone/>
                </a:pPr>
                <a:r>
                  <a:rPr lang="en-IN" b="0" dirty="0"/>
                  <a:t> </a:t>
                </a:r>
                <a14:m>
                  <m:oMath xmlns:m="http://schemas.openxmlformats.org/officeDocument/2006/math">
                    <m:r>
                      <a:rPr lang="en-IN" sz="1400" b="0" i="1" smtClean="0">
                        <a:latin typeface="Cambria Math" panose="02040503050406030204" pitchFamily="18" charset="0"/>
                      </a:rPr>
                      <m:t>𝑃𝑙𝑜𝑡</m:t>
                    </m:r>
                    <m:r>
                      <a:rPr lang="en-IN" sz="1400" b="0" i="1" smtClean="0">
                        <a:latin typeface="Cambria Math" panose="02040503050406030204" pitchFamily="18" charset="0"/>
                      </a:rPr>
                      <m:t> </m:t>
                    </m:r>
                    <m:r>
                      <a:rPr lang="en-IN" sz="1400" b="0" i="1" smtClean="0">
                        <a:latin typeface="Cambria Math" panose="02040503050406030204" pitchFamily="18" charset="0"/>
                      </a:rPr>
                      <m:t>𝑜𝑓</m:t>
                    </m:r>
                    <m:r>
                      <a:rPr lang="en-IN" sz="1400" b="0" i="1" smtClean="0">
                        <a:latin typeface="Cambria Math" panose="02040503050406030204" pitchFamily="18" charset="0"/>
                      </a:rPr>
                      <m:t> </m:t>
                    </m:r>
                    <m:r>
                      <a:rPr lang="en-IN" sz="1400" b="0" i="1" smtClean="0">
                        <a:latin typeface="Cambria Math" panose="02040503050406030204" pitchFamily="18" charset="0"/>
                      </a:rPr>
                      <m:t>𝑦</m:t>
                    </m:r>
                    <m:r>
                      <a:rPr lang="en-IN" sz="1400" b="0" i="1" smtClean="0">
                        <a:latin typeface="Cambria Math" panose="02040503050406030204" pitchFamily="18" charset="0"/>
                      </a:rPr>
                      <m:t>=</m:t>
                    </m:r>
                    <m:r>
                      <a:rPr lang="en-IN" sz="1400" b="0" i="1" smtClean="0">
                        <a:latin typeface="Cambria Math" panose="02040503050406030204" pitchFamily="18" charset="0"/>
                      </a:rPr>
                      <m:t>𝑡𝑎𝑛h𝑥</m:t>
                    </m:r>
                    <m:r>
                      <a:rPr lang="en-IN" sz="1400" b="0" i="1" smtClean="0">
                        <a:latin typeface="Cambria Math" panose="02040503050406030204" pitchFamily="18" charset="0"/>
                      </a:rPr>
                      <m:t> </m:t>
                    </m:r>
                    <m:r>
                      <a:rPr lang="en-IN" sz="1400" b="0" i="1" smtClean="0">
                        <a:latin typeface="Cambria Math" panose="02040503050406030204" pitchFamily="18" charset="0"/>
                      </a:rPr>
                      <m:t>𝑎𝑛𝑑</m:t>
                    </m:r>
                    <m:r>
                      <a:rPr lang="en-IN" sz="1400" b="0" i="1" smtClean="0">
                        <a:latin typeface="Cambria Math" panose="02040503050406030204" pitchFamily="18" charset="0"/>
                      </a:rPr>
                      <m:t> </m:t>
                    </m:r>
                    <m:r>
                      <a:rPr lang="en-IN" sz="1400" b="0" i="1" smtClean="0">
                        <a:latin typeface="Cambria Math" panose="02040503050406030204" pitchFamily="18" charset="0"/>
                      </a:rPr>
                      <m:t>𝑦</m:t>
                    </m:r>
                    <m:r>
                      <a:rPr lang="en-IN" sz="1400" b="0" i="1" smtClean="0">
                        <a:latin typeface="Cambria Math" panose="02040503050406030204" pitchFamily="18" charset="0"/>
                      </a:rPr>
                      <m:t>=</m:t>
                    </m:r>
                    <m:r>
                      <a:rPr lang="en-IN" sz="1400" b="0" i="1" smtClean="0">
                        <a:latin typeface="Cambria Math" panose="02040503050406030204" pitchFamily="18" charset="0"/>
                      </a:rPr>
                      <m:t>𝑥</m:t>
                    </m:r>
                  </m:oMath>
                </a14:m>
                <a:endParaRPr lang="en-IN" sz="1400" b="0"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r>
                        <a:rPr lang="en-IN" b="1" i="1" smtClean="0">
                          <a:latin typeface="Cambria Math" panose="02040503050406030204" pitchFamily="18" charset="0"/>
                        </a:rPr>
                        <m:t>𝟎</m:t>
                      </m:r>
                      <m:r>
                        <a:rPr lang="en-IN" b="1" i="1" smtClean="0">
                          <a:latin typeface="Cambria Math" panose="02040503050406030204" pitchFamily="18" charset="0"/>
                        </a:rPr>
                        <m:t>&lt;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r>
                                <a:rPr lang="en-IN" b="1" i="1">
                                  <a:latin typeface="Cambria Math" panose="02040503050406030204" pitchFamily="18" charset="0"/>
                                </a:rPr>
                                <m:t>𝑾</m:t>
                              </m:r>
                            </m:e>
                            <m:sub>
                              <m:r>
                                <a:rPr lang="en-IN" b="1" i="1">
                                  <a:latin typeface="Cambria Math" panose="02040503050406030204" pitchFamily="18" charset="0"/>
                                </a:rPr>
                                <m:t>𝒎</m:t>
                              </m:r>
                            </m:sub>
                          </m:sSub>
                          <m:r>
                            <a:rPr lang="en-IN" b="1" i="1">
                              <a:latin typeface="Cambria Math" panose="02040503050406030204" pitchFamily="18" charset="0"/>
                            </a:rPr>
                            <m:t> </m:t>
                          </m:r>
                          <m:r>
                            <a:rPr lang="en-IN" b="1" i="1" smtClean="0">
                              <a:latin typeface="Cambria Math" panose="02040503050406030204" pitchFamily="18" charset="0"/>
                            </a:rPr>
                            <m:t>−</m:t>
                          </m:r>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𝑾</m:t>
                              </m:r>
                            </m:e>
                            <m:sub>
                              <m:r>
                                <a:rPr lang="en-IN" b="1" i="1">
                                  <a:latin typeface="Cambria Math" panose="02040503050406030204" pitchFamily="18" charset="0"/>
                                </a:rPr>
                                <m:t>𝒏</m:t>
                              </m:r>
                            </m:sub>
                          </m:sSub>
                        </m:num>
                        <m:den>
                          <m:sSub>
                            <m:sSubPr>
                              <m:ctrlPr>
                                <a:rPr lang="en-IN" b="1" i="1">
                                  <a:latin typeface="Cambria Math" panose="02040503050406030204" pitchFamily="18" charset="0"/>
                                </a:rPr>
                              </m:ctrlPr>
                            </m:sSubPr>
                            <m:e>
                              <m:r>
                                <a:rPr lang="en-IN" b="1" i="1">
                                  <a:latin typeface="Cambria Math" panose="02040503050406030204" pitchFamily="18" charset="0"/>
                                </a:rPr>
                                <m:t>𝑬</m:t>
                              </m:r>
                            </m:e>
                            <m:sub>
                              <m:r>
                                <a:rPr lang="en-IN" b="1" i="1">
                                  <a:latin typeface="Cambria Math" panose="02040503050406030204" pitchFamily="18" charset="0"/>
                                </a:rPr>
                                <m:t>𝒏</m:t>
                              </m:r>
                            </m:sub>
                          </m:sSub>
                          <m:r>
                            <a:rPr lang="en-IN" b="1" i="1">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𝑬</m:t>
                              </m:r>
                            </m:e>
                            <m:sub>
                              <m:r>
                                <a:rPr lang="en-IN" b="1" i="1">
                                  <a:latin typeface="Cambria Math" panose="02040503050406030204" pitchFamily="18" charset="0"/>
                                </a:rPr>
                                <m:t>𝒎</m:t>
                              </m:r>
                            </m:sub>
                          </m:sSub>
                        </m:den>
                      </m:f>
                      <m:r>
                        <a:rPr lang="en-IN" b="1" i="1" smtClean="0">
                          <a:latin typeface="Cambria Math" panose="02040503050406030204" pitchFamily="18" charset="0"/>
                        </a:rPr>
                        <m:t>&lt;</m:t>
                      </m:r>
                      <m:f>
                        <m:fPr>
                          <m:ctrlPr>
                            <a:rPr lang="en-IN" b="1" i="1" smtClean="0">
                              <a:latin typeface="Cambria Math" panose="02040503050406030204" pitchFamily="18" charset="0"/>
                            </a:rPr>
                          </m:ctrlPr>
                        </m:fPr>
                        <m:num>
                          <m:r>
                            <a:rPr lang="en-IN" b="1" i="1" smtClean="0">
                              <a:latin typeface="Cambria Math" panose="02040503050406030204" pitchFamily="18" charset="0"/>
                            </a:rPr>
                            <m:t>𝜷</m:t>
                          </m:r>
                        </m:num>
                        <m:den>
                          <m:r>
                            <a:rPr lang="en-IN" b="1" i="1" smtClean="0">
                              <a:latin typeface="Cambria Math" panose="02040503050406030204" pitchFamily="18" charset="0"/>
                            </a:rPr>
                            <m:t>𝟐</m:t>
                          </m:r>
                        </m:den>
                      </m:f>
                      <m:d>
                        <m:dPr>
                          <m:ctrlPr>
                            <a:rPr lang="en-IN" b="1" i="1" smtClean="0">
                              <a:latin typeface="Cambria Math" panose="02040503050406030204" pitchFamily="18" charset="0"/>
                            </a:rPr>
                          </m:ctrlPr>
                        </m:dPr>
                        <m:e>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𝒏</m:t>
                              </m:r>
                            </m:sub>
                          </m:sSub>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𝒎</m:t>
                              </m:r>
                            </m:sub>
                          </m:sSub>
                        </m:e>
                      </m:d>
                      <m:r>
                        <a:rPr lang="en-IN" b="0" i="1" smtClean="0">
                          <a:latin typeface="Cambria Math" panose="02040503050406030204" pitchFamily="18" charset="0"/>
                        </a:rPr>
                        <m:t> </m:t>
                      </m:r>
                    </m:oMath>
                  </m:oMathPara>
                </a14:m>
                <a:endParaRPr lang="en-IN" b="0" dirty="0"/>
              </a:p>
              <a:p>
                <a:pPr marL="0" indent="0">
                  <a:buNone/>
                </a:pPr>
                <a:br>
                  <a:rPr lang="en-IN" b="0" dirty="0"/>
                </a:br>
                <a:r>
                  <a:rPr lang="en-IN" b="0" dirty="0"/>
                  <a:t>			 </a:t>
                </a:r>
              </a:p>
            </p:txBody>
          </p:sp>
        </mc:Choice>
        <mc:Fallback xmlns="">
          <p:sp>
            <p:nvSpPr>
              <p:cNvPr id="3" name="Content Placeholder 2">
                <a:extLst>
                  <a:ext uri="{FF2B5EF4-FFF2-40B4-BE49-F238E27FC236}">
                    <a16:creationId xmlns:a16="http://schemas.microsoft.com/office/drawing/2014/main" id="{394DF268-8B07-4E39-9861-2FDFD508E5F2}"/>
                  </a:ext>
                </a:extLst>
              </p:cNvPr>
              <p:cNvSpPr>
                <a:spLocks noGrp="1" noRot="1" noChangeAspect="1" noMove="1" noResize="1" noEditPoints="1" noAdjustHandles="1" noChangeArrowheads="1" noChangeShapeType="1" noTextEdit="1"/>
              </p:cNvSpPr>
              <p:nvPr>
                <p:ph idx="1"/>
              </p:nvPr>
            </p:nvSpPr>
            <p:spPr>
              <a:xfrm>
                <a:off x="167425" y="141668"/>
                <a:ext cx="11835685" cy="6529588"/>
              </a:xfrm>
              <a:blipFill>
                <a:blip r:embed="rId3"/>
                <a:stretch>
                  <a:fillRect l="-1030" t="-1494"/>
                </a:stretch>
              </a:blipFill>
            </p:spPr>
            <p:txBody>
              <a:bodyPr/>
              <a:lstStyle/>
              <a:p>
                <a:r>
                  <a:rPr lang="en-IN">
                    <a:noFill/>
                  </a:rPr>
                  <a:t> </a:t>
                </a:r>
              </a:p>
            </p:txBody>
          </p:sp>
        </mc:Fallback>
      </mc:AlternateContent>
    </p:spTree>
    <p:extLst>
      <p:ext uri="{BB962C8B-B14F-4D97-AF65-F5344CB8AC3E}">
        <p14:creationId xmlns:p14="http://schemas.microsoft.com/office/powerpoint/2010/main" val="2476526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72F61F-9C5D-4FCF-B2A7-2B68F4664DA3}"/>
                  </a:ext>
                </a:extLst>
              </p:cNvPr>
              <p:cNvSpPr>
                <a:spLocks noGrp="1"/>
              </p:cNvSpPr>
              <p:nvPr>
                <p:ph idx="1"/>
              </p:nvPr>
            </p:nvSpPr>
            <p:spPr>
              <a:xfrm>
                <a:off x="103031" y="206062"/>
                <a:ext cx="11951594" cy="6542468"/>
              </a:xfrm>
            </p:spPr>
            <p:txBody>
              <a:bodyPr>
                <a:normAutofit/>
              </a:bodyPr>
              <a:lstStyle/>
              <a:p>
                <a:pPr marL="0" indent="0">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2</m:t>
                          </m:r>
                        </m:den>
                      </m:f>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sub>
                        <m:sup/>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m:t>
                                      </m:r>
                                    </m:sup>
                                  </m:sSup>
                                </m:e>
                              </m:d>
                              <m:r>
                                <a:rPr lang="en-IN" b="0" i="1" smtClean="0">
                                  <a:latin typeface="Cambria Math" panose="02040503050406030204" pitchFamily="18" charset="0"/>
                                  <a:ea typeface="Cambria Math" panose="02040503050406030204" pitchFamily="18" charset="0"/>
                                </a:rPr>
                                <m:t>𝑚</m:t>
                              </m:r>
                            </m:e>
                          </m:d>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𝑚</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𝑛</m:t>
                              </m:r>
                            </m:e>
                          </m:d>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𝑊</m:t>
                                  </m:r>
                                </m:e>
                                <m:sub>
                                  <m:r>
                                    <a:rPr lang="en-IN" b="0" i="1" smtClean="0">
                                      <a:latin typeface="Cambria Math" panose="02040503050406030204" pitchFamily="18" charset="0"/>
                                      <a:ea typeface="Cambria Math" panose="02040503050406030204" pitchFamily="18" charset="0"/>
                                    </a:rPr>
                                    <m:t>𝑛</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𝑊</m:t>
                                  </m:r>
                                </m:e>
                                <m:sub>
                                  <m:r>
                                    <a:rPr lang="en-IN" b="0" i="1" smtClean="0">
                                      <a:latin typeface="Cambria Math" panose="02040503050406030204" pitchFamily="18" charset="0"/>
                                      <a:ea typeface="Cambria Math" panose="02040503050406030204" pitchFamily="18" charset="0"/>
                                    </a:rPr>
                                    <m:t>𝑚</m:t>
                                  </m:r>
                                </m:sub>
                              </m:sSub>
                            </m:e>
                          </m:d>
                          <m:r>
                            <a:rPr lang="en-IN" b="0" i="1" smtClean="0">
                              <a:latin typeface="Cambria Math" panose="02040503050406030204" pitchFamily="18" charset="0"/>
                              <a:ea typeface="Cambria Math" panose="02040503050406030204" pitchFamily="18" charset="0"/>
                            </a:rPr>
                            <m:t> </m:t>
                          </m:r>
                        </m:e>
                      </m:nary>
                      <m:r>
                        <a:rPr lang="en-IN" b="0" i="1" smtClean="0">
                          <a:latin typeface="Cambria Math" panose="02040503050406030204" pitchFamily="18" charset="0"/>
                        </a:rPr>
                        <m:t> </m:t>
                      </m:r>
                    </m:oMath>
                  </m:oMathPara>
                </a14:m>
                <a:br>
                  <a:rPr lang="en-IN" b="0" dirty="0"/>
                </a:br>
                <a:br>
                  <a:rPr lang="en-IN" b="0" dirty="0"/>
                </a:b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2</m:t>
                          </m:r>
                        </m:den>
                      </m:f>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sub>
                        <m:sup/>
                        <m:e>
                          <m:r>
                            <a:rPr lang="en-IN" i="1">
                              <a:latin typeface="Cambria Math" panose="02040503050406030204" pitchFamily="18" charset="0"/>
                            </a:rPr>
                            <m:t>⟨</m:t>
                          </m:r>
                          <m:r>
                            <a:rPr lang="en-IN" i="1">
                              <a:latin typeface="Cambria Math" panose="02040503050406030204" pitchFamily="18" charset="0"/>
                            </a:rPr>
                            <m:t>𝑛</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𝑚</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𝑚</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e>
                          </m:d>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𝑊</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𝑊</m:t>
                              </m:r>
                            </m:e>
                            <m:sub>
                              <m:r>
                                <a:rPr lang="en-IN" i="1">
                                  <a:latin typeface="Cambria Math" panose="02040503050406030204" pitchFamily="18" charset="0"/>
                                  <a:ea typeface="Cambria Math" panose="02040503050406030204" pitchFamily="18" charset="0"/>
                                </a:rPr>
                                <m:t>𝑚</m:t>
                              </m:r>
                            </m:sub>
                          </m:sSub>
                          <m:r>
                            <a:rPr lang="en-IN" i="1">
                              <a:latin typeface="Cambria Math" panose="02040503050406030204" pitchFamily="18" charset="0"/>
                              <a:ea typeface="Cambria Math" panose="02040503050406030204" pitchFamily="18" charset="0"/>
                            </a:rPr>
                            <m:t>)</m:t>
                          </m:r>
                        </m:e>
                      </m:nary>
                    </m:oMath>
                  </m:oMathPara>
                </a14:m>
                <a:br>
                  <a:rPr lang="en-IN" dirty="0"/>
                </a:br>
                <a:endParaRPr lang="en-IN" dirty="0"/>
              </a:p>
              <a:p>
                <a:pPr marL="0" indent="0">
                  <a:buNone/>
                </a:pPr>
                <a:r>
                  <a:rPr lang="en-IN" dirty="0"/>
                  <a:t>	</a:t>
                </a:r>
                <a:br>
                  <a:rPr lang="en-IN" dirty="0"/>
                </a:br>
                <a:r>
                  <a:rPr lang="en-IN" dirty="0"/>
                  <a:t>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2</m:t>
                        </m:r>
                      </m:den>
                    </m:f>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𝑛</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𝑛</m:t>
                            </m:r>
                          </m:sub>
                        </m:sSub>
                      </m:e>
                    </m:nary>
                    <m:d>
                      <m:dPr>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𝑛</m:t>
                            </m:r>
                          </m:e>
                        </m:d>
                        <m:r>
                          <a:rPr lang="en-IN" b="0" i="1" smtClean="0">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rPr>
                            </m:ctrlPr>
                          </m:dPr>
                          <m:e>
                            <m:r>
                              <a:rPr lang="en-IN" i="1">
                                <a:latin typeface="Cambria Math" panose="02040503050406030204" pitchFamily="18" charset="0"/>
                              </a:rPr>
                              <m:t>𝑛</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0" i="1" smtClean="0">
                                        <a:latin typeface="Cambria Math" panose="02040503050406030204" pitchFamily="18" charset="0"/>
                                      </a:rPr>
                                      <m:t>𝐴</m:t>
                                    </m:r>
                                    <m:r>
                                      <a:rPr lang="en-IN" i="1">
                                        <a:latin typeface="Cambria Math" panose="02040503050406030204" pitchFamily="18" charset="0"/>
                                      </a:rPr>
                                      <m:t>𝐴</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𝑛</m:t>
                            </m:r>
                          </m:e>
                        </m:d>
                      </m:e>
                    </m:d>
                    <m:r>
                      <a:rPr lang="en-IN" b="0" i="0" smtClean="0">
                        <a:latin typeface="Cambria Math" panose="02040503050406030204" pitchFamily="18" charset="0"/>
                        <a:ea typeface="Cambria Math" panose="02040503050406030204" pitchFamily="18" charset="0"/>
                      </a:rPr>
                      <m:t> </m:t>
                    </m:r>
                  </m:oMath>
                </a14:m>
                <a:endParaRPr lang="en-IN" b="0" dirty="0">
                  <a:ea typeface="Cambria Math" panose="02040503050406030204" pitchFamily="18" charset="0"/>
                </a:endParaRPr>
              </a:p>
              <a:p>
                <a:pPr marL="0" indent="0">
                  <a:buNone/>
                </a:pPr>
                <a:r>
                  <a:rPr lang="en-IN" dirty="0"/>
                  <a:t>This finally leads to </a:t>
                </a:r>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𝛽</m:t>
                        </m:r>
                      </m:num>
                      <m:den>
                        <m:r>
                          <a:rPr lang="en-IN" b="0" i="1" smtClean="0">
                            <a:latin typeface="Cambria Math" panose="02040503050406030204" pitchFamily="18" charset="0"/>
                          </a:rPr>
                          <m:t>2</m:t>
                        </m:r>
                      </m:den>
                    </m:f>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ea typeface="Cambria Math" panose="02040503050406030204" pitchFamily="18" charset="0"/>
                                  </a:rPr>
                                  <m:t>†</m:t>
                                </m:r>
                              </m:sup>
                            </m:sSup>
                          </m:e>
                        </m:d>
                      </m:e>
                    </m:d>
                    <m:r>
                      <a:rPr lang="en-IN" b="0" i="1" smtClean="0">
                        <a:latin typeface="Cambria Math" panose="02040503050406030204" pitchFamily="18" charset="0"/>
                      </a:rPr>
                      <m:t> </m:t>
                    </m:r>
                  </m:oMath>
                </a14:m>
                <a:r>
                  <a:rPr lang="en-IN" dirty="0"/>
                  <a:t> </a:t>
                </a:r>
                <a:br>
                  <a:rPr lang="en-IN" dirty="0"/>
                </a:br>
                <a:endParaRPr lang="en-IN" dirty="0"/>
              </a:p>
              <a:p>
                <a:pPr marL="0" indent="0">
                  <a:buNone/>
                </a:pPr>
                <a:r>
                  <a:rPr lang="en-IN" dirty="0"/>
                  <a:t>Putting everything together we get Bogoliubov inequality </a:t>
                </a:r>
                <a:br>
                  <a:rPr lang="en-IN" dirty="0"/>
                </a:br>
                <a:r>
                  <a:rPr lang="en-IN"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372F61F-9C5D-4FCF-B2A7-2B68F4664DA3}"/>
                  </a:ext>
                </a:extLst>
              </p:cNvPr>
              <p:cNvSpPr>
                <a:spLocks noGrp="1" noRot="1" noChangeAspect="1" noMove="1" noResize="1" noEditPoints="1" noAdjustHandles="1" noChangeArrowheads="1" noChangeShapeType="1" noTextEdit="1"/>
              </p:cNvSpPr>
              <p:nvPr>
                <p:ph idx="1"/>
              </p:nvPr>
            </p:nvSpPr>
            <p:spPr>
              <a:xfrm>
                <a:off x="103031" y="206062"/>
                <a:ext cx="11951594" cy="6542468"/>
              </a:xfrm>
              <a:blipFill>
                <a:blip r:embed="rId2"/>
                <a:stretch>
                  <a:fillRect l="-10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8708233-4830-4791-AF29-A50395AC5B8D}"/>
                  </a:ext>
                </a:extLst>
              </p:cNvPr>
              <p:cNvSpPr/>
              <p:nvPr/>
            </p:nvSpPr>
            <p:spPr>
              <a:xfrm>
                <a:off x="1313646" y="5847009"/>
                <a:ext cx="7972022" cy="9015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solidFill>
                      <a:srgbClr val="FF0000"/>
                    </a:solidFill>
                  </a:rPr>
                  <a:t> </a:t>
                </a:r>
                <a14:m>
                  <m:oMath xmlns:m="http://schemas.openxmlformats.org/officeDocument/2006/math">
                    <m:f>
                      <m:fPr>
                        <m:ctrlPr>
                          <a:rPr lang="en-IN" sz="2400" b="1" i="1" smtClean="0">
                            <a:solidFill>
                              <a:schemeClr val="tx1">
                                <a:lumMod val="95000"/>
                                <a:lumOff val="5000"/>
                              </a:schemeClr>
                            </a:solidFill>
                            <a:latin typeface="Cambria Math" panose="02040503050406030204" pitchFamily="18" charset="0"/>
                          </a:rPr>
                        </m:ctrlPr>
                      </m:fPr>
                      <m:num>
                        <m:r>
                          <a:rPr lang="en-IN" sz="2400" b="1" i="1" smtClean="0">
                            <a:solidFill>
                              <a:schemeClr val="tx1">
                                <a:lumMod val="95000"/>
                                <a:lumOff val="5000"/>
                              </a:schemeClr>
                            </a:solidFill>
                            <a:latin typeface="Cambria Math" panose="02040503050406030204" pitchFamily="18" charset="0"/>
                          </a:rPr>
                          <m:t>𝟏</m:t>
                        </m:r>
                      </m:num>
                      <m:den>
                        <m:r>
                          <a:rPr lang="en-IN" sz="2400" b="1" i="1" smtClean="0">
                            <a:solidFill>
                              <a:schemeClr val="tx1">
                                <a:lumMod val="95000"/>
                                <a:lumOff val="5000"/>
                              </a:schemeClr>
                            </a:solidFill>
                            <a:latin typeface="Cambria Math" panose="02040503050406030204" pitchFamily="18" charset="0"/>
                          </a:rPr>
                          <m:t>𝟐</m:t>
                        </m:r>
                      </m:den>
                    </m:f>
                    <m:r>
                      <a:rPr lang="en-IN" sz="2400" b="1" i="1" smtClean="0">
                        <a:solidFill>
                          <a:schemeClr val="tx1">
                            <a:lumMod val="95000"/>
                            <a:lumOff val="5000"/>
                          </a:schemeClr>
                        </a:solidFill>
                        <a:latin typeface="Cambria Math" panose="02040503050406030204" pitchFamily="18" charset="0"/>
                      </a:rPr>
                      <m:t>𝜷</m:t>
                    </m:r>
                    <m:d>
                      <m:dPr>
                        <m:begChr m:val="⟨"/>
                        <m:endChr m:val="⟩"/>
                        <m:ctrlPr>
                          <a:rPr lang="en-IN" sz="2400" b="1" i="1">
                            <a:solidFill>
                              <a:schemeClr val="tx1">
                                <a:lumMod val="95000"/>
                                <a:lumOff val="5000"/>
                              </a:schemeClr>
                            </a:solidFill>
                            <a:latin typeface="Cambria Math" panose="02040503050406030204" pitchFamily="18" charset="0"/>
                            <a:ea typeface="Cambria Math" panose="02040503050406030204" pitchFamily="18" charset="0"/>
                          </a:rPr>
                        </m:ctrlPr>
                      </m:dPr>
                      <m:e>
                        <m:d>
                          <m:dPr>
                            <m:begChr m:val="{"/>
                            <m:endChr m:val="}"/>
                            <m:ctrlPr>
                              <a:rPr lang="en-IN" sz="2400" b="1" i="1">
                                <a:solidFill>
                                  <a:schemeClr val="tx1">
                                    <a:lumMod val="95000"/>
                                    <a:lumOff val="5000"/>
                                  </a:schemeClr>
                                </a:solidFill>
                                <a:latin typeface="Cambria Math" panose="02040503050406030204" pitchFamily="18" charset="0"/>
                              </a:rPr>
                            </m:ctrlPr>
                          </m:dPr>
                          <m:e>
                            <m:r>
                              <a:rPr lang="en-IN" sz="2400" b="1" i="1">
                                <a:solidFill>
                                  <a:schemeClr val="tx1">
                                    <a:lumMod val="95000"/>
                                    <a:lumOff val="5000"/>
                                  </a:schemeClr>
                                </a:solidFill>
                                <a:latin typeface="Cambria Math" panose="02040503050406030204" pitchFamily="18" charset="0"/>
                              </a:rPr>
                              <m:t>𝑨</m:t>
                            </m:r>
                            <m:r>
                              <a:rPr lang="en-IN" sz="2400" b="1" i="1">
                                <a:solidFill>
                                  <a:schemeClr val="tx1">
                                    <a:lumMod val="95000"/>
                                    <a:lumOff val="5000"/>
                                  </a:schemeClr>
                                </a:solidFill>
                                <a:latin typeface="Cambria Math" panose="02040503050406030204" pitchFamily="18" charset="0"/>
                              </a:rPr>
                              <m:t>, </m:t>
                            </m:r>
                            <m:sSup>
                              <m:sSupPr>
                                <m:ctrlPr>
                                  <a:rPr lang="en-IN" sz="2400" b="1" i="1" smtClean="0">
                                    <a:solidFill>
                                      <a:schemeClr val="tx1">
                                        <a:lumMod val="95000"/>
                                        <a:lumOff val="5000"/>
                                      </a:schemeClr>
                                    </a:solidFill>
                                    <a:latin typeface="Cambria Math" panose="02040503050406030204" pitchFamily="18" charset="0"/>
                                  </a:rPr>
                                </m:ctrlPr>
                              </m:sSupPr>
                              <m:e>
                                <m:r>
                                  <a:rPr lang="en-IN" sz="2400" b="1" i="1" smtClean="0">
                                    <a:solidFill>
                                      <a:schemeClr val="tx1">
                                        <a:lumMod val="95000"/>
                                        <a:lumOff val="5000"/>
                                      </a:schemeClr>
                                    </a:solidFill>
                                    <a:latin typeface="Cambria Math" panose="02040503050406030204" pitchFamily="18" charset="0"/>
                                  </a:rPr>
                                  <m:t>𝑨</m:t>
                                </m:r>
                              </m:e>
                              <m:sup>
                                <m:r>
                                  <a:rPr lang="en-IN" sz="2400" b="1" i="1">
                                    <a:solidFill>
                                      <a:schemeClr val="tx1">
                                        <a:lumMod val="95000"/>
                                        <a:lumOff val="5000"/>
                                      </a:schemeClr>
                                    </a:solidFill>
                                    <a:latin typeface="Cambria Math" panose="02040503050406030204" pitchFamily="18" charset="0"/>
                                    <a:ea typeface="Cambria Math" panose="02040503050406030204" pitchFamily="18" charset="0"/>
                                  </a:rPr>
                                  <m:t>†</m:t>
                                </m:r>
                              </m:sup>
                            </m:sSup>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 </m:t>
                            </m:r>
                          </m:e>
                        </m:d>
                      </m:e>
                    </m:d>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m:t>
                    </m:r>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r>
                                  <a:rPr lang="en-IN" sz="2400" b="1" i="1" smtClean="0">
                                    <a:solidFill>
                                      <a:schemeClr val="tx1">
                                        <a:lumMod val="95000"/>
                                        <a:lumOff val="5000"/>
                                      </a:schemeClr>
                                    </a:solidFill>
                                    <a:latin typeface="Cambria Math" panose="02040503050406030204" pitchFamily="18" charset="0"/>
                                  </a:rPr>
                                  <m:t>𝑪</m:t>
                                </m:r>
                                <m:r>
                                  <a:rPr lang="en-IN" sz="2400" b="1" i="1" smtClean="0">
                                    <a:solidFill>
                                      <a:schemeClr val="tx1">
                                        <a:lumMod val="95000"/>
                                        <a:lumOff val="5000"/>
                                      </a:schemeClr>
                                    </a:solidFill>
                                    <a:latin typeface="Cambria Math" panose="02040503050406030204" pitchFamily="18" charset="0"/>
                                  </a:rPr>
                                  <m:t>,</m:t>
                                </m:r>
                                <m:r>
                                  <a:rPr lang="en-IN" sz="2400" b="1" i="1" smtClean="0">
                                    <a:solidFill>
                                      <a:schemeClr val="tx1">
                                        <a:lumMod val="95000"/>
                                        <a:lumOff val="5000"/>
                                      </a:schemeClr>
                                    </a:solidFill>
                                    <a:latin typeface="Cambria Math" panose="02040503050406030204" pitchFamily="18" charset="0"/>
                                  </a:rPr>
                                  <m:t>𝑯</m:t>
                                </m:r>
                              </m:e>
                            </m:d>
                            <m:r>
                              <a:rPr lang="en-IN" sz="2400" b="1" i="1" smtClean="0">
                                <a:solidFill>
                                  <a:schemeClr val="tx1">
                                    <a:lumMod val="95000"/>
                                    <a:lumOff val="5000"/>
                                  </a:schemeClr>
                                </a:solidFill>
                                <a:latin typeface="Cambria Math" panose="02040503050406030204" pitchFamily="18" charset="0"/>
                              </a:rPr>
                              <m:t>,</m:t>
                            </m:r>
                            <m:sSup>
                              <m:sSupPr>
                                <m:ctrlPr>
                                  <a:rPr lang="en-IN" sz="2400" b="1" i="1" smtClean="0">
                                    <a:solidFill>
                                      <a:schemeClr val="tx1">
                                        <a:lumMod val="95000"/>
                                        <a:lumOff val="5000"/>
                                      </a:schemeClr>
                                    </a:solidFill>
                                    <a:latin typeface="Cambria Math" panose="02040503050406030204" pitchFamily="18" charset="0"/>
                                  </a:rPr>
                                </m:ctrlPr>
                              </m:sSupPr>
                              <m:e>
                                <m:r>
                                  <a:rPr lang="en-IN" sz="2400" b="1" i="1" smtClean="0">
                                    <a:solidFill>
                                      <a:schemeClr val="tx1">
                                        <a:lumMod val="95000"/>
                                        <a:lumOff val="5000"/>
                                      </a:schemeClr>
                                    </a:solidFill>
                                    <a:latin typeface="Cambria Math" panose="02040503050406030204" pitchFamily="18" charset="0"/>
                                  </a:rPr>
                                  <m:t>𝑪</m:t>
                                </m:r>
                              </m:e>
                              <m:sup>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m:t>
                                </m:r>
                              </m:sup>
                            </m:sSup>
                          </m:e>
                        </m:d>
                      </m:e>
                    </m:d>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m:t>
                    </m:r>
                    <m:sSup>
                      <m:sSupPr>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sSupPr>
                      <m:e>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d>
                                  <m:dPr>
                                    <m:begChr m:val="["/>
                                    <m:endChr m:val="]"/>
                                    <m:ctrlP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ctrlPr>
                                  </m:dPr>
                                  <m:e>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𝑪</m:t>
                                    </m:r>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m:t>
                                    </m:r>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𝑨</m:t>
                                    </m:r>
                                  </m:e>
                                </m:d>
                              </m:e>
                            </m:d>
                          </m:e>
                        </m:d>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 </m:t>
                        </m:r>
                      </m:e>
                      <m:sup>
                        <m:r>
                          <a:rPr lang="en-IN" sz="2400" b="1" i="1" smtClean="0">
                            <a:solidFill>
                              <a:schemeClr val="tx1">
                                <a:lumMod val="95000"/>
                                <a:lumOff val="5000"/>
                              </a:schemeClr>
                            </a:solidFill>
                            <a:latin typeface="Cambria Math" panose="02040503050406030204" pitchFamily="18" charset="0"/>
                            <a:ea typeface="Cambria Math" panose="02040503050406030204" pitchFamily="18" charset="0"/>
                          </a:rPr>
                          <m:t>𝟐</m:t>
                        </m:r>
                      </m:sup>
                    </m:sSup>
                  </m:oMath>
                </a14:m>
                <a:endParaRPr lang="en-IN" sz="2400" b="1" dirty="0"/>
              </a:p>
            </p:txBody>
          </p:sp>
        </mc:Choice>
        <mc:Fallback xmlns="">
          <p:sp>
            <p:nvSpPr>
              <p:cNvPr id="2" name="Rectangle 1">
                <a:extLst>
                  <a:ext uri="{FF2B5EF4-FFF2-40B4-BE49-F238E27FC236}">
                    <a16:creationId xmlns:a16="http://schemas.microsoft.com/office/drawing/2014/main" id="{E8708233-4830-4791-AF29-A50395AC5B8D}"/>
                  </a:ext>
                </a:extLst>
              </p:cNvPr>
              <p:cNvSpPr>
                <a:spLocks noRot="1" noChangeAspect="1" noMove="1" noResize="1" noEditPoints="1" noAdjustHandles="1" noChangeArrowheads="1" noChangeShapeType="1" noTextEdit="1"/>
              </p:cNvSpPr>
              <p:nvPr/>
            </p:nvSpPr>
            <p:spPr>
              <a:xfrm>
                <a:off x="1313646" y="5847009"/>
                <a:ext cx="7972022" cy="90152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14508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9000">
              <a:schemeClr val="accent1">
                <a:lumMod val="60000"/>
                <a:lumOff val="40000"/>
              </a:schemeClr>
            </a:gs>
            <a:gs pos="0">
              <a:schemeClr val="tx2">
                <a:lumMod val="60000"/>
                <a:lumOff val="40000"/>
              </a:schemeClr>
            </a:gs>
            <a:gs pos="65000">
              <a:schemeClr val="accent1">
                <a:lumMod val="45000"/>
                <a:lumOff val="55000"/>
              </a:schemeClr>
            </a:gs>
            <a:gs pos="92000">
              <a:schemeClr val="accent1">
                <a:lumMod val="45000"/>
                <a:lumOff val="55000"/>
              </a:schemeClr>
            </a:gs>
            <a:gs pos="98000">
              <a:schemeClr val="bg2">
                <a:lumMod val="50000"/>
              </a:schemeClr>
            </a:gs>
          </a:gsLst>
          <a:lin ang="4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8BAE-F102-4C90-A9B9-72C96835D768}"/>
              </a:ext>
            </a:extLst>
          </p:cNvPr>
          <p:cNvSpPr>
            <a:spLocks noGrp="1"/>
          </p:cNvSpPr>
          <p:nvPr>
            <p:ph type="title"/>
          </p:nvPr>
        </p:nvSpPr>
        <p:spPr>
          <a:xfrm>
            <a:off x="-114886" y="1898503"/>
            <a:ext cx="12421772" cy="2603158"/>
          </a:xfrm>
        </p:spPr>
        <p:txBody>
          <a:bodyPr>
            <a:noAutofit/>
          </a:bodyPr>
          <a:lstStyle/>
          <a:p>
            <a:pPr algn="ctr"/>
            <a:r>
              <a:rPr lang="en-IN" sz="7200" b="1" dirty="0">
                <a:latin typeface="+mn-lt"/>
              </a:rPr>
              <a:t>DERIVATION OF </a:t>
            </a:r>
            <a:br>
              <a:rPr lang="en-IN" sz="7200" b="1" dirty="0">
                <a:latin typeface="+mn-lt"/>
              </a:rPr>
            </a:br>
            <a:r>
              <a:rPr lang="en-IN" sz="7200" b="1" dirty="0">
                <a:latin typeface="+mn-lt"/>
              </a:rPr>
              <a:t>WAGNER-MERMIN THEOREM</a:t>
            </a:r>
          </a:p>
        </p:txBody>
      </p:sp>
    </p:spTree>
    <p:extLst>
      <p:ext uri="{BB962C8B-B14F-4D97-AF65-F5344CB8AC3E}">
        <p14:creationId xmlns:p14="http://schemas.microsoft.com/office/powerpoint/2010/main" val="3758058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F36-7671-40CB-90AF-56F416B9D06F}"/>
              </a:ext>
            </a:extLst>
          </p:cNvPr>
          <p:cNvSpPr>
            <a:spLocks noGrp="1"/>
          </p:cNvSpPr>
          <p:nvPr>
            <p:ph type="title"/>
          </p:nvPr>
        </p:nvSpPr>
        <p:spPr>
          <a:xfrm>
            <a:off x="328246" y="-246184"/>
            <a:ext cx="11180299" cy="1325563"/>
          </a:xfrm>
        </p:spPr>
        <p:txBody>
          <a:bodyPr>
            <a:normAutofit fontScale="90000"/>
          </a:bodyPr>
          <a:lstStyle/>
          <a:p>
            <a:pPr algn="ctr"/>
            <a:r>
              <a:rPr lang="en-US" sz="4800" b="1" dirty="0">
                <a:latin typeface="+mn-lt"/>
              </a:rPr>
              <a:t>DERIVATION OF  MERMIN-WAGNER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792908-D0FD-4A58-BFD0-6529F96067EB}"/>
                  </a:ext>
                </a:extLst>
              </p:cNvPr>
              <p:cNvSpPr>
                <a:spLocks noGrp="1"/>
              </p:cNvSpPr>
              <p:nvPr>
                <p:ph idx="1"/>
              </p:nvPr>
            </p:nvSpPr>
            <p:spPr>
              <a:xfrm>
                <a:off x="168813" y="815926"/>
                <a:ext cx="12023187" cy="6042074"/>
              </a:xfrm>
            </p:spPr>
            <p:txBody>
              <a:bodyPr>
                <a:normAutofit fontScale="40000" lnSpcReduction="20000"/>
              </a:bodyPr>
              <a:lstStyle/>
              <a:p>
                <a:pPr marL="285750" indent="-285750">
                  <a:buFont typeface="Arial" panose="020B0604020202020204" pitchFamily="34" charset="0"/>
                  <a:buChar char="•"/>
                </a:pPr>
                <a:r>
                  <a:rPr lang="en-US" sz="5900" dirty="0"/>
                  <a:t>Using Bogoliubov inequality we want to find whether the following isotropic Heisenberg model gives spontaneous magnetization.</a:t>
                </a:r>
              </a:p>
              <a:p>
                <a:pPr marL="0" indent="0" algn="ctr">
                  <a:buNone/>
                </a:pPr>
                <a14:m>
                  <m:oMathPara xmlns:m="http://schemas.openxmlformats.org/officeDocument/2006/math">
                    <m:oMathParaPr>
                      <m:jc m:val="centerGroup"/>
                    </m:oMathParaPr>
                    <m:oMath xmlns:m="http://schemas.openxmlformats.org/officeDocument/2006/math">
                      <m:r>
                        <a:rPr lang="en-US" sz="5900" b="1" i="1" smtClean="0">
                          <a:latin typeface="Cambria Math" panose="02040503050406030204" pitchFamily="18" charset="0"/>
                        </a:rPr>
                        <m:t>𝑯</m:t>
                      </m:r>
                      <m:r>
                        <a:rPr lang="en-US" sz="5900" b="1" i="1" smtClean="0">
                          <a:latin typeface="Cambria Math" panose="02040503050406030204" pitchFamily="18" charset="0"/>
                        </a:rPr>
                        <m:t>=−</m:t>
                      </m:r>
                      <m:nary>
                        <m:naryPr>
                          <m:chr m:val="∑"/>
                          <m:supHide m:val="on"/>
                          <m:ctrlPr>
                            <a:rPr lang="en-US" sz="5900" b="1" i="1" smtClean="0">
                              <a:latin typeface="Cambria Math" panose="02040503050406030204" pitchFamily="18" charset="0"/>
                            </a:rPr>
                          </m:ctrlPr>
                        </m:naryPr>
                        <m:sub>
                          <m:r>
                            <m:rPr>
                              <m:brk m:alnAt="7"/>
                            </m:rPr>
                            <a:rPr lang="en-US" sz="5900" b="1" i="1" smtClean="0">
                              <a:latin typeface="Cambria Math" panose="02040503050406030204" pitchFamily="18" charset="0"/>
                            </a:rPr>
                            <m:t>𝒊</m:t>
                          </m:r>
                          <m:r>
                            <a:rPr lang="en-US" sz="5900" b="1" i="1" smtClean="0">
                              <a:latin typeface="Cambria Math" panose="02040503050406030204" pitchFamily="18" charset="0"/>
                            </a:rPr>
                            <m:t>𝒋</m:t>
                          </m:r>
                        </m:sub>
                        <m:sup/>
                        <m:e>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𝑱</m:t>
                              </m:r>
                            </m:e>
                            <m:sub>
                              <m:r>
                                <a:rPr lang="en-US" sz="5900" b="1" i="1" smtClean="0">
                                  <a:latin typeface="Cambria Math" panose="02040503050406030204" pitchFamily="18" charset="0"/>
                                </a:rPr>
                                <m:t>𝒊𝒋</m:t>
                              </m:r>
                            </m:sub>
                          </m:sSub>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𝑺</m:t>
                              </m:r>
                            </m:e>
                            <m:sub>
                              <m:r>
                                <a:rPr lang="en-US" sz="5900" b="1" i="1" smtClean="0">
                                  <a:latin typeface="Cambria Math" panose="02040503050406030204" pitchFamily="18" charset="0"/>
                                </a:rPr>
                                <m:t>𝒊</m:t>
                              </m:r>
                            </m:sub>
                          </m:sSub>
                          <m:r>
                            <a:rPr lang="en-US" sz="5900" b="1" i="1" smtClean="0">
                              <a:latin typeface="Cambria Math" panose="02040503050406030204" pitchFamily="18" charset="0"/>
                            </a:rPr>
                            <m:t>.</m:t>
                          </m:r>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𝑺</m:t>
                              </m:r>
                            </m:e>
                            <m:sub>
                              <m:r>
                                <a:rPr lang="en-US" sz="5900" b="1" i="1" smtClean="0">
                                  <a:latin typeface="Cambria Math" panose="02040503050406030204" pitchFamily="18" charset="0"/>
                                </a:rPr>
                                <m:t>𝒋</m:t>
                              </m:r>
                            </m:sub>
                          </m:sSub>
                          <m:r>
                            <a:rPr lang="en-US" sz="5900" b="1" i="1" smtClean="0">
                              <a:latin typeface="Cambria Math" panose="02040503050406030204" pitchFamily="18" charset="0"/>
                            </a:rPr>
                            <m:t>−</m:t>
                          </m:r>
                          <m:r>
                            <a:rPr lang="en-US" sz="5900" b="1" i="1" smtClean="0">
                              <a:latin typeface="Cambria Math" panose="02040503050406030204" pitchFamily="18" charset="0"/>
                            </a:rPr>
                            <m:t>𝒉</m:t>
                          </m:r>
                          <m:nary>
                            <m:naryPr>
                              <m:chr m:val="∑"/>
                              <m:supHide m:val="on"/>
                              <m:ctrlPr>
                                <a:rPr lang="en-US" sz="5900" b="1" i="1" smtClean="0">
                                  <a:latin typeface="Cambria Math" panose="02040503050406030204" pitchFamily="18" charset="0"/>
                                </a:rPr>
                              </m:ctrlPr>
                            </m:naryPr>
                            <m:sub>
                              <m:r>
                                <m:rPr>
                                  <m:brk m:alnAt="7"/>
                                </m:rPr>
                                <a:rPr lang="en-US" sz="5900" b="1" i="1" smtClean="0">
                                  <a:latin typeface="Cambria Math" panose="02040503050406030204" pitchFamily="18" charset="0"/>
                                </a:rPr>
                                <m:t>𝒊</m:t>
                              </m:r>
                            </m:sub>
                            <m:sup/>
                            <m:e>
                              <m:sSubSup>
                                <m:sSubSupPr>
                                  <m:ctrlPr>
                                    <a:rPr lang="en-US" sz="5900" b="1" i="1" smtClean="0">
                                      <a:latin typeface="Cambria Math" panose="02040503050406030204" pitchFamily="18" charset="0"/>
                                    </a:rPr>
                                  </m:ctrlPr>
                                </m:sSubSupPr>
                                <m:e>
                                  <m:r>
                                    <a:rPr lang="en-US" sz="5900" b="1" i="1" smtClean="0">
                                      <a:latin typeface="Cambria Math" panose="02040503050406030204" pitchFamily="18" charset="0"/>
                                    </a:rPr>
                                    <m:t>𝑺</m:t>
                                  </m:r>
                                </m:e>
                                <m:sub>
                                  <m:r>
                                    <a:rPr lang="en-US" sz="5900" b="1" i="1" smtClean="0">
                                      <a:latin typeface="Cambria Math" panose="02040503050406030204" pitchFamily="18" charset="0"/>
                                    </a:rPr>
                                    <m:t>𝒊</m:t>
                                  </m:r>
                                </m:sub>
                                <m:sup>
                                  <m:r>
                                    <a:rPr lang="en-US" sz="5900" b="1" i="1" smtClean="0">
                                      <a:latin typeface="Cambria Math" panose="02040503050406030204" pitchFamily="18" charset="0"/>
                                    </a:rPr>
                                    <m:t>𝒛</m:t>
                                  </m:r>
                                </m:sup>
                              </m:sSubSup>
                              <m:sSup>
                                <m:sSupPr>
                                  <m:ctrlPr>
                                    <a:rPr lang="en-US" sz="5900" b="1" i="1" smtClean="0">
                                      <a:latin typeface="Cambria Math" panose="02040503050406030204" pitchFamily="18" charset="0"/>
                                    </a:rPr>
                                  </m:ctrlPr>
                                </m:sSupPr>
                                <m:e>
                                  <m:r>
                                    <a:rPr lang="en-US" sz="5900" b="1" i="1" smtClean="0">
                                      <a:latin typeface="Cambria Math" panose="02040503050406030204" pitchFamily="18" charset="0"/>
                                    </a:rPr>
                                    <m:t>𝒆</m:t>
                                  </m:r>
                                </m:e>
                                <m:sup>
                                  <m:r>
                                    <a:rPr lang="en-US" sz="5900" b="1" i="1" smtClean="0">
                                      <a:latin typeface="Cambria Math" panose="02040503050406030204" pitchFamily="18" charset="0"/>
                                    </a:rPr>
                                    <m:t>−</m:t>
                                  </m:r>
                                  <m:r>
                                    <a:rPr lang="en-US" sz="5900" b="1" i="1" smtClean="0">
                                      <a:latin typeface="Cambria Math" panose="02040503050406030204" pitchFamily="18" charset="0"/>
                                    </a:rPr>
                                    <m:t>𝒊𝑲</m:t>
                                  </m:r>
                                  <m:r>
                                    <a:rPr lang="en-US" sz="5900" b="1" i="1" smtClean="0">
                                      <a:latin typeface="Cambria Math" panose="02040503050406030204" pitchFamily="18" charset="0"/>
                                    </a:rPr>
                                    <m:t>.</m:t>
                                  </m:r>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𝑹</m:t>
                                      </m:r>
                                    </m:e>
                                    <m:sub>
                                      <m:r>
                                        <a:rPr lang="en-US" sz="5900" b="1" i="1" smtClean="0">
                                          <a:latin typeface="Cambria Math" panose="02040503050406030204" pitchFamily="18" charset="0"/>
                                        </a:rPr>
                                        <m:t>𝒊</m:t>
                                      </m:r>
                                    </m:sub>
                                  </m:sSub>
                                </m:sup>
                              </m:sSup>
                            </m:e>
                          </m:nary>
                        </m:e>
                      </m:nary>
                    </m:oMath>
                  </m:oMathPara>
                </a14:m>
                <a:endParaRPr lang="en-US" sz="5900" b="1" dirty="0"/>
              </a:p>
              <a:p>
                <a:pPr marL="285750" indent="-285750">
                  <a:lnSpc>
                    <a:spcPct val="150000"/>
                  </a:lnSpc>
                  <a:buFont typeface="Arial" panose="020B0604020202020204" pitchFamily="34" charset="0"/>
                  <a:buChar char="•"/>
                </a:pPr>
                <a:r>
                  <a:rPr lang="en-US" sz="5900" dirty="0"/>
                  <a:t>Relevant </a:t>
                </a:r>
                <a:r>
                  <a:rPr lang="en-US" sz="5900" b="1" dirty="0"/>
                  <a:t>order parameter </a:t>
                </a:r>
                <a14:m>
                  <m:oMath xmlns:m="http://schemas.openxmlformats.org/officeDocument/2006/math">
                    <m:r>
                      <a:rPr lang="en-US" sz="5900" b="0" i="1" smtClean="0">
                        <a:latin typeface="Cambria Math" panose="02040503050406030204" pitchFamily="18" charset="0"/>
                      </a:rPr>
                      <m:t>𝑀</m:t>
                    </m:r>
                    <m:r>
                      <a:rPr lang="en-US" sz="5900" b="1" i="1" smtClean="0">
                        <a:latin typeface="Cambria Math" panose="02040503050406030204" pitchFamily="18" charset="0"/>
                      </a:rPr>
                      <m:t>=</m:t>
                    </m:r>
                    <m:f>
                      <m:fPr>
                        <m:ctrlPr>
                          <a:rPr lang="en-US" sz="5900" b="1" i="1" smtClean="0">
                            <a:latin typeface="Cambria Math" panose="02040503050406030204" pitchFamily="18" charset="0"/>
                          </a:rPr>
                        </m:ctrlPr>
                      </m:fPr>
                      <m:num>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𝒈</m:t>
                            </m:r>
                          </m:e>
                          <m:sub>
                            <m:r>
                              <a:rPr lang="en-US" sz="5900" b="1" i="1" smtClean="0">
                                <a:latin typeface="Cambria Math" panose="02040503050406030204" pitchFamily="18" charset="0"/>
                              </a:rPr>
                              <m:t>𝒋</m:t>
                            </m:r>
                          </m:sub>
                        </m:sSub>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𝝁</m:t>
                            </m:r>
                          </m:e>
                          <m:sub>
                            <m:r>
                              <a:rPr lang="en-US" sz="5900" b="1" i="1" smtClean="0">
                                <a:latin typeface="Cambria Math" panose="02040503050406030204" pitchFamily="18" charset="0"/>
                              </a:rPr>
                              <m:t>𝑩</m:t>
                            </m:r>
                          </m:sub>
                        </m:sSub>
                      </m:num>
                      <m:den>
                        <m:r>
                          <a:rPr lang="en-US" sz="5900" b="1" i="1" smtClean="0">
                            <a:latin typeface="Cambria Math" panose="02040503050406030204" pitchFamily="18" charset="0"/>
                          </a:rPr>
                          <m:t>𝑵</m:t>
                        </m:r>
                        <m:r>
                          <a:rPr lang="en-US" sz="5900" b="1" i="1" smtClean="0">
                            <a:latin typeface="Cambria Math" panose="02040503050406030204" pitchFamily="18" charset="0"/>
                          </a:rPr>
                          <m:t>ℏ</m:t>
                        </m:r>
                      </m:den>
                    </m:f>
                    <m:nary>
                      <m:naryPr>
                        <m:chr m:val="∑"/>
                        <m:supHide m:val="on"/>
                        <m:ctrlPr>
                          <a:rPr lang="en-US" sz="5900" b="1" i="1" smtClean="0">
                            <a:latin typeface="Cambria Math" panose="02040503050406030204" pitchFamily="18" charset="0"/>
                          </a:rPr>
                        </m:ctrlPr>
                      </m:naryPr>
                      <m:sub>
                        <m:r>
                          <m:rPr>
                            <m:brk m:alnAt="7"/>
                          </m:rPr>
                          <a:rPr lang="en-US" sz="5900" b="1" i="1" smtClean="0">
                            <a:latin typeface="Cambria Math" panose="02040503050406030204" pitchFamily="18" charset="0"/>
                          </a:rPr>
                          <m:t>𝒊</m:t>
                        </m:r>
                      </m:sub>
                      <m:sup/>
                      <m:e>
                        <m:sSubSup>
                          <m:sSubSupPr>
                            <m:ctrlPr>
                              <a:rPr lang="en-US" sz="5900" b="1" i="1" smtClean="0">
                                <a:latin typeface="Cambria Math" panose="02040503050406030204" pitchFamily="18" charset="0"/>
                              </a:rPr>
                            </m:ctrlPr>
                          </m:sSubSupPr>
                          <m:e>
                            <m:r>
                              <a:rPr lang="en-US" sz="5900" b="1" i="1" smtClean="0">
                                <a:latin typeface="Cambria Math" panose="02040503050406030204" pitchFamily="18" charset="0"/>
                              </a:rPr>
                              <m:t>〈</m:t>
                            </m:r>
                            <m:r>
                              <a:rPr lang="en-US" sz="5900" b="1" i="1" smtClean="0">
                                <a:latin typeface="Cambria Math" panose="02040503050406030204" pitchFamily="18" charset="0"/>
                              </a:rPr>
                              <m:t>𝑺</m:t>
                            </m:r>
                          </m:e>
                          <m:sub>
                            <m:r>
                              <a:rPr lang="en-US" sz="5900" b="1" i="1" smtClean="0">
                                <a:latin typeface="Cambria Math" panose="02040503050406030204" pitchFamily="18" charset="0"/>
                              </a:rPr>
                              <m:t>𝒊</m:t>
                            </m:r>
                          </m:sub>
                          <m:sup>
                            <m:r>
                              <a:rPr lang="en-US" sz="5900" b="1" i="1" smtClean="0">
                                <a:latin typeface="Cambria Math" panose="02040503050406030204" pitchFamily="18" charset="0"/>
                              </a:rPr>
                              <m:t>𝒛</m:t>
                            </m:r>
                          </m:sup>
                        </m:sSubSup>
                        <m:r>
                          <a:rPr lang="en-US" sz="5900" b="1" i="1" smtClean="0">
                            <a:latin typeface="Cambria Math" panose="02040503050406030204" pitchFamily="18" charset="0"/>
                          </a:rPr>
                          <m:t>〉 </m:t>
                        </m:r>
                        <m:sSup>
                          <m:sSupPr>
                            <m:ctrlPr>
                              <a:rPr lang="en-US" sz="5900" b="1" i="1" smtClean="0">
                                <a:latin typeface="Cambria Math" panose="02040503050406030204" pitchFamily="18" charset="0"/>
                              </a:rPr>
                            </m:ctrlPr>
                          </m:sSupPr>
                          <m:e>
                            <m:r>
                              <a:rPr lang="en-US" sz="5900" b="1" i="1" smtClean="0">
                                <a:latin typeface="Cambria Math" panose="02040503050406030204" pitchFamily="18" charset="0"/>
                              </a:rPr>
                              <m:t>𝒆</m:t>
                            </m:r>
                          </m:e>
                          <m:sup>
                            <m:r>
                              <a:rPr lang="en-US" sz="5900" b="1" i="1" smtClean="0">
                                <a:latin typeface="Cambria Math" panose="02040503050406030204" pitchFamily="18" charset="0"/>
                              </a:rPr>
                              <m:t>−</m:t>
                            </m:r>
                            <m:r>
                              <a:rPr lang="en-US" sz="5900" b="1" i="1" smtClean="0">
                                <a:latin typeface="Cambria Math" panose="02040503050406030204" pitchFamily="18" charset="0"/>
                              </a:rPr>
                              <m:t>𝒊𝑲</m:t>
                            </m:r>
                            <m:r>
                              <a:rPr lang="en-US" sz="5900" b="1" i="1" smtClean="0">
                                <a:latin typeface="Cambria Math" panose="02040503050406030204" pitchFamily="18" charset="0"/>
                              </a:rPr>
                              <m:t>.</m:t>
                            </m:r>
                            <m:sSub>
                              <m:sSubPr>
                                <m:ctrlPr>
                                  <a:rPr lang="en-US" sz="5900" b="1" i="1" smtClean="0">
                                    <a:latin typeface="Cambria Math" panose="02040503050406030204" pitchFamily="18" charset="0"/>
                                  </a:rPr>
                                </m:ctrlPr>
                              </m:sSubPr>
                              <m:e>
                                <m:r>
                                  <a:rPr lang="en-US" sz="5900" b="1" i="1" smtClean="0">
                                    <a:latin typeface="Cambria Math" panose="02040503050406030204" pitchFamily="18" charset="0"/>
                                  </a:rPr>
                                  <m:t>𝑹</m:t>
                                </m:r>
                              </m:e>
                              <m:sub>
                                <m:r>
                                  <a:rPr lang="en-US" sz="5900" b="1" i="1" smtClean="0">
                                    <a:latin typeface="Cambria Math" panose="02040503050406030204" pitchFamily="18" charset="0"/>
                                  </a:rPr>
                                  <m:t>𝒊</m:t>
                                </m:r>
                              </m:sub>
                            </m:sSub>
                          </m:sup>
                        </m:sSup>
                      </m:e>
                    </m:nary>
                  </m:oMath>
                </a14:m>
                <a:endParaRPr lang="en-US" sz="5900" b="1" dirty="0"/>
              </a:p>
              <a:p>
                <a:pPr marL="285750" indent="-285750">
                  <a:lnSpc>
                    <a:spcPct val="150000"/>
                  </a:lnSpc>
                  <a:buFont typeface="Arial" panose="020B0604020202020204" pitchFamily="34" charset="0"/>
                  <a:buChar char="•"/>
                </a:pPr>
                <a:r>
                  <a:rPr lang="en-US" sz="5900" dirty="0"/>
                  <a:t>Now the spin operator in </a:t>
                </a:r>
                <a:r>
                  <a:rPr lang="en-US" sz="5900" b="1" dirty="0"/>
                  <a:t>k-</a:t>
                </a:r>
                <a:r>
                  <a:rPr lang="en-US" sz="5900" dirty="0"/>
                  <a:t>space is defined by  </a:t>
                </a:r>
                <a14:m>
                  <m:oMath xmlns:m="http://schemas.openxmlformats.org/officeDocument/2006/math">
                    <m:r>
                      <a:rPr lang="en-US" sz="5900" b="0" i="1" smtClean="0">
                        <a:latin typeface="Cambria Math" panose="02040503050406030204" pitchFamily="18" charset="0"/>
                      </a:rPr>
                      <m:t>𝑆</m:t>
                    </m:r>
                    <m:d>
                      <m:dPr>
                        <m:ctrlPr>
                          <a:rPr lang="en-US" sz="5900" b="0" i="1" smtClean="0">
                            <a:latin typeface="Cambria Math" panose="02040503050406030204" pitchFamily="18" charset="0"/>
                          </a:rPr>
                        </m:ctrlPr>
                      </m:dPr>
                      <m:e>
                        <m:r>
                          <a:rPr lang="en-US" sz="5900" b="1" i="1" smtClean="0">
                            <a:latin typeface="Cambria Math" panose="02040503050406030204" pitchFamily="18" charset="0"/>
                          </a:rPr>
                          <m:t>𝒌</m:t>
                        </m:r>
                      </m:e>
                    </m:d>
                    <m:r>
                      <a:rPr lang="en-US" sz="5900" b="1" i="1" smtClean="0">
                        <a:latin typeface="Cambria Math" panose="02040503050406030204" pitchFamily="18" charset="0"/>
                      </a:rPr>
                      <m:t>=</m:t>
                    </m:r>
                    <m:nary>
                      <m:naryPr>
                        <m:chr m:val="∑"/>
                        <m:supHide m:val="on"/>
                        <m:ctrlPr>
                          <a:rPr lang="en-US" sz="5900" b="1" i="1" smtClean="0">
                            <a:latin typeface="Cambria Math" panose="02040503050406030204" pitchFamily="18" charset="0"/>
                          </a:rPr>
                        </m:ctrlPr>
                      </m:naryPr>
                      <m:sub>
                        <m:r>
                          <m:rPr>
                            <m:brk m:alnAt="7"/>
                          </m:rPr>
                          <a:rPr lang="en-US" sz="5900" b="1" i="1" smtClean="0">
                            <a:latin typeface="Cambria Math" panose="02040503050406030204" pitchFamily="18" charset="0"/>
                          </a:rPr>
                          <m:t>𝒊</m:t>
                        </m:r>
                      </m:sub>
                      <m:sup/>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𝑆</m:t>
                            </m:r>
                          </m:e>
                          <m:sub>
                            <m:r>
                              <a:rPr lang="en-US" sz="5900" b="0" i="1" smtClean="0">
                                <a:latin typeface="Cambria Math" panose="02040503050406030204" pitchFamily="18" charset="0"/>
                              </a:rPr>
                              <m:t>𝑖</m:t>
                            </m:r>
                          </m:sub>
                        </m:sSub>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𝑒</m:t>
                            </m:r>
                          </m:e>
                          <m:sup>
                            <m:r>
                              <a:rPr lang="en-US" sz="5900" b="0" i="1" smtClean="0">
                                <a:latin typeface="Cambria Math" panose="02040503050406030204" pitchFamily="18" charset="0"/>
                              </a:rPr>
                              <m:t>−</m:t>
                            </m:r>
                            <m:r>
                              <a:rPr lang="en-US" sz="5900" b="0" i="1" smtClean="0">
                                <a:latin typeface="Cambria Math" panose="02040503050406030204" pitchFamily="18" charset="0"/>
                              </a:rPr>
                              <m:t>𝑖𝑘</m:t>
                            </m:r>
                            <m:r>
                              <a:rPr lang="en-US" sz="5900" b="0" i="1" smtClean="0">
                                <a:latin typeface="Cambria Math" panose="02040503050406030204" pitchFamily="18" charset="0"/>
                              </a:rPr>
                              <m:t>.</m:t>
                            </m:r>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𝑅</m:t>
                                </m:r>
                              </m:e>
                              <m:sub>
                                <m:r>
                                  <a:rPr lang="en-US" sz="5900" b="0" i="1" smtClean="0">
                                    <a:latin typeface="Cambria Math" panose="02040503050406030204" pitchFamily="18" charset="0"/>
                                  </a:rPr>
                                  <m:t>𝑖</m:t>
                                </m:r>
                              </m:sub>
                            </m:sSub>
                          </m:sup>
                        </m:sSup>
                      </m:e>
                    </m:nary>
                  </m:oMath>
                </a14:m>
                <a:endParaRPr lang="en-US" sz="5900" b="1" dirty="0"/>
              </a:p>
              <a:p>
                <a:pPr marL="285750" indent="-285750">
                  <a:lnSpc>
                    <a:spcPct val="150000"/>
                  </a:lnSpc>
                  <a:buFont typeface="Arial" panose="020B0604020202020204" pitchFamily="34" charset="0"/>
                  <a:buChar char="•"/>
                </a:pPr>
                <a:r>
                  <a:rPr lang="en-US" sz="5900" dirty="0"/>
                  <a:t>We choose </a:t>
                </a:r>
                <a14:m>
                  <m:oMath xmlns:m="http://schemas.openxmlformats.org/officeDocument/2006/math">
                    <m:r>
                      <a:rPr lang="en-US" sz="5900" b="0" i="1" smtClean="0">
                        <a:latin typeface="Cambria Math" panose="02040503050406030204" pitchFamily="18" charset="0"/>
                      </a:rPr>
                      <m:t>𝐴</m:t>
                    </m:r>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1" i="1" smtClean="0">
                            <a:latin typeface="Cambria Math" panose="02040503050406030204" pitchFamily="18" charset="0"/>
                          </a:rPr>
                        </m:ctrlPr>
                      </m:dPr>
                      <m:e>
                        <m:r>
                          <a:rPr lang="en-US" sz="5900" b="1" i="1" smtClean="0">
                            <a:latin typeface="Cambria Math" panose="02040503050406030204" pitchFamily="18" charset="0"/>
                          </a:rPr>
                          <m:t>𝑲</m:t>
                        </m:r>
                        <m:r>
                          <a:rPr lang="en-US" sz="5900" b="1" i="1" smtClean="0">
                            <a:latin typeface="Cambria Math" panose="02040503050406030204" pitchFamily="18" charset="0"/>
                          </a:rPr>
                          <m:t>−</m:t>
                        </m:r>
                        <m:r>
                          <a:rPr lang="en-US" sz="5900" b="1" i="1" smtClean="0">
                            <a:latin typeface="Cambria Math" panose="02040503050406030204" pitchFamily="18" charset="0"/>
                          </a:rPr>
                          <m:t>𝒌</m:t>
                        </m:r>
                      </m:e>
                    </m:d>
                    <m:r>
                      <a:rPr lang="en-US" sz="5900" b="1" i="1" smtClean="0">
                        <a:latin typeface="Cambria Math" panose="02040503050406030204" pitchFamily="18" charset="0"/>
                      </a:rPr>
                      <m:t> </m:t>
                    </m:r>
                    <m:r>
                      <a:rPr lang="en-US" sz="5900" b="0" i="1" smtClean="0">
                        <a:latin typeface="Cambria Math" panose="02040503050406030204" pitchFamily="18" charset="0"/>
                      </a:rPr>
                      <m:t> </m:t>
                    </m:r>
                    <m:r>
                      <a:rPr lang="en-US" sz="5900" b="0" i="1" smtClean="0">
                        <a:latin typeface="Cambria Math" panose="02040503050406030204" pitchFamily="18" charset="0"/>
                      </a:rPr>
                      <m:t>𝑎𝑛𝑑</m:t>
                    </m:r>
                    <m:r>
                      <a:rPr lang="en-US" sz="5900" b="0" i="1" smtClean="0">
                        <a:latin typeface="Cambria Math" panose="02040503050406030204" pitchFamily="18" charset="0"/>
                      </a:rPr>
                      <m:t>  </m:t>
                    </m:r>
                    <m:r>
                      <a:rPr lang="en-US" sz="5900" b="0" i="1" smtClean="0">
                        <a:latin typeface="Cambria Math" panose="02040503050406030204" pitchFamily="18" charset="0"/>
                      </a:rPr>
                      <m:t>𝐶</m:t>
                    </m:r>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r>
                      <a:rPr lang="en-US" sz="5900" b="1" i="1" smtClean="0">
                        <a:latin typeface="Cambria Math" panose="02040503050406030204" pitchFamily="18" charset="0"/>
                      </a:rPr>
                      <m:t>(</m:t>
                    </m:r>
                    <m:r>
                      <a:rPr lang="en-US" sz="5900" b="1" i="1" smtClean="0">
                        <a:latin typeface="Cambria Math" panose="02040503050406030204" pitchFamily="18" charset="0"/>
                      </a:rPr>
                      <m:t>𝒌</m:t>
                    </m:r>
                    <m:r>
                      <a:rPr lang="en-US" sz="5900" b="1" i="1" smtClean="0">
                        <a:latin typeface="Cambria Math" panose="02040503050406030204" pitchFamily="18" charset="0"/>
                      </a:rPr>
                      <m:t>)</m:t>
                    </m:r>
                  </m:oMath>
                </a14:m>
                <a:r>
                  <a:rPr lang="en-US" sz="5900" b="1" dirty="0"/>
                  <a:t>, </a:t>
                </a:r>
                <a:r>
                  <a:rPr lang="en-US" sz="5900" dirty="0"/>
                  <a:t>from this we find: </a:t>
                </a:r>
                <a14:m>
                  <m:oMath xmlns:m="http://schemas.openxmlformats.org/officeDocument/2006/math">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𝐴</m:t>
                        </m:r>
                      </m:e>
                      <m:sup>
                        <m:r>
                          <m:rPr>
                            <m:sty m:val="p"/>
                          </m:rPr>
                          <a:rPr lang="en-US" sz="5900" b="0" i="1" smtClean="0">
                            <a:latin typeface="Cambria Math" panose="02040503050406030204" pitchFamily="18" charset="0"/>
                          </a:rPr>
                          <m:t>ϯ</m:t>
                        </m:r>
                      </m:sup>
                    </m:sSup>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1" i="1" smtClean="0">
                            <a:latin typeface="Cambria Math" panose="02040503050406030204" pitchFamily="18" charset="0"/>
                          </a:rPr>
                        </m:ctrlPr>
                      </m:dPr>
                      <m:e>
                        <m:r>
                          <a:rPr lang="en-US" sz="5900" b="1" i="1" smtClean="0">
                            <a:latin typeface="Cambria Math" panose="02040503050406030204" pitchFamily="18" charset="0"/>
                          </a:rPr>
                          <m:t>−</m:t>
                        </m:r>
                        <m:r>
                          <a:rPr lang="en-US" sz="5900" b="1" i="1" smtClean="0">
                            <a:latin typeface="Cambria Math" panose="02040503050406030204" pitchFamily="18" charset="0"/>
                          </a:rPr>
                          <m:t>𝑲</m:t>
                        </m:r>
                        <m:r>
                          <a:rPr lang="en-US" sz="5900" b="1" i="1" smtClean="0">
                            <a:latin typeface="Cambria Math" panose="02040503050406030204" pitchFamily="18" charset="0"/>
                          </a:rPr>
                          <m:t>+</m:t>
                        </m:r>
                        <m:r>
                          <a:rPr lang="en-US" sz="5900" b="1" i="1" smtClean="0">
                            <a:latin typeface="Cambria Math" panose="02040503050406030204" pitchFamily="18" charset="0"/>
                          </a:rPr>
                          <m:t>𝒌</m:t>
                        </m:r>
                      </m:e>
                    </m:d>
                  </m:oMath>
                </a14:m>
                <a:r>
                  <a:rPr lang="en-US" sz="5900" b="1" dirty="0"/>
                  <a:t> </a:t>
                </a:r>
                <a:r>
                  <a:rPr lang="en-US" sz="5900" dirty="0"/>
                  <a:t>and </a:t>
                </a:r>
                <a14:m>
                  <m:oMath xmlns:m="http://schemas.openxmlformats.org/officeDocument/2006/math">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𝐶</m:t>
                        </m:r>
                      </m:e>
                      <m:sup>
                        <m:r>
                          <m:rPr>
                            <m:sty m:val="p"/>
                          </m:rPr>
                          <a:rPr lang="en-US" sz="5900" b="0" i="1" smtClean="0">
                            <a:latin typeface="Cambria Math" panose="02040503050406030204" pitchFamily="18" charset="0"/>
                          </a:rPr>
                          <m:t>ϯ</m:t>
                        </m:r>
                      </m:sup>
                    </m:sSup>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1" i="1" smtClean="0">
                            <a:latin typeface="Cambria Math" panose="02040503050406030204" pitchFamily="18" charset="0"/>
                          </a:rPr>
                        </m:ctrlPr>
                      </m:dPr>
                      <m:e>
                        <m:r>
                          <a:rPr lang="en-US" sz="5900" b="1" i="1" smtClean="0">
                            <a:latin typeface="Cambria Math" panose="02040503050406030204" pitchFamily="18" charset="0"/>
                          </a:rPr>
                          <m:t>−</m:t>
                        </m:r>
                        <m:r>
                          <a:rPr lang="en-US" sz="5900" b="1" i="1" smtClean="0">
                            <a:latin typeface="Cambria Math" panose="02040503050406030204" pitchFamily="18" charset="0"/>
                          </a:rPr>
                          <m:t>𝒌</m:t>
                        </m:r>
                      </m:e>
                    </m:d>
                  </m:oMath>
                </a14:m>
                <a:r>
                  <a:rPr lang="en-US" sz="5900" b="1" dirty="0"/>
                  <a:t>.</a:t>
                </a:r>
              </a:p>
              <a:p>
                <a:pPr marL="285750" indent="-285750">
                  <a:lnSpc>
                    <a:spcPct val="150000"/>
                  </a:lnSpc>
                  <a:buFont typeface="Arial" panose="020B0604020202020204" pitchFamily="34" charset="0"/>
                  <a:buChar char="•"/>
                </a:pPr>
                <a:r>
                  <a:rPr lang="en-US" sz="5900" b="1" dirty="0"/>
                  <a:t> </a:t>
                </a:r>
                <a:r>
                  <a:rPr lang="en-US" sz="5900" dirty="0"/>
                  <a:t>We find the following commutation relations</a:t>
                </a:r>
              </a:p>
              <a:p>
                <a:pPr algn="ctr">
                  <a:lnSpc>
                    <a:spcPct val="150000"/>
                  </a:lnSpc>
                </a:pPr>
                <a14:m>
                  <m:oMath xmlns:m="http://schemas.openxmlformats.org/officeDocument/2006/math">
                    <m:sSub>
                      <m:sSubPr>
                        <m:ctrlPr>
                          <a:rPr lang="en-US" sz="5900" b="0" i="1" smtClean="0">
                            <a:latin typeface="Cambria Math" panose="02040503050406030204" pitchFamily="18" charset="0"/>
                          </a:rPr>
                        </m:ctrlPr>
                      </m:sSubPr>
                      <m:e>
                        <m:d>
                          <m:dPr>
                            <m:begChr m:val="["/>
                            <m:endChr m:val="]"/>
                            <m:ctrlPr>
                              <a:rPr lang="en-US" sz="5900" b="0" i="1" smtClean="0">
                                <a:latin typeface="Cambria Math" panose="02040503050406030204" pitchFamily="18" charset="0"/>
                              </a:rPr>
                            </m:ctrlPr>
                          </m:dPr>
                          <m:e>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1</m:t>
                                    </m:r>
                                  </m:sub>
                                </m:sSub>
                              </m:e>
                            </m:d>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2</m:t>
                                    </m:r>
                                  </m:sub>
                                </m:sSub>
                              </m:e>
                            </m:d>
                          </m:e>
                        </m:d>
                      </m:e>
                      <m:sub>
                        <m:r>
                          <a:rPr lang="en-US" sz="5900" b="0" i="1" smtClean="0">
                            <a:latin typeface="Cambria Math" panose="02040503050406030204" pitchFamily="18" charset="0"/>
                          </a:rPr>
                          <m:t>−</m:t>
                        </m:r>
                      </m:sub>
                    </m:sSub>
                    <m:r>
                      <a:rPr lang="en-US" sz="5900" b="0" i="1" smtClean="0">
                        <a:latin typeface="Cambria Math" panose="02040503050406030204" pitchFamily="18" charset="0"/>
                      </a:rPr>
                      <m:t>=2ℏ</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𝑧</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1</m:t>
                            </m:r>
                          </m:sub>
                        </m:sSub>
                        <m:r>
                          <a:rPr lang="en-US" sz="5900" b="0" i="1" smtClean="0">
                            <a:latin typeface="Cambria Math" panose="02040503050406030204" pitchFamily="18" charset="0"/>
                          </a:rPr>
                          <m:t>+</m:t>
                        </m:r>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2</m:t>
                            </m:r>
                          </m:sub>
                        </m:sSub>
                      </m:e>
                    </m:d>
                  </m:oMath>
                </a14:m>
                <a:endParaRPr lang="en-US" sz="5900" b="0" dirty="0"/>
              </a:p>
              <a:p>
                <a:pPr algn="ctr">
                  <a:lnSpc>
                    <a:spcPct val="150000"/>
                  </a:lnSpc>
                </a:pPr>
                <a14:m>
                  <m:oMath xmlns:m="http://schemas.openxmlformats.org/officeDocument/2006/math">
                    <m:sSub>
                      <m:sSubPr>
                        <m:ctrlPr>
                          <a:rPr lang="en-US" sz="5900" b="0" i="1" smtClean="0">
                            <a:latin typeface="Cambria Math" panose="02040503050406030204" pitchFamily="18" charset="0"/>
                          </a:rPr>
                        </m:ctrlPr>
                      </m:sSubPr>
                      <m:e>
                        <m:d>
                          <m:dPr>
                            <m:begChr m:val="["/>
                            <m:endChr m:val="]"/>
                            <m:ctrlPr>
                              <a:rPr lang="en-US" sz="5900" b="0" i="1" smtClean="0">
                                <a:latin typeface="Cambria Math" panose="02040503050406030204" pitchFamily="18" charset="0"/>
                              </a:rPr>
                            </m:ctrlPr>
                          </m:dPr>
                          <m:e>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𝑧</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1</m:t>
                                    </m:r>
                                  </m:sub>
                                </m:sSub>
                              </m:e>
                            </m:d>
                            <m:r>
                              <a:rPr lang="en-US" sz="5900" b="0" i="1" smtClean="0">
                                <a:latin typeface="Cambria Math" panose="02040503050406030204" pitchFamily="18" charset="0"/>
                              </a:rPr>
                              <m:t>,</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2</m:t>
                                    </m:r>
                                  </m:sub>
                                </m:sSub>
                              </m:e>
                            </m:d>
                          </m:e>
                        </m:d>
                      </m:e>
                      <m:sub>
                        <m:r>
                          <a:rPr lang="en-US" sz="5900" b="0" i="1" smtClean="0">
                            <a:latin typeface="Cambria Math" panose="02040503050406030204" pitchFamily="18" charset="0"/>
                          </a:rPr>
                          <m:t>−</m:t>
                        </m:r>
                      </m:sub>
                    </m:sSub>
                    <m:r>
                      <a:rPr lang="en-US" sz="5900" b="0" i="1" smtClean="0">
                        <a:latin typeface="Cambria Math" panose="02040503050406030204" pitchFamily="18" charset="0"/>
                      </a:rPr>
                      <m:t>=±ℏ</m:t>
                    </m:r>
                    <m:sSup>
                      <m:sSupPr>
                        <m:ctrlPr>
                          <a:rPr lang="en-US" sz="5900" b="0" i="1" smtClean="0">
                            <a:latin typeface="Cambria Math" panose="02040503050406030204" pitchFamily="18" charset="0"/>
                          </a:rPr>
                        </m:ctrlPr>
                      </m:sSupPr>
                      <m:e>
                        <m:r>
                          <a:rPr lang="en-US" sz="5900" b="0" i="1" smtClean="0">
                            <a:latin typeface="Cambria Math" panose="02040503050406030204" pitchFamily="18" charset="0"/>
                          </a:rPr>
                          <m:t>𝑆</m:t>
                        </m:r>
                      </m:e>
                      <m:sup>
                        <m:r>
                          <a:rPr lang="en-US" sz="5900" b="0" i="1" smtClean="0">
                            <a:latin typeface="Cambria Math" panose="02040503050406030204" pitchFamily="18" charset="0"/>
                          </a:rPr>
                          <m:t>±</m:t>
                        </m:r>
                      </m:sup>
                    </m:sSup>
                    <m:d>
                      <m:dPr>
                        <m:ctrlPr>
                          <a:rPr lang="en-US" sz="5900" b="0" i="1" smtClean="0">
                            <a:latin typeface="Cambria Math" panose="02040503050406030204" pitchFamily="18" charset="0"/>
                          </a:rPr>
                        </m:ctrlPr>
                      </m:dPr>
                      <m:e>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1</m:t>
                            </m:r>
                          </m:sub>
                        </m:sSub>
                        <m:r>
                          <a:rPr lang="en-US" sz="5900" b="0" i="1" smtClean="0">
                            <a:latin typeface="Cambria Math" panose="02040503050406030204" pitchFamily="18" charset="0"/>
                          </a:rPr>
                          <m:t>+</m:t>
                        </m:r>
                        <m:sSub>
                          <m:sSubPr>
                            <m:ctrlPr>
                              <a:rPr lang="en-US" sz="5900" b="0" i="1" smtClean="0">
                                <a:latin typeface="Cambria Math" panose="02040503050406030204" pitchFamily="18" charset="0"/>
                              </a:rPr>
                            </m:ctrlPr>
                          </m:sSubPr>
                          <m:e>
                            <m:r>
                              <a:rPr lang="en-US" sz="5900" b="0" i="1" smtClean="0">
                                <a:latin typeface="Cambria Math" panose="02040503050406030204" pitchFamily="18" charset="0"/>
                              </a:rPr>
                              <m:t>𝑘</m:t>
                            </m:r>
                          </m:e>
                          <m:sub>
                            <m:r>
                              <a:rPr lang="en-US" sz="5900" b="0" i="1" smtClean="0">
                                <a:latin typeface="Cambria Math" panose="02040503050406030204" pitchFamily="18" charset="0"/>
                              </a:rPr>
                              <m:t>2</m:t>
                            </m:r>
                          </m:sub>
                        </m:sSub>
                      </m:e>
                    </m:d>
                  </m:oMath>
                </a14:m>
                <a:endParaRPr lang="en-US" sz="5900" dirty="0"/>
              </a:p>
              <a:p>
                <a:endParaRPr lang="en-US" dirty="0"/>
              </a:p>
            </p:txBody>
          </p:sp>
        </mc:Choice>
        <mc:Fallback xmlns="">
          <p:sp>
            <p:nvSpPr>
              <p:cNvPr id="3" name="Content Placeholder 2">
                <a:extLst>
                  <a:ext uri="{FF2B5EF4-FFF2-40B4-BE49-F238E27FC236}">
                    <a16:creationId xmlns="" xmlns:a16="http://schemas.microsoft.com/office/drawing/2014/main" xmlns:a14="http://schemas.microsoft.com/office/drawing/2010/main" id="{68792908-D0FD-4A58-BFD0-6529F96067EB}"/>
                  </a:ext>
                </a:extLst>
              </p:cNvPr>
              <p:cNvSpPr>
                <a:spLocks noGrp="1" noRot="1" noChangeAspect="1" noMove="1" noResize="1" noEditPoints="1" noAdjustHandles="1" noChangeArrowheads="1" noChangeShapeType="1" noTextEdit="1"/>
              </p:cNvSpPr>
              <p:nvPr>
                <p:ph idx="1"/>
              </p:nvPr>
            </p:nvSpPr>
            <p:spPr>
              <a:xfrm>
                <a:off x="168813" y="815926"/>
                <a:ext cx="12023187" cy="6042074"/>
              </a:xfrm>
              <a:blipFill rotWithShape="0">
                <a:blip r:embed="rId2"/>
                <a:stretch>
                  <a:fillRect l="-710" t="-2321"/>
                </a:stretch>
              </a:blipFill>
            </p:spPr>
            <p:txBody>
              <a:bodyPr/>
              <a:lstStyle/>
              <a:p>
                <a:r>
                  <a:rPr lang="en-US">
                    <a:noFill/>
                  </a:rPr>
                  <a:t> </a:t>
                </a:r>
              </a:p>
            </p:txBody>
          </p:sp>
        </mc:Fallback>
      </mc:AlternateContent>
    </p:spTree>
    <p:extLst>
      <p:ext uri="{BB962C8B-B14F-4D97-AF65-F5344CB8AC3E}">
        <p14:creationId xmlns:p14="http://schemas.microsoft.com/office/powerpoint/2010/main" val="2552033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C57348-08DA-4639-9AA2-B0550B9AD8FF}"/>
                  </a:ext>
                </a:extLst>
              </p:cNvPr>
              <p:cNvSpPr>
                <a:spLocks noGrp="1"/>
              </p:cNvSpPr>
              <p:nvPr>
                <p:ph idx="1"/>
              </p:nvPr>
            </p:nvSpPr>
            <p:spPr>
              <a:xfrm>
                <a:off x="281354" y="347472"/>
                <a:ext cx="11802794" cy="6334682"/>
              </a:xfrm>
            </p:spPr>
            <p:txBody>
              <a:bodyPr/>
              <a:lstStyle/>
              <a:p>
                <a:pPr>
                  <a:lnSpc>
                    <a:spcPct val="150000"/>
                  </a:lnSpc>
                  <a:spcBef>
                    <a:spcPts val="1200"/>
                  </a:spcBef>
                  <a:spcAft>
                    <a:spcPts val="200"/>
                  </a:spcAft>
                  <a:buSzPct val="100000"/>
                  <a:defRPr/>
                </a:pPr>
                <a:r>
                  <a:rPr kumimoji="0" lang="en-US" b="0" i="0" u="none" strike="noStrike" kern="1200" cap="none" spc="0" normalizeH="0" baseline="0" noProof="0" dirty="0">
                    <a:ln>
                      <a:noFill/>
                    </a:ln>
                    <a:solidFill>
                      <a:prstClr val="black"/>
                    </a:solidFill>
                    <a:effectLst/>
                    <a:uLnTx/>
                    <a:uFillTx/>
                    <a:latin typeface="Tw Cen MT" panose="020B0602020104020603"/>
                    <a:ea typeface="+mn-ea"/>
                    <a:cs typeface="+mn-cs"/>
                  </a:rPr>
                  <a:t>Now using commutation relations we will evaluate the following terms in the Bogoliubov inequality:</a:t>
                </a:r>
              </a:p>
              <a:p>
                <a:pPr lvl="1"/>
                <a:r>
                  <a:rPr lang="en-US" sz="2800" dirty="0"/>
                  <a:t>Term 1: </a:t>
                </a:r>
                <a14:m>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i="1" smtClean="0">
                                <a:latin typeface="Cambria Math" panose="02040503050406030204" pitchFamily="18" charset="0"/>
                              </a:rPr>
                            </m:ctrlPr>
                          </m:sSubPr>
                          <m:e>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𝐴</m:t>
                                </m:r>
                              </m:e>
                            </m:d>
                          </m:e>
                          <m:sub>
                            <m:r>
                              <a:rPr lang="en-US" sz="2800" b="0" i="1" smtClean="0">
                                <a:latin typeface="Cambria Math" panose="02040503050406030204" pitchFamily="18" charset="0"/>
                              </a:rPr>
                              <m:t>−</m:t>
                            </m:r>
                          </m:sub>
                        </m:sSub>
                      </m:e>
                    </m:d>
                  </m:oMath>
                </a14:m>
                <a:endParaRPr lang="en-US" sz="2800" b="0" dirty="0"/>
              </a:p>
              <a:p>
                <a:pPr lvl="1"/>
                <a:r>
                  <a:rPr lang="en-US" sz="2800" dirty="0"/>
                  <a:t>Term 2: </a:t>
                </a:r>
                <a14:m>
                  <m:oMath xmlns:m="http://schemas.openxmlformats.org/officeDocument/2006/math">
                    <m:nary>
                      <m:naryPr>
                        <m:chr m:val="∑"/>
                        <m:supHide m:val="on"/>
                        <m:ctrlPr>
                          <a:rPr lang="en-US" sz="2800" i="1" smtClean="0">
                            <a:latin typeface="Cambria Math" panose="02040503050406030204" pitchFamily="18" charset="0"/>
                          </a:rPr>
                        </m:ctrlPr>
                      </m:naryPr>
                      <m:sub>
                        <m:r>
                          <m:rPr>
                            <m:brk m:alnAt="7"/>
                          </m:rPr>
                          <a:rPr lang="en-US" sz="2800" b="0" i="1" smtClean="0">
                            <a:latin typeface="Cambria Math" panose="02040503050406030204" pitchFamily="18" charset="0"/>
                          </a:rPr>
                          <m:t>𝑘</m:t>
                        </m:r>
                      </m:sub>
                      <m:sup/>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m:rPr>
                                        <m:sty m:val="p"/>
                                      </m:rPr>
                                      <a:rPr lang="en-US" sz="2800" b="0" i="1" smtClean="0">
                                        <a:latin typeface="Cambria Math" panose="02040503050406030204" pitchFamily="18" charset="0"/>
                                      </a:rPr>
                                      <m:t>ϯ</m:t>
                                    </m:r>
                                  </m:sup>
                                </m:sSup>
                              </m:e>
                            </m:d>
                          </m:e>
                          <m:sub>
                            <m:r>
                              <a:rPr lang="en-US" sz="2800" b="0" i="1" smtClean="0">
                                <a:latin typeface="Cambria Math" panose="02040503050406030204" pitchFamily="18" charset="0"/>
                              </a:rPr>
                              <m:t>+</m:t>
                            </m:r>
                          </m:sub>
                        </m:sSub>
                        <m:r>
                          <a:rPr lang="en-US" sz="2800" b="0" i="1" smtClean="0">
                            <a:latin typeface="Cambria Math" panose="02040503050406030204" pitchFamily="18" charset="0"/>
                          </a:rPr>
                          <m:t>〉</m:t>
                        </m:r>
                      </m:e>
                    </m:nary>
                  </m:oMath>
                </a14:m>
                <a:endParaRPr lang="en-US" sz="2800" dirty="0"/>
              </a:p>
              <a:p>
                <a:pPr lvl="1"/>
                <a:r>
                  <a:rPr lang="en-US" sz="2800" dirty="0"/>
                  <a:t>Term 3:</a:t>
                </a:r>
                <a:r>
                  <a:rPr lang="en-US" sz="2800" b="0" dirty="0"/>
                  <a:t> </a:t>
                </a:r>
                <a14:m>
                  <m:oMath xmlns:m="http://schemas.openxmlformats.org/officeDocument/2006/math">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𝐻</m:t>
                                </m:r>
                              </m:e>
                            </m:d>
                          </m:e>
                          <m:sub>
                            <m:r>
                              <a:rPr lang="en-US" sz="2800" b="0" i="1" smtClean="0">
                                <a:latin typeface="Cambria Math" panose="02040503050406030204" pitchFamily="18" charset="0"/>
                              </a:rPr>
                              <m:t>−</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m:rPr>
                                <m:sty m:val="p"/>
                              </m:rPr>
                              <a:rPr lang="en-US" sz="2800" b="0" i="1" smtClean="0">
                                <a:latin typeface="Cambria Math" panose="02040503050406030204" pitchFamily="18" charset="0"/>
                              </a:rPr>
                              <m:t>ϯ</m:t>
                            </m:r>
                          </m:sup>
                        </m:sSup>
                      </m:e>
                    </m:d>
                    <m:r>
                      <a:rPr lang="en-US" sz="2800" b="0" i="1" smtClean="0">
                        <a:latin typeface="Cambria Math" panose="02040503050406030204" pitchFamily="18" charset="0"/>
                      </a:rPr>
                      <m:t>〉</m:t>
                    </m:r>
                  </m:oMath>
                </a14:m>
                <a:endParaRPr lang="en-US" sz="2800" dirty="0"/>
              </a:p>
              <a:p>
                <a:r>
                  <a:rPr lang="en-US" b="1" dirty="0"/>
                  <a:t>Term 1:</a:t>
                </a:r>
              </a:p>
              <a:p>
                <a:pPr lvl="1"/>
                <a:endParaRPr lang="en-US" sz="1000" dirty="0"/>
              </a:p>
              <a:p>
                <a:endParaRPr lang="en-US" dirty="0"/>
              </a:p>
            </p:txBody>
          </p:sp>
        </mc:Choice>
        <mc:Fallback xmlns="">
          <p:sp>
            <p:nvSpPr>
              <p:cNvPr id="3" name="Content Placeholder 2">
                <a:extLst>
                  <a:ext uri="{FF2B5EF4-FFF2-40B4-BE49-F238E27FC236}">
                    <a16:creationId xmlns:a16="http://schemas.microsoft.com/office/drawing/2014/main" id="{AAC57348-08DA-4639-9AA2-B0550B9AD8FF}"/>
                  </a:ext>
                </a:extLst>
              </p:cNvPr>
              <p:cNvSpPr>
                <a:spLocks noGrp="1" noRot="1" noChangeAspect="1" noMove="1" noResize="1" noEditPoints="1" noAdjustHandles="1" noChangeArrowheads="1" noChangeShapeType="1" noTextEdit="1"/>
              </p:cNvSpPr>
              <p:nvPr>
                <p:ph idx="1"/>
              </p:nvPr>
            </p:nvSpPr>
            <p:spPr>
              <a:xfrm>
                <a:off x="281354" y="347472"/>
                <a:ext cx="11802794" cy="6334682"/>
              </a:xfrm>
              <a:blipFill>
                <a:blip r:embed="rId2"/>
                <a:stretch>
                  <a:fillRect l="-930"/>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8923773-D08F-4680-9543-FBD7D54EF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246" y="3355123"/>
            <a:ext cx="6119446" cy="3502878"/>
          </a:xfrm>
          <a:prstGeom prst="rect">
            <a:avLst/>
          </a:prstGeom>
        </p:spPr>
      </p:pic>
    </p:spTree>
    <p:extLst>
      <p:ext uri="{BB962C8B-B14F-4D97-AF65-F5344CB8AC3E}">
        <p14:creationId xmlns:p14="http://schemas.microsoft.com/office/powerpoint/2010/main" val="1174459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1540D-7970-415C-8A09-31CFDE6A8E44}"/>
              </a:ext>
            </a:extLst>
          </p:cNvPr>
          <p:cNvSpPr>
            <a:spLocks noGrp="1"/>
          </p:cNvSpPr>
          <p:nvPr>
            <p:ph idx="1"/>
          </p:nvPr>
        </p:nvSpPr>
        <p:spPr>
          <a:xfrm>
            <a:off x="309489" y="478302"/>
            <a:ext cx="11563643" cy="6217920"/>
          </a:xfrm>
        </p:spPr>
        <p:txBody>
          <a:bodyPr>
            <a:normAutofit/>
          </a:bodyPr>
          <a:lstStyle/>
          <a:p>
            <a:r>
              <a:rPr lang="en-US" b="1" dirty="0"/>
              <a:t>Term 2:</a:t>
            </a:r>
          </a:p>
        </p:txBody>
      </p:sp>
      <p:pic>
        <p:nvPicPr>
          <p:cNvPr id="4" name="Picture 3">
            <a:extLst>
              <a:ext uri="{FF2B5EF4-FFF2-40B4-BE49-F238E27FC236}">
                <a16:creationId xmlns:a16="http://schemas.microsoft.com/office/drawing/2014/main" id="{F2F9471B-8514-430B-B21D-963530042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68" y="1309631"/>
            <a:ext cx="9701896" cy="4866085"/>
          </a:xfrm>
          <a:prstGeom prst="rect">
            <a:avLst/>
          </a:prstGeom>
        </p:spPr>
      </p:pic>
    </p:spTree>
    <p:extLst>
      <p:ext uri="{BB962C8B-B14F-4D97-AF65-F5344CB8AC3E}">
        <p14:creationId xmlns:p14="http://schemas.microsoft.com/office/powerpoint/2010/main" val="1504773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CBC6-CA68-4A55-9F79-FE0C42F623E1}"/>
              </a:ext>
            </a:extLst>
          </p:cNvPr>
          <p:cNvSpPr>
            <a:spLocks noGrp="1"/>
          </p:cNvSpPr>
          <p:nvPr>
            <p:ph type="title"/>
          </p:nvPr>
        </p:nvSpPr>
        <p:spPr>
          <a:xfrm>
            <a:off x="182880" y="154110"/>
            <a:ext cx="11826240" cy="1325563"/>
          </a:xfrm>
        </p:spPr>
        <p:txBody>
          <a:bodyPr>
            <a:noAutofit/>
          </a:bodyPr>
          <a:lstStyle/>
          <a:p>
            <a:r>
              <a:rPr lang="en-US" sz="6000" b="1" dirty="0"/>
              <a:t>AIM AND OBJECTIVE OF THE STUDY</a:t>
            </a:r>
          </a:p>
        </p:txBody>
      </p:sp>
      <p:sp>
        <p:nvSpPr>
          <p:cNvPr id="3" name="Content Placeholder 2">
            <a:extLst>
              <a:ext uri="{FF2B5EF4-FFF2-40B4-BE49-F238E27FC236}">
                <a16:creationId xmlns:a16="http://schemas.microsoft.com/office/drawing/2014/main" id="{2084A8E5-FE7A-4270-9A32-73DB1D8F5C84}"/>
              </a:ext>
            </a:extLst>
          </p:cNvPr>
          <p:cNvSpPr>
            <a:spLocks noGrp="1"/>
          </p:cNvSpPr>
          <p:nvPr>
            <p:ph idx="1"/>
          </p:nvPr>
        </p:nvSpPr>
        <p:spPr>
          <a:xfrm>
            <a:off x="436098" y="1825625"/>
            <a:ext cx="11268222" cy="4729920"/>
          </a:xfrm>
        </p:spPr>
        <p:txBody>
          <a:bodyPr>
            <a:normAutofit/>
          </a:bodyPr>
          <a:lstStyle/>
          <a:p>
            <a:pPr>
              <a:buFont typeface="Wingdings" panose="05000000000000000000" pitchFamily="2" charset="2"/>
              <a:buChar char="q"/>
            </a:pPr>
            <a:r>
              <a:rPr lang="en-US" dirty="0"/>
              <a:t>Overview of the Mermin-Wagner theorem</a:t>
            </a:r>
          </a:p>
          <a:p>
            <a:pPr>
              <a:buFont typeface="Wingdings" panose="05000000000000000000" pitchFamily="2" charset="2"/>
              <a:buChar char="q"/>
            </a:pPr>
            <a:r>
              <a:rPr lang="en-US" dirty="0"/>
              <a:t>Relation of symmetry breaking to Phase Transition and Order Parameter</a:t>
            </a:r>
          </a:p>
          <a:p>
            <a:pPr>
              <a:buFont typeface="Wingdings" panose="05000000000000000000" pitchFamily="2" charset="2"/>
              <a:buChar char="q"/>
            </a:pPr>
            <a:r>
              <a:rPr lang="en-US" dirty="0"/>
              <a:t>Overview of Ferromagnetism and Anti-ferromagnetism</a:t>
            </a:r>
          </a:p>
          <a:p>
            <a:pPr>
              <a:buFont typeface="Wingdings" panose="05000000000000000000" pitchFamily="2" charset="2"/>
              <a:buChar char="q"/>
            </a:pPr>
            <a:r>
              <a:rPr lang="en-US" dirty="0"/>
              <a:t>History of the theorem</a:t>
            </a:r>
          </a:p>
          <a:p>
            <a:pPr>
              <a:buFont typeface="Wingdings" panose="05000000000000000000" pitchFamily="2" charset="2"/>
              <a:buChar char="q"/>
            </a:pPr>
            <a:r>
              <a:rPr lang="en-US" dirty="0"/>
              <a:t>Derivation of  Mermin-Wagner theorem</a:t>
            </a:r>
          </a:p>
          <a:p>
            <a:pPr>
              <a:buFont typeface="Wingdings" panose="05000000000000000000" pitchFamily="2" charset="2"/>
              <a:buChar char="q"/>
            </a:pPr>
            <a:r>
              <a:rPr lang="en-US" dirty="0"/>
              <a:t>An overview of BB inequality </a:t>
            </a:r>
          </a:p>
          <a:p>
            <a:pPr>
              <a:buFont typeface="Wingdings" panose="05000000000000000000" pitchFamily="2" charset="2"/>
              <a:buChar char="q"/>
            </a:pPr>
            <a:r>
              <a:rPr lang="en-US" dirty="0"/>
              <a:t>Mermin-Wagner theorem for Heisenberg model</a:t>
            </a:r>
          </a:p>
          <a:p>
            <a:pPr>
              <a:buFont typeface="Wingdings" panose="05000000000000000000" pitchFamily="2" charset="2"/>
              <a:buChar char="q"/>
            </a:pPr>
            <a:r>
              <a:rPr lang="en-US" dirty="0"/>
              <a:t>Implementation of Mermin-Wagner theorem</a:t>
            </a:r>
          </a:p>
          <a:p>
            <a:pPr>
              <a:buFont typeface="Wingdings" panose="05000000000000000000" pitchFamily="2" charset="2"/>
              <a:buChar char="q"/>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636110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468E58-35C2-4BE1-9CC3-735584679DA2}"/>
                  </a:ext>
                </a:extLst>
              </p:cNvPr>
              <p:cNvSpPr>
                <a:spLocks noGrp="1"/>
              </p:cNvSpPr>
              <p:nvPr>
                <p:ph idx="1"/>
              </p:nvPr>
            </p:nvSpPr>
            <p:spPr>
              <a:xfrm>
                <a:off x="281354" y="281354"/>
                <a:ext cx="11591778" cy="6344529"/>
              </a:xfrm>
            </p:spPr>
            <p:txBody>
              <a:bodyPr>
                <a:normAutofit/>
              </a:bodyPr>
              <a:lstStyle/>
              <a:p>
                <a:r>
                  <a:rPr lang="en-US" b="1" dirty="0"/>
                  <a:t>Term 3:</a:t>
                </a:r>
              </a:p>
              <a:p>
                <a:pPr lvl="1">
                  <a:buFont typeface="Wingdings" panose="05000000000000000000" pitchFamily="2" charset="2"/>
                  <a:buChar char="§"/>
                </a:pPr>
                <a:r>
                  <a:rPr lang="en-US" sz="1600" b="1" dirty="0"/>
                  <a:t>First we will evaluate </a:t>
                </a:r>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m:t>
                        </m:r>
                        <m:r>
                          <a:rPr lang="en-US" sz="1600" b="1" i="1" smtClean="0">
                            <a:latin typeface="Cambria Math" panose="02040503050406030204" pitchFamily="18" charset="0"/>
                          </a:rPr>
                          <m:t>𝑺</m:t>
                        </m:r>
                      </m:e>
                      <m:sub>
                        <m:r>
                          <a:rPr lang="en-US" sz="1600" b="1" i="1" smtClean="0">
                            <a:latin typeface="Cambria Math" panose="02040503050406030204" pitchFamily="18" charset="0"/>
                          </a:rPr>
                          <m:t>𝒎</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r>
                      <a:rPr lang="en-US" sz="1600" b="1" i="1" smtClean="0">
                        <a:latin typeface="Cambria Math" panose="02040503050406030204" pitchFamily="18" charset="0"/>
                      </a:rPr>
                      <m:t>𝑯</m:t>
                    </m:r>
                    <m:r>
                      <a:rPr lang="en-US" sz="1600" b="1" i="1" smtClean="0">
                        <a:latin typeface="Cambria Math" panose="02040503050406030204" pitchFamily="18" charset="0"/>
                      </a:rPr>
                      <m:t>]_ </m:t>
                    </m:r>
                  </m:oMath>
                </a14:m>
                <a:endParaRPr lang="en-US" sz="1600" b="1" dirty="0"/>
              </a:p>
              <a:p>
                <a:pPr lvl="1">
                  <a:buFont typeface="Wingdings" panose="05000000000000000000" pitchFamily="2" charset="2"/>
                  <a:buChar char="§"/>
                </a:pPr>
                <a:endParaRPr lang="en-US" sz="1600" b="1" dirty="0"/>
              </a:p>
              <a:p>
                <a:pPr lvl="1">
                  <a:buFont typeface="Wingdings" panose="05000000000000000000" pitchFamily="2" charset="2"/>
                  <a:buChar char="§"/>
                </a:pPr>
                <a:endParaRPr lang="en-US" sz="1600" b="1" dirty="0"/>
              </a:p>
              <a:p>
                <a:pPr lvl="1">
                  <a:buFont typeface="Wingdings" panose="05000000000000000000" pitchFamily="2" charset="2"/>
                  <a:buChar char="§"/>
                </a:pPr>
                <a:endParaRPr lang="en-US" sz="1600" b="1" dirty="0"/>
              </a:p>
              <a:p>
                <a:pPr marL="457200" lvl="1" indent="0">
                  <a:buNone/>
                </a:pPr>
                <a:endParaRPr lang="en-US" sz="1600" b="1" dirty="0"/>
              </a:p>
              <a:p>
                <a:pPr marL="457200" lvl="1" indent="0">
                  <a:buNone/>
                </a:pPr>
                <a:endParaRPr lang="en-US" sz="1100" dirty="0"/>
              </a:p>
              <a:p>
                <a:pPr marL="457200" lvl="1" indent="0">
                  <a:buNone/>
                </a:pPr>
                <a:endParaRPr lang="en-US" sz="1100" dirty="0"/>
              </a:p>
              <a:p>
                <a:pPr marL="457200" lvl="1" indent="0">
                  <a:buNone/>
                </a:pPr>
                <a:endParaRPr lang="en-US" sz="1100" dirty="0"/>
              </a:p>
              <a:p>
                <a:pPr marL="457200" lvl="1" indent="0">
                  <a:buNone/>
                </a:pPr>
                <a:endParaRPr lang="en-US" sz="1100" dirty="0"/>
              </a:p>
              <a:p>
                <a:pPr lvl="1">
                  <a:buFont typeface="Wingdings" panose="05000000000000000000" pitchFamily="2" charset="2"/>
                  <a:buChar char="§"/>
                </a:pPr>
                <a:endParaRPr lang="en-US" sz="1100" dirty="0"/>
              </a:p>
              <a:p>
                <a:pPr lvl="1">
                  <a:buFont typeface="Wingdings" panose="05000000000000000000" pitchFamily="2" charset="2"/>
                  <a:buChar char="§"/>
                </a:pPr>
                <a:r>
                  <a:rPr lang="en-US" sz="1600" b="1" dirty="0"/>
                  <a:t>We find</a:t>
                </a:r>
              </a:p>
              <a:p>
                <a:pPr marL="457200" lvl="1" indent="0">
                  <a:buNone/>
                </a:pPr>
                <a:endParaRPr lang="en-US" sz="1600" b="1" dirty="0"/>
              </a:p>
            </p:txBody>
          </p:sp>
        </mc:Choice>
        <mc:Fallback xmlns="">
          <p:sp>
            <p:nvSpPr>
              <p:cNvPr id="3" name="Content Placeholder 2">
                <a:extLst>
                  <a:ext uri="{FF2B5EF4-FFF2-40B4-BE49-F238E27FC236}">
                    <a16:creationId xmlns="" xmlns:a16="http://schemas.microsoft.com/office/drawing/2014/main" xmlns:a14="http://schemas.microsoft.com/office/drawing/2010/main" id="{E7468E58-35C2-4BE1-9CC3-735584679DA2}"/>
                  </a:ext>
                </a:extLst>
              </p:cNvPr>
              <p:cNvSpPr>
                <a:spLocks noGrp="1" noRot="1" noChangeAspect="1" noMove="1" noResize="1" noEditPoints="1" noAdjustHandles="1" noChangeArrowheads="1" noChangeShapeType="1" noTextEdit="1"/>
              </p:cNvSpPr>
              <p:nvPr>
                <p:ph idx="1"/>
              </p:nvPr>
            </p:nvSpPr>
            <p:spPr>
              <a:xfrm>
                <a:off x="281354" y="281354"/>
                <a:ext cx="11591778" cy="6344529"/>
              </a:xfrm>
              <a:blipFill rotWithShape="0">
                <a:blip r:embed="rId2"/>
                <a:stretch>
                  <a:fillRect l="-946" t="-153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C4C4AAA-20DE-4DDD-A4FA-1E4267FFE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64" y="1267040"/>
            <a:ext cx="9736697" cy="1037415"/>
          </a:xfrm>
          <a:prstGeom prst="rect">
            <a:avLst/>
          </a:prstGeom>
        </p:spPr>
      </p:pic>
      <p:pic>
        <p:nvPicPr>
          <p:cNvPr id="5" name="Picture 4">
            <a:extLst>
              <a:ext uri="{FF2B5EF4-FFF2-40B4-BE49-F238E27FC236}">
                <a16:creationId xmlns:a16="http://schemas.microsoft.com/office/drawing/2014/main" id="{AD6DE7CF-80AC-41CC-A3E4-359FCAA53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860" y="3985229"/>
            <a:ext cx="9605900" cy="1729061"/>
          </a:xfrm>
          <a:prstGeom prst="rect">
            <a:avLst/>
          </a:prstGeom>
        </p:spPr>
      </p:pic>
    </p:spTree>
    <p:extLst>
      <p:ext uri="{BB962C8B-B14F-4D97-AF65-F5344CB8AC3E}">
        <p14:creationId xmlns:p14="http://schemas.microsoft.com/office/powerpoint/2010/main" val="2598333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F1266-0023-4934-A245-A1733CCF26C8}"/>
              </a:ext>
            </a:extLst>
          </p:cNvPr>
          <p:cNvSpPr>
            <a:spLocks noGrp="1"/>
          </p:cNvSpPr>
          <p:nvPr>
            <p:ph idx="1"/>
          </p:nvPr>
        </p:nvSpPr>
        <p:spPr>
          <a:xfrm>
            <a:off x="0" y="154745"/>
            <a:ext cx="11353800" cy="6022218"/>
          </a:xfrm>
        </p:spPr>
        <p:txBody>
          <a:bodyPr>
            <a:normAutofit/>
          </a:bodyPr>
          <a:lstStyle/>
          <a:p>
            <a:pPr>
              <a:spcBef>
                <a:spcPts val="1200"/>
              </a:spcBef>
              <a:spcAft>
                <a:spcPts val="200"/>
              </a:spcAft>
              <a:buSzPct val="100000"/>
              <a:defRPr/>
            </a:pPr>
            <a:r>
              <a:rPr kumimoji="0" lang="en-US" b="1" i="0" u="none" strike="noStrike" kern="1200" cap="none" spc="0" normalizeH="0" baseline="0" noProof="0" dirty="0">
                <a:ln>
                  <a:noFill/>
                </a:ln>
                <a:solidFill>
                  <a:prstClr val="black"/>
                </a:solidFill>
                <a:effectLst/>
                <a:uLnTx/>
                <a:uFillTx/>
                <a:latin typeface="Tw Cen MT" panose="020B0602020104020603"/>
                <a:ea typeface="+mn-ea"/>
                <a:cs typeface="+mn-cs"/>
              </a:rPr>
              <a:t>Term 3 cont.</a:t>
            </a:r>
            <a:r>
              <a:rPr lang="en-US" b="1" dirty="0">
                <a:solidFill>
                  <a:prstClr val="black"/>
                </a:solidFill>
                <a:latin typeface="Tw Cen MT" panose="020B0602020104020603"/>
              </a:rPr>
              <a:t> :</a:t>
            </a:r>
          </a:p>
          <a:p>
            <a:pPr lvl="1">
              <a:spcBef>
                <a:spcPts val="1200"/>
              </a:spcBef>
              <a:spcAft>
                <a:spcPts val="200"/>
              </a:spcAft>
              <a:buSzPct val="100000"/>
              <a:defRPr/>
            </a:pPr>
            <a:r>
              <a:rPr kumimoji="0" lang="en-US" sz="2800" b="1" i="0" u="none" strike="noStrike" kern="1200" cap="none" spc="0" normalizeH="0" baseline="0" noProof="0" dirty="0">
                <a:ln>
                  <a:noFill/>
                </a:ln>
                <a:solidFill>
                  <a:schemeClr val="tx1">
                    <a:lumMod val="95000"/>
                    <a:lumOff val="5000"/>
                  </a:schemeClr>
                </a:solidFill>
                <a:effectLst/>
                <a:uLnTx/>
                <a:uFillTx/>
                <a:latin typeface="Tw Cen MT" panose="020B0602020104020603"/>
                <a:ea typeface="+mn-ea"/>
                <a:cs typeface="+mn-cs"/>
              </a:rPr>
              <a:t>The two previous equations lead 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46" y="1426547"/>
            <a:ext cx="10148553" cy="5000011"/>
          </a:xfrm>
          <a:prstGeom prst="rect">
            <a:avLst/>
          </a:prstGeom>
        </p:spPr>
      </p:pic>
    </p:spTree>
    <p:extLst>
      <p:ext uri="{BB962C8B-B14F-4D97-AF65-F5344CB8AC3E}">
        <p14:creationId xmlns:p14="http://schemas.microsoft.com/office/powerpoint/2010/main" val="2541432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563669-7995-4D33-8E0F-05C406E1AE9A}"/>
                  </a:ext>
                </a:extLst>
              </p:cNvPr>
              <p:cNvSpPr>
                <a:spLocks noGrp="1"/>
              </p:cNvSpPr>
              <p:nvPr>
                <p:ph idx="1"/>
              </p:nvPr>
            </p:nvSpPr>
            <p:spPr>
              <a:xfrm>
                <a:off x="281354" y="112542"/>
                <a:ext cx="11662117" cy="6745458"/>
              </a:xfrm>
            </p:spPr>
            <p:txBody>
              <a:bodyPr>
                <a:noAutofit/>
              </a:bodyPr>
              <a:lstStyle/>
              <a:p>
                <a:r>
                  <a:rPr lang="en-US" dirty="0"/>
                  <a:t>Collecting all the terms, we finally arrive at:</a:t>
                </a:r>
              </a:p>
              <a:p>
                <a:pPr marL="0" indent="0">
                  <a:buNone/>
                </a:pPr>
                <a:endParaRPr lang="en-US" dirty="0"/>
              </a:p>
              <a:p>
                <a:pPr marL="457200" lvl="1" indent="0" algn="ctr">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𝜷</m:t>
                      </m:r>
                      <m:r>
                        <a:rPr lang="en-US" sz="2800" b="1" i="1" smtClean="0">
                          <a:latin typeface="Cambria Math" panose="02040503050406030204" pitchFamily="18" charset="0"/>
                        </a:rPr>
                        <m:t>𝑺</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𝑺</m:t>
                          </m:r>
                          <m:r>
                            <a:rPr lang="en-US" sz="2800" b="1" i="1" smtClean="0">
                              <a:latin typeface="Cambria Math" panose="02040503050406030204" pitchFamily="18" charset="0"/>
                            </a:rPr>
                            <m:t>+</m:t>
                          </m:r>
                          <m:r>
                            <a:rPr lang="en-US" sz="2800" b="1" i="1" smtClean="0">
                              <a:latin typeface="Cambria Math" panose="02040503050406030204" pitchFamily="18" charset="0"/>
                            </a:rPr>
                            <m:t>𝟏</m:t>
                          </m:r>
                        </m:e>
                      </m:d>
                      <m:r>
                        <a:rPr lang="en-US" sz="2800" b="1" i="1" smtClean="0">
                          <a:latin typeface="Cambria Math" panose="02040503050406030204" pitchFamily="18" charset="0"/>
                        </a:rPr>
                        <m:t>≥</m:t>
                      </m:r>
                      <m:r>
                        <a:rPr lang="en-US" sz="2800" b="1" i="1" smtClean="0">
                          <a:latin typeface="Cambria Math" panose="02040503050406030204" pitchFamily="18" charset="0"/>
                        </a:rPr>
                        <m:t>𝒄𝒐𝒏𝒔𝒕</m:t>
                      </m:r>
                      <m:r>
                        <a:rPr lang="en-US" sz="2800" b="1" i="1"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m:t>
                          </m:r>
                          <m:r>
                            <a:rPr lang="en-US" sz="2800" b="1" i="1" smtClean="0">
                              <a:latin typeface="Cambria Math" panose="02040503050406030204" pitchFamily="18" charset="0"/>
                            </a:rPr>
                            <m:t>𝑴</m:t>
                          </m:r>
                          <m:r>
                            <a:rPr lang="en-US" sz="2800" b="1" i="1" smtClean="0">
                              <a:latin typeface="Cambria Math" panose="02040503050406030204" pitchFamily="18" charset="0"/>
                            </a:rPr>
                            <m:t>|</m:t>
                          </m:r>
                        </m:e>
                        <m:sup>
                          <m:r>
                            <a:rPr lang="en-US" sz="2800" b="1" i="1" smtClean="0">
                              <a:latin typeface="Cambria Math" panose="02040503050406030204" pitchFamily="18" charset="0"/>
                            </a:rPr>
                            <m:t>𝟐</m:t>
                          </m:r>
                        </m:sup>
                      </m:sSup>
                      <m:nary>
                        <m:naryPr>
                          <m:chr m:val="∑"/>
                          <m:supHide m:val="on"/>
                          <m:ctrlPr>
                            <a:rPr lang="en-US" sz="2800" b="1" i="1" smtClean="0">
                              <a:latin typeface="Cambria Math" panose="02040503050406030204" pitchFamily="18" charset="0"/>
                            </a:rPr>
                          </m:ctrlPr>
                        </m:naryPr>
                        <m:sub>
                          <m:r>
                            <a:rPr lang="en-US" sz="2800" b="1" i="1" smtClean="0">
                              <a:latin typeface="Cambria Math" panose="02040503050406030204" pitchFamily="18" charset="0"/>
                            </a:rPr>
                            <m:t>𝒌</m:t>
                          </m:r>
                        </m:sub>
                        <m:sup/>
                        <m:e>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𝟏</m:t>
                              </m:r>
                            </m:num>
                            <m:den>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m:t>
                                  </m:r>
                                  <m:r>
                                    <a:rPr lang="en-US" sz="2800" b="1" i="1" smtClean="0">
                                      <a:latin typeface="Cambria Math" panose="02040503050406030204" pitchFamily="18" charset="0"/>
                                    </a:rPr>
                                    <m:t>𝑩</m:t>
                                  </m:r>
                                </m:e>
                                <m:sub>
                                  <m:r>
                                    <a:rPr lang="en-US" sz="2800" b="1" i="1" smtClean="0">
                                      <a:latin typeface="Cambria Math" panose="02040503050406030204" pitchFamily="18" charset="0"/>
                                    </a:rPr>
                                    <m:t>𝟎</m:t>
                                  </m:r>
                                </m:sub>
                              </m:sSub>
                              <m:r>
                                <a:rPr lang="en-US" sz="2800" b="1" i="1" smtClean="0">
                                  <a:latin typeface="Cambria Math" panose="02040503050406030204" pitchFamily="18" charset="0"/>
                                </a:rPr>
                                <m:t>𝑴</m:t>
                              </m:r>
                              <m:r>
                                <a:rPr lang="en-US" sz="2800" b="1" i="1" smtClean="0">
                                  <a:latin typeface="Cambria Math" panose="02040503050406030204" pitchFamily="18" charset="0"/>
                                </a:rPr>
                                <m:t>|+</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𝒌</m:t>
                                  </m:r>
                                </m:e>
                                <m:sup>
                                  <m:r>
                                    <a:rPr lang="en-US" sz="2800" b="1" i="1" smtClean="0">
                                      <a:latin typeface="Cambria Math" panose="02040503050406030204" pitchFamily="18" charset="0"/>
                                    </a:rPr>
                                    <m:t>𝟐</m:t>
                                  </m:r>
                                </m:sup>
                              </m:sSup>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ℏ</m:t>
                                  </m:r>
                                </m:e>
                                <m:sup>
                                  <m:r>
                                    <a:rPr lang="en-US" sz="2800" b="1" i="1" smtClean="0">
                                      <a:latin typeface="Cambria Math" panose="02040503050406030204" pitchFamily="18" charset="0"/>
                                    </a:rPr>
                                    <m:t>𝟐</m:t>
                                  </m:r>
                                </m:sup>
                              </m:sSup>
                              <m:r>
                                <a:rPr lang="en-US" sz="2800" b="1" i="1" smtClean="0">
                                  <a:latin typeface="Cambria Math" panose="02040503050406030204" pitchFamily="18" charset="0"/>
                                </a:rPr>
                                <m:t>𝑺</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𝑺</m:t>
                                  </m:r>
                                  <m:r>
                                    <a:rPr lang="en-US" sz="2800" b="1" i="1" smtClean="0">
                                      <a:latin typeface="Cambria Math" panose="02040503050406030204" pitchFamily="18" charset="0"/>
                                    </a:rPr>
                                    <m:t>+</m:t>
                                  </m:r>
                                  <m:r>
                                    <a:rPr lang="en-US" sz="2800" b="1" i="1" smtClean="0">
                                      <a:latin typeface="Cambria Math" panose="02040503050406030204" pitchFamily="18" charset="0"/>
                                    </a:rPr>
                                    <m:t>𝟏</m:t>
                                  </m:r>
                                </m:e>
                              </m:d>
                              <m:r>
                                <a:rPr lang="en-US" sz="2800" b="1" i="1" smtClean="0">
                                  <a:latin typeface="Cambria Math" panose="02040503050406030204" pitchFamily="18" charset="0"/>
                                </a:rPr>
                                <m:t>𝝃</m:t>
                              </m:r>
                            </m:den>
                          </m:f>
                        </m:e>
                      </m:nary>
                    </m:oMath>
                  </m:oMathPara>
                </a14:m>
                <a:endParaRPr lang="en-US" sz="2800" b="1" dirty="0"/>
              </a:p>
              <a:p>
                <a:pPr marL="128016" lvl="1" indent="0">
                  <a:buNone/>
                </a:pPr>
                <a:r>
                  <a:rPr lang="en-US" sz="2800" dirty="0"/>
                  <a:t>Do </a:t>
                </a:r>
                <a14:m>
                  <m:oMath xmlns:m="http://schemas.openxmlformats.org/officeDocument/2006/math">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𝑘</m:t>
                        </m:r>
                      </m:sub>
                      <m:sup/>
                      <m:e>
                        <m:r>
                          <a:rPr lang="en-US" sz="2800" i="1">
                            <a:latin typeface="Cambria Math" panose="02040503050406030204" pitchFamily="18" charset="0"/>
                            <a:ea typeface="Cambria Math" panose="02040503050406030204" pitchFamily="18" charset="0"/>
                          </a:rPr>
                          <m:t>→</m:t>
                        </m:r>
                        <m:nary>
                          <m:naryPr>
                            <m:ctrlPr>
                              <a:rPr lang="en-US" sz="280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0</m:t>
                            </m:r>
                          </m:sub>
                          <m: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𝑘</m:t>
                                </m:r>
                              </m:e>
                              <m:sub>
                                <m:r>
                                  <a:rPr lang="en-US" sz="2800" b="0" i="1" smtClean="0">
                                    <a:latin typeface="Cambria Math" panose="02040503050406030204" pitchFamily="18" charset="0"/>
                                    <a:ea typeface="Cambria Math" panose="02040503050406030204" pitchFamily="18" charset="0"/>
                                  </a:rPr>
                                  <m:t>0</m:t>
                                </m:r>
                              </m:sub>
                            </m:sSub>
                          </m:sup>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𝑑</m:t>
                                </m:r>
                              </m:e>
                              <m:sup>
                                <m:r>
                                  <a:rPr lang="en-US" sz="2800" b="0" i="1" smtClean="0">
                                    <a:latin typeface="Cambria Math" panose="02040503050406030204" pitchFamily="18" charset="0"/>
                                    <a:ea typeface="Cambria Math" panose="02040503050406030204" pitchFamily="18" charset="0"/>
                                  </a:rPr>
                                  <m:t>𝑑</m:t>
                                </m:r>
                              </m:sup>
                            </m:sSup>
                            <m:r>
                              <a:rPr lang="en-US" sz="2800" b="0" i="1" smtClean="0">
                                <a:latin typeface="Cambria Math" panose="02040503050406030204" pitchFamily="18" charset="0"/>
                                <a:ea typeface="Cambria Math" panose="02040503050406030204" pitchFamily="18" charset="0"/>
                              </a:rPr>
                              <m:t>𝑘</m:t>
                            </m:r>
                          </m:e>
                        </m:nary>
                      </m:e>
                    </m:nary>
                  </m:oMath>
                </a14:m>
                <a:endParaRPr lang="en-US" sz="2800" dirty="0"/>
              </a:p>
              <a:p>
                <a:pPr marL="128016" lvl="1" indent="0">
                  <a:buNone/>
                </a:pPr>
                <a:endParaRPr lang="en-US" sz="2800" dirty="0"/>
              </a:p>
              <a:p>
                <a:r>
                  <a:rPr lang="en-US" dirty="0"/>
                  <a:t>In </a:t>
                </a:r>
                <a:r>
                  <a:rPr lang="en-US" b="1" dirty="0"/>
                  <a:t>2D</a:t>
                </a:r>
              </a:p>
              <a:p>
                <a:endParaRPr lang="en-US" dirty="0"/>
              </a:p>
              <a:p>
                <a:pPr marL="457200" lvl="1"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b="0" i="1" smtClean="0">
                              <a:latin typeface="Cambria Math" panose="02040503050406030204" pitchFamily="18" charset="0"/>
                            </a:rPr>
                            <m:t>+1</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𝑐𝑜𝑛𝑠𝑡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𝜔</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𝑀</m:t>
                                      </m:r>
                                      <m:r>
                                        <a:rPr lang="en-US" sz="2800" b="0" i="1" smtClean="0">
                                          <a:latin typeface="Cambria Math" panose="02040503050406030204" pitchFamily="18" charset="0"/>
                                        </a:rPr>
                                        <m:t>|</m:t>
                                      </m:r>
                                    </m:den>
                                  </m:f>
                                </m:e>
                              </m:d>
                            </m:e>
                          </m:func>
                        </m:num>
                        <m:den>
                          <m:r>
                            <a:rPr lang="en-US" sz="2800" b="0" i="1" smtClean="0">
                              <a:latin typeface="Cambria Math" panose="02040503050406030204" pitchFamily="18" charset="0"/>
                            </a:rPr>
                            <m:t>𝜔</m:t>
                          </m:r>
                        </m:den>
                      </m:f>
                    </m:oMath>
                  </m:oMathPara>
                </a14:m>
                <a:endParaRPr lang="en-US" sz="2800" dirty="0"/>
              </a:p>
              <a:p>
                <a:pPr marL="128016" lvl="1" indent="0">
                  <a:buNone/>
                </a:pPr>
                <a:r>
                  <a:rPr lang="en-US" sz="2800" dirty="0"/>
                  <a:t>For small fields we get</a:t>
                </a:r>
              </a:p>
              <a:p>
                <a:pPr marL="128016" lvl="1"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𝑐𝑜𝑛𝑠𝑡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𝑇</m:t>
                              </m:r>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  </m:t>
                              </m:r>
                            </m:sup>
                          </m:sSup>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𝑙𝑛</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0</m:t>
                                      </m:r>
                                    </m:sub>
                                  </m:sSub>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den>
                      </m:f>
                    </m:oMath>
                  </m:oMathPara>
                </a14:m>
                <a:endParaRPr lang="en-US" sz="2800" dirty="0"/>
              </a:p>
            </p:txBody>
          </p:sp>
        </mc:Choice>
        <mc:Fallback xmlns="">
          <p:sp>
            <p:nvSpPr>
              <p:cNvPr id="3" name="Content Placeholder 2">
                <a:extLst>
                  <a:ext uri="{FF2B5EF4-FFF2-40B4-BE49-F238E27FC236}">
                    <a16:creationId xmlns="" xmlns:a16="http://schemas.microsoft.com/office/drawing/2014/main" xmlns:a14="http://schemas.microsoft.com/office/drawing/2010/main" id="{6B563669-7995-4D33-8E0F-05C406E1AE9A}"/>
                  </a:ext>
                </a:extLst>
              </p:cNvPr>
              <p:cNvSpPr>
                <a:spLocks noGrp="1" noRot="1" noChangeAspect="1" noMove="1" noResize="1" noEditPoints="1" noAdjustHandles="1" noChangeArrowheads="1" noChangeShapeType="1" noTextEdit="1"/>
              </p:cNvSpPr>
              <p:nvPr>
                <p:ph idx="1"/>
              </p:nvPr>
            </p:nvSpPr>
            <p:spPr>
              <a:xfrm>
                <a:off x="281354" y="112542"/>
                <a:ext cx="11662117" cy="6745458"/>
              </a:xfrm>
              <a:blipFill rotWithShape="0">
                <a:blip r:embed="rId2"/>
                <a:stretch>
                  <a:fillRect l="-941" t="-1445"/>
                </a:stretch>
              </a:blipFill>
            </p:spPr>
            <p:txBody>
              <a:bodyPr/>
              <a:lstStyle/>
              <a:p>
                <a:r>
                  <a:rPr lang="en-US">
                    <a:noFill/>
                  </a:rPr>
                  <a:t> </a:t>
                </a:r>
              </a:p>
            </p:txBody>
          </p:sp>
        </mc:Fallback>
      </mc:AlternateContent>
    </p:spTree>
    <p:extLst>
      <p:ext uri="{BB962C8B-B14F-4D97-AF65-F5344CB8AC3E}">
        <p14:creationId xmlns:p14="http://schemas.microsoft.com/office/powerpoint/2010/main" val="2303910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D7C8A5-487F-4A2B-A0A2-14A8BD73F659}"/>
              </a:ext>
            </a:extLst>
          </p:cNvPr>
          <p:cNvSpPr/>
          <p:nvPr/>
        </p:nvSpPr>
        <p:spPr>
          <a:xfrm>
            <a:off x="759655" y="5514535"/>
            <a:ext cx="1116974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C26808-F5C7-4740-AF08-8EE885B5A2D5}"/>
                  </a:ext>
                </a:extLst>
              </p:cNvPr>
              <p:cNvSpPr>
                <a:spLocks noGrp="1"/>
              </p:cNvSpPr>
              <p:nvPr>
                <p:ph idx="1"/>
              </p:nvPr>
            </p:nvSpPr>
            <p:spPr>
              <a:xfrm>
                <a:off x="196948" y="281354"/>
                <a:ext cx="11873132" cy="6414868"/>
              </a:xfrm>
            </p:spPr>
            <p:txBody>
              <a:bodyPr/>
              <a:lstStyle/>
              <a:p>
                <a:r>
                  <a:rPr lang="en-US" dirty="0"/>
                  <a:t>In </a:t>
                </a:r>
                <a:r>
                  <a:rPr lang="en-US" b="1" dirty="0"/>
                  <a:t>1D</a:t>
                </a:r>
              </a:p>
              <a:p>
                <a:pPr marL="457200" lvl="1"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m:t>
                          </m:r>
                          <m:r>
                            <a:rPr lang="en-US" sz="2800" b="0" i="1" smtClean="0">
                              <a:latin typeface="Cambria Math" panose="02040503050406030204" pitchFamily="18" charset="0"/>
                            </a:rPr>
                            <m:t>+1</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𝑐𝑜𝑛𝑠𝑡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arctan</m:t>
                              </m:r>
                            </m:fName>
                            <m:e>
                              <m:rad>
                                <m:radPr>
                                  <m:degHide m:val="on"/>
                                  <m:ctrlPr>
                                    <a:rPr lang="en-US" sz="2800" b="0" i="1" smtClean="0">
                                      <a:latin typeface="Cambria Math" panose="02040503050406030204" pitchFamily="18" charset="0"/>
                                    </a:rPr>
                                  </m:ctrlPr>
                                </m:radP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𝜔</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𝑀</m:t>
                                      </m:r>
                                      <m:r>
                                        <a:rPr lang="en-US" sz="2800" b="0" i="1" smtClean="0">
                                          <a:latin typeface="Cambria Math" panose="02040503050406030204" pitchFamily="18" charset="0"/>
                                        </a:rPr>
                                        <m:t>|</m:t>
                                      </m:r>
                                    </m:den>
                                  </m:f>
                                </m:e>
                              </m:rad>
                            </m:e>
                          </m:func>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𝜔</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𝑀</m:t>
                              </m:r>
                              <m:r>
                                <a:rPr lang="en-US" sz="2800" b="0" i="1" smtClean="0">
                                  <a:latin typeface="Cambria Math" panose="02040503050406030204" pitchFamily="18" charset="0"/>
                                </a:rPr>
                                <m:t>|</m:t>
                              </m:r>
                            </m:e>
                          </m:rad>
                        </m:den>
                      </m:f>
                    </m:oMath>
                  </m:oMathPara>
                </a14:m>
                <a:endParaRPr lang="en-US" sz="2800" dirty="0"/>
              </a:p>
              <a:p>
                <a:pPr marL="457200" lvl="1" indent="0" algn="ctr">
                  <a:buNone/>
                </a:pPr>
                <a:endParaRPr lang="en-US" sz="2800" dirty="0"/>
              </a:p>
              <a:p>
                <a:pPr marL="457200" lvl="1" indent="0" algn="ctr">
                  <a:buNone/>
                </a:pPr>
                <a:endParaRPr lang="en-US" sz="2800" dirty="0"/>
              </a:p>
              <a:p>
                <a:pPr marL="457200" lvl="1" indent="0" algn="ctr">
                  <a:buNone/>
                </a:pPr>
                <a:endParaRPr lang="en-US" sz="2800" dirty="0"/>
              </a:p>
              <a:p>
                <a:pPr marL="128016" lvl="1" indent="0">
                  <a:buNone/>
                </a:pPr>
                <a:r>
                  <a:rPr lang="en-US" sz="2800" dirty="0"/>
                  <a:t>For small fields</a:t>
                </a:r>
              </a:p>
              <a:p>
                <a:pPr marL="128016" lvl="1"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𝑐𝑜𝑛𝑠𝑡</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𝐵</m:t>
                              </m:r>
                            </m:e>
                            <m:sub>
                              <m:r>
                                <a:rPr lang="en-US" sz="2800" b="0" i="1" smtClean="0">
                                  <a:latin typeface="Cambria Math" panose="02040503050406030204" pitchFamily="18" charset="0"/>
                                </a:rPr>
                                <m:t>0</m:t>
                              </m:r>
                            </m:sub>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m:t>
                                  </m:r>
                                </m:den>
                              </m:f>
                            </m:sup>
                          </m:sSubSup>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𝑇</m:t>
                              </m:r>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sup>
                          </m:sSup>
                        </m:den>
                      </m:f>
                      <m:r>
                        <a:rPr lang="en-US" sz="2800" b="0" i="1" smtClean="0">
                          <a:latin typeface="Cambria Math" panose="02040503050406030204" pitchFamily="18" charset="0"/>
                        </a:rPr>
                        <m:t> </m:t>
                      </m:r>
                    </m:oMath>
                  </m:oMathPara>
                </a14:m>
                <a:endParaRPr lang="en-US" sz="2800" dirty="0"/>
              </a:p>
              <a:p>
                <a:pPr marL="128016" lvl="1" indent="0" algn="ctr">
                  <a:buNone/>
                </a:pPr>
                <a:endParaRPr lang="en-US" sz="2800" dirty="0"/>
              </a:p>
              <a:p>
                <a:pPr marL="0" indent="0" algn="ctr">
                  <a:buNone/>
                </a:pPr>
                <a:r>
                  <a:rPr lang="en-US" b="1" dirty="0"/>
                  <a:t>       Hence we find that for </a:t>
                </a:r>
                <a14:m>
                  <m:oMath xmlns:m="http://schemas.openxmlformats.org/officeDocument/2006/math">
                    <m:r>
                      <a:rPr lang="en-US" b="1" i="1" smtClean="0">
                        <a:latin typeface="Cambria Math" panose="02040503050406030204" pitchFamily="18" charset="0"/>
                      </a:rPr>
                      <m:t>𝑻</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b="1" dirty="0"/>
                  <a:t>, both in 2D and 1D , M goes to zero. Hence no spontaneous magnetization in 1D and 2D.</a:t>
                </a:r>
              </a:p>
              <a:p>
                <a:endParaRPr lang="en-IN" dirty="0"/>
              </a:p>
            </p:txBody>
          </p:sp>
        </mc:Choice>
        <mc:Fallback xmlns="">
          <p:sp>
            <p:nvSpPr>
              <p:cNvPr id="3" name="Content Placeholder 2">
                <a:extLst>
                  <a:ext uri="{FF2B5EF4-FFF2-40B4-BE49-F238E27FC236}">
                    <a16:creationId xmlns="" xmlns:a16="http://schemas.microsoft.com/office/drawing/2014/main" xmlns:a14="http://schemas.microsoft.com/office/drawing/2010/main" id="{B3C26808-F5C7-4740-AF08-8EE885B5A2D5}"/>
                  </a:ext>
                </a:extLst>
              </p:cNvPr>
              <p:cNvSpPr>
                <a:spLocks noGrp="1" noRot="1" noChangeAspect="1" noMove="1" noResize="1" noEditPoints="1" noAdjustHandles="1" noChangeArrowheads="1" noChangeShapeType="1" noTextEdit="1"/>
              </p:cNvSpPr>
              <p:nvPr>
                <p:ph idx="1"/>
              </p:nvPr>
            </p:nvSpPr>
            <p:spPr>
              <a:xfrm>
                <a:off x="196948" y="281354"/>
                <a:ext cx="11873132" cy="6414868"/>
              </a:xfrm>
              <a:blipFill rotWithShape="0">
                <a:blip r:embed="rId2"/>
                <a:stretch>
                  <a:fillRect l="-924" t="-1521" r="-1591"/>
                </a:stretch>
              </a:blipFill>
            </p:spPr>
            <p:txBody>
              <a:bodyPr/>
              <a:lstStyle/>
              <a:p>
                <a:r>
                  <a:rPr lang="en-US">
                    <a:noFill/>
                  </a:rPr>
                  <a:t> </a:t>
                </a:r>
              </a:p>
            </p:txBody>
          </p:sp>
        </mc:Fallback>
      </mc:AlternateContent>
    </p:spTree>
    <p:extLst>
      <p:ext uri="{BB962C8B-B14F-4D97-AF65-F5344CB8AC3E}">
        <p14:creationId xmlns:p14="http://schemas.microsoft.com/office/powerpoint/2010/main" val="1122388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CA45-00A4-4699-A86B-0B5282BDD86F}"/>
              </a:ext>
            </a:extLst>
          </p:cNvPr>
          <p:cNvSpPr>
            <a:spLocks noGrp="1"/>
          </p:cNvSpPr>
          <p:nvPr>
            <p:ph type="title"/>
          </p:nvPr>
        </p:nvSpPr>
        <p:spPr>
          <a:xfrm>
            <a:off x="437882" y="-179343"/>
            <a:ext cx="11083344" cy="1325563"/>
          </a:xfrm>
        </p:spPr>
        <p:txBody>
          <a:bodyPr>
            <a:normAutofit/>
          </a:bodyPr>
          <a:lstStyle/>
          <a:p>
            <a:pPr algn="ctr"/>
            <a:r>
              <a:rPr lang="en-US" sz="4800" b="1" dirty="0">
                <a:latin typeface="+mn-lt"/>
              </a:rPr>
              <a:t>SOME DISCUSSION </a:t>
            </a:r>
          </a:p>
        </p:txBody>
      </p:sp>
      <p:sp>
        <p:nvSpPr>
          <p:cNvPr id="3" name="Content Placeholder 2">
            <a:extLst>
              <a:ext uri="{FF2B5EF4-FFF2-40B4-BE49-F238E27FC236}">
                <a16:creationId xmlns:a16="http://schemas.microsoft.com/office/drawing/2014/main" id="{BBC78371-E446-4857-B798-F7A5A9816464}"/>
              </a:ext>
            </a:extLst>
          </p:cNvPr>
          <p:cNvSpPr>
            <a:spLocks noGrp="1"/>
          </p:cNvSpPr>
          <p:nvPr>
            <p:ph idx="1"/>
          </p:nvPr>
        </p:nvSpPr>
        <p:spPr>
          <a:xfrm>
            <a:off x="141667" y="1146220"/>
            <a:ext cx="11732653" cy="5447763"/>
          </a:xfrm>
        </p:spPr>
        <p:txBody>
          <a:bodyPr>
            <a:normAutofit/>
          </a:bodyPr>
          <a:lstStyle/>
          <a:p>
            <a:pPr marL="285750" indent="-285750">
              <a:lnSpc>
                <a:spcPct val="150000"/>
              </a:lnSpc>
              <a:buFont typeface="Wingdings" panose="05000000000000000000" pitchFamily="2" charset="2"/>
              <a:buChar char="q"/>
            </a:pPr>
            <a:endParaRPr lang="en-US" sz="1800" dirty="0"/>
          </a:p>
          <a:p>
            <a:pPr marL="285750" indent="-285750">
              <a:lnSpc>
                <a:spcPct val="150000"/>
              </a:lnSpc>
              <a:buFont typeface="Wingdings" panose="05000000000000000000" pitchFamily="2" charset="2"/>
              <a:buChar char="q"/>
            </a:pPr>
            <a:endParaRPr lang="en-US" sz="1800" dirty="0"/>
          </a:p>
          <a:p>
            <a:pPr marL="285750" indent="-285750">
              <a:lnSpc>
                <a:spcPct val="150000"/>
              </a:lnSpc>
              <a:buFont typeface="Wingdings" panose="05000000000000000000" pitchFamily="2" charset="2"/>
              <a:buChar char="q"/>
            </a:pPr>
            <a:r>
              <a:rPr lang="en-US" dirty="0"/>
              <a:t>The theorem is valid for arbitrary spin S</a:t>
            </a:r>
          </a:p>
          <a:p>
            <a:pPr marL="285750" indent="-285750">
              <a:lnSpc>
                <a:spcPct val="150000"/>
              </a:lnSpc>
              <a:buFont typeface="Wingdings" panose="05000000000000000000" pitchFamily="2" charset="2"/>
              <a:buChar char="q"/>
            </a:pPr>
            <a:r>
              <a:rPr lang="en-US" dirty="0"/>
              <a:t>The theorem is valid only for the isotropic Heisenberg model. The proof is not valid even for a weak anisotropy.</a:t>
            </a:r>
          </a:p>
          <a:p>
            <a:pPr marL="285750" indent="-285750">
              <a:lnSpc>
                <a:spcPct val="150000"/>
              </a:lnSpc>
              <a:buFont typeface="Wingdings" panose="05000000000000000000" pitchFamily="2" charset="2"/>
              <a:buChar char="q"/>
            </a:pPr>
            <a:r>
              <a:rPr lang="en-US" dirty="0"/>
              <a:t>The theorem is restricted only to the non-existence of spontaneous magnetization. It does not exclude possibility of other type of phase transition.</a:t>
            </a:r>
          </a:p>
          <a:p>
            <a:pPr lvl="1">
              <a:buFont typeface="Wingdings" panose="05000000000000000000" pitchFamily="2" charset="2"/>
              <a:buChar char="§"/>
            </a:pPr>
            <a:endParaRPr lang="en-US" sz="1400" dirty="0"/>
          </a:p>
        </p:txBody>
      </p:sp>
    </p:spTree>
    <p:extLst>
      <p:ext uri="{BB962C8B-B14F-4D97-AF65-F5344CB8AC3E}">
        <p14:creationId xmlns:p14="http://schemas.microsoft.com/office/powerpoint/2010/main" val="412164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rPr>
              <a:t>THANK YOU</a:t>
            </a:r>
          </a:p>
        </p:txBody>
      </p:sp>
    </p:spTree>
    <p:extLst>
      <p:ext uri="{BB962C8B-B14F-4D97-AF65-F5344CB8AC3E}">
        <p14:creationId xmlns:p14="http://schemas.microsoft.com/office/powerpoint/2010/main" val="2956184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92B2-7170-40C6-B862-94C43A4C7496}"/>
              </a:ext>
            </a:extLst>
          </p:cNvPr>
          <p:cNvSpPr>
            <a:spLocks noGrp="1"/>
          </p:cNvSpPr>
          <p:nvPr>
            <p:ph type="title"/>
          </p:nvPr>
        </p:nvSpPr>
        <p:spPr>
          <a:xfrm>
            <a:off x="0" y="137477"/>
            <a:ext cx="12192000" cy="1325563"/>
          </a:xfrm>
        </p:spPr>
        <p:txBody>
          <a:bodyPr>
            <a:noAutofit/>
          </a:bodyPr>
          <a:lstStyle/>
          <a:p>
            <a:pPr algn="ctr"/>
            <a:r>
              <a:rPr lang="en-US" sz="4800" b="1" dirty="0">
                <a:latin typeface="+mn-lt"/>
              </a:rPr>
              <a:t>OVERVIEW OF THE WAGNER-MERMIN THEOREM</a:t>
            </a:r>
          </a:p>
        </p:txBody>
      </p:sp>
      <p:sp>
        <p:nvSpPr>
          <p:cNvPr id="3" name="Content Placeholder 2">
            <a:extLst>
              <a:ext uri="{FF2B5EF4-FFF2-40B4-BE49-F238E27FC236}">
                <a16:creationId xmlns:a16="http://schemas.microsoft.com/office/drawing/2014/main" id="{CF011275-9AE0-4223-A51D-5452B338D261}"/>
              </a:ext>
            </a:extLst>
          </p:cNvPr>
          <p:cNvSpPr>
            <a:spLocks noGrp="1"/>
          </p:cNvSpPr>
          <p:nvPr>
            <p:ph idx="1"/>
          </p:nvPr>
        </p:nvSpPr>
        <p:spPr>
          <a:xfrm>
            <a:off x="0" y="1645920"/>
            <a:ext cx="12192001" cy="5394960"/>
          </a:xfrm>
        </p:spPr>
        <p:txBody>
          <a:bodyPr>
            <a:normAutofit lnSpcReduction="10000"/>
          </a:bodyPr>
          <a:lstStyle/>
          <a:p>
            <a:pPr algn="just">
              <a:buFont typeface="Wingdings" panose="05000000000000000000" pitchFamily="2" charset="2"/>
              <a:buChar char="§"/>
            </a:pPr>
            <a:r>
              <a:rPr lang="en-US" dirty="0"/>
              <a:t>Statement: At nonzero temperatures, a one-dimensional/two-dimensional isotropic spin Heisenberg model with finite-range exchange interaction can neither be Ferromagnetic nor Anti-ferromagnetic.</a:t>
            </a:r>
          </a:p>
          <a:p>
            <a:pPr algn="just">
              <a:buFont typeface="Wingdings" panose="05000000000000000000" pitchFamily="2" charset="2"/>
              <a:buChar char="§"/>
            </a:pPr>
            <a:r>
              <a:rPr lang="en-US" dirty="0"/>
              <a:t>Generalized Statement:</a:t>
            </a:r>
            <a:r>
              <a:rPr lang="en-US" sz="2800" b="0" i="0" dirty="0">
                <a:solidFill>
                  <a:srgbClr val="000000"/>
                </a:solidFill>
                <a:effectLst/>
                <a:latin typeface="LMRoman10-Regular"/>
              </a:rPr>
              <a:t> Continuous symmetries cannot be spontaneously broken at finite temperature in systems with sufficiently </a:t>
            </a:r>
            <a:r>
              <a:rPr lang="en-US" sz="2800" b="0" i="0">
                <a:solidFill>
                  <a:srgbClr val="000000"/>
                </a:solidFill>
                <a:effectLst/>
                <a:latin typeface="LMRoman10-Regular"/>
              </a:rPr>
              <a:t>short-range interactions in </a:t>
            </a:r>
            <a:r>
              <a:rPr lang="en-US" sz="2800" b="0" i="0" dirty="0">
                <a:solidFill>
                  <a:srgbClr val="000000"/>
                </a:solidFill>
                <a:effectLst/>
                <a:latin typeface="LMRoman10-Regular"/>
              </a:rPr>
              <a:t>dimensions </a:t>
            </a:r>
            <a:r>
              <a:rPr lang="en-US" sz="2800" b="0" i="1" dirty="0">
                <a:solidFill>
                  <a:srgbClr val="000000"/>
                </a:solidFill>
                <a:effectLst/>
                <a:latin typeface="LMRoman10-Italic"/>
              </a:rPr>
              <a:t>d </a:t>
            </a:r>
            <a:r>
              <a:rPr lang="en-US" sz="2800" b="0" i="1" dirty="0">
                <a:solidFill>
                  <a:srgbClr val="000000"/>
                </a:solidFill>
                <a:effectLst/>
                <a:latin typeface="LMMathSymbols10-Regular"/>
              </a:rPr>
              <a:t>≤ </a:t>
            </a:r>
            <a:r>
              <a:rPr lang="en-US" sz="2800" b="0" i="0" dirty="0">
                <a:solidFill>
                  <a:srgbClr val="000000"/>
                </a:solidFill>
                <a:effectLst/>
                <a:latin typeface="LMRoman10-Regular"/>
              </a:rPr>
              <a:t>2.</a:t>
            </a:r>
            <a:r>
              <a:rPr lang="en-US" dirty="0"/>
              <a:t> </a:t>
            </a:r>
          </a:p>
          <a:p>
            <a:pPr algn="just">
              <a:buFont typeface="Wingdings" panose="05000000000000000000" pitchFamily="2" charset="2"/>
              <a:buChar char="§"/>
            </a:pPr>
            <a:r>
              <a:rPr lang="en-US" dirty="0"/>
              <a:t>The above statement is proved from the application of Bogoliubov inequality.</a:t>
            </a:r>
          </a:p>
          <a:p>
            <a:pPr algn="just">
              <a:buFont typeface="Wingdings" panose="05000000000000000000" pitchFamily="2" charset="2"/>
              <a:buChar char="§"/>
            </a:pPr>
            <a:r>
              <a:rPr lang="en-US" dirty="0"/>
              <a:t>The Bogoliubov inequality gives the relation between two arbitrary operators and the Hamiltonian of the physical system.</a:t>
            </a:r>
          </a:p>
          <a:p>
            <a:pPr algn="just">
              <a:buFont typeface="Wingdings" panose="05000000000000000000" pitchFamily="2" charset="2"/>
              <a:buChar char="§"/>
            </a:pPr>
            <a:r>
              <a:rPr lang="en-US" dirty="0"/>
              <a:t>By applying Bogoliubov inequality to isotropic Heisenberg model and proving the absence of spontaneous magnetization or sublattice magnetization, for finite range interaction and nonzero temperature, we arrive at the concluding statement above.</a:t>
            </a:r>
          </a:p>
          <a:p>
            <a:endParaRPr lang="en-US" dirty="0"/>
          </a:p>
        </p:txBody>
      </p:sp>
    </p:spTree>
    <p:extLst>
      <p:ext uri="{BB962C8B-B14F-4D97-AF65-F5344CB8AC3E}">
        <p14:creationId xmlns:p14="http://schemas.microsoft.com/office/powerpoint/2010/main" val="202374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92B2-7170-40C6-B862-94C43A4C7496}"/>
              </a:ext>
            </a:extLst>
          </p:cNvPr>
          <p:cNvSpPr>
            <a:spLocks noGrp="1"/>
          </p:cNvSpPr>
          <p:nvPr>
            <p:ph type="title"/>
          </p:nvPr>
        </p:nvSpPr>
        <p:spPr>
          <a:xfrm>
            <a:off x="0" y="137477"/>
            <a:ext cx="12192000" cy="1325563"/>
          </a:xfrm>
        </p:spPr>
        <p:txBody>
          <a:bodyPr>
            <a:noAutofit/>
          </a:bodyPr>
          <a:lstStyle/>
          <a:p>
            <a:pPr algn="ctr"/>
            <a:r>
              <a:rPr lang="en-IN" sz="4800" b="1" dirty="0">
                <a:latin typeface="+mn-lt"/>
              </a:rPr>
              <a:t>HEISENBERG MODEL</a:t>
            </a:r>
            <a:endParaRPr lang="en-US" sz="4800"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011275-9AE0-4223-A51D-5452B338D261}"/>
                  </a:ext>
                </a:extLst>
              </p:cNvPr>
              <p:cNvSpPr>
                <a:spLocks noGrp="1"/>
              </p:cNvSpPr>
              <p:nvPr>
                <p:ph idx="1"/>
              </p:nvPr>
            </p:nvSpPr>
            <p:spPr>
              <a:xfrm>
                <a:off x="351691" y="1125415"/>
                <a:ext cx="11840309" cy="5595108"/>
              </a:xfrm>
            </p:spPr>
            <p:txBody>
              <a:bodyPr>
                <a:noAutofit/>
              </a:bodyPr>
              <a:lstStyle/>
              <a:p>
                <a:pPr marL="342900" indent="-342900" algn="l">
                  <a:buFont typeface="Arial" panose="020B0604020202020204" pitchFamily="34" charset="0"/>
                  <a:buChar char="•"/>
                </a:pPr>
                <a:r>
                  <a:rPr lang="en-US" b="0" i="0" dirty="0">
                    <a:solidFill>
                      <a:srgbClr val="000000"/>
                    </a:solidFill>
                    <a:effectLst/>
                    <a:latin typeface="LiberationSans"/>
                  </a:rPr>
                  <a:t>Generalization of the situation with hydrogen molecule:</a:t>
                </a:r>
                <a:r>
                  <a:rPr lang="en-US" dirty="0"/>
                  <a:t> </a:t>
                </a:r>
                <a:br>
                  <a:rPr lang="en-US" dirty="0"/>
                </a:br>
                <a:br>
                  <a:rPr lang="en-US" dirty="0"/>
                </a:br>
                <a14:m>
                  <m:oMath xmlns:m="http://schemas.openxmlformats.org/officeDocument/2006/math">
                    <m:r>
                      <a:rPr lang="en-IN" b="1" i="1" smtClean="0">
                        <a:latin typeface="Cambria Math" panose="02040503050406030204" pitchFamily="18" charset="0"/>
                      </a:rPr>
                      <m:t>𝑯</m:t>
                    </m:r>
                    <m:r>
                      <a:rPr lang="en-IN" b="1" i="1" smtClean="0">
                        <a:latin typeface="Cambria Math" panose="02040503050406030204" pitchFamily="18" charset="0"/>
                      </a:rPr>
                      <m:t>=−</m:t>
                    </m:r>
                    <m:nary>
                      <m:naryPr>
                        <m:chr m:val="∑"/>
                        <m:supHide m:val="on"/>
                        <m:ctrlPr>
                          <a:rPr lang="en-IN" b="1" i="1" smtClean="0">
                            <a:latin typeface="Cambria Math" panose="02040503050406030204" pitchFamily="18" charset="0"/>
                          </a:rPr>
                        </m:ctrlPr>
                      </m:naryPr>
                      <m:sub>
                        <m:r>
                          <m:rPr>
                            <m:brk m:alnAt="7"/>
                          </m:rPr>
                          <a:rPr lang="en-IN" b="1" i="1" smtClean="0">
                            <a:latin typeface="Cambria Math" panose="02040503050406030204" pitchFamily="18" charset="0"/>
                          </a:rPr>
                          <m:t>&lt;</m:t>
                        </m:r>
                        <m:r>
                          <a:rPr lang="en-IN" b="1" i="1" smtClean="0">
                            <a:latin typeface="Cambria Math" panose="02040503050406030204" pitchFamily="18" charset="0"/>
                          </a:rPr>
                          <m:t>𝒊𝒋</m:t>
                        </m:r>
                        <m:r>
                          <a:rPr lang="en-IN" b="1" i="1" smtClean="0">
                            <a:latin typeface="Cambria Math" panose="02040503050406030204" pitchFamily="18" charset="0"/>
                          </a:rPr>
                          <m:t>&gt;</m:t>
                        </m:r>
                      </m:sub>
                      <m:sup/>
                      <m:e>
                        <m:sSub>
                          <m:sSubPr>
                            <m:ctrlPr>
                              <a:rPr lang="en-IN" b="1" i="1" smtClean="0">
                                <a:latin typeface="Cambria Math" panose="02040503050406030204" pitchFamily="18" charset="0"/>
                              </a:rPr>
                            </m:ctrlPr>
                          </m:sSubPr>
                          <m:e>
                            <m:r>
                              <a:rPr lang="en-IN" b="1" i="1" smtClean="0">
                                <a:latin typeface="Cambria Math" panose="02040503050406030204" pitchFamily="18" charset="0"/>
                              </a:rPr>
                              <m:t>𝑱</m:t>
                            </m:r>
                          </m:e>
                          <m:sub>
                            <m:r>
                              <a:rPr lang="en-IN" b="1" i="1" smtClean="0">
                                <a:latin typeface="Cambria Math" panose="02040503050406030204" pitchFamily="18" charset="0"/>
                              </a:rPr>
                              <m:t>𝒊𝒋</m:t>
                            </m:r>
                          </m:sub>
                        </m:sSub>
                        <m:acc>
                          <m:accPr>
                            <m:chr m:val="⃗"/>
                            <m:ctrlPr>
                              <a:rPr lang="en-IN" b="1" i="1" smtClean="0">
                                <a:latin typeface="Cambria Math" panose="02040503050406030204" pitchFamily="18" charset="0"/>
                              </a:rPr>
                            </m:ctrlPr>
                          </m:accPr>
                          <m:e>
                            <m:sSub>
                              <m:sSubPr>
                                <m:ctrlPr>
                                  <a:rPr lang="en-IN" b="1" i="1" smtClean="0">
                                    <a:latin typeface="Cambria Math" panose="02040503050406030204" pitchFamily="18" charset="0"/>
                                  </a:rPr>
                                </m:ctrlPr>
                              </m:sSubPr>
                              <m:e>
                                <m:r>
                                  <a:rPr lang="en-IN" b="1" i="1" smtClean="0">
                                    <a:latin typeface="Cambria Math" panose="02040503050406030204" pitchFamily="18" charset="0"/>
                                  </a:rPr>
                                  <m:t>𝑺</m:t>
                                </m:r>
                              </m:e>
                              <m:sub>
                                <m:r>
                                  <a:rPr lang="en-IN" b="1" i="1" smtClean="0">
                                    <a:latin typeface="Cambria Math" panose="02040503050406030204" pitchFamily="18" charset="0"/>
                                  </a:rPr>
                                  <m:t>𝒊</m:t>
                                </m:r>
                              </m:sub>
                            </m:sSub>
                          </m:e>
                        </m:acc>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sSub>
                              <m:sSubPr>
                                <m:ctrlPr>
                                  <a:rPr lang="en-IN" b="1" i="1" smtClean="0">
                                    <a:latin typeface="Cambria Math" panose="02040503050406030204" pitchFamily="18" charset="0"/>
                                  </a:rPr>
                                </m:ctrlPr>
                              </m:sSubPr>
                              <m:e>
                                <m:r>
                                  <a:rPr lang="en-IN" b="1" i="1" smtClean="0">
                                    <a:latin typeface="Cambria Math" panose="02040503050406030204" pitchFamily="18" charset="0"/>
                                  </a:rPr>
                                  <m:t>𝑺</m:t>
                                </m:r>
                              </m:e>
                              <m:sub>
                                <m:r>
                                  <a:rPr lang="en-IN" b="1" i="1" smtClean="0">
                                    <a:latin typeface="Cambria Math" panose="02040503050406030204" pitchFamily="18" charset="0"/>
                                  </a:rPr>
                                  <m:t>𝒋</m:t>
                                </m:r>
                              </m:sub>
                            </m:sSub>
                          </m:e>
                        </m:acc>
                      </m:e>
                    </m:nary>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𝒈</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𝝁</m:t>
                            </m:r>
                          </m:e>
                          <m:sub>
                            <m:r>
                              <a:rPr lang="en-IN" b="1" i="1" smtClean="0">
                                <a:latin typeface="Cambria Math" panose="02040503050406030204" pitchFamily="18" charset="0"/>
                              </a:rPr>
                              <m:t>𝑩</m:t>
                            </m:r>
                          </m:sub>
                        </m:sSub>
                      </m:num>
                      <m:den>
                        <m:r>
                          <a:rPr lang="en-IN" b="1" i="1" smtClean="0">
                            <a:latin typeface="Cambria Math" panose="02040503050406030204" pitchFamily="18" charset="0"/>
                          </a:rPr>
                          <m:t>ℏ</m:t>
                        </m:r>
                      </m:den>
                    </m:f>
                    <m:nary>
                      <m:naryPr>
                        <m:chr m:val="∑"/>
                        <m:supHide m:val="on"/>
                        <m:ctrlPr>
                          <a:rPr lang="en-IN" b="1" i="1" smtClean="0">
                            <a:latin typeface="Cambria Math" panose="02040503050406030204" pitchFamily="18" charset="0"/>
                          </a:rPr>
                        </m:ctrlPr>
                      </m:naryPr>
                      <m:sub>
                        <m:r>
                          <m:rPr>
                            <m:brk m:alnAt="7"/>
                          </m:rPr>
                          <a:rPr lang="en-IN" b="1" i="1" smtClean="0">
                            <a:latin typeface="Cambria Math" panose="02040503050406030204" pitchFamily="18" charset="0"/>
                          </a:rPr>
                          <m:t>𝒊</m:t>
                        </m:r>
                      </m:sub>
                      <m:sup/>
                      <m:e>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𝑩</m:t>
                            </m:r>
                          </m:e>
                        </m:acc>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sSub>
                              <m:sSubPr>
                                <m:ctrlPr>
                                  <a:rPr lang="en-IN" b="1" i="1" smtClean="0">
                                    <a:latin typeface="Cambria Math" panose="02040503050406030204" pitchFamily="18" charset="0"/>
                                  </a:rPr>
                                </m:ctrlPr>
                              </m:sSubPr>
                              <m:e>
                                <m:r>
                                  <a:rPr lang="en-IN" b="1" i="1" smtClean="0">
                                    <a:latin typeface="Cambria Math" panose="02040503050406030204" pitchFamily="18" charset="0"/>
                                  </a:rPr>
                                  <m:t>𝑺</m:t>
                                </m:r>
                              </m:e>
                              <m:sub>
                                <m:r>
                                  <a:rPr lang="en-IN" b="1" i="1" smtClean="0">
                                    <a:latin typeface="Cambria Math" panose="02040503050406030204" pitchFamily="18" charset="0"/>
                                  </a:rPr>
                                  <m:t>𝒊</m:t>
                                </m:r>
                              </m:sub>
                            </m:sSub>
                          </m:e>
                        </m:acc>
                      </m:e>
                    </m:nary>
                  </m:oMath>
                </a14:m>
                <a:endParaRPr lang="en-US" dirty="0"/>
              </a:p>
              <a:p>
                <a:pPr marL="0" indent="0" algn="l">
                  <a:buNone/>
                </a:pPr>
                <a:r>
                  <a:rPr lang="en-US" dirty="0"/>
                  <a:t>                 in the presence of a magnetic field; in its absence </a:t>
                </a:r>
                <a14:m>
                  <m:oMath xmlns:m="http://schemas.openxmlformats.org/officeDocument/2006/math">
                    <m:acc>
                      <m:accPr>
                        <m:chr m:val="⃗"/>
                        <m:ctrlPr>
                          <a:rPr lang="en-IN" b="0" i="1" smtClean="0">
                            <a:solidFill>
                              <a:srgbClr val="000000"/>
                            </a:solidFill>
                            <a:effectLst/>
                            <a:latin typeface="Cambria Math" panose="02040503050406030204" pitchFamily="18" charset="0"/>
                          </a:rPr>
                        </m:ctrlPr>
                      </m:accPr>
                      <m:e>
                        <m:r>
                          <a:rPr lang="en-IN" b="0" i="1" smtClean="0">
                            <a:solidFill>
                              <a:srgbClr val="000000"/>
                            </a:solidFill>
                            <a:effectLst/>
                            <a:latin typeface="Cambria Math" panose="02040503050406030204" pitchFamily="18" charset="0"/>
                          </a:rPr>
                          <m:t>𝐵</m:t>
                        </m:r>
                      </m:e>
                    </m:acc>
                    <m:r>
                      <a:rPr lang="en-IN" b="0" i="1" dirty="0" smtClean="0">
                        <a:solidFill>
                          <a:srgbClr val="000000"/>
                        </a:solidFill>
                        <a:effectLst/>
                        <a:latin typeface="Cambria Math" panose="02040503050406030204" pitchFamily="18" charset="0"/>
                      </a:rPr>
                      <m:t>=0 </m:t>
                    </m:r>
                  </m:oMath>
                </a14:m>
                <a:br>
                  <a:rPr lang="en-US" dirty="0"/>
                </a:br>
                <a:endParaRPr lang="en-US" b="0" i="0" dirty="0">
                  <a:solidFill>
                    <a:srgbClr val="000000"/>
                  </a:solidFill>
                  <a:effectLst/>
                  <a:latin typeface="LMRoman10-Regular"/>
                </a:endParaRPr>
              </a:p>
              <a:p>
                <a:pPr marL="342900" indent="-342900" algn="l">
                  <a:buFont typeface="Arial" panose="020B0604020202020204" pitchFamily="34" charset="0"/>
                  <a:buChar char="•"/>
                </a:pPr>
                <a:r>
                  <a:rPr lang="en-US" dirty="0">
                    <a:solidFill>
                      <a:srgbClr val="000000"/>
                    </a:solidFill>
                    <a:latin typeface="LMRoman10-Regular"/>
                  </a:rPr>
                  <a:t>Where </a:t>
                </a:r>
                <a14:m>
                  <m:oMath xmlns:m="http://schemas.openxmlformats.org/officeDocument/2006/math">
                    <m:acc>
                      <m:accPr>
                        <m:chr m:val="⃗"/>
                        <m:ctrlPr>
                          <a:rPr lang="en-IN" b="0" i="1" smtClean="0">
                            <a:solidFill>
                              <a:srgbClr val="000000"/>
                            </a:solidFill>
                            <a:latin typeface="Cambria Math" panose="02040503050406030204" pitchFamily="18" charset="0"/>
                          </a:rPr>
                        </m:ctrlPr>
                      </m:accPr>
                      <m:e>
                        <m:sSub>
                          <m:sSubPr>
                            <m:ctrlPr>
                              <a:rPr lang="en-IN" b="0" i="1" smtClean="0">
                                <a:solidFill>
                                  <a:srgbClr val="000000"/>
                                </a:solidFill>
                                <a:latin typeface="Cambria Math" panose="02040503050406030204" pitchFamily="18" charset="0"/>
                              </a:rPr>
                            </m:ctrlPr>
                          </m:sSubPr>
                          <m:e>
                            <m:r>
                              <a:rPr lang="en-IN" b="0" i="1" smtClean="0">
                                <a:solidFill>
                                  <a:srgbClr val="000000"/>
                                </a:solidFill>
                                <a:latin typeface="Cambria Math" panose="02040503050406030204" pitchFamily="18" charset="0"/>
                              </a:rPr>
                              <m:t>𝑆</m:t>
                            </m:r>
                          </m:e>
                          <m:sub>
                            <m:r>
                              <a:rPr lang="en-IN" b="0" i="1" smtClean="0">
                                <a:solidFill>
                                  <a:srgbClr val="000000"/>
                                </a:solidFill>
                                <a:latin typeface="Cambria Math" panose="02040503050406030204" pitchFamily="18" charset="0"/>
                              </a:rPr>
                              <m:t>𝑖</m:t>
                            </m:r>
                          </m:sub>
                        </m:sSub>
                      </m:e>
                    </m:acc>
                  </m:oMath>
                </a14:m>
                <a:r>
                  <a:rPr lang="en-US" dirty="0">
                    <a:solidFill>
                      <a:srgbClr val="000000"/>
                    </a:solidFill>
                    <a:latin typeface="LMRoman10-Regular"/>
                  </a:rPr>
                  <a:t> is spin of the electron at site </a:t>
                </a:r>
                <a14:m>
                  <m:oMath xmlns:m="http://schemas.openxmlformats.org/officeDocument/2006/math">
                    <m:r>
                      <a:rPr lang="en-IN" b="0" i="1" smtClean="0">
                        <a:solidFill>
                          <a:srgbClr val="000000"/>
                        </a:solidFill>
                        <a:latin typeface="Cambria Math" panose="02040503050406030204" pitchFamily="18" charset="0"/>
                      </a:rPr>
                      <m:t>𝑖</m:t>
                    </m:r>
                  </m:oMath>
                </a14:m>
                <a:br>
                  <a:rPr lang="en-US" dirty="0"/>
                </a:br>
                <a:endParaRPr lang="en-US" b="0" i="1" dirty="0">
                  <a:solidFill>
                    <a:srgbClr val="000000"/>
                  </a:solidFill>
                  <a:effectLst/>
                  <a:latin typeface="LMRoman10-Italic"/>
                </a:endParaRPr>
              </a:p>
              <a:p>
                <a:pPr marL="342900" indent="-342900" algn="l">
                  <a:buFont typeface="Arial" panose="020B0604020202020204" pitchFamily="34" charset="0"/>
                  <a:buChar char="•"/>
                </a:pPr>
                <a:r>
                  <a:rPr lang="en-US" b="0" i="1" dirty="0">
                    <a:solidFill>
                      <a:srgbClr val="000000"/>
                    </a:solidFill>
                    <a:effectLst/>
                    <a:latin typeface="LMRoman10-Italic"/>
                  </a:rPr>
                  <a:t>J </a:t>
                </a:r>
                <a:r>
                  <a:rPr lang="en-US" b="0" i="0" dirty="0">
                    <a:solidFill>
                      <a:srgbClr val="000000"/>
                    </a:solidFill>
                    <a:effectLst/>
                    <a:latin typeface="LMRoman10-Regular"/>
                  </a:rPr>
                  <a:t>is called the coupling constant. </a:t>
                </a:r>
                <a:r>
                  <a:rPr lang="en-US" b="0" i="1" dirty="0">
                    <a:solidFill>
                      <a:srgbClr val="000000"/>
                    </a:solidFill>
                    <a:effectLst/>
                    <a:latin typeface="LMRoman10-Italic"/>
                  </a:rPr>
                  <a:t>J </a:t>
                </a:r>
                <a:r>
                  <a:rPr lang="en-US" b="0" i="1" dirty="0">
                    <a:solidFill>
                      <a:srgbClr val="000000"/>
                    </a:solidFill>
                    <a:effectLst/>
                    <a:latin typeface="LMMathItalic10-Regular"/>
                  </a:rPr>
                  <a:t>&gt; </a:t>
                </a:r>
                <a:r>
                  <a:rPr lang="en-US" b="0" i="0" dirty="0">
                    <a:solidFill>
                      <a:srgbClr val="000000"/>
                    </a:solidFill>
                    <a:effectLst/>
                    <a:latin typeface="LMRoman10-Regular"/>
                  </a:rPr>
                  <a:t>0 is called ferromagnetic and </a:t>
                </a:r>
                <a:r>
                  <a:rPr lang="en-US" b="0" i="1" dirty="0">
                    <a:solidFill>
                      <a:srgbClr val="000000"/>
                    </a:solidFill>
                    <a:effectLst/>
                    <a:latin typeface="LMRoman10-Italic"/>
                  </a:rPr>
                  <a:t>J </a:t>
                </a:r>
                <a:r>
                  <a:rPr lang="en-US" b="0" i="1" dirty="0">
                    <a:solidFill>
                      <a:srgbClr val="000000"/>
                    </a:solidFill>
                    <a:effectLst/>
                    <a:latin typeface="LMMathItalic10-Regular"/>
                  </a:rPr>
                  <a:t>&lt; </a:t>
                </a:r>
                <a:r>
                  <a:rPr lang="en-US" b="0" i="0" dirty="0">
                    <a:solidFill>
                      <a:srgbClr val="000000"/>
                    </a:solidFill>
                    <a:effectLst/>
                    <a:latin typeface="LMRoman10-Regular"/>
                  </a:rPr>
                  <a:t>0 antiferromagnetic coupling.</a:t>
                </a:r>
                <a:r>
                  <a:rPr lang="en-US" dirty="0"/>
                  <a:t> </a:t>
                </a:r>
              </a:p>
              <a:p>
                <a:pPr marL="342900" indent="-342900" algn="l">
                  <a:buFont typeface="Arial" panose="020B0604020202020204" pitchFamily="34" charset="0"/>
                  <a:buChar char="•"/>
                </a:pPr>
                <a:r>
                  <a:rPr lang="en-US" b="0" i="0" dirty="0">
                    <a:solidFill>
                      <a:srgbClr val="000000"/>
                    </a:solidFill>
                    <a:effectLst/>
                    <a:latin typeface="LMRoman10-Regular"/>
                  </a:rPr>
                  <a:t>It is one of the simple model and very useful because we consider only </a:t>
                </a:r>
                <a:r>
                  <a:rPr lang="en-US" dirty="0">
                    <a:solidFill>
                      <a:srgbClr val="000000"/>
                    </a:solidFill>
                    <a:latin typeface="LMRoman10-Regular"/>
                  </a:rPr>
                  <a:t> </a:t>
                </a:r>
                <a:r>
                  <a:rPr lang="en-US" b="0" i="0" dirty="0">
                    <a:solidFill>
                      <a:srgbClr val="000000"/>
                    </a:solidFill>
                    <a:effectLst/>
                    <a:latin typeface="LMRoman10-Regular"/>
                  </a:rPr>
                  <a:t>spin space and leaves out position space completely</a:t>
                </a:r>
                <a:r>
                  <a:rPr lang="en-US" dirty="0"/>
                  <a:t> </a:t>
                </a:r>
                <a:br>
                  <a:rPr lang="en-US" dirty="0"/>
                </a:br>
                <a:endParaRPr lang="en-US" dirty="0"/>
              </a:p>
            </p:txBody>
          </p:sp>
        </mc:Choice>
        <mc:Fallback xmlns="">
          <p:sp>
            <p:nvSpPr>
              <p:cNvPr id="3" name="Content Placeholder 2">
                <a:extLst>
                  <a:ext uri="{FF2B5EF4-FFF2-40B4-BE49-F238E27FC236}">
                    <a16:creationId xmlns:a16="http://schemas.microsoft.com/office/drawing/2014/main" id="{CF011275-9AE0-4223-A51D-5452B338D261}"/>
                  </a:ext>
                </a:extLst>
              </p:cNvPr>
              <p:cNvSpPr>
                <a:spLocks noGrp="1" noRot="1" noChangeAspect="1" noMove="1" noResize="1" noEditPoints="1" noAdjustHandles="1" noChangeArrowheads="1" noChangeShapeType="1" noTextEdit="1"/>
              </p:cNvSpPr>
              <p:nvPr>
                <p:ph idx="1"/>
              </p:nvPr>
            </p:nvSpPr>
            <p:spPr>
              <a:xfrm>
                <a:off x="351691" y="1125415"/>
                <a:ext cx="11840309" cy="5595108"/>
              </a:xfrm>
              <a:blipFill>
                <a:blip r:embed="rId2"/>
                <a:stretch>
                  <a:fillRect l="-927" t="-1854" b="-1854"/>
                </a:stretch>
              </a:blipFill>
            </p:spPr>
            <p:txBody>
              <a:bodyPr/>
              <a:lstStyle/>
              <a:p>
                <a:r>
                  <a:rPr lang="en-IN">
                    <a:noFill/>
                  </a:rPr>
                  <a:t> </a:t>
                </a:r>
              </a:p>
            </p:txBody>
          </p:sp>
        </mc:Fallback>
      </mc:AlternateContent>
    </p:spTree>
    <p:extLst>
      <p:ext uri="{BB962C8B-B14F-4D97-AF65-F5344CB8AC3E}">
        <p14:creationId xmlns:p14="http://schemas.microsoft.com/office/powerpoint/2010/main" val="1091483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9000">
              <a:schemeClr val="accent1">
                <a:lumMod val="60000"/>
                <a:lumOff val="40000"/>
              </a:schemeClr>
            </a:gs>
            <a:gs pos="0">
              <a:schemeClr val="tx2">
                <a:lumMod val="60000"/>
                <a:lumOff val="40000"/>
              </a:schemeClr>
            </a:gs>
            <a:gs pos="65000">
              <a:schemeClr val="accent1">
                <a:lumMod val="45000"/>
                <a:lumOff val="55000"/>
              </a:schemeClr>
            </a:gs>
            <a:gs pos="92000">
              <a:schemeClr val="accent1">
                <a:lumMod val="45000"/>
                <a:lumOff val="55000"/>
              </a:schemeClr>
            </a:gs>
            <a:gs pos="98000">
              <a:schemeClr val="bg2">
                <a:lumMod val="50000"/>
              </a:schemeClr>
            </a:gs>
          </a:gsLst>
          <a:lin ang="4800000" scaled="0"/>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EDE14E-A66E-4DB9-8335-F6A2A0963291}"/>
              </a:ext>
            </a:extLst>
          </p:cNvPr>
          <p:cNvSpPr>
            <a:spLocks noGrp="1"/>
          </p:cNvSpPr>
          <p:nvPr>
            <p:ph type="subTitle" idx="1"/>
          </p:nvPr>
        </p:nvSpPr>
        <p:spPr>
          <a:xfrm>
            <a:off x="1406769" y="1902191"/>
            <a:ext cx="9472245" cy="2787039"/>
          </a:xfrm>
        </p:spPr>
        <p:txBody>
          <a:bodyPr>
            <a:noAutofit/>
          </a:bodyPr>
          <a:lstStyle/>
          <a:p>
            <a:r>
              <a:rPr lang="en-IN" sz="8000" b="1" dirty="0">
                <a:solidFill>
                  <a:schemeClr val="tx1">
                    <a:lumMod val="95000"/>
                    <a:lumOff val="5000"/>
                  </a:schemeClr>
                </a:solidFill>
                <a:latin typeface="+mj-lt"/>
              </a:rPr>
              <a:t>MATHEMATICAL FRAMEWORK</a:t>
            </a:r>
          </a:p>
        </p:txBody>
      </p:sp>
    </p:spTree>
    <p:extLst>
      <p:ext uri="{BB962C8B-B14F-4D97-AF65-F5344CB8AC3E}">
        <p14:creationId xmlns:p14="http://schemas.microsoft.com/office/powerpoint/2010/main" val="911215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FDD9-7392-4A60-9B4F-B1DA356D0A05}"/>
              </a:ext>
            </a:extLst>
          </p:cNvPr>
          <p:cNvSpPr>
            <a:spLocks noGrp="1"/>
          </p:cNvSpPr>
          <p:nvPr>
            <p:ph type="title"/>
          </p:nvPr>
        </p:nvSpPr>
        <p:spPr>
          <a:xfrm>
            <a:off x="386860" y="226793"/>
            <a:ext cx="11418277" cy="978075"/>
          </a:xfrm>
        </p:spPr>
        <p:txBody>
          <a:bodyPr>
            <a:noAutofit/>
          </a:bodyPr>
          <a:lstStyle/>
          <a:p>
            <a:pPr algn="ctr"/>
            <a:r>
              <a:rPr lang="en-IN" sz="4800" b="1" dirty="0">
                <a:latin typeface="+mn-lt"/>
              </a:rPr>
              <a:t>SYMMETRY BREAKING AND PHASE TRANSITION </a:t>
            </a:r>
          </a:p>
        </p:txBody>
      </p:sp>
      <p:sp>
        <p:nvSpPr>
          <p:cNvPr id="3" name="Content Placeholder 2">
            <a:extLst>
              <a:ext uri="{FF2B5EF4-FFF2-40B4-BE49-F238E27FC236}">
                <a16:creationId xmlns:a16="http://schemas.microsoft.com/office/drawing/2014/main" id="{5D066409-14CB-4F11-8E89-A7A93A80BC09}"/>
              </a:ext>
            </a:extLst>
          </p:cNvPr>
          <p:cNvSpPr>
            <a:spLocks noGrp="1"/>
          </p:cNvSpPr>
          <p:nvPr>
            <p:ph idx="1"/>
          </p:nvPr>
        </p:nvSpPr>
        <p:spPr>
          <a:xfrm>
            <a:off x="190623" y="1629508"/>
            <a:ext cx="11810752" cy="5509846"/>
          </a:xfrm>
        </p:spPr>
        <p:txBody>
          <a:bodyPr>
            <a:normAutofit fontScale="92500" lnSpcReduction="20000"/>
          </a:bodyPr>
          <a:lstStyle/>
          <a:p>
            <a:pPr algn="just"/>
            <a:r>
              <a:rPr lang="en-IN" sz="3200" dirty="0"/>
              <a:t>Symmetry arguments gives idea about different phases and their corresponding phase transitions without even solving system rigorously.</a:t>
            </a:r>
          </a:p>
          <a:p>
            <a:pPr marL="0" indent="0" algn="just">
              <a:buNone/>
            </a:pPr>
            <a:endParaRPr lang="en-IN" sz="3200" dirty="0"/>
          </a:p>
          <a:p>
            <a:pPr algn="just"/>
            <a:r>
              <a:rPr lang="en-IN" sz="3200" dirty="0"/>
              <a:t> </a:t>
            </a:r>
            <a:r>
              <a:rPr lang="en-US" sz="3200" dirty="0"/>
              <a:t>Different phases of matter can be  characterized by different types of symmetry.</a:t>
            </a:r>
          </a:p>
          <a:p>
            <a:pPr marL="0" indent="0" algn="just">
              <a:buNone/>
            </a:pPr>
            <a:endParaRPr lang="en-US" sz="3200" dirty="0"/>
          </a:p>
          <a:p>
            <a:pPr algn="just"/>
            <a:r>
              <a:rPr lang="en-US" sz="3200" dirty="0"/>
              <a:t> At higher temperatures, matter takes on a ‘‘higher symmetry’’ phase; at lower temperatures, the phases are of lower symmetry or ‘‘broken symmetry.’’</a:t>
            </a:r>
          </a:p>
          <a:p>
            <a:pPr marL="0" indent="0" algn="just">
              <a:buNone/>
            </a:pPr>
            <a:endParaRPr lang="en-US" sz="3200" dirty="0"/>
          </a:p>
          <a:p>
            <a:pPr algn="just"/>
            <a:r>
              <a:rPr lang="en-US" sz="3200" dirty="0"/>
              <a:t>The phase transition can be  related to the failure of one of the phases to exhibit a certain symmetry property of the underlying Hamiltonians. </a:t>
            </a:r>
            <a:br>
              <a:rPr lang="en-US" dirty="0"/>
            </a:br>
            <a:endParaRPr lang="en-IN" dirty="0"/>
          </a:p>
        </p:txBody>
      </p:sp>
    </p:spTree>
    <p:extLst>
      <p:ext uri="{BB962C8B-B14F-4D97-AF65-F5344CB8AC3E}">
        <p14:creationId xmlns:p14="http://schemas.microsoft.com/office/powerpoint/2010/main" val="1275101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82644F-B143-4D93-9785-D3FF2BEADD61}"/>
                  </a:ext>
                </a:extLst>
              </p:cNvPr>
              <p:cNvSpPr>
                <a:spLocks noGrp="1"/>
              </p:cNvSpPr>
              <p:nvPr>
                <p:ph idx="1"/>
              </p:nvPr>
            </p:nvSpPr>
            <p:spPr>
              <a:xfrm>
                <a:off x="0" y="196948"/>
                <a:ext cx="12013809" cy="6661052"/>
              </a:xfrm>
            </p:spPr>
            <p:txBody>
              <a:bodyPr>
                <a:normAutofit fontScale="70000" lnSpcReduction="20000"/>
              </a:bodyPr>
              <a:lstStyle/>
              <a:p>
                <a:pPr marL="0" indent="0">
                  <a:buNone/>
                </a:pPr>
                <a:endParaRPr lang="en-IN" sz="3200" dirty="0"/>
              </a:p>
              <a:p>
                <a:pPr marL="0" indent="0">
                  <a:buNone/>
                </a:pPr>
                <a:r>
                  <a:rPr lang="en-IN" sz="3600" b="1" dirty="0"/>
                  <a:t>Some Examples of Phase Transition and The Symmetry that is  Broken</a:t>
                </a:r>
              </a:p>
              <a:p>
                <a:pPr marL="0" indent="0">
                  <a:buNone/>
                </a:pPr>
                <a:endParaRPr lang="en-IN" sz="3600" dirty="0"/>
              </a:p>
              <a:p>
                <a:pPr marL="0" indent="0">
                  <a:buNone/>
                </a:pPr>
                <a:endParaRPr lang="en-IN" sz="3600" dirty="0"/>
              </a:p>
              <a:p>
                <a:r>
                  <a:rPr lang="en-US" sz="3600" dirty="0"/>
                  <a:t>Superconductivity: In Superconductors Cooper pairs break </a:t>
                </a:r>
                <a14:m>
                  <m:oMath xmlns:m="http://schemas.openxmlformats.org/officeDocument/2006/math">
                    <m:r>
                      <a:rPr lang="en-IN" sz="3600" b="0" i="1" smtClean="0">
                        <a:latin typeface="Cambria Math" panose="02040503050406030204" pitchFamily="18" charset="0"/>
                      </a:rPr>
                      <m:t>𝑈</m:t>
                    </m:r>
                    <m:r>
                      <a:rPr lang="en-IN" sz="3600" b="0" i="1" smtClean="0">
                        <a:latin typeface="Cambria Math" panose="02040503050406030204" pitchFamily="18" charset="0"/>
                      </a:rPr>
                      <m:t>(1)</m:t>
                    </m:r>
                  </m:oMath>
                </a14:m>
                <a:r>
                  <a:rPr lang="en-US" sz="3600" dirty="0"/>
                  <a:t> gauge symmetry.  </a:t>
                </a:r>
              </a:p>
              <a:p>
                <a:endParaRPr lang="en-US" sz="3600" dirty="0"/>
              </a:p>
              <a:p>
                <a:r>
                  <a:rPr lang="en-US" sz="3600" dirty="0"/>
                  <a:t>Solid-Liquid:  In gaseous phase particles can occupy any position in space with equal probability  but in solid state they are trapped in crystal lattice and can only vibrate about mean position.</a:t>
                </a:r>
                <a:r>
                  <a:rPr lang="en-US" sz="3600" dirty="0">
                    <a:solidFill>
                      <a:srgbClr val="000000"/>
                    </a:solidFill>
                    <a:latin typeface="CMR12"/>
                  </a:rPr>
                  <a:t> Thus crystals break the </a:t>
                </a:r>
                <a:r>
                  <a:rPr lang="en-US" sz="3600" b="0" i="0" dirty="0">
                    <a:solidFill>
                      <a:srgbClr val="000000"/>
                    </a:solidFill>
                    <a:effectLst/>
                    <a:latin typeface="CMR12"/>
                  </a:rPr>
                  <a:t>translational symmetry encountered in the continuum description of fluids</a:t>
                </a:r>
                <a:r>
                  <a:rPr lang="en-US" sz="3600" dirty="0"/>
                  <a:t> </a:t>
                </a:r>
              </a:p>
              <a:p>
                <a:endParaRPr lang="en-US" sz="3600" dirty="0"/>
              </a:p>
              <a:p>
                <a:r>
                  <a:rPr lang="en-US" sz="3600" dirty="0">
                    <a:solidFill>
                      <a:srgbClr val="000000"/>
                    </a:solidFill>
                    <a:latin typeface="CMR12"/>
                  </a:rPr>
                  <a:t>F</a:t>
                </a:r>
                <a:r>
                  <a:rPr lang="en-US" sz="3600" b="0" i="0" dirty="0">
                    <a:solidFill>
                      <a:srgbClr val="000000"/>
                    </a:solidFill>
                    <a:effectLst/>
                    <a:latin typeface="CMR12"/>
                  </a:rPr>
                  <a:t>erromagnets, in addition to the spatial symmetry-breaking due to their crystal structure, are not invariant under rotations in spin-space.</a:t>
                </a:r>
              </a:p>
              <a:p>
                <a:pPr marL="0" indent="0">
                  <a:buNone/>
                </a:pPr>
                <a:endParaRPr lang="en-US" sz="3000" dirty="0"/>
              </a:p>
              <a:p>
                <a:pPr marL="0" indent="0">
                  <a:buNone/>
                </a:pPr>
                <a:endParaRPr lang="en-US" sz="3000" dirty="0"/>
              </a:p>
              <a:p>
                <a:pPr marL="0" indent="0">
                  <a:buNone/>
                </a:pPr>
                <a:br>
                  <a:rPr lang="en-US" sz="1400" dirty="0"/>
                </a:br>
                <a:r>
                  <a:rPr lang="en-US" sz="2000" dirty="0"/>
                  <a:t> </a:t>
                </a:r>
                <a:br>
                  <a:rPr lang="en-US" sz="2000" dirty="0"/>
                </a:br>
                <a:endParaRPr lang="en-IN" sz="3200"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382644F-B143-4D93-9785-D3FF2BEADD61}"/>
                  </a:ext>
                </a:extLst>
              </p:cNvPr>
              <p:cNvSpPr>
                <a:spLocks noGrp="1" noRot="1" noChangeAspect="1" noMove="1" noResize="1" noEditPoints="1" noAdjustHandles="1" noChangeArrowheads="1" noChangeShapeType="1" noTextEdit="1"/>
              </p:cNvSpPr>
              <p:nvPr>
                <p:ph idx="1"/>
              </p:nvPr>
            </p:nvSpPr>
            <p:spPr>
              <a:xfrm>
                <a:off x="0" y="196948"/>
                <a:ext cx="12013809" cy="6661052"/>
              </a:xfrm>
              <a:blipFill>
                <a:blip r:embed="rId2"/>
                <a:stretch>
                  <a:fillRect l="-812" r="-507"/>
                </a:stretch>
              </a:blipFill>
            </p:spPr>
            <p:txBody>
              <a:bodyPr/>
              <a:lstStyle/>
              <a:p>
                <a:r>
                  <a:rPr lang="en-IN">
                    <a:noFill/>
                  </a:rPr>
                  <a:t> </a:t>
                </a:r>
              </a:p>
            </p:txBody>
          </p:sp>
        </mc:Fallback>
      </mc:AlternateContent>
    </p:spTree>
    <p:extLst>
      <p:ext uri="{BB962C8B-B14F-4D97-AF65-F5344CB8AC3E}">
        <p14:creationId xmlns:p14="http://schemas.microsoft.com/office/powerpoint/2010/main" val="2672672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AE48-0587-453E-BEBC-CDBB8446A257}"/>
              </a:ext>
            </a:extLst>
          </p:cNvPr>
          <p:cNvSpPr>
            <a:spLocks noGrp="1"/>
          </p:cNvSpPr>
          <p:nvPr>
            <p:ph type="title"/>
          </p:nvPr>
        </p:nvSpPr>
        <p:spPr>
          <a:xfrm>
            <a:off x="1" y="42203"/>
            <a:ext cx="12191999" cy="1004552"/>
          </a:xfrm>
        </p:spPr>
        <p:txBody>
          <a:bodyPr>
            <a:noAutofit/>
          </a:bodyPr>
          <a:lstStyle/>
          <a:p>
            <a:pPr algn="ctr"/>
            <a:r>
              <a:rPr lang="en-IN" sz="4200" b="1" dirty="0">
                <a:latin typeface="+mn-lt"/>
              </a:rPr>
              <a:t>BOGOLIUBOV QUASI PHASES AND SYMMETRY BREAKING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871098-14D2-47AD-99AA-F87D6C4AA52E}"/>
                  </a:ext>
                </a:extLst>
              </p:cNvPr>
              <p:cNvSpPr>
                <a:spLocks noGrp="1"/>
              </p:cNvSpPr>
              <p:nvPr>
                <p:ph idx="1"/>
              </p:nvPr>
            </p:nvSpPr>
            <p:spPr>
              <a:xfrm>
                <a:off x="167425" y="914400"/>
                <a:ext cx="11848564" cy="5827690"/>
              </a:xfrm>
            </p:spPr>
            <p:txBody>
              <a:bodyPr>
                <a:noAutofit/>
              </a:bodyPr>
              <a:lstStyle/>
              <a:p>
                <a:r>
                  <a:rPr lang="en-IN" dirty="0"/>
                  <a:t>Symmetry breaking can be understood using concept of “</a:t>
                </a:r>
                <a:r>
                  <a:rPr lang="en-IN" b="1" i="1" dirty="0"/>
                  <a:t>Bogoliubov Quasi Phases”</a:t>
                </a:r>
              </a:p>
              <a:p>
                <a:r>
                  <a:rPr lang="en-IN" dirty="0"/>
                  <a:t>The expectation value of an operator for a system in statistical equilibrium is given by 															</a:t>
                </a:r>
                <a14:m>
                  <m:oMath xmlns:m="http://schemas.openxmlformats.org/officeDocument/2006/math">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𝑨</m:t>
                        </m:r>
                      </m:e>
                    </m:d>
                    <m:r>
                      <a:rPr lang="en-IN" b="1" i="1" smtClean="0">
                        <a:latin typeface="Cambria Math" panose="02040503050406030204" pitchFamily="18" charset="0"/>
                      </a:rPr>
                      <m:t>=</m:t>
                    </m:r>
                    <m:func>
                      <m:funcPr>
                        <m:ctrlPr>
                          <a:rPr lang="en-IN" b="1" i="1" smtClean="0">
                            <a:latin typeface="Cambria Math" panose="02040503050406030204" pitchFamily="18" charset="0"/>
                          </a:rPr>
                        </m:ctrlPr>
                      </m:funcPr>
                      <m:fName>
                        <m:limLow>
                          <m:limLowPr>
                            <m:ctrlPr>
                              <a:rPr lang="en-IN" b="1" i="1" smtClean="0">
                                <a:latin typeface="Cambria Math" panose="02040503050406030204" pitchFamily="18" charset="0"/>
                              </a:rPr>
                            </m:ctrlPr>
                          </m:limLowPr>
                          <m:e>
                            <m:r>
                              <a:rPr lang="en-IN" b="1" i="0" smtClean="0">
                                <a:latin typeface="Cambria Math" panose="02040503050406030204" pitchFamily="18" charset="0"/>
                              </a:rPr>
                              <m:t>𝐥𝐢𝐦</m:t>
                            </m:r>
                          </m:e>
                          <m:lim>
                            <m:r>
                              <a:rPr lang="en-IN" b="1" i="1" smtClean="0">
                                <a:latin typeface="Cambria Math" panose="02040503050406030204" pitchFamily="18" charset="0"/>
                              </a:rPr>
                              <m:t>𝑽</m:t>
                            </m:r>
                            <m:r>
                              <a:rPr lang="en-IN" b="1" i="1" smtClean="0">
                                <a:latin typeface="Cambria Math" panose="02040503050406030204" pitchFamily="18" charset="0"/>
                              </a:rPr>
                              <m:t>→∞</m:t>
                            </m:r>
                          </m:lim>
                        </m:limLow>
                      </m:fName>
                      <m:e>
                        <m:r>
                          <a:rPr lang="en-IN" b="1" i="1">
                            <a:latin typeface="Cambria Math" panose="02040503050406030204" pitchFamily="18" charset="0"/>
                          </a:rPr>
                          <m:t>𝑻𝒓</m:t>
                        </m:r>
                        <m:r>
                          <a:rPr lang="en-IN" b="1" i="1">
                            <a:latin typeface="Cambria Math" panose="02040503050406030204" pitchFamily="18" charset="0"/>
                          </a:rPr>
                          <m:t>(</m:t>
                        </m:r>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m:t>
                            </m:r>
                            <m:r>
                              <a:rPr lang="en-IN" b="1" i="1">
                                <a:latin typeface="Cambria Math" panose="02040503050406030204" pitchFamily="18" charset="0"/>
                              </a:rPr>
                              <m:t>𝜷</m:t>
                            </m:r>
                            <m:r>
                              <a:rPr lang="en-IN" b="1" i="1">
                                <a:latin typeface="Cambria Math" panose="02040503050406030204" pitchFamily="18" charset="0"/>
                                <a:ea typeface="Cambria Math" panose="02040503050406030204" pitchFamily="18" charset="0"/>
                              </a:rPr>
                              <m:t>𝓗</m:t>
                            </m:r>
                          </m:sup>
                        </m:sSup>
                        <m:r>
                          <a:rPr lang="en-IN" b="1" i="1">
                            <a:latin typeface="Cambria Math" panose="02040503050406030204" pitchFamily="18" charset="0"/>
                          </a:rPr>
                          <m:t>𝑨</m:t>
                        </m:r>
                        <m:r>
                          <a:rPr lang="en-IN" b="1" i="1">
                            <a:latin typeface="Cambria Math" panose="02040503050406030204" pitchFamily="18" charset="0"/>
                          </a:rPr>
                          <m:t>)</m:t>
                        </m:r>
                      </m:e>
                    </m:func>
                  </m:oMath>
                </a14:m>
                <a:endParaRPr lang="en-IN" dirty="0"/>
              </a:p>
              <a:p>
                <a:pPr marL="0" indent="0">
                  <a:buNone/>
                </a:pPr>
                <a:r>
                  <a:rPr lang="en-IN" dirty="0"/>
                  <a:t> where </a:t>
                </a:r>
                <a14:m>
                  <m:oMath xmlns:m="http://schemas.openxmlformats.org/officeDocument/2006/math">
                    <m:r>
                      <a:rPr lang="en-IN" b="1" i="1" smtClean="0">
                        <a:latin typeface="Cambria Math" panose="02040503050406030204" pitchFamily="18" charset="0"/>
                        <a:ea typeface="Cambria Math" panose="02040503050406030204" pitchFamily="18" charset="0"/>
                      </a:rPr>
                      <m:t>𝓗</m:t>
                    </m:r>
                    <m:r>
                      <a:rPr lang="en-IN" b="1" i="1" smtClean="0">
                        <a:latin typeface="Cambria Math" panose="02040503050406030204" pitchFamily="18" charset="0"/>
                        <a:ea typeface="Cambria Math" panose="02040503050406030204" pitchFamily="18" charset="0"/>
                      </a:rPr>
                      <m:t>=</m:t>
                    </m:r>
                    <m:acc>
                      <m:accPr>
                        <m:chr m:val="̂"/>
                        <m:ctrlPr>
                          <a:rPr lang="en-IN" b="1" i="1" smtClean="0">
                            <a:latin typeface="Cambria Math" panose="02040503050406030204" pitchFamily="18" charset="0"/>
                            <a:ea typeface="Cambria Math" panose="02040503050406030204" pitchFamily="18" charset="0"/>
                          </a:rPr>
                        </m:ctrlPr>
                      </m:accPr>
                      <m:e>
                        <m:r>
                          <a:rPr lang="en-IN" b="1" i="1" smtClean="0">
                            <a:latin typeface="Cambria Math" panose="02040503050406030204" pitchFamily="18" charset="0"/>
                            <a:ea typeface="Cambria Math" panose="02040503050406030204" pitchFamily="18" charset="0"/>
                          </a:rPr>
                          <m:t>𝑯</m:t>
                        </m:r>
                      </m:e>
                    </m:acc>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𝝁</m:t>
                    </m:r>
                    <m:acc>
                      <m:accPr>
                        <m:chr m:val="̂"/>
                        <m:ctrlPr>
                          <a:rPr lang="en-IN" b="1" i="1" smtClean="0">
                            <a:latin typeface="Cambria Math" panose="02040503050406030204" pitchFamily="18" charset="0"/>
                            <a:ea typeface="Cambria Math" panose="02040503050406030204" pitchFamily="18" charset="0"/>
                          </a:rPr>
                        </m:ctrlPr>
                      </m:accPr>
                      <m:e>
                        <m:r>
                          <a:rPr lang="en-IN" b="1" i="1" smtClean="0">
                            <a:latin typeface="Cambria Math" panose="02040503050406030204" pitchFamily="18" charset="0"/>
                            <a:ea typeface="Cambria Math" panose="02040503050406030204" pitchFamily="18" charset="0"/>
                          </a:rPr>
                          <m:t>𝑵</m:t>
                        </m:r>
                      </m:e>
                    </m:acc>
                  </m:oMath>
                </a14:m>
                <a:endParaRPr lang="en-IN" b="1" dirty="0"/>
              </a:p>
              <a:p>
                <a:pPr marL="0" indent="0">
                  <a:buNone/>
                </a:pPr>
                <a:endParaRPr lang="en-IN" dirty="0"/>
              </a:p>
              <a:p>
                <a:r>
                  <a:rPr lang="en-IN" dirty="0"/>
                  <a:t>But the above average is unstable under certain perturbation. Let us consider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𝜈</m:t>
                        </m:r>
                      </m:sub>
                    </m:sSub>
                    <m:r>
                      <a:rPr lang="en-IN" b="0" i="1" smtClean="0">
                        <a:latin typeface="Cambria Math" panose="02040503050406030204" pitchFamily="18" charset="0"/>
                      </a:rPr>
                      <m:t>=</m:t>
                    </m:r>
                    <m:r>
                      <a:rPr lang="en-IN" b="0" i="1" smtClean="0">
                        <a:latin typeface="Cambria Math" panose="02040503050406030204" pitchFamily="18" charset="0"/>
                      </a:rPr>
                      <m:t>𝜈</m:t>
                    </m:r>
                    <m:r>
                      <a:rPr lang="en-IN" b="0" i="1" smtClean="0">
                        <a:latin typeface="Cambria Math" panose="02040503050406030204" pitchFamily="18" charset="0"/>
                      </a:rPr>
                      <m:t>𝐻</m:t>
                    </m:r>
                    <m:r>
                      <a:rPr lang="en-IN" b="0" i="1" smtClean="0">
                        <a:latin typeface="Cambria Math" panose="02040503050406030204" pitchFamily="18" charset="0"/>
                      </a:rPr>
                      <m:t>′</m:t>
                    </m:r>
                  </m:oMath>
                </a14:m>
                <a:r>
                  <a:rPr lang="en-IN" dirty="0"/>
                  <a:t> a small perturbation to the original Hamiltonian and now new Hamiltonian is </a:t>
                </a:r>
                <a14:m>
                  <m:oMath xmlns:m="http://schemas.openxmlformats.org/officeDocument/2006/math">
                    <m:sSub>
                      <m:sSubPr>
                        <m:ctrlPr>
                          <a:rPr lang="en-IN" b="1" i="1" smtClean="0">
                            <a:latin typeface="Cambria Math" panose="02040503050406030204" pitchFamily="18" charset="0"/>
                            <a:ea typeface="Cambria Math" panose="02040503050406030204" pitchFamily="18" charset="0"/>
                          </a:rPr>
                        </m:ctrlPr>
                      </m:sSubPr>
                      <m:e>
                        <m:r>
                          <a:rPr lang="en-IN" b="1" i="1">
                            <a:latin typeface="Cambria Math" panose="02040503050406030204" pitchFamily="18" charset="0"/>
                            <a:ea typeface="Cambria Math" panose="02040503050406030204" pitchFamily="18" charset="0"/>
                          </a:rPr>
                          <m:t>𝓗</m:t>
                        </m:r>
                      </m:e>
                      <m:sub>
                        <m:r>
                          <a:rPr lang="en-IN" b="1" i="1" smtClean="0">
                            <a:latin typeface="Cambria Math" panose="02040503050406030204" pitchFamily="18" charset="0"/>
                            <a:ea typeface="Cambria Math" panose="02040503050406030204" pitchFamily="18" charset="0"/>
                          </a:rPr>
                          <m:t>𝝂</m:t>
                        </m:r>
                      </m:sub>
                    </m:sSub>
                    <m:r>
                      <a:rPr lang="en-IN" b="1" i="1">
                        <a:latin typeface="Cambria Math" panose="02040503050406030204" pitchFamily="18" charset="0"/>
                        <a:ea typeface="Cambria Math" panose="02040503050406030204" pitchFamily="18" charset="0"/>
                      </a:rPr>
                      <m:t>=</m:t>
                    </m:r>
                    <m:acc>
                      <m:accPr>
                        <m:chr m:val="̂"/>
                        <m:ctrlPr>
                          <a:rPr lang="en-IN" b="1" i="1">
                            <a:latin typeface="Cambria Math" panose="02040503050406030204" pitchFamily="18" charset="0"/>
                            <a:ea typeface="Cambria Math" panose="02040503050406030204" pitchFamily="18" charset="0"/>
                          </a:rPr>
                        </m:ctrlPr>
                      </m:accPr>
                      <m:e>
                        <m:r>
                          <a:rPr lang="en-IN" b="1" i="1">
                            <a:latin typeface="Cambria Math" panose="02040503050406030204" pitchFamily="18" charset="0"/>
                            <a:ea typeface="Cambria Math" panose="02040503050406030204" pitchFamily="18" charset="0"/>
                          </a:rPr>
                          <m:t>𝑯</m:t>
                        </m:r>
                      </m:e>
                    </m:acc>
                    <m:r>
                      <a:rPr lang="en-IN" b="1" i="1" smtClean="0">
                        <a:latin typeface="Cambria Math" panose="02040503050406030204" pitchFamily="18" charset="0"/>
                        <a:ea typeface="Cambria Math" panose="02040503050406030204" pitchFamily="18" charset="0"/>
                      </a:rPr>
                      <m:t>+</m:t>
                    </m:r>
                    <m:r>
                      <a:rPr lang="en-IN" b="1" i="1">
                        <a:latin typeface="Cambria Math" panose="02040503050406030204" pitchFamily="18" charset="0"/>
                      </a:rPr>
                      <m:t>𝝂</m:t>
                    </m:r>
                    <m:r>
                      <a:rPr lang="en-IN" b="1" i="1">
                        <a:latin typeface="Cambria Math" panose="02040503050406030204" pitchFamily="18" charset="0"/>
                      </a:rPr>
                      <m:t>𝑯</m:t>
                    </m:r>
                    <m:r>
                      <a:rPr lang="en-IN" b="1" i="1">
                        <a:latin typeface="Cambria Math" panose="02040503050406030204" pitchFamily="18" charset="0"/>
                      </a:rPr>
                      <m:t>′−</m:t>
                    </m:r>
                    <m:r>
                      <a:rPr lang="en-IN" b="1" i="1">
                        <a:latin typeface="Cambria Math" panose="02040503050406030204" pitchFamily="18" charset="0"/>
                        <a:ea typeface="Cambria Math" panose="02040503050406030204" pitchFamily="18" charset="0"/>
                      </a:rPr>
                      <m:t>𝝁</m:t>
                    </m:r>
                    <m:acc>
                      <m:accPr>
                        <m:chr m:val="̂"/>
                        <m:ctrlPr>
                          <a:rPr lang="en-IN" b="1" i="1">
                            <a:latin typeface="Cambria Math" panose="02040503050406030204" pitchFamily="18" charset="0"/>
                            <a:ea typeface="Cambria Math" panose="02040503050406030204" pitchFamily="18" charset="0"/>
                          </a:rPr>
                        </m:ctrlPr>
                      </m:accPr>
                      <m:e>
                        <m:r>
                          <a:rPr lang="en-IN" b="1" i="1">
                            <a:latin typeface="Cambria Math" panose="02040503050406030204" pitchFamily="18" charset="0"/>
                            <a:ea typeface="Cambria Math" panose="02040503050406030204" pitchFamily="18" charset="0"/>
                          </a:rPr>
                          <m:t>𝑵</m:t>
                        </m:r>
                      </m:e>
                    </m:acc>
                  </m:oMath>
                </a14:m>
                <a:endParaRPr lang="en-IN" b="1" dirty="0"/>
              </a:p>
              <a:p>
                <a:r>
                  <a:rPr lang="en-IN" dirty="0"/>
                  <a:t>Now one can define Quasi Average as follows </a:t>
                </a:r>
              </a:p>
              <a:p>
                <a:pPr marL="0" indent="0">
                  <a:buNone/>
                </a:pPr>
                <a:r>
                  <a:rPr lang="en-IN" b="1" dirty="0"/>
                  <a:t>		                      </a:t>
                </a:r>
                <a14:m>
                  <m:oMath xmlns:m="http://schemas.openxmlformats.org/officeDocument/2006/math">
                    <m:sSub>
                      <m:sSubPr>
                        <m:ctrlPr>
                          <a:rPr lang="en-IN" b="1" i="1" smtClean="0">
                            <a:latin typeface="Cambria Math" panose="02040503050406030204" pitchFamily="18" charset="0"/>
                          </a:rPr>
                        </m:ctrlPr>
                      </m:sSubPr>
                      <m:e>
                        <m:d>
                          <m:dPr>
                            <m:begChr m:val="⟨"/>
                            <m:endChr m:val="⟩"/>
                            <m:ctrlPr>
                              <a:rPr lang="en-IN" b="1" i="1" smtClean="0">
                                <a:latin typeface="Cambria Math" panose="02040503050406030204" pitchFamily="18" charset="0"/>
                              </a:rPr>
                            </m:ctrlPr>
                          </m:dPr>
                          <m:e>
                            <m:r>
                              <a:rPr lang="en-IN" b="1" i="1" smtClean="0">
                                <a:latin typeface="Cambria Math" panose="02040503050406030204" pitchFamily="18" charset="0"/>
                              </a:rPr>
                              <m:t>𝑨</m:t>
                            </m:r>
                          </m:e>
                        </m:d>
                      </m:e>
                      <m:sub>
                        <m:r>
                          <a:rPr lang="en-IN" b="1" i="1" smtClean="0">
                            <a:latin typeface="Cambria Math" panose="02040503050406030204" pitchFamily="18" charset="0"/>
                          </a:rPr>
                          <m:t>𝒒</m:t>
                        </m:r>
                      </m:sub>
                    </m:sSub>
                    <m:r>
                      <a:rPr lang="en-IN" b="1" i="1" smtClean="0">
                        <a:latin typeface="Cambria Math" panose="02040503050406030204" pitchFamily="18" charset="0"/>
                      </a:rPr>
                      <m:t>=</m:t>
                    </m:r>
                    <m:limLow>
                      <m:limLowPr>
                        <m:ctrlPr>
                          <a:rPr lang="en-IN" b="1" i="1">
                            <a:latin typeface="Cambria Math" panose="02040503050406030204" pitchFamily="18" charset="0"/>
                          </a:rPr>
                        </m:ctrlPr>
                      </m:limLowPr>
                      <m:e>
                        <m:r>
                          <a:rPr lang="en-IN" b="1">
                            <a:latin typeface="Cambria Math" panose="02040503050406030204" pitchFamily="18" charset="0"/>
                          </a:rPr>
                          <m:t>𝐥𝐢𝐦</m:t>
                        </m:r>
                      </m:e>
                      <m:lim>
                        <m:r>
                          <a:rPr lang="en-IN" b="1" i="1" smtClean="0">
                            <a:latin typeface="Cambria Math" panose="02040503050406030204" pitchFamily="18" charset="0"/>
                          </a:rPr>
                          <m:t>𝝂</m:t>
                        </m:r>
                        <m:r>
                          <a:rPr lang="en-IN" b="1" i="1">
                            <a:latin typeface="Cambria Math" panose="02040503050406030204" pitchFamily="18" charset="0"/>
                          </a:rPr>
                          <m:t>→</m:t>
                        </m:r>
                        <m:r>
                          <a:rPr lang="en-IN" b="1" i="1" smtClean="0">
                            <a:latin typeface="Cambria Math" panose="02040503050406030204" pitchFamily="18" charset="0"/>
                          </a:rPr>
                          <m:t>𝟎</m:t>
                        </m:r>
                      </m:lim>
                    </m:limLow>
                    <m:func>
                      <m:funcPr>
                        <m:ctrlPr>
                          <a:rPr lang="en-IN" b="1" i="1" smtClean="0">
                            <a:latin typeface="Cambria Math" panose="02040503050406030204" pitchFamily="18" charset="0"/>
                          </a:rPr>
                        </m:ctrlPr>
                      </m:funcPr>
                      <m:fName>
                        <m:limLow>
                          <m:limLowPr>
                            <m:ctrlPr>
                              <a:rPr lang="en-IN" b="1" i="1" smtClean="0">
                                <a:latin typeface="Cambria Math" panose="02040503050406030204" pitchFamily="18" charset="0"/>
                              </a:rPr>
                            </m:ctrlPr>
                          </m:limLowPr>
                          <m:e>
                            <m:r>
                              <a:rPr lang="en-IN" b="1" i="0" smtClean="0">
                                <a:latin typeface="Cambria Math" panose="02040503050406030204" pitchFamily="18" charset="0"/>
                              </a:rPr>
                              <m:t>𝐥𝐢𝐦</m:t>
                            </m:r>
                          </m:e>
                          <m:lim>
                            <m:r>
                              <a:rPr lang="en-IN" b="1" i="1" smtClean="0">
                                <a:latin typeface="Cambria Math" panose="02040503050406030204" pitchFamily="18" charset="0"/>
                              </a:rPr>
                              <m:t>𝑽</m:t>
                            </m:r>
                            <m:r>
                              <a:rPr lang="en-IN" b="1" i="1" smtClean="0">
                                <a:latin typeface="Cambria Math" panose="02040503050406030204" pitchFamily="18" charset="0"/>
                              </a:rPr>
                              <m:t>→∞</m:t>
                            </m:r>
                          </m:lim>
                        </m:limLow>
                      </m:fName>
                      <m:e>
                        <m:r>
                          <a:rPr lang="en-IN" b="1" i="1">
                            <a:latin typeface="Cambria Math" panose="02040503050406030204" pitchFamily="18" charset="0"/>
                          </a:rPr>
                          <m:t>𝑻𝒓</m:t>
                        </m:r>
                        <m:r>
                          <a:rPr lang="en-IN" b="1" i="1">
                            <a:latin typeface="Cambria Math" panose="02040503050406030204" pitchFamily="18" charset="0"/>
                          </a:rPr>
                          <m:t>(</m:t>
                        </m:r>
                        <m:sSup>
                          <m:sSupPr>
                            <m:ctrlPr>
                              <a:rPr lang="en-IN" b="1" i="1">
                                <a:latin typeface="Cambria Math" panose="02040503050406030204" pitchFamily="18" charset="0"/>
                              </a:rPr>
                            </m:ctrlPr>
                          </m:sSupPr>
                          <m:e>
                            <m:r>
                              <a:rPr lang="en-IN" b="1" i="1">
                                <a:latin typeface="Cambria Math" panose="02040503050406030204" pitchFamily="18" charset="0"/>
                              </a:rPr>
                              <m:t>𝒆</m:t>
                            </m:r>
                          </m:e>
                          <m:sup>
                            <m:r>
                              <a:rPr lang="en-IN" b="1" i="1">
                                <a:latin typeface="Cambria Math" panose="02040503050406030204" pitchFamily="18" charset="0"/>
                              </a:rPr>
                              <m:t>−</m:t>
                            </m:r>
                            <m:r>
                              <a:rPr lang="en-IN" b="1" i="1">
                                <a:latin typeface="Cambria Math" panose="02040503050406030204" pitchFamily="18" charset="0"/>
                              </a:rPr>
                              <m:t>𝜷</m:t>
                            </m:r>
                            <m:r>
                              <a:rPr lang="en-IN" b="1" i="1">
                                <a:latin typeface="Cambria Math" panose="02040503050406030204" pitchFamily="18" charset="0"/>
                                <a:ea typeface="Cambria Math" panose="02040503050406030204" pitchFamily="18" charset="0"/>
                              </a:rPr>
                              <m:t>𝓗</m:t>
                            </m:r>
                          </m:sup>
                        </m:sSup>
                        <m:r>
                          <a:rPr lang="en-IN" b="1" i="1">
                            <a:latin typeface="Cambria Math" panose="02040503050406030204" pitchFamily="18" charset="0"/>
                          </a:rPr>
                          <m:t>𝑨</m:t>
                        </m:r>
                        <m:r>
                          <a:rPr lang="en-IN" b="1" i="1">
                            <a:latin typeface="Cambria Math" panose="02040503050406030204" pitchFamily="18" charset="0"/>
                          </a:rPr>
                          <m:t>)</m:t>
                        </m:r>
                      </m:e>
                    </m:func>
                  </m:oMath>
                </a14:m>
                <a:endParaRPr lang="en-IN" b="1" dirty="0"/>
              </a:p>
              <a:p>
                <a:endParaRPr lang="en-IN" b="1" dirty="0"/>
              </a:p>
              <a:p>
                <a:pPr marL="0" indent="0">
                  <a:buNone/>
                </a:pPr>
                <a:endParaRPr lang="en-IN" dirty="0"/>
              </a:p>
              <a:p>
                <a:pPr marL="0" indent="0">
                  <a:buNone/>
                </a:pPr>
                <a:endParaRPr lang="en-IN" dirty="0"/>
              </a:p>
              <a:p>
                <a:pPr marL="914400" lvl="2" indent="0">
                  <a:buNone/>
                </a:pPr>
                <a:r>
                  <a:rPr lang="en-IN" sz="2800" dirty="0"/>
                  <a:t>		</a:t>
                </a:r>
                <a:endParaRPr lang="en-IN" sz="2800" b="1" dirty="0"/>
              </a:p>
              <a:p>
                <a:pPr marL="914400" lvl="2" indent="0">
                  <a:buNone/>
                </a:pPr>
                <a:endParaRPr lang="en-IN" sz="2800" b="1" dirty="0"/>
              </a:p>
              <a:p>
                <a:pPr marL="0" indent="0">
                  <a:buNone/>
                </a:pPr>
                <a:endParaRPr lang="en-IN" b="1" i="1" dirty="0">
                  <a:latin typeface="Cambria Math" panose="02040503050406030204" pitchFamily="18" charset="0"/>
                </a:endParaRPr>
              </a:p>
              <a:p>
                <a:pPr marL="0" indent="0">
                  <a:buNone/>
                </a:pPr>
                <a:endParaRPr lang="en-IN"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 </m:t>
                      </m:r>
                    </m:oMath>
                  </m:oMathPara>
                </a14:m>
                <a:endParaRPr lang="en-IN" b="1" i="1" dirty="0"/>
              </a:p>
            </p:txBody>
          </p:sp>
        </mc:Choice>
        <mc:Fallback xmlns="">
          <p:sp>
            <p:nvSpPr>
              <p:cNvPr id="3" name="Content Placeholder 2">
                <a:extLst>
                  <a:ext uri="{FF2B5EF4-FFF2-40B4-BE49-F238E27FC236}">
                    <a16:creationId xmlns:a16="http://schemas.microsoft.com/office/drawing/2014/main" id="{E5871098-14D2-47AD-99AA-F87D6C4AA52E}"/>
                  </a:ext>
                </a:extLst>
              </p:cNvPr>
              <p:cNvSpPr>
                <a:spLocks noGrp="1" noRot="1" noChangeAspect="1" noMove="1" noResize="1" noEditPoints="1" noAdjustHandles="1" noChangeArrowheads="1" noChangeShapeType="1" noTextEdit="1"/>
              </p:cNvSpPr>
              <p:nvPr>
                <p:ph idx="1"/>
              </p:nvPr>
            </p:nvSpPr>
            <p:spPr>
              <a:xfrm>
                <a:off x="167425" y="914400"/>
                <a:ext cx="11848564" cy="5827690"/>
              </a:xfrm>
              <a:blipFill>
                <a:blip r:embed="rId2"/>
                <a:stretch>
                  <a:fillRect l="-926" t="-1674" b="-62448"/>
                </a:stretch>
              </a:blipFill>
            </p:spPr>
            <p:txBody>
              <a:bodyPr/>
              <a:lstStyle/>
              <a:p>
                <a:r>
                  <a:rPr lang="en-IN">
                    <a:noFill/>
                  </a:rPr>
                  <a:t> </a:t>
                </a:r>
              </a:p>
            </p:txBody>
          </p:sp>
        </mc:Fallback>
      </mc:AlternateContent>
    </p:spTree>
    <p:extLst>
      <p:ext uri="{BB962C8B-B14F-4D97-AF65-F5344CB8AC3E}">
        <p14:creationId xmlns:p14="http://schemas.microsoft.com/office/powerpoint/2010/main" val="887831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399A1E-2EA7-4F2F-A844-28AD5CC82BC7}"/>
                  </a:ext>
                </a:extLst>
              </p:cNvPr>
              <p:cNvSpPr>
                <a:spLocks noGrp="1"/>
              </p:cNvSpPr>
              <p:nvPr>
                <p:ph idx="1"/>
              </p:nvPr>
            </p:nvSpPr>
            <p:spPr>
              <a:xfrm>
                <a:off x="154547" y="154546"/>
                <a:ext cx="11784168" cy="6516710"/>
              </a:xfrm>
            </p:spPr>
            <p:txBody>
              <a:bodyPr>
                <a:normAutofit lnSpcReduction="10000"/>
              </a:bodyPr>
              <a:lstStyle/>
              <a:p>
                <a:r>
                  <a:rPr lang="en-IN" dirty="0"/>
                  <a:t>Both average need not be identical, because both have different limits so the answer may not commute always</a:t>
                </a:r>
              </a:p>
              <a:p>
                <a:r>
                  <a:rPr lang="en-IN" dirty="0"/>
                  <a:t>Now if the Hamiltonian </a:t>
                </a:r>
                <a14:m>
                  <m:oMath xmlns:m="http://schemas.openxmlformats.org/officeDocument/2006/math">
                    <m:r>
                      <a:rPr lang="en-IN" b="0" i="1" smtClean="0">
                        <a:latin typeface="Cambria Math" panose="02040503050406030204" pitchFamily="18" charset="0"/>
                      </a:rPr>
                      <m:t>ℋ</m:t>
                    </m:r>
                  </m:oMath>
                </a14:m>
                <a:r>
                  <a:rPr lang="en-IN" dirty="0"/>
                  <a:t> has a continuous symmetry S, then it should commute with corresponding group operator </a:t>
                </a:r>
                <a14:m>
                  <m:oMath xmlns:m="http://schemas.openxmlformats.org/officeDocument/2006/math">
                    <m:sSubSup>
                      <m:sSubSupPr>
                        <m:ctrlPr>
                          <a:rPr lang="en-IN" b="0" i="1" smtClean="0">
                            <a:latin typeface="Cambria Math" panose="02040503050406030204" pitchFamily="18" charset="0"/>
                          </a:rPr>
                        </m:ctrlPr>
                      </m:sSubSupPr>
                      <m:e>
                        <m:r>
                          <m:rPr>
                            <m:sty m:val="p"/>
                          </m:rPr>
                          <a:rPr lang="en-IN" b="0" i="0" smtClean="0">
                            <a:latin typeface="Cambria Math" panose="02040503050406030204" pitchFamily="18" charset="0"/>
                          </a:rPr>
                          <m:t>Γ</m:t>
                        </m:r>
                      </m:e>
                      <m:sub>
                        <m:r>
                          <a:rPr lang="en-IN" b="0" i="1" smtClean="0">
                            <a:latin typeface="Cambria Math" panose="02040503050406030204" pitchFamily="18" charset="0"/>
                          </a:rPr>
                          <m:t>𝒮</m:t>
                        </m:r>
                      </m:sub>
                      <m:sup>
                        <m:r>
                          <a:rPr lang="en-IN" b="0" i="1" smtClean="0">
                            <a:latin typeface="Cambria Math" panose="02040503050406030204" pitchFamily="18" charset="0"/>
                          </a:rPr>
                          <m:t>𝑖</m:t>
                        </m:r>
                      </m:sup>
                    </m:sSubSup>
                  </m:oMath>
                </a14:m>
                <a:r>
                  <a:rPr lang="en-IN" dirty="0"/>
                  <a:t>. </a:t>
                </a:r>
                <a:r>
                  <a:rPr lang="en-IN" dirty="0" err="1"/>
                  <a:t>i.e</a:t>
                </a:r>
                <a:br>
                  <a:rPr lang="en-IN" dirty="0"/>
                </a:br>
                <a:r>
                  <a:rPr lang="en-IN" dirty="0"/>
                  <a:t>					 </a:t>
                </a:r>
                <a14:m>
                  <m:oMath xmlns:m="http://schemas.openxmlformats.org/officeDocument/2006/math">
                    <m:d>
                      <m:dPr>
                        <m:begChr m:val="["/>
                        <m:endChr m:val="]"/>
                        <m:ctrlPr>
                          <a:rPr lang="en-IN" b="1" i="1" smtClean="0">
                            <a:latin typeface="Cambria Math" panose="02040503050406030204" pitchFamily="18" charset="0"/>
                          </a:rPr>
                        </m:ctrlPr>
                      </m:dPr>
                      <m:e>
                        <m:r>
                          <a:rPr lang="en-IN" b="1" i="1">
                            <a:latin typeface="Cambria Math" panose="02040503050406030204" pitchFamily="18" charset="0"/>
                          </a:rPr>
                          <m:t>𝓗</m:t>
                        </m:r>
                        <m:r>
                          <a:rPr lang="en-IN" b="1" i="1" smtClean="0">
                            <a:latin typeface="Cambria Math" panose="02040503050406030204" pitchFamily="18" charset="0"/>
                          </a:rPr>
                          <m:t>,</m:t>
                        </m:r>
                        <m:sSubSup>
                          <m:sSubSupPr>
                            <m:ctrlPr>
                              <a:rPr lang="en-IN" b="1" i="1">
                                <a:latin typeface="Cambria Math" panose="02040503050406030204" pitchFamily="18" charset="0"/>
                              </a:rPr>
                            </m:ctrlPr>
                          </m:sSubSupPr>
                          <m:e>
                            <m:r>
                              <a:rPr lang="en-IN" b="1" i="1">
                                <a:latin typeface="Cambria Math" panose="02040503050406030204" pitchFamily="18" charset="0"/>
                              </a:rPr>
                              <m:t>𝜞</m:t>
                            </m:r>
                          </m:e>
                          <m:sub>
                            <m:r>
                              <a:rPr lang="en-IN" b="1" i="1">
                                <a:latin typeface="Cambria Math" panose="02040503050406030204" pitchFamily="18" charset="0"/>
                              </a:rPr>
                              <m:t>𝓢</m:t>
                            </m:r>
                          </m:sub>
                          <m:sup>
                            <m:r>
                              <a:rPr lang="en-IN" b="1" i="1">
                                <a:latin typeface="Cambria Math" panose="02040503050406030204" pitchFamily="18" charset="0"/>
                              </a:rPr>
                              <m:t>𝒊</m:t>
                            </m:r>
                          </m:sup>
                        </m:sSubSup>
                      </m:e>
                    </m:d>
                  </m:oMath>
                </a14:m>
                <a:r>
                  <a:rPr lang="en-IN" b="1" dirty="0"/>
                  <a:t>=0</a:t>
                </a:r>
              </a:p>
              <a:p>
                <a:pPr marL="0" indent="0">
                  <a:buNone/>
                </a:pPr>
                <a:endParaRPr lang="en-IN" dirty="0"/>
              </a:p>
              <a:p>
                <a:r>
                  <a:rPr lang="en-IN" dirty="0"/>
                  <a:t>If some operator is not invariant under the transformation of </a:t>
                </a:r>
                <a14:m>
                  <m:oMath xmlns:m="http://schemas.openxmlformats.org/officeDocument/2006/math">
                    <m:r>
                      <a:rPr lang="en-IN" b="0" i="1" smtClean="0">
                        <a:latin typeface="Cambria Math" panose="02040503050406030204" pitchFamily="18" charset="0"/>
                      </a:rPr>
                      <m:t>𝒮</m:t>
                    </m:r>
                  </m:oMath>
                </a14:m>
                <a:r>
                  <a:rPr lang="en-IN" dirty="0"/>
                  <a:t> then one can write </a:t>
                </a:r>
                <a:br>
                  <a:rPr lang="en-IN" dirty="0"/>
                </a:br>
                <a:r>
                  <a:rPr lang="en-IN" dirty="0"/>
                  <a:t>			 </a:t>
                </a:r>
                <a14:m>
                  <m:oMath xmlns:m="http://schemas.openxmlformats.org/officeDocument/2006/math">
                    <m:d>
                      <m:dPr>
                        <m:begChr m:val="["/>
                        <m:endChr m:val="]"/>
                        <m:ctrlPr>
                          <a:rPr lang="en-IN" b="1" i="1">
                            <a:latin typeface="Cambria Math" panose="02040503050406030204" pitchFamily="18" charset="0"/>
                          </a:rPr>
                        </m:ctrlPr>
                      </m:dPr>
                      <m:e>
                        <m:r>
                          <a:rPr lang="en-IN" b="1" i="1">
                            <a:latin typeface="Cambria Math" panose="02040503050406030204" pitchFamily="18" charset="0"/>
                          </a:rPr>
                          <m:t>𝓗</m:t>
                        </m:r>
                        <m:r>
                          <a:rPr lang="en-IN" b="1" i="1">
                            <a:latin typeface="Cambria Math" panose="02040503050406030204" pitchFamily="18" charset="0"/>
                          </a:rPr>
                          <m:t>,</m:t>
                        </m:r>
                        <m:sSubSup>
                          <m:sSubSupPr>
                            <m:ctrlPr>
                              <a:rPr lang="en-IN" b="1" i="1">
                                <a:latin typeface="Cambria Math" panose="02040503050406030204" pitchFamily="18" charset="0"/>
                              </a:rPr>
                            </m:ctrlPr>
                          </m:sSubSupPr>
                          <m:e>
                            <m:r>
                              <a:rPr lang="en-IN" b="1" i="1">
                                <a:latin typeface="Cambria Math" panose="02040503050406030204" pitchFamily="18" charset="0"/>
                              </a:rPr>
                              <m:t>𝜞</m:t>
                            </m:r>
                          </m:e>
                          <m:sub>
                            <m:r>
                              <a:rPr lang="en-IN" b="1" i="1">
                                <a:latin typeface="Cambria Math" panose="02040503050406030204" pitchFamily="18" charset="0"/>
                              </a:rPr>
                              <m:t>𝓢</m:t>
                            </m:r>
                          </m:sub>
                          <m:sup>
                            <m:r>
                              <a:rPr lang="en-IN" b="1" i="1">
                                <a:latin typeface="Cambria Math" panose="02040503050406030204" pitchFamily="18" charset="0"/>
                              </a:rPr>
                              <m:t>𝒊</m:t>
                            </m:r>
                          </m:sup>
                        </m:sSubSup>
                      </m:e>
                    </m:d>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𝑪</m:t>
                        </m:r>
                      </m:e>
                      <m:sup>
                        <m:r>
                          <a:rPr lang="en-IN" b="1" i="1" smtClean="0">
                            <a:latin typeface="Cambria Math" panose="02040503050406030204" pitchFamily="18" charset="0"/>
                          </a:rPr>
                          <m:t>𝒊</m:t>
                        </m:r>
                      </m:sup>
                    </m:sSup>
                    <m:r>
                      <a:rPr lang="en-IN" b="1" i="1" smtClean="0">
                        <a:latin typeface="Cambria Math" panose="02040503050406030204" pitchFamily="18" charset="0"/>
                      </a:rPr>
                      <m:t>≠</m:t>
                    </m:r>
                    <m:r>
                      <a:rPr lang="en-IN" b="1" i="1" smtClean="0">
                        <a:latin typeface="Cambria Math" panose="02040503050406030204" pitchFamily="18" charset="0"/>
                      </a:rPr>
                      <m:t>𝟎</m:t>
                    </m:r>
                  </m:oMath>
                </a14:m>
                <a:r>
                  <a:rPr lang="en-IN" b="1" dirty="0"/>
                  <a:t>        </a:t>
                </a:r>
                <a:r>
                  <a:rPr lang="en-IN" dirty="0"/>
                  <a:t>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𝑖</m:t>
                        </m:r>
                      </m:sup>
                    </m:sSup>
                  </m:oMath>
                </a14:m>
                <a:r>
                  <a:rPr lang="en-IN" dirty="0"/>
                  <a:t> is an average. </a:t>
                </a:r>
              </a:p>
              <a:p>
                <a:pPr marL="0" indent="0">
                  <a:buNone/>
                </a:pPr>
                <a:endParaRPr lang="en-IN" dirty="0"/>
              </a:p>
              <a:p>
                <a:r>
                  <a:rPr lang="en-IN" dirty="0"/>
                  <a:t>But using cyclic invariance of trace we can get average value of  </a:t>
                </a:r>
                <a:br>
                  <a:rPr lang="en-IN" dirty="0"/>
                </a:br>
                <a14:m>
                  <m:oMath xmlns:m="http://schemas.openxmlformats.org/officeDocument/2006/math">
                    <m:d>
                      <m:dPr>
                        <m:begChr m:val="⟨"/>
                        <m:endChr m:val="⟩"/>
                        <m:ctrlPr>
                          <a:rPr lang="en-IN" b="1" i="1" smtClean="0">
                            <a:latin typeface="Cambria Math" panose="02040503050406030204" pitchFamily="18" charset="0"/>
                          </a:rPr>
                        </m:ctrlPr>
                      </m:dPr>
                      <m:e>
                        <m:sSup>
                          <m:sSupPr>
                            <m:ctrlPr>
                              <a:rPr lang="en-IN" b="1" i="1" smtClean="0">
                                <a:latin typeface="Cambria Math" panose="02040503050406030204" pitchFamily="18" charset="0"/>
                              </a:rPr>
                            </m:ctrlPr>
                          </m:sSupPr>
                          <m:e>
                            <m:r>
                              <a:rPr lang="en-IN" b="1" i="1" smtClean="0">
                                <a:latin typeface="Cambria Math" panose="02040503050406030204" pitchFamily="18" charset="0"/>
                              </a:rPr>
                              <m:t>𝑪</m:t>
                            </m:r>
                          </m:e>
                          <m:sup>
                            <m:r>
                              <a:rPr lang="en-IN" b="1" i="1" smtClean="0">
                                <a:latin typeface="Cambria Math" panose="02040503050406030204" pitchFamily="18" charset="0"/>
                              </a:rPr>
                              <m:t>𝒊</m:t>
                            </m:r>
                          </m:sup>
                        </m:sSup>
                      </m:e>
                    </m:d>
                    <m:r>
                      <a:rPr lang="en-IN" b="1" i="1" smtClean="0">
                        <a:latin typeface="Cambria Math" panose="02040503050406030204" pitchFamily="18" charset="0"/>
                      </a:rPr>
                      <m:t>=</m:t>
                    </m:r>
                    <m:r>
                      <a:rPr lang="en-IN" b="1" i="1" smtClean="0">
                        <a:latin typeface="Cambria Math" panose="02040503050406030204" pitchFamily="18" charset="0"/>
                      </a:rPr>
                      <m:t>𝟎</m:t>
                    </m:r>
                  </m:oMath>
                </a14:m>
                <a:endParaRPr lang="en-IN" b="1" dirty="0"/>
              </a:p>
              <a:p>
                <a:pPr marL="0" indent="0">
                  <a:buNone/>
                </a:pPr>
                <a:endParaRPr lang="en-IN" b="1" dirty="0"/>
              </a:p>
              <a:p>
                <a:r>
                  <a:rPr lang="en-IN" dirty="0"/>
                  <a:t>But in the case of Hamiltonian with perturbation this is generally not true</a:t>
                </a:r>
                <a:br>
                  <a:rPr lang="en-IN" dirty="0"/>
                </a:br>
                <a:r>
                  <a:rPr lang="en-IN" dirty="0"/>
                  <a:t>				</a:t>
                </a:r>
                <a:r>
                  <a:rPr lang="en-IN" b="1" dirty="0"/>
                  <a:t> </a:t>
                </a:r>
                <a14:m>
                  <m:oMath xmlns:m="http://schemas.openxmlformats.org/officeDocument/2006/math">
                    <m:d>
                      <m:dPr>
                        <m:begChr m:val="["/>
                        <m:endChr m:val="]"/>
                        <m:ctrlPr>
                          <a:rPr lang="en-IN" b="1" i="1">
                            <a:latin typeface="Cambria Math" panose="02040503050406030204" pitchFamily="18" charset="0"/>
                          </a:rPr>
                        </m:ctrlPr>
                      </m:dPr>
                      <m:e>
                        <m:sSub>
                          <m:sSubPr>
                            <m:ctrlPr>
                              <a:rPr lang="en-IN" b="1" i="1" smtClean="0">
                                <a:latin typeface="Cambria Math" panose="02040503050406030204" pitchFamily="18" charset="0"/>
                              </a:rPr>
                            </m:ctrlPr>
                          </m:sSubPr>
                          <m:e>
                            <m:r>
                              <a:rPr lang="en-IN" b="1" i="1">
                                <a:latin typeface="Cambria Math" panose="02040503050406030204" pitchFamily="18" charset="0"/>
                              </a:rPr>
                              <m:t>𝓗</m:t>
                            </m:r>
                          </m:e>
                          <m:sub>
                            <m:r>
                              <a:rPr lang="en-IN" b="1" i="1" smtClean="0">
                                <a:latin typeface="Cambria Math" panose="02040503050406030204" pitchFamily="18" charset="0"/>
                              </a:rPr>
                              <m:t>𝝂</m:t>
                            </m:r>
                          </m:sub>
                        </m:sSub>
                        <m:r>
                          <a:rPr lang="en-IN" b="1" i="1">
                            <a:latin typeface="Cambria Math" panose="02040503050406030204" pitchFamily="18" charset="0"/>
                          </a:rPr>
                          <m:t>,</m:t>
                        </m:r>
                        <m:sSubSup>
                          <m:sSubSupPr>
                            <m:ctrlPr>
                              <a:rPr lang="en-IN" b="1" i="1">
                                <a:latin typeface="Cambria Math" panose="02040503050406030204" pitchFamily="18" charset="0"/>
                              </a:rPr>
                            </m:ctrlPr>
                          </m:sSubSupPr>
                          <m:e>
                            <m:r>
                              <a:rPr lang="en-IN" b="1" i="1">
                                <a:latin typeface="Cambria Math" panose="02040503050406030204" pitchFamily="18" charset="0"/>
                              </a:rPr>
                              <m:t>𝜞</m:t>
                            </m:r>
                          </m:e>
                          <m:sub>
                            <m:r>
                              <a:rPr lang="en-IN" b="1" i="1">
                                <a:latin typeface="Cambria Math" panose="02040503050406030204" pitchFamily="18" charset="0"/>
                              </a:rPr>
                              <m:t>𝓢</m:t>
                            </m:r>
                          </m:sub>
                          <m:sup>
                            <m:r>
                              <a:rPr lang="en-IN" b="1" i="1">
                                <a:latin typeface="Cambria Math" panose="02040503050406030204" pitchFamily="18" charset="0"/>
                              </a:rPr>
                              <m:t>𝒊</m:t>
                            </m:r>
                          </m:sup>
                        </m:sSubSup>
                      </m:e>
                    </m:d>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𝑪</m:t>
                        </m:r>
                      </m:e>
                      <m:sup>
                        <m:r>
                          <a:rPr lang="en-IN" b="1" i="1" smtClean="0">
                            <a:latin typeface="Cambria Math" panose="02040503050406030204" pitchFamily="18" charset="0"/>
                          </a:rPr>
                          <m:t>𝒊</m:t>
                        </m:r>
                      </m:sup>
                    </m:sSup>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 ⇒</m:t>
                    </m:r>
                    <m:sSub>
                      <m:sSubPr>
                        <m:ctrlPr>
                          <a:rPr lang="en-IN" b="1" i="1" smtClean="0">
                            <a:latin typeface="Cambria Math" panose="02040503050406030204" pitchFamily="18" charset="0"/>
                          </a:rPr>
                        </m:ctrlPr>
                      </m:sSubPr>
                      <m:e>
                        <m:d>
                          <m:dPr>
                            <m:begChr m:val="⟨"/>
                            <m:endChr m:val="⟩"/>
                            <m:ctrlPr>
                              <a:rPr lang="en-IN" b="1" i="1">
                                <a:latin typeface="Cambria Math" panose="02040503050406030204" pitchFamily="18" charset="0"/>
                              </a:rPr>
                            </m:ctrlPr>
                          </m:dPr>
                          <m:e>
                            <m:sSup>
                              <m:sSupPr>
                                <m:ctrlPr>
                                  <a:rPr lang="en-IN" b="1" i="1">
                                    <a:latin typeface="Cambria Math" panose="02040503050406030204" pitchFamily="18" charset="0"/>
                                  </a:rPr>
                                </m:ctrlPr>
                              </m:sSupPr>
                              <m:e>
                                <m:r>
                                  <a:rPr lang="en-IN" b="1" i="1">
                                    <a:latin typeface="Cambria Math" panose="02040503050406030204" pitchFamily="18" charset="0"/>
                                  </a:rPr>
                                  <m:t>𝑪</m:t>
                                </m:r>
                              </m:e>
                              <m:sup>
                                <m:r>
                                  <a:rPr lang="en-IN" b="1" i="1">
                                    <a:latin typeface="Cambria Math" panose="02040503050406030204" pitchFamily="18" charset="0"/>
                                  </a:rPr>
                                  <m:t>𝒊</m:t>
                                </m:r>
                              </m:sup>
                            </m:sSup>
                          </m:e>
                        </m:d>
                      </m:e>
                      <m:sub>
                        <m:r>
                          <a:rPr lang="en-IN" b="1" i="1" smtClean="0">
                            <a:latin typeface="Cambria Math" panose="02040503050406030204" pitchFamily="18" charset="0"/>
                          </a:rPr>
                          <m:t>𝒒</m:t>
                        </m:r>
                      </m:sub>
                    </m:sSub>
                    <m:r>
                      <a:rPr lang="en-IN" b="1" i="1" smtClean="0">
                        <a:latin typeface="Cambria Math" panose="02040503050406030204" pitchFamily="18" charset="0"/>
                      </a:rPr>
                      <m:t>≠</m:t>
                    </m:r>
                    <m:r>
                      <a:rPr lang="en-IN" b="1" i="1">
                        <a:latin typeface="Cambria Math" panose="02040503050406030204" pitchFamily="18" charset="0"/>
                      </a:rPr>
                      <m:t>𝟎</m:t>
                    </m:r>
                  </m:oMath>
                </a14:m>
                <a:endParaRPr lang="en-IN" dirty="0"/>
              </a:p>
              <a:p>
                <a:endParaRPr lang="en-IN" b="1" dirty="0"/>
              </a:p>
              <a:p>
                <a:endParaRPr lang="en-IN" dirty="0"/>
              </a:p>
            </p:txBody>
          </p:sp>
        </mc:Choice>
        <mc:Fallback xmlns="">
          <p:sp>
            <p:nvSpPr>
              <p:cNvPr id="3" name="Content Placeholder 2">
                <a:extLst>
                  <a:ext uri="{FF2B5EF4-FFF2-40B4-BE49-F238E27FC236}">
                    <a16:creationId xmlns:a16="http://schemas.microsoft.com/office/drawing/2014/main" id="{00399A1E-2EA7-4F2F-A844-28AD5CC82BC7}"/>
                  </a:ext>
                </a:extLst>
              </p:cNvPr>
              <p:cNvSpPr>
                <a:spLocks noGrp="1" noRot="1" noChangeAspect="1" noMove="1" noResize="1" noEditPoints="1" noAdjustHandles="1" noChangeArrowheads="1" noChangeShapeType="1" noTextEdit="1"/>
              </p:cNvSpPr>
              <p:nvPr>
                <p:ph idx="1"/>
              </p:nvPr>
            </p:nvSpPr>
            <p:spPr>
              <a:xfrm>
                <a:off x="154547" y="154546"/>
                <a:ext cx="11784168" cy="6516710"/>
              </a:xfrm>
              <a:blipFill>
                <a:blip r:embed="rId2"/>
                <a:stretch>
                  <a:fillRect l="-931" t="-2058"/>
                </a:stretch>
              </a:blipFill>
            </p:spPr>
            <p:txBody>
              <a:bodyPr/>
              <a:lstStyle/>
              <a:p>
                <a:r>
                  <a:rPr lang="en-IN">
                    <a:noFill/>
                  </a:rPr>
                  <a:t> </a:t>
                </a:r>
              </a:p>
            </p:txBody>
          </p:sp>
        </mc:Fallback>
      </mc:AlternateContent>
    </p:spTree>
    <p:extLst>
      <p:ext uri="{BB962C8B-B14F-4D97-AF65-F5344CB8AC3E}">
        <p14:creationId xmlns:p14="http://schemas.microsoft.com/office/powerpoint/2010/main" val="1799233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TotalTime>
  <Words>1370</Words>
  <Application>Microsoft Office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Calibri Light</vt:lpstr>
      <vt:lpstr>Cambria Math</vt:lpstr>
      <vt:lpstr>CMR12</vt:lpstr>
      <vt:lpstr>LiberationSans</vt:lpstr>
      <vt:lpstr>LMMathItalic10-Regular</vt:lpstr>
      <vt:lpstr>LMMathSymbols10-Regular</vt:lpstr>
      <vt:lpstr>LMRoman10-Italic</vt:lpstr>
      <vt:lpstr>LMRoman10-Regular</vt:lpstr>
      <vt:lpstr>Tw Cen MT</vt:lpstr>
      <vt:lpstr>Wingdings</vt:lpstr>
      <vt:lpstr>Office Theme</vt:lpstr>
      <vt:lpstr> A STUDY ON MERMIN-WAGNER THEOREM</vt:lpstr>
      <vt:lpstr>AIM AND OBJECTIVE OF THE STUDY</vt:lpstr>
      <vt:lpstr>OVERVIEW OF THE WAGNER-MERMIN THEOREM</vt:lpstr>
      <vt:lpstr>HEISENBERG MODEL</vt:lpstr>
      <vt:lpstr>PowerPoint Presentation</vt:lpstr>
      <vt:lpstr>SYMMETRY BREAKING AND PHASE TRANSITION </vt:lpstr>
      <vt:lpstr>PowerPoint Presentation</vt:lpstr>
      <vt:lpstr>BOGOLIUBOV QUASI PHASES AND SYMMETRY BREAKING </vt:lpstr>
      <vt:lpstr>PowerPoint Presentation</vt:lpstr>
      <vt:lpstr>PowerPoint Presentation</vt:lpstr>
      <vt:lpstr> DERIVATION OF BOGOLIUBOV INEQUALITY</vt:lpstr>
      <vt:lpstr>PowerPoint Presentation</vt:lpstr>
      <vt:lpstr>PowerPoint Presentation</vt:lpstr>
      <vt:lpstr>PowerPoint Presentation</vt:lpstr>
      <vt:lpstr>PowerPoint Presentation</vt:lpstr>
      <vt:lpstr>DERIVATION OF  WAGNER-MERMIN THEOREM</vt:lpstr>
      <vt:lpstr>DERIVATION OF  MERMIN-WAGNER THEOREM</vt:lpstr>
      <vt:lpstr>PowerPoint Presentation</vt:lpstr>
      <vt:lpstr>PowerPoint Presentation</vt:lpstr>
      <vt:lpstr>PowerPoint Presentation</vt:lpstr>
      <vt:lpstr>PowerPoint Presentation</vt:lpstr>
      <vt:lpstr>PowerPoint Presentation</vt:lpstr>
      <vt:lpstr>PowerPoint Presentation</vt:lpstr>
      <vt:lpstr>SOME DISCUSSION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mermin-WAGner Theory</dc:title>
  <dc:creator>Sudharsana Prasad</dc:creator>
  <cp:lastModifiedBy>MURALI KUNJAR</cp:lastModifiedBy>
  <cp:revision>18</cp:revision>
  <dcterms:created xsi:type="dcterms:W3CDTF">2021-12-01T12:17:25Z</dcterms:created>
  <dcterms:modified xsi:type="dcterms:W3CDTF">2021-12-02T11:24:39Z</dcterms:modified>
</cp:coreProperties>
</file>