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19" Type="http://schemas.openxmlformats.org/officeDocument/2006/relationships/font" Target="fonts/Montserrat-regular.fntdata"/><Relationship Id="rId18" Type="http://schemas.openxmlformats.org/officeDocument/2006/relationships/font" Target="fonts/PlayfairDispl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45c233be0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45c233be0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867da4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867da4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867da44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867da44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867da447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867da447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867da44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867da44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867da44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867da44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867da447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867da447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867da447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867da447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5c233be0d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5c233be0d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What does IT industry does?</a:t>
            </a:r>
            <a:r>
              <a:rPr lang="en">
                <a:highlight>
                  <a:srgbClr val="D0E0E3"/>
                </a:highlight>
              </a:rPr>
              <a:t> </a:t>
            </a:r>
            <a:endParaRPr>
              <a:highlight>
                <a:srgbClr val="D0E0E3"/>
              </a:highlight>
            </a:endParaRPr>
          </a:p>
        </p:txBody>
      </p:sp>
      <p:sp>
        <p:nvSpPr>
          <p:cNvPr id="59" name="Google Shape;59;p1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500">
                <a:highlight>
                  <a:srgbClr val="FFFFFF"/>
                </a:highlight>
                <a:latin typeface="Merriweather"/>
                <a:ea typeface="Merriweather"/>
                <a:cs typeface="Merriweather"/>
                <a:sym typeface="Merriweather"/>
              </a:rPr>
              <a:t>Before we try to understand DevOps, let’s try to understand what is IT in general.</a:t>
            </a:r>
            <a:endParaRPr sz="1500">
              <a:highlight>
                <a:srgbClr val="FFFFFF"/>
              </a:highlight>
              <a:latin typeface="Merriweather"/>
              <a:ea typeface="Merriweather"/>
              <a:cs typeface="Merriweather"/>
              <a:sym typeface="Merriweather"/>
            </a:endParaRPr>
          </a:p>
          <a:p>
            <a:pPr indent="-323850" lvl="0" marL="457200" rtl="0" algn="l">
              <a:spcBef>
                <a:spcPts val="1600"/>
              </a:spcBef>
              <a:spcAft>
                <a:spcPts val="0"/>
              </a:spcAft>
              <a:buSzPts val="1500"/>
              <a:buFont typeface="Merriweather"/>
              <a:buChar char="●"/>
            </a:pPr>
            <a:r>
              <a:rPr lang="en" sz="1500">
                <a:highlight>
                  <a:srgbClr val="FFFFFF"/>
                </a:highlight>
                <a:latin typeface="Merriweather"/>
                <a:ea typeface="Merriweather"/>
                <a:cs typeface="Merriweather"/>
                <a:sym typeface="Merriweather"/>
              </a:rPr>
              <a:t>In simple terms,  IT industry deals with computers and technology. </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It includes creating computer programs and applications that we use on our phones or computers</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Helps to manage computer networks so that devices can communicate with each other.		</a:t>
            </a: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Different types of sectors in industry</a:t>
            </a:r>
            <a:endParaRPr>
              <a:highlight>
                <a:srgbClr val="D0E0E3"/>
              </a:highlight>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highlight>
                  <a:srgbClr val="FFFFFF"/>
                </a:highlight>
                <a:latin typeface="Merriweather"/>
                <a:ea typeface="Merriweather"/>
                <a:cs typeface="Merriweather"/>
                <a:sym typeface="Merriweather"/>
              </a:rPr>
              <a:t>Software Development :</a:t>
            </a:r>
            <a:r>
              <a:rPr lang="en" sz="1000">
                <a:highlight>
                  <a:srgbClr val="FFFFFF"/>
                </a:highlight>
                <a:latin typeface="Merriweather"/>
                <a:ea typeface="Merriweather"/>
                <a:cs typeface="Merriweather"/>
                <a:sym typeface="Merriweather"/>
              </a:rPr>
              <a:t> Focuses on creating computer software, applications, and programs. It involves writing code and designing software to solve specific problems or provide desired functionalities.                                                                                                                         Example : Zomato, Whatsapp, Skype, Google chrome, Apple etc..</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Hardware Manufacturing:</a:t>
            </a:r>
            <a:r>
              <a:rPr lang="en" sz="1000">
                <a:highlight>
                  <a:srgbClr val="FFFFFF"/>
                </a:highlight>
                <a:latin typeface="Merriweather"/>
                <a:ea typeface="Merriweather"/>
                <a:cs typeface="Merriweather"/>
                <a:sym typeface="Merriweather"/>
              </a:rPr>
              <a:t> This sector involves the production and manufacturing of computer hardware components such as processors, memory devices, storage devices and networking equipment etc..                                                                                                           Example : Intel, Apple, Netapp, Samsung etc..</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Networking and Telecommunications: </a:t>
            </a:r>
            <a:r>
              <a:rPr lang="en" sz="1000">
                <a:highlight>
                  <a:srgbClr val="FFFFFF"/>
                </a:highlight>
                <a:latin typeface="Merriweather"/>
                <a:ea typeface="Merriweather"/>
                <a:cs typeface="Merriweather"/>
                <a:sym typeface="Merriweather"/>
              </a:rPr>
              <a:t>This industry deals with designing, implementing, and managing computer networks and telecommunications systems. It includes setting up routers, switches, servers, and other network infrastructure    			Example : Cisco, </a:t>
            </a:r>
            <a:r>
              <a:rPr lang="en" sz="1000">
                <a:highlight>
                  <a:srgbClr val="FFFFFF"/>
                </a:highlight>
                <a:latin typeface="Merriweather"/>
                <a:ea typeface="Merriweather"/>
                <a:cs typeface="Merriweather"/>
                <a:sym typeface="Merriweather"/>
              </a:rPr>
              <a:t>Juniper</a:t>
            </a:r>
            <a:r>
              <a:rPr lang="en" sz="1000">
                <a:highlight>
                  <a:srgbClr val="FFFFFF"/>
                </a:highlight>
                <a:latin typeface="Merriweather"/>
                <a:ea typeface="Merriweather"/>
                <a:cs typeface="Merriweather"/>
                <a:sym typeface="Merriweather"/>
              </a:rPr>
              <a:t> etc..</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IT Services and Consulting: </a:t>
            </a:r>
            <a:r>
              <a:rPr lang="en" sz="1000">
                <a:highlight>
                  <a:srgbClr val="FFFFFF"/>
                </a:highlight>
                <a:latin typeface="Merriweather"/>
                <a:ea typeface="Merriweather"/>
                <a:cs typeface="Merriweather"/>
                <a:sym typeface="Merriweather"/>
              </a:rPr>
              <a:t>This sector provides services such as IT consulting,technical support, and outsourcing. 		Example: TCS, Infosys, Wipro etc..</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000">
                <a:highlight>
                  <a:srgbClr val="FFFFFF"/>
                </a:highlight>
                <a:latin typeface="Merriweather"/>
                <a:ea typeface="Merriweather"/>
                <a:cs typeface="Merriweather"/>
                <a:sym typeface="Merriweather"/>
              </a:rPr>
              <a:t>Much more like Cloud computing, Fintech, Ecommerce, Cybersecurity etc</a:t>
            </a:r>
            <a:r>
              <a:rPr lang="en" sz="1000">
                <a:highlight>
                  <a:srgbClr val="FFFFFF"/>
                </a:highlight>
                <a:latin typeface="Merriweather"/>
                <a:ea typeface="Merriweather"/>
                <a:cs typeface="Merriweather"/>
                <a:sym typeface="Merriweather"/>
              </a:rPr>
              <a:t>...		</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Clr>
                <a:schemeClr val="dk2"/>
              </a:buClr>
              <a:buSzPts val="1100"/>
              <a:buFont typeface="Arial"/>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Purpose</a:t>
            </a:r>
            <a:endParaRPr>
              <a:highlight>
                <a:srgbClr val="D0E0E3"/>
              </a:highlight>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highlight>
                  <a:srgbClr val="FFFFFF"/>
                </a:highlight>
                <a:latin typeface="Merriweather"/>
                <a:ea typeface="Merriweather"/>
                <a:cs typeface="Merriweather"/>
                <a:sym typeface="Merriweather"/>
              </a:rPr>
              <a:t>What is the purpose of all these sectors.?</a:t>
            </a: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r>
              <a:rPr lang="en" sz="1000">
                <a:highlight>
                  <a:srgbClr val="FFFFFF"/>
                </a:highlight>
                <a:latin typeface="Merriweather"/>
                <a:ea typeface="Merriweather"/>
                <a:cs typeface="Merriweather"/>
                <a:sym typeface="Merriweather"/>
              </a:rPr>
              <a:t>End Goal of all these industries are to provide applications which can make people's life better.</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Clr>
                <a:schemeClr val="dk2"/>
              </a:buClr>
              <a:buSzPts val="1100"/>
              <a:buFont typeface="Arial"/>
              <a:buNone/>
            </a:pPr>
            <a:r>
              <a:rPr lang="en" sz="1000">
                <a:highlight>
                  <a:srgbClr val="FFFFFF"/>
                </a:highlight>
                <a:latin typeface="Merriweather"/>
                <a:ea typeface="Merriweather"/>
                <a:cs typeface="Merriweather"/>
                <a:sym typeface="Merriweather"/>
              </a:rPr>
              <a:t>		</a:t>
            </a:r>
            <a:r>
              <a:rPr b="1" lang="en" sz="1000">
                <a:highlight>
                  <a:srgbClr val="FFFFFF"/>
                </a:highlight>
                <a:latin typeface="Merriweather"/>
                <a:ea typeface="Merriweather"/>
                <a:cs typeface="Merriweather"/>
                <a:sym typeface="Merriweather"/>
              </a:rPr>
              <a:t>Example : </a:t>
            </a:r>
            <a:endParaRPr b="1" sz="1000">
              <a:highlight>
                <a:srgbClr val="FFFFFF"/>
              </a:highlight>
              <a:latin typeface="Merriweather"/>
              <a:ea typeface="Merriweather"/>
              <a:cs typeface="Merriweather"/>
              <a:sym typeface="Merriweather"/>
            </a:endParaRPr>
          </a:p>
          <a:p>
            <a:pPr indent="-292100" lvl="0" marL="1371600" rtl="0" algn="l">
              <a:spcBef>
                <a:spcPts val="1600"/>
              </a:spcBef>
              <a:spcAft>
                <a:spcPts val="0"/>
              </a:spcAft>
              <a:buSzPts val="1000"/>
              <a:buFont typeface="Merriweather"/>
              <a:buChar char="●"/>
            </a:pPr>
            <a:r>
              <a:rPr lang="en" sz="1000">
                <a:highlight>
                  <a:srgbClr val="FFFFFF"/>
                </a:highlight>
                <a:latin typeface="Merriweather"/>
                <a:ea typeface="Merriweather"/>
                <a:cs typeface="Merriweather"/>
                <a:sym typeface="Merriweather"/>
              </a:rPr>
              <a:t>Amazon application (Program) : Made shopping easy</a:t>
            </a:r>
            <a:endParaRPr sz="1000">
              <a:highlight>
                <a:srgbClr val="FFFFFF"/>
              </a:highlight>
              <a:latin typeface="Merriweather"/>
              <a:ea typeface="Merriweather"/>
              <a:cs typeface="Merriweather"/>
              <a:sym typeface="Merriweather"/>
            </a:endParaRPr>
          </a:p>
          <a:p>
            <a:pPr indent="-292100" lvl="0" marL="13716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Whatsapp application : Made communication easy</a:t>
            </a:r>
            <a:endParaRPr sz="1000">
              <a:highlight>
                <a:srgbClr val="FFFFFF"/>
              </a:highlight>
              <a:latin typeface="Merriweather"/>
              <a:ea typeface="Merriweather"/>
              <a:cs typeface="Merriweather"/>
              <a:sym typeface="Merriweather"/>
            </a:endParaRPr>
          </a:p>
          <a:p>
            <a:pPr indent="-292100" lvl="0" marL="13716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PhonePe : Made money transaction easy</a:t>
            </a:r>
            <a:endParaRPr sz="1000">
              <a:highlight>
                <a:srgbClr val="FFFFFF"/>
              </a:highlight>
              <a:latin typeface="Merriweather"/>
              <a:ea typeface="Merriweather"/>
              <a:cs typeface="Merriweather"/>
              <a:sym typeface="Merriweather"/>
            </a:endParaRPr>
          </a:p>
          <a:p>
            <a:pPr indent="-292100" lvl="0" marL="13716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Google : Helping to understand any unknown things exist in world</a:t>
            </a:r>
            <a:endParaRPr sz="1000">
              <a:highlight>
                <a:srgbClr val="FFFFFF"/>
              </a:highlight>
              <a:latin typeface="Merriweather"/>
              <a:ea typeface="Merriweather"/>
              <a:cs typeface="Merriweather"/>
              <a:sym typeface="Merriweather"/>
            </a:endParaRPr>
          </a:p>
          <a:p>
            <a:pPr indent="-292100" lvl="0" marL="13716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YouTube : Made entertainment easy</a:t>
            </a:r>
            <a:endParaRPr sz="1000">
              <a:highlight>
                <a:srgbClr val="FFFFFF"/>
              </a:highlight>
              <a:latin typeface="Merriweather"/>
              <a:ea typeface="Merriweather"/>
              <a:cs typeface="Merriweather"/>
              <a:sym typeface="Merriweathe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Simple Scenario to understand</a:t>
            </a:r>
            <a:endParaRPr>
              <a:highlight>
                <a:srgbClr val="D0E0E3"/>
              </a:highlight>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000">
                <a:highlight>
                  <a:srgbClr val="FFFFFF"/>
                </a:highlight>
                <a:latin typeface="Merriweather"/>
                <a:ea typeface="Merriweather"/>
                <a:cs typeface="Merriweather"/>
                <a:sym typeface="Merriweather"/>
              </a:rPr>
              <a:t>Imagine you want to create a food delivery application, similar to popular services like Uber Eats or Zomato. </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000">
                <a:highlight>
                  <a:srgbClr val="FFFFFF"/>
                </a:highlight>
                <a:latin typeface="Merriweather"/>
                <a:ea typeface="Merriweather"/>
                <a:cs typeface="Merriweather"/>
                <a:sym typeface="Merriweather"/>
              </a:rPr>
              <a:t>Let’s try to understand the process of developing this application from scratch.</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Step 1 : Requirements Gathering: </a:t>
            </a:r>
            <a:endParaRPr b="1" sz="1000">
              <a:highlight>
                <a:srgbClr val="FFFFFF"/>
              </a:highlight>
              <a:latin typeface="Merriweather"/>
              <a:ea typeface="Merriweather"/>
              <a:cs typeface="Merriweather"/>
              <a:sym typeface="Merriweather"/>
            </a:endParaRPr>
          </a:p>
          <a:p>
            <a:pPr indent="-292100" lvl="0" marL="457200" rtl="0" algn="l">
              <a:spcBef>
                <a:spcPts val="1600"/>
              </a:spcBef>
              <a:spcAft>
                <a:spcPts val="0"/>
              </a:spcAft>
              <a:buSzPts val="1000"/>
              <a:buFont typeface="Merriweather"/>
              <a:buChar char="●"/>
            </a:pPr>
            <a:r>
              <a:rPr lang="en" sz="1000">
                <a:highlight>
                  <a:srgbClr val="FFFFFF"/>
                </a:highlight>
                <a:latin typeface="Merriweather"/>
                <a:ea typeface="Merriweather"/>
                <a:cs typeface="Merriweather"/>
                <a:sym typeface="Merriweather"/>
              </a:rPr>
              <a:t>Before starting the development of the food delivery application, you may gather requirements by understanding the needs of customers and restaurants. </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You conduct research, hold discussions, and analyze market trends to determine what features the application should have, such as order placement, real-time tracking, and payment options.</a:t>
            </a:r>
            <a:endParaRPr sz="1000">
              <a:highlight>
                <a:srgbClr val="FFFFFF"/>
              </a:highlight>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Cont..</a:t>
            </a:r>
            <a:endParaRPr>
              <a:highlight>
                <a:srgbClr val="D0E0E3"/>
              </a:highlight>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Step 2 : </a:t>
            </a:r>
            <a:r>
              <a:rPr b="1" lang="en" sz="1000">
                <a:highlight>
                  <a:srgbClr val="FFFFFF"/>
                </a:highlight>
                <a:latin typeface="Merriweather"/>
                <a:ea typeface="Merriweather"/>
                <a:cs typeface="Merriweather"/>
                <a:sym typeface="Merriweather"/>
              </a:rPr>
              <a:t>Design and Planning: </a:t>
            </a:r>
            <a:endParaRPr b="1" sz="1000">
              <a:highlight>
                <a:srgbClr val="FFFFFF"/>
              </a:highlight>
              <a:latin typeface="Merriweather"/>
              <a:ea typeface="Merriweather"/>
              <a:cs typeface="Merriweather"/>
              <a:sym typeface="Merriweather"/>
            </a:endParaRPr>
          </a:p>
          <a:p>
            <a:pPr indent="-292100" lvl="0" marL="457200" marR="0" rtl="0" algn="l">
              <a:lnSpc>
                <a:spcPct val="115000"/>
              </a:lnSpc>
              <a:spcBef>
                <a:spcPts val="1600"/>
              </a:spcBef>
              <a:spcAft>
                <a:spcPts val="0"/>
              </a:spcAft>
              <a:buSzPts val="1000"/>
              <a:buFont typeface="Merriweather"/>
              <a:buChar char="●"/>
            </a:pPr>
            <a:r>
              <a:rPr lang="en" sz="1000">
                <a:highlight>
                  <a:srgbClr val="FFFFFF"/>
                </a:highlight>
                <a:latin typeface="Merriweather"/>
                <a:ea typeface="Merriweather"/>
                <a:cs typeface="Merriweather"/>
                <a:sym typeface="Merriweather"/>
              </a:rPr>
              <a:t>Based on the gathered requirements, you create a blueprint and design the application's user interface, database structure, and system architecture. </a:t>
            </a:r>
            <a:endParaRPr sz="1000">
              <a:highlight>
                <a:srgbClr val="FFFFFF"/>
              </a:highlight>
              <a:latin typeface="Merriweather"/>
              <a:ea typeface="Merriweather"/>
              <a:cs typeface="Merriweather"/>
              <a:sym typeface="Merriweather"/>
            </a:endParaRPr>
          </a:p>
          <a:p>
            <a:pPr indent="-292100" lvl="0" marL="457200" marR="0" rtl="0" algn="l">
              <a:lnSpc>
                <a:spcPct val="115000"/>
              </a:lnSpc>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This involves deciding on the technology stack, considering scalability, security, and user experience.</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Step 3 : Development:</a:t>
            </a:r>
            <a:r>
              <a:rPr lang="en" sz="1000">
                <a:highlight>
                  <a:srgbClr val="FFFFFF"/>
                </a:highlight>
                <a:latin typeface="Merriweather"/>
                <a:ea typeface="Merriweather"/>
                <a:cs typeface="Merriweather"/>
                <a:sym typeface="Merriweather"/>
              </a:rPr>
              <a:t> </a:t>
            </a:r>
            <a:endParaRPr sz="1000">
              <a:highlight>
                <a:srgbClr val="FFFFFF"/>
              </a:highlight>
              <a:latin typeface="Merriweather"/>
              <a:ea typeface="Merriweather"/>
              <a:cs typeface="Merriweather"/>
              <a:sym typeface="Merriweather"/>
            </a:endParaRPr>
          </a:p>
          <a:p>
            <a:pPr indent="-292100" lvl="0" marL="457200" rtl="0" algn="l">
              <a:spcBef>
                <a:spcPts val="1600"/>
              </a:spcBef>
              <a:spcAft>
                <a:spcPts val="0"/>
              </a:spcAft>
              <a:buSzPts val="1000"/>
              <a:buFont typeface="Merriweather"/>
              <a:buChar char="●"/>
            </a:pPr>
            <a:r>
              <a:rPr lang="en" sz="1000">
                <a:highlight>
                  <a:srgbClr val="FFFFFF"/>
                </a:highlight>
                <a:latin typeface="Merriweather"/>
                <a:ea typeface="Merriweather"/>
                <a:cs typeface="Merriweather"/>
                <a:sym typeface="Merriweather"/>
              </a:rPr>
              <a:t>With the design and planning in place, the development of the application begins. </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Developers write code, build the user interface, and implement the backend functionality. </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They ensure that the application works smoothly, allowing customers to browse menus, place orders, and restaurants to manage their offerings.</a:t>
            </a:r>
            <a:endParaRPr sz="1000">
              <a:highlight>
                <a:srgbClr val="FFFFFF"/>
              </a:highlight>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Cont..</a:t>
            </a:r>
            <a:endParaRPr>
              <a:highlight>
                <a:srgbClr val="D0E0E3"/>
              </a:highlight>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Step 4 : </a:t>
            </a:r>
            <a:r>
              <a:rPr b="1" lang="en" sz="1000">
                <a:highlight>
                  <a:srgbClr val="FFFFFF"/>
                </a:highlight>
                <a:latin typeface="Merriweather"/>
                <a:ea typeface="Merriweather"/>
                <a:cs typeface="Merriweather"/>
                <a:sym typeface="Merriweather"/>
              </a:rPr>
              <a:t>Testing: </a:t>
            </a:r>
            <a:endParaRPr b="1" sz="1000">
              <a:highlight>
                <a:srgbClr val="FFFFFF"/>
              </a:highlight>
              <a:latin typeface="Merriweather"/>
              <a:ea typeface="Merriweather"/>
              <a:cs typeface="Merriweather"/>
              <a:sym typeface="Merriweather"/>
            </a:endParaRPr>
          </a:p>
          <a:p>
            <a:pPr indent="-292100" lvl="0" marL="457200" rtl="0" algn="l">
              <a:spcBef>
                <a:spcPts val="1600"/>
              </a:spcBef>
              <a:spcAft>
                <a:spcPts val="0"/>
              </a:spcAft>
              <a:buSzPts val="1000"/>
              <a:buFont typeface="Merriweather"/>
              <a:buChar char="●"/>
            </a:pPr>
            <a:r>
              <a:rPr lang="en" sz="1000">
                <a:highlight>
                  <a:srgbClr val="FFFFFF"/>
                </a:highlight>
                <a:latin typeface="Merriweather"/>
                <a:ea typeface="Merriweather"/>
                <a:cs typeface="Merriweather"/>
                <a:sym typeface="Merriweather"/>
              </a:rPr>
              <a:t>Once the development is complete, the application needs to be thoroughly tested. </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Testers conduct various tests to ensure that the application functions correctly and is free from bugs or issues. </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This includes testing the order placement process, verifying payment integrations, and checking the accuracy of real-time tracking.</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Step 5 : </a:t>
            </a:r>
            <a:r>
              <a:rPr b="1" lang="en" sz="1000">
                <a:highlight>
                  <a:srgbClr val="FFFFFF"/>
                </a:highlight>
                <a:latin typeface="Merriweather"/>
                <a:ea typeface="Merriweather"/>
                <a:cs typeface="Merriweather"/>
                <a:sym typeface="Merriweather"/>
              </a:rPr>
              <a:t>Deployment: </a:t>
            </a:r>
            <a:endParaRPr b="1" sz="1000">
              <a:highlight>
                <a:srgbClr val="FFFFFF"/>
              </a:highlight>
              <a:latin typeface="Merriweather"/>
              <a:ea typeface="Merriweather"/>
              <a:cs typeface="Merriweather"/>
              <a:sym typeface="Merriweather"/>
            </a:endParaRPr>
          </a:p>
          <a:p>
            <a:pPr indent="-292100" lvl="0" marL="457200" rtl="0" algn="l">
              <a:spcBef>
                <a:spcPts val="1600"/>
              </a:spcBef>
              <a:spcAft>
                <a:spcPts val="0"/>
              </a:spcAft>
              <a:buSzPts val="1000"/>
              <a:buFont typeface="Merriweather"/>
              <a:buChar char="●"/>
            </a:pPr>
            <a:r>
              <a:rPr lang="en" sz="1000">
                <a:highlight>
                  <a:srgbClr val="FFFFFF"/>
                </a:highlight>
                <a:latin typeface="Merriweather"/>
                <a:ea typeface="Merriweather"/>
                <a:cs typeface="Merriweather"/>
                <a:sym typeface="Merriweather"/>
              </a:rPr>
              <a:t>Once the application has passed testing, it is ready for deployment.</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Setting up the necessary infrastructure, configuring servers or cloud platforms, and ensuring smooth deployment of the application. They automate the deployment process to streamline updates and rollbacks.</a:t>
            </a:r>
            <a:endParaRPr sz="1000">
              <a:highlight>
                <a:srgbClr val="FFFFFF"/>
              </a:highlight>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Cont..</a:t>
            </a:r>
            <a:endParaRPr>
              <a:highlight>
                <a:srgbClr val="D0E0E3"/>
              </a:highlight>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000">
                <a:highlight>
                  <a:srgbClr val="FFFFFF"/>
                </a:highlight>
                <a:latin typeface="Merriweather"/>
                <a:ea typeface="Merriweather"/>
                <a:cs typeface="Merriweather"/>
                <a:sym typeface="Merriweather"/>
              </a:rPr>
              <a:t>Step 6 : </a:t>
            </a:r>
            <a:r>
              <a:rPr b="1" lang="en" sz="1000">
                <a:highlight>
                  <a:srgbClr val="FFFFFF"/>
                </a:highlight>
                <a:latin typeface="Merriweather"/>
                <a:ea typeface="Merriweather"/>
                <a:cs typeface="Merriweather"/>
                <a:sym typeface="Merriweather"/>
              </a:rPr>
              <a:t>Operations and Maintenance: </a:t>
            </a:r>
            <a:endParaRPr b="1" sz="1000">
              <a:highlight>
                <a:srgbClr val="FFFFFF"/>
              </a:highlight>
              <a:latin typeface="Merriweather"/>
              <a:ea typeface="Merriweather"/>
              <a:cs typeface="Merriweather"/>
              <a:sym typeface="Merriweather"/>
            </a:endParaRPr>
          </a:p>
          <a:p>
            <a:pPr indent="-292100" lvl="0" marL="457200" rtl="0" algn="l">
              <a:spcBef>
                <a:spcPts val="1600"/>
              </a:spcBef>
              <a:spcAft>
                <a:spcPts val="0"/>
              </a:spcAft>
              <a:buSzPts val="1000"/>
              <a:buFont typeface="Merriweather"/>
              <a:buChar char="●"/>
            </a:pPr>
            <a:r>
              <a:rPr lang="en" sz="1000">
                <a:highlight>
                  <a:srgbClr val="FFFFFF"/>
                </a:highlight>
                <a:latin typeface="Merriweather"/>
                <a:ea typeface="Merriweather"/>
                <a:cs typeface="Merriweather"/>
                <a:sym typeface="Merriweather"/>
              </a:rPr>
              <a:t>After the application is live, it needs continuous monitoring, maintenance, and support. </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Ensures that the application is available and performs optimally. </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Handle scalability challenges during peak hours, and address any issues reported by users or restaurants. </a:t>
            </a:r>
            <a:endParaRPr sz="1000">
              <a:highlight>
                <a:srgbClr val="FFFFFF"/>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Also apply updates and security patches to keep the application secure and up to date.</a:t>
            </a:r>
            <a:endParaRPr sz="1000">
              <a:highlight>
                <a:srgbClr val="FFFFFF"/>
              </a:highlight>
              <a:latin typeface="Merriweather"/>
              <a:ea typeface="Merriweather"/>
              <a:cs typeface="Merriweather"/>
              <a:sym typeface="Merriweather"/>
            </a:endParaRPr>
          </a:p>
          <a:p>
            <a:pPr indent="0" lvl="0" marL="457200" rtl="0" algn="l">
              <a:spcBef>
                <a:spcPts val="1600"/>
              </a:spcBef>
              <a:spcAft>
                <a:spcPts val="1600"/>
              </a:spcAft>
              <a:buNone/>
            </a:pPr>
            <a:r>
              <a:t/>
            </a:r>
            <a:endParaRPr sz="1000">
              <a:highlight>
                <a:srgbClr val="FFFFFF"/>
              </a:highlight>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DevOps engineer role</a:t>
            </a:r>
            <a:r>
              <a:rPr lang="en">
                <a:highlight>
                  <a:srgbClr val="D0E0E3"/>
                </a:highlight>
              </a:rPr>
              <a:t>..</a:t>
            </a:r>
            <a:endParaRPr>
              <a:highlight>
                <a:srgbClr val="D0E0E3"/>
              </a:highlight>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000">
                <a:highlight>
                  <a:srgbClr val="FFFFFF"/>
                </a:highlight>
                <a:latin typeface="Merriweather"/>
                <a:ea typeface="Merriweather"/>
                <a:cs typeface="Merriweather"/>
                <a:sym typeface="Merriweather"/>
              </a:rPr>
              <a:t>Throughout the software development lifecycle, the DevOps engineer acts as a coordinator.</a:t>
            </a:r>
            <a:endParaRPr sz="1000">
              <a:highlight>
                <a:srgbClr val="FFFFFF"/>
              </a:highlight>
              <a:latin typeface="Merriweather"/>
              <a:ea typeface="Merriweather"/>
              <a:cs typeface="Merriweather"/>
              <a:sym typeface="Merriweather"/>
            </a:endParaRPr>
          </a:p>
          <a:p>
            <a:pPr indent="-292100" lvl="1" marL="914400" rtl="0" algn="l">
              <a:spcBef>
                <a:spcPts val="1600"/>
              </a:spcBef>
              <a:spcAft>
                <a:spcPts val="0"/>
              </a:spcAft>
              <a:buSzPts val="1000"/>
              <a:buFont typeface="Merriweather"/>
              <a:buChar char="○"/>
            </a:pPr>
            <a:r>
              <a:rPr lang="en" sz="1000">
                <a:highlight>
                  <a:srgbClr val="FFFFFF"/>
                </a:highlight>
                <a:latin typeface="Merriweather"/>
                <a:ea typeface="Merriweather"/>
                <a:cs typeface="Merriweather"/>
                <a:sym typeface="Merriweather"/>
              </a:rPr>
              <a:t>They involve in requirement gathering &amp; Design so that infra requirements can be taken care at later part.</a:t>
            </a:r>
            <a:endParaRPr sz="1000">
              <a:highlight>
                <a:srgbClr val="FFFFFF"/>
              </a:highlight>
              <a:latin typeface="Merriweather"/>
              <a:ea typeface="Merriweather"/>
              <a:cs typeface="Merriweather"/>
              <a:sym typeface="Merriweather"/>
            </a:endParaRPr>
          </a:p>
          <a:p>
            <a:pPr indent="-292100" lvl="1" marL="9144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Creating base platform for developers and testing team to develop and test.</a:t>
            </a:r>
            <a:endParaRPr sz="1000">
              <a:highlight>
                <a:srgbClr val="FFFFFF"/>
              </a:highlight>
              <a:latin typeface="Merriweather"/>
              <a:ea typeface="Merriweather"/>
              <a:cs typeface="Merriweather"/>
              <a:sym typeface="Merriweather"/>
            </a:endParaRPr>
          </a:p>
          <a:p>
            <a:pPr indent="-292100" lvl="1" marL="914400" rtl="0" algn="l">
              <a:spcBef>
                <a:spcPts val="0"/>
              </a:spcBef>
              <a:spcAft>
                <a:spcPts val="0"/>
              </a:spcAft>
              <a:buSzPts val="1000"/>
              <a:buFont typeface="Merriweather"/>
              <a:buChar char="○"/>
            </a:pPr>
            <a:r>
              <a:rPr lang="en" sz="1000">
                <a:highlight>
                  <a:srgbClr val="FFFFFF"/>
                </a:highlight>
                <a:latin typeface="Merriweather"/>
                <a:ea typeface="Merriweather"/>
                <a:cs typeface="Merriweather"/>
                <a:sym typeface="Merriweather"/>
              </a:rPr>
              <a:t>Completely responsible for deployment and setting up monitoring.</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000">
                <a:highlight>
                  <a:srgbClr val="FFFFFF"/>
                </a:highlight>
                <a:latin typeface="Merriweather"/>
                <a:ea typeface="Merriweather"/>
                <a:cs typeface="Merriweather"/>
                <a:sym typeface="Merriweather"/>
              </a:rPr>
              <a:t>DevOps engineers are expected to utilize automation tools and practices to streamline processes, facilitate collaboration between teams, and ensure smooth delivery and operations of the food delivery application. </a:t>
            </a:r>
            <a:endParaRPr sz="10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000">
                <a:highlight>
                  <a:srgbClr val="FFFFFF"/>
                </a:highlight>
                <a:latin typeface="Merriweather"/>
                <a:ea typeface="Merriweather"/>
                <a:cs typeface="Merriweather"/>
                <a:sym typeface="Merriweather"/>
              </a:rPr>
              <a:t>They focus on optimizing performance, maintaining high availability, and responding to issues promptly to provide a seamless user experience for customers and restaurants.</a:t>
            </a:r>
            <a:endParaRPr sz="1000">
              <a:highlight>
                <a:srgbClr val="FFFFFF"/>
              </a:highlight>
              <a:latin typeface="Merriweather"/>
              <a:ea typeface="Merriweather"/>
              <a:cs typeface="Merriweather"/>
              <a:sym typeface="Merriweather"/>
            </a:endParaRPr>
          </a:p>
          <a:p>
            <a:pPr indent="0" lvl="0" marL="457200" rtl="0" algn="l">
              <a:spcBef>
                <a:spcPts val="1600"/>
              </a:spcBef>
              <a:spcAft>
                <a:spcPts val="1600"/>
              </a:spcAft>
              <a:buNone/>
            </a:pPr>
            <a:r>
              <a:t/>
            </a:r>
            <a:endParaRPr sz="1000">
              <a:highlight>
                <a:srgbClr val="FFFFFF"/>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Questions</a:t>
            </a:r>
            <a:r>
              <a:rPr lang="en">
                <a:highlight>
                  <a:srgbClr val="D0E0E3"/>
                </a:highlight>
              </a:rPr>
              <a:t> </a:t>
            </a:r>
            <a:endParaRPr>
              <a:highlight>
                <a:srgbClr val="D0E0E3"/>
              </a:highlight>
            </a:endParaRPr>
          </a:p>
        </p:txBody>
      </p:sp>
      <p:sp>
        <p:nvSpPr>
          <p:cNvPr id="107" name="Google Shape;107;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highlight>
                <a:srgbClr val="FFFFFF"/>
              </a:highlight>
              <a:latin typeface="Arial"/>
              <a:ea typeface="Arial"/>
              <a:cs typeface="Arial"/>
              <a:sym typeface="Arial"/>
            </a:endParaRPr>
          </a:p>
          <a:p>
            <a:pPr indent="0" lvl="0" marL="457200" rtl="0" algn="l">
              <a:spcBef>
                <a:spcPts val="1600"/>
              </a:spcBef>
              <a:spcAft>
                <a:spcPts val="0"/>
              </a:spcAft>
              <a:buNone/>
            </a:pPr>
            <a:r>
              <a:rPr lang="en" sz="1500">
                <a:highlight>
                  <a:srgbClr val="FFFFFF"/>
                </a:highlight>
                <a:latin typeface="Merriweather"/>
                <a:ea typeface="Merriweather"/>
                <a:cs typeface="Merriweather"/>
                <a:sym typeface="Merriweather"/>
              </a:rPr>
              <a:t>With this you might be clear with different sort industries and what exactly each company does and what would be the DevOps engineer role in it? </a:t>
            </a:r>
            <a:endParaRPr sz="1500">
              <a:highlight>
                <a:srgbClr val="FFFFFF"/>
              </a:highlight>
              <a:latin typeface="Merriweather"/>
              <a:ea typeface="Merriweather"/>
              <a:cs typeface="Merriweather"/>
              <a:sym typeface="Merriweather"/>
            </a:endParaRPr>
          </a:p>
          <a:p>
            <a:pPr indent="0" lvl="0" marL="457200" rtl="0" algn="l">
              <a:spcBef>
                <a:spcPts val="1600"/>
              </a:spcBef>
              <a:spcAft>
                <a:spcPts val="0"/>
              </a:spcAft>
              <a:buNone/>
            </a:pPr>
            <a:r>
              <a:rPr lang="en" sz="1500">
                <a:highlight>
                  <a:srgbClr val="FFFFFF"/>
                </a:highlight>
                <a:latin typeface="Merriweather"/>
                <a:ea typeface="Merriweather"/>
                <a:cs typeface="Merriweather"/>
                <a:sym typeface="Merriweather"/>
              </a:rPr>
              <a:t>I want to ensure that you have all the information you need before we proceed. If everything is sorted and you are ready, let's go deeper into each segment and try to understand how Devops become a game changer in software industry..!!</a:t>
            </a: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