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38" r:id="rId18"/>
    <p:sldId id="272" r:id="rId19"/>
    <p:sldId id="273" r:id="rId20"/>
    <p:sldId id="336" r:id="rId21"/>
    <p:sldId id="274" r:id="rId22"/>
    <p:sldId id="337" r:id="rId23"/>
    <p:sldId id="275" r:id="rId24"/>
    <p:sldId id="276" r:id="rId25"/>
    <p:sldId id="339"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40" r:id="rId65"/>
    <p:sldId id="324" r:id="rId66"/>
    <p:sldId id="315" r:id="rId67"/>
    <p:sldId id="316" r:id="rId68"/>
    <p:sldId id="317" r:id="rId69"/>
    <p:sldId id="318" r:id="rId70"/>
    <p:sldId id="319" r:id="rId71"/>
    <p:sldId id="320" r:id="rId72"/>
    <p:sldId id="321" r:id="rId73"/>
    <p:sldId id="322" r:id="rId74"/>
    <p:sldId id="323" r:id="rId75"/>
    <p:sldId id="325" r:id="rId76"/>
    <p:sldId id="326" r:id="rId77"/>
    <p:sldId id="327" r:id="rId78"/>
    <p:sldId id="328" r:id="rId79"/>
    <p:sldId id="329" r:id="rId80"/>
    <p:sldId id="330" r:id="rId81"/>
    <p:sldId id="331" r:id="rId82"/>
    <p:sldId id="332" r:id="rId83"/>
    <p:sldId id="333" r:id="rId84"/>
    <p:sldId id="334" r:id="rId85"/>
    <p:sldId id="335" r:id="rId86"/>
    <p:sldId id="341" r:id="rId87"/>
    <p:sldId id="342" r:id="rId88"/>
    <p:sldId id="343" r:id="rId89"/>
    <p:sldId id="345" r:id="rId90"/>
    <p:sldId id="346" r:id="rId91"/>
    <p:sldId id="344"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7AFDC-0505-4AD2-89A5-BAE552FDD83D}" type="datetimeFigureOut">
              <a:rPr lang="en-US" smtClean="0"/>
              <a:pPr/>
              <a:t>3/30/2024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DB2688-8172-4F95-8EA6-81E2408F1320}" type="slidenum">
              <a:rPr lang="en-US" smtClean="0"/>
              <a:pPr/>
              <a:t>‹#›</a:t>
            </a:fld>
            <a:endParaRPr lang="en-US"/>
          </a:p>
        </p:txBody>
      </p:sp>
    </p:spTree>
    <p:extLst>
      <p:ext uri="{BB962C8B-B14F-4D97-AF65-F5344CB8AC3E}">
        <p14:creationId xmlns:p14="http://schemas.microsoft.com/office/powerpoint/2010/main" val="414559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DB2688-8172-4F95-8EA6-81E2408F1320}"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DB2688-8172-4F95-8EA6-81E2408F1320}" type="slidenum">
              <a:rPr lang="en-US" smtClean="0"/>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64D23E0-230B-4B28-A317-1CE0865EAA47}" type="datetimeFigureOut">
              <a:rPr lang="en-US" smtClean="0"/>
              <a:pPr/>
              <a:t>3/30/2024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C9910C5-AF91-473E-80B0-89DAED781F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4D23E0-230B-4B28-A317-1CE0865EAA47}"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4D23E0-230B-4B28-A317-1CE0865EAA47}"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64D23E0-230B-4B28-A317-1CE0865EAA47}" type="datetimeFigureOut">
              <a:rPr lang="en-US" smtClean="0"/>
              <a:pPr/>
              <a:t>3/30/2024</a:t>
            </a:fld>
            <a:endParaRPr lang="en-US"/>
          </a:p>
        </p:txBody>
      </p:sp>
      <p:sp>
        <p:nvSpPr>
          <p:cNvPr id="9" name="Slide Number Placeholder 8"/>
          <p:cNvSpPr>
            <a:spLocks noGrp="1"/>
          </p:cNvSpPr>
          <p:nvPr>
            <p:ph type="sldNum" sz="quarter" idx="15"/>
          </p:nvPr>
        </p:nvSpPr>
        <p:spPr/>
        <p:txBody>
          <a:bodyPr rtlCol="0"/>
          <a:lstStyle/>
          <a:p>
            <a:fld id="{AC9910C5-AF91-473E-80B0-89DAED781FB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64D23E0-230B-4B28-A317-1CE0865EAA47}" type="datetimeFigureOut">
              <a:rPr lang="en-US" smtClean="0"/>
              <a:pPr/>
              <a:t>3/30/2024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9910C5-AF91-473E-80B0-89DAED781F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64D23E0-230B-4B28-A317-1CE0865EAA47}"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910C5-AF91-473E-80B0-89DAED781FB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64D23E0-230B-4B28-A317-1CE0865EAA47}"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910C5-AF91-473E-80B0-89DAED781FB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64D23E0-230B-4B28-A317-1CE0865EAA47}" type="datetimeFigureOut">
              <a:rPr lang="en-US" smtClean="0"/>
              <a:pPr/>
              <a:t>3/30/2024</a:t>
            </a:fld>
            <a:endParaRPr lang="en-US"/>
          </a:p>
        </p:txBody>
      </p:sp>
      <p:sp>
        <p:nvSpPr>
          <p:cNvPr id="7" name="Slide Number Placeholder 6"/>
          <p:cNvSpPr>
            <a:spLocks noGrp="1"/>
          </p:cNvSpPr>
          <p:nvPr>
            <p:ph type="sldNum" sz="quarter" idx="11"/>
          </p:nvPr>
        </p:nvSpPr>
        <p:spPr/>
        <p:txBody>
          <a:bodyPr rtlCol="0"/>
          <a:lstStyle/>
          <a:p>
            <a:fld id="{AC9910C5-AF91-473E-80B0-89DAED781FB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D23E0-230B-4B28-A317-1CE0865EAA47}"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64D23E0-230B-4B28-A317-1CE0865EAA47}" type="datetimeFigureOut">
              <a:rPr lang="en-US" smtClean="0"/>
              <a:pPr/>
              <a:t>3/30/2024</a:t>
            </a:fld>
            <a:endParaRPr lang="en-US"/>
          </a:p>
        </p:txBody>
      </p:sp>
      <p:sp>
        <p:nvSpPr>
          <p:cNvPr id="22" name="Slide Number Placeholder 21"/>
          <p:cNvSpPr>
            <a:spLocks noGrp="1"/>
          </p:cNvSpPr>
          <p:nvPr>
            <p:ph type="sldNum" sz="quarter" idx="15"/>
          </p:nvPr>
        </p:nvSpPr>
        <p:spPr/>
        <p:txBody>
          <a:bodyPr rtlCol="0"/>
          <a:lstStyle/>
          <a:p>
            <a:fld id="{AC9910C5-AF91-473E-80B0-89DAED781FB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64D23E0-230B-4B28-A317-1CE0865EAA47}" type="datetimeFigureOut">
              <a:rPr lang="en-US" smtClean="0"/>
              <a:pPr/>
              <a:t>3/30/2024</a:t>
            </a:fld>
            <a:endParaRPr lang="en-US"/>
          </a:p>
        </p:txBody>
      </p:sp>
      <p:sp>
        <p:nvSpPr>
          <p:cNvPr id="18" name="Slide Number Placeholder 17"/>
          <p:cNvSpPr>
            <a:spLocks noGrp="1"/>
          </p:cNvSpPr>
          <p:nvPr>
            <p:ph type="sldNum" sz="quarter" idx="11"/>
          </p:nvPr>
        </p:nvSpPr>
        <p:spPr/>
        <p:txBody>
          <a:bodyPr rtlCol="0"/>
          <a:lstStyle/>
          <a:p>
            <a:fld id="{AC9910C5-AF91-473E-80B0-89DAED781FB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64D23E0-230B-4B28-A317-1CE0865EAA47}" type="datetimeFigureOut">
              <a:rPr lang="en-US" smtClean="0"/>
              <a:pPr/>
              <a:t>3/30/2024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C9910C5-AF91-473E-80B0-89DAED781F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jquery.com/plugin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simplilearn.com/tutorials/devops-tutorial/version-contr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828800"/>
            <a:ext cx="6172200" cy="533400"/>
          </a:xfrm>
        </p:spPr>
        <p:txBody>
          <a:bodyPr>
            <a:normAutofit fontScale="90000"/>
          </a:bodyPr>
          <a:lstStyle/>
          <a:p>
            <a:pPr algn="ctr"/>
            <a:r>
              <a:rPr lang="en-US" u="sng" dirty="0"/>
              <a:t>Unit-4</a:t>
            </a:r>
          </a:p>
        </p:txBody>
      </p:sp>
      <p:sp>
        <p:nvSpPr>
          <p:cNvPr id="3" name="Subtitle 2"/>
          <p:cNvSpPr>
            <a:spLocks noGrp="1"/>
          </p:cNvSpPr>
          <p:nvPr>
            <p:ph type="subTitle" idx="1"/>
          </p:nvPr>
        </p:nvSpPr>
        <p:spPr>
          <a:xfrm>
            <a:off x="2590800" y="2438400"/>
            <a:ext cx="6172200" cy="1371600"/>
          </a:xfrm>
        </p:spPr>
        <p:txBody>
          <a:bodyPr>
            <a:normAutofit/>
          </a:bodyPr>
          <a:lstStyle/>
          <a:p>
            <a:pPr algn="ctr"/>
            <a:r>
              <a:rPr lang="en-US" sz="4800" u="sng" dirty="0"/>
              <a:t>jQuery</a:t>
            </a:r>
          </a:p>
        </p:txBody>
      </p:sp>
      <p:sp>
        <p:nvSpPr>
          <p:cNvPr id="4" name="Rectangle 3"/>
          <p:cNvSpPr/>
          <p:nvPr/>
        </p:nvSpPr>
        <p:spPr>
          <a:xfrm>
            <a:off x="6324600" y="4419600"/>
            <a:ext cx="4572000" cy="1477328"/>
          </a:xfrm>
          <a:prstGeom prst="rect">
            <a:avLst/>
          </a:prstGeom>
        </p:spPr>
        <p:txBody>
          <a:bodyPr>
            <a:spAutoFit/>
          </a:bodyPr>
          <a:lstStyle/>
          <a:p>
            <a:r>
              <a:rPr lang="en-US" dirty="0"/>
              <a:t>S Lakshmisri</a:t>
            </a:r>
          </a:p>
          <a:p>
            <a:r>
              <a:rPr lang="en-US" dirty="0"/>
              <a:t>Asst Prof.</a:t>
            </a:r>
          </a:p>
          <a:p>
            <a:r>
              <a:rPr lang="en-US" dirty="0"/>
              <a:t>Department of CSE</a:t>
            </a:r>
          </a:p>
          <a:p>
            <a:r>
              <a:rPr lang="en-US" dirty="0"/>
              <a:t>RGUKT-AP.</a:t>
            </a:r>
          </a:p>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fontScale="85000" lnSpcReduction="20000"/>
          </a:bodyPr>
          <a:lstStyle/>
          <a:p>
            <a:pPr>
              <a:buNone/>
            </a:pPr>
            <a:r>
              <a:rPr lang="en-US" dirty="0"/>
              <a:t>&lt;script&gt;</a:t>
            </a:r>
          </a:p>
          <a:p>
            <a:pPr>
              <a:buNone/>
            </a:pPr>
            <a:r>
              <a:rPr lang="en-US" dirty="0"/>
              <a:t>$(document).ready(function(){</a:t>
            </a:r>
          </a:p>
          <a:p>
            <a:pPr>
              <a:buNone/>
            </a:pPr>
            <a:r>
              <a:rPr lang="en-US" dirty="0"/>
              <a:t>  $("button").click(function(){</a:t>
            </a:r>
          </a:p>
          <a:p>
            <a:pPr>
              <a:buNone/>
            </a:pPr>
            <a:r>
              <a:rPr lang="en-US" dirty="0"/>
              <a:t>    $("#test").hide();</a:t>
            </a:r>
          </a:p>
          <a:p>
            <a:pPr>
              <a:buNone/>
            </a:pPr>
            <a:r>
              <a:rPr lang="en-US" dirty="0"/>
              <a:t>  });</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&lt;h2&gt;This is a heading&lt;/h2&gt;</a:t>
            </a:r>
          </a:p>
          <a:p>
            <a:pPr>
              <a:buNone/>
            </a:pPr>
            <a:endParaRPr lang="en-US" dirty="0"/>
          </a:p>
          <a:p>
            <a:pPr>
              <a:buNone/>
            </a:pPr>
            <a:r>
              <a:rPr lang="en-US" dirty="0"/>
              <a:t>&lt;p&gt;This is a paragraph.&lt;/p&gt;</a:t>
            </a:r>
          </a:p>
          <a:p>
            <a:pPr>
              <a:buNone/>
            </a:pPr>
            <a:r>
              <a:rPr lang="en-US" dirty="0"/>
              <a:t>&lt;p id="test"&gt;This is another paragraph.&lt;/p&gt;</a:t>
            </a:r>
          </a:p>
          <a:p>
            <a:pPr>
              <a:buNone/>
            </a:pPr>
            <a:endParaRPr lang="en-US" dirty="0"/>
          </a:p>
          <a:p>
            <a:pPr>
              <a:buNone/>
            </a:pPr>
            <a:r>
              <a:rPr lang="en-US" dirty="0"/>
              <a:t>&lt;button&gt;Click me&lt;/button&gt;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10000"/>
          </a:bodyPr>
          <a:lstStyle/>
          <a:p>
            <a:pPr>
              <a:buNone/>
            </a:pPr>
            <a:r>
              <a:rPr lang="en-US" sz="1800" b="1" u="sng" dirty="0"/>
              <a:t>The .class Selector</a:t>
            </a:r>
          </a:p>
          <a:p>
            <a:r>
              <a:rPr lang="en-US" sz="1800" dirty="0"/>
              <a:t>The </a:t>
            </a:r>
            <a:r>
              <a:rPr lang="en-US" sz="1800" dirty="0" err="1"/>
              <a:t>jQuery</a:t>
            </a:r>
            <a:r>
              <a:rPr lang="en-US" sz="1800" dirty="0"/>
              <a:t> </a:t>
            </a:r>
            <a:r>
              <a:rPr lang="en-US" sz="1800" i="1" dirty="0"/>
              <a:t>.class</a:t>
            </a:r>
            <a:r>
              <a:rPr lang="en-US" sz="1800" dirty="0"/>
              <a:t> selector finds elements with a specific class.</a:t>
            </a:r>
          </a:p>
          <a:p>
            <a:r>
              <a:rPr lang="en-US" sz="1800" dirty="0"/>
              <a:t>To find elements with a specific class, write a period character, followed by the name of the class:</a:t>
            </a:r>
          </a:p>
          <a:p>
            <a:pPr>
              <a:buNone/>
            </a:pPr>
            <a:r>
              <a:rPr lang="en-US" sz="1800" dirty="0"/>
              <a:t>				</a:t>
            </a:r>
            <a:r>
              <a:rPr lang="en-US" sz="1800" b="1" dirty="0"/>
              <a:t>$(".test")</a:t>
            </a:r>
          </a:p>
          <a:p>
            <a:pPr>
              <a:buNone/>
            </a:pPr>
            <a:r>
              <a:rPr lang="en-US" sz="1800" b="1" u="sng" dirty="0"/>
              <a:t>Example</a:t>
            </a:r>
            <a:endParaRPr lang="en-US" sz="1800" u="sng" dirty="0"/>
          </a:p>
          <a:p>
            <a:r>
              <a:rPr lang="en-US" sz="1800" dirty="0"/>
              <a:t>When a user clicks on a button, the elements with class="test" will be hidden:</a:t>
            </a:r>
          </a:p>
          <a:p>
            <a:pPr>
              <a:buNone/>
            </a:pPr>
            <a:endParaRPr lang="en-US" sz="1800" b="1"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$("button").click(function(){</a:t>
            </a:r>
          </a:p>
          <a:p>
            <a:pPr>
              <a:buNone/>
            </a:pPr>
            <a:r>
              <a:rPr lang="en-US" sz="1800" dirty="0"/>
              <a:t>    $(".test").hide();</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&lt;body&gt;</a:t>
            </a:r>
          </a:p>
          <a:p>
            <a:pPr>
              <a:buNone/>
            </a:pPr>
            <a:endParaRPr lang="en-US" sz="1800" dirty="0"/>
          </a:p>
          <a:p>
            <a:pPr>
              <a:buNone/>
            </a:pPr>
            <a:r>
              <a:rPr lang="en-US" sz="1800" dirty="0"/>
              <a:t>&lt;h2 class="test"&gt;This is a heading&lt;/h2&gt;</a:t>
            </a:r>
          </a:p>
          <a:p>
            <a:pPr>
              <a:buNone/>
            </a:pPr>
            <a:endParaRPr lang="en-US" sz="1800" dirty="0"/>
          </a:p>
          <a:p>
            <a:pPr>
              <a:buNone/>
            </a:pPr>
            <a:r>
              <a:rPr lang="en-US" sz="1800" dirty="0"/>
              <a:t>&lt;p class="test"&gt;This is a paragraph.&lt;/p&gt;</a:t>
            </a:r>
          </a:p>
          <a:p>
            <a:pPr>
              <a:buNone/>
            </a:pPr>
            <a:r>
              <a:rPr lang="en-US" sz="1800" dirty="0"/>
              <a:t>&lt;p&gt;This is another paragraph.&lt;/p&gt;</a:t>
            </a:r>
          </a:p>
          <a:p>
            <a:pPr>
              <a:buNone/>
            </a:pPr>
            <a:endParaRPr lang="en-US" sz="1800" dirty="0"/>
          </a:p>
          <a:p>
            <a:pPr>
              <a:buNone/>
            </a:pPr>
            <a:r>
              <a:rPr lang="en-US" sz="1800" dirty="0"/>
              <a:t>&lt;button&gt;Click me&lt;/button&gt;</a:t>
            </a:r>
          </a:p>
          <a:p>
            <a:pPr>
              <a:buNone/>
            </a:pPr>
            <a:endParaRPr lang="en-US" sz="1800" dirty="0"/>
          </a:p>
          <a:p>
            <a:pPr>
              <a:buNone/>
            </a:pPr>
            <a:r>
              <a:rPr lang="en-US" sz="1800" dirty="0"/>
              <a:t>&lt;/body&gt;</a:t>
            </a:r>
          </a:p>
          <a:p>
            <a:pPr>
              <a:buNone/>
            </a:pPr>
            <a:r>
              <a:rPr lang="en-US" sz="1800" dirty="0"/>
              <a:t>&lt;/html&gt;</a:t>
            </a: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lstStyle/>
          <a:p>
            <a:pPr>
              <a:buNone/>
            </a:pPr>
            <a:r>
              <a:rPr lang="en-US" sz="2000" u="sng" dirty="0"/>
              <a:t>More Examples of </a:t>
            </a:r>
            <a:r>
              <a:rPr lang="en-US" sz="2000" u="sng" dirty="0" err="1"/>
              <a:t>jQuery</a:t>
            </a:r>
            <a:r>
              <a:rPr lang="en-US" sz="2000" u="sng" dirty="0"/>
              <a:t> Selectors</a:t>
            </a:r>
          </a:p>
          <a:p>
            <a:pPr marL="457200" indent="-457200">
              <a:buAutoNum type="arabicPeriod"/>
            </a:pPr>
            <a:r>
              <a:rPr lang="en-US" dirty="0"/>
              <a:t>$("*")-- Selects all elements</a:t>
            </a:r>
          </a:p>
          <a:p>
            <a:pPr marL="457200" indent="-457200">
              <a:buNone/>
            </a:pPr>
            <a:endParaRPr lang="en-US" sz="1800" dirty="0"/>
          </a:p>
          <a:p>
            <a:pPr marL="457200" indent="-457200">
              <a:buNone/>
            </a:pPr>
            <a:r>
              <a:rPr lang="en-US" sz="1800" dirty="0"/>
              <a:t>&lt;!DOCTYPE html&gt;</a:t>
            </a:r>
          </a:p>
          <a:p>
            <a:pPr marL="457200" indent="-457200">
              <a:buNone/>
            </a:pPr>
            <a:r>
              <a:rPr lang="en-US" sz="1800" dirty="0"/>
              <a:t>&lt;html&gt;</a:t>
            </a:r>
          </a:p>
          <a:p>
            <a:pPr marL="457200" indent="-457200">
              <a:buNone/>
            </a:pPr>
            <a:r>
              <a:rPr lang="en-US" sz="1800" dirty="0"/>
              <a:t>&lt;head&gt;</a:t>
            </a:r>
          </a:p>
          <a:p>
            <a:pPr marL="457200" indent="-457200">
              <a:buNone/>
            </a:pPr>
            <a:r>
              <a:rPr lang="en-US" sz="1800" dirty="0"/>
              <a:t>&lt;script</a:t>
            </a:r>
          </a:p>
          <a:p>
            <a:pPr marL="457200" indent="-457200">
              <a:buNone/>
            </a:pPr>
            <a:r>
              <a:rPr lang="en-US" sz="1800" dirty="0" err="1"/>
              <a:t>src</a:t>
            </a:r>
            <a:r>
              <a:rPr lang="en-US" sz="1800" dirty="0"/>
              <a:t>="https://ajax.googleapis.com/ajax/libs/jquery/3.5.1/jquery.min.js"&gt;&lt;/script&gt;</a:t>
            </a:r>
          </a:p>
          <a:p>
            <a:pPr marL="457200" indent="-457200">
              <a:buNone/>
            </a:pPr>
            <a:r>
              <a:rPr lang="en-US" sz="1800" dirty="0"/>
              <a:t>&lt;script&gt;</a:t>
            </a:r>
          </a:p>
          <a:p>
            <a:pPr marL="457200" indent="-457200">
              <a:buNone/>
            </a:pPr>
            <a:r>
              <a:rPr lang="en-US" sz="1800" dirty="0"/>
              <a:t>$(document).ready(function(){</a:t>
            </a:r>
          </a:p>
          <a:p>
            <a:pPr marL="457200" indent="-457200">
              <a:buNone/>
            </a:pPr>
            <a:r>
              <a:rPr lang="en-US" sz="1800" dirty="0"/>
              <a:t>  $("button").click(function(){</a:t>
            </a:r>
          </a:p>
          <a:p>
            <a:pPr marL="457200" indent="-457200">
              <a:buNone/>
            </a:pPr>
            <a:r>
              <a:rPr lang="en-US" sz="1800" dirty="0"/>
              <a:t>    $("*").hide();</a:t>
            </a:r>
          </a:p>
          <a:p>
            <a:pPr marL="457200" indent="-457200">
              <a:buNone/>
            </a:pPr>
            <a:r>
              <a:rPr lang="en-US" sz="1800" dirty="0"/>
              <a:t>  });</a:t>
            </a:r>
          </a:p>
          <a:p>
            <a:pPr marL="457200" indent="-457200">
              <a:buNone/>
            </a:pPr>
            <a:r>
              <a:rPr lang="en-US" sz="1800" dirty="0"/>
              <a:t>});</a:t>
            </a:r>
          </a:p>
          <a:p>
            <a:pPr marL="457200" indent="-457200">
              <a:buNone/>
            </a:pPr>
            <a:r>
              <a:rPr lang="en-US" sz="1800" dirty="0"/>
              <a:t>&lt;/script&gt;</a:t>
            </a:r>
          </a:p>
          <a:p>
            <a:pPr marL="457200" indent="-457200">
              <a:buNone/>
            </a:pPr>
            <a:r>
              <a:rPr lang="en-US" sz="1800" dirty="0"/>
              <a:t>&lt;/head&gt;</a:t>
            </a:r>
          </a:p>
          <a:p>
            <a:pPr marL="457200" indent="-457200">
              <a:buNone/>
            </a:pPr>
            <a:r>
              <a:rPr lang="en-US" sz="1800" dirty="0"/>
              <a:t>&lt;body&gt;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lnSpcReduction="10000"/>
          </a:bodyPr>
          <a:lstStyle/>
          <a:p>
            <a:pPr>
              <a:buNone/>
            </a:pPr>
            <a:r>
              <a:rPr lang="en-US" sz="1800" dirty="0"/>
              <a:t>&lt;h2&gt;This is a heading&lt;/h2&gt;</a:t>
            </a:r>
          </a:p>
          <a:p>
            <a:pPr>
              <a:buNone/>
            </a:pPr>
            <a:endParaRPr lang="en-US" sz="1800" dirty="0"/>
          </a:p>
          <a:p>
            <a:pPr>
              <a:buNone/>
            </a:pPr>
            <a:r>
              <a:rPr lang="en-US" sz="1800" dirty="0"/>
              <a:t>&lt;p&gt;This is a paragraph.&lt;/p&gt;</a:t>
            </a:r>
          </a:p>
          <a:p>
            <a:pPr>
              <a:buNone/>
            </a:pPr>
            <a:r>
              <a:rPr lang="en-US" sz="1800" dirty="0"/>
              <a:t>&lt;p&gt;This is another paragraph.&lt;/p&gt;</a:t>
            </a:r>
          </a:p>
          <a:p>
            <a:pPr>
              <a:buNone/>
            </a:pPr>
            <a:endParaRPr lang="en-US" sz="1800" dirty="0"/>
          </a:p>
          <a:p>
            <a:pPr>
              <a:buNone/>
            </a:pPr>
            <a:r>
              <a:rPr lang="en-US" sz="1800" dirty="0"/>
              <a:t>&lt;button&gt;Click me&lt;/button&gt;</a:t>
            </a:r>
          </a:p>
          <a:p>
            <a:pPr>
              <a:buNone/>
            </a:pPr>
            <a:endParaRPr lang="en-US" sz="1800" dirty="0"/>
          </a:p>
          <a:p>
            <a:pPr>
              <a:buNone/>
            </a:pPr>
            <a:r>
              <a:rPr lang="en-US" sz="1800" dirty="0"/>
              <a:t>&lt;/body&gt;</a:t>
            </a:r>
          </a:p>
          <a:p>
            <a:pPr>
              <a:buNone/>
            </a:pPr>
            <a:r>
              <a:rPr lang="en-US" sz="1800" dirty="0"/>
              <a:t>&lt;/html&gt;</a:t>
            </a:r>
          </a:p>
          <a:p>
            <a:pPr>
              <a:buNone/>
            </a:pPr>
            <a:endParaRPr lang="en-US" sz="1800" dirty="0"/>
          </a:p>
          <a:p>
            <a:pPr>
              <a:buNone/>
            </a:pPr>
            <a:r>
              <a:rPr lang="en-US" sz="1800" b="1" u="sng" dirty="0"/>
              <a:t>2. $("[</a:t>
            </a:r>
            <a:r>
              <a:rPr lang="en-US" sz="1800" b="1" u="sng" dirty="0" err="1"/>
              <a:t>href</a:t>
            </a:r>
            <a:r>
              <a:rPr lang="en-US" sz="1800" b="1" u="sng" dirty="0"/>
              <a:t>]")--Selects all elements with an </a:t>
            </a:r>
            <a:r>
              <a:rPr lang="en-US" sz="1800" b="1" u="sng" dirty="0" err="1"/>
              <a:t>href</a:t>
            </a:r>
            <a:r>
              <a:rPr lang="en-US" sz="1800" b="1" u="sng" dirty="0"/>
              <a:t> attribute</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a:t>
            </a:r>
          </a:p>
          <a:p>
            <a:pPr>
              <a:buNone/>
            </a:pPr>
            <a:endParaRPr lang="en-US" sz="1800" dirty="0"/>
          </a:p>
          <a:p>
            <a:pPr>
              <a:buNone/>
            </a:pPr>
            <a:r>
              <a:rPr lang="en-US" sz="1800" dirty="0" err="1"/>
              <a:t>js</a:t>
            </a:r>
            <a:r>
              <a:rPr lang="en-US" sz="1800" dirty="0"/>
              <a:t>"&gt;&lt;/script&gt;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85000" lnSpcReduction="20000"/>
          </a:bodyPr>
          <a:lstStyle/>
          <a:p>
            <a:pPr>
              <a:buNone/>
            </a:pPr>
            <a:r>
              <a:rPr lang="en-US" dirty="0"/>
              <a:t>&lt;script&gt;</a:t>
            </a:r>
          </a:p>
          <a:p>
            <a:pPr>
              <a:buNone/>
            </a:pPr>
            <a:r>
              <a:rPr lang="en-US" dirty="0"/>
              <a:t>$(document).ready(function(){</a:t>
            </a:r>
          </a:p>
          <a:p>
            <a:pPr>
              <a:buNone/>
            </a:pPr>
            <a:r>
              <a:rPr lang="en-US" dirty="0"/>
              <a:t>  $("button").click(function(){</a:t>
            </a:r>
          </a:p>
          <a:p>
            <a:pPr>
              <a:buNone/>
            </a:pPr>
            <a:r>
              <a:rPr lang="en-US" dirty="0"/>
              <a:t>    $("[</a:t>
            </a:r>
            <a:r>
              <a:rPr lang="en-US" dirty="0" err="1"/>
              <a:t>href</a:t>
            </a:r>
            <a:r>
              <a:rPr lang="en-US" dirty="0"/>
              <a:t>]").hide();</a:t>
            </a:r>
          </a:p>
          <a:p>
            <a:pPr>
              <a:buNone/>
            </a:pPr>
            <a:r>
              <a:rPr lang="en-US" dirty="0"/>
              <a:t>  });</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&lt;h2&gt;This is a heading&lt;/h2&gt;</a:t>
            </a:r>
          </a:p>
          <a:p>
            <a:pPr>
              <a:buNone/>
            </a:pPr>
            <a:endParaRPr lang="en-US" dirty="0"/>
          </a:p>
          <a:p>
            <a:pPr>
              <a:buNone/>
            </a:pPr>
            <a:r>
              <a:rPr lang="en-US" dirty="0"/>
              <a:t>&lt;p&gt;This is a paragraph.&lt;/p&gt;</a:t>
            </a:r>
          </a:p>
          <a:p>
            <a:pPr>
              <a:buNone/>
            </a:pPr>
            <a:r>
              <a:rPr lang="en-US" dirty="0"/>
              <a:t>&lt;p&gt;This is another paragraph.&lt;/p&gt;</a:t>
            </a:r>
          </a:p>
          <a:p>
            <a:pPr>
              <a:buNone/>
            </a:pPr>
            <a:r>
              <a:rPr lang="en-US" dirty="0"/>
              <a:t>&lt;p&gt;&lt;a </a:t>
            </a:r>
            <a:r>
              <a:rPr lang="en-US" dirty="0" err="1"/>
              <a:t>href</a:t>
            </a:r>
            <a:r>
              <a:rPr lang="en-US" dirty="0"/>
              <a:t>="https://releases.jquery.com/"&gt;</a:t>
            </a:r>
            <a:r>
              <a:rPr lang="en-US" dirty="0" err="1"/>
              <a:t>Jquery</a:t>
            </a:r>
            <a:r>
              <a:rPr lang="en-US" dirty="0"/>
              <a:t> </a:t>
            </a:r>
            <a:r>
              <a:rPr lang="en-US" dirty="0" err="1"/>
              <a:t>cdn</a:t>
            </a:r>
            <a:r>
              <a:rPr lang="en-US" dirty="0"/>
              <a:t> link&lt;/a&gt;&lt;/p&gt;</a:t>
            </a:r>
          </a:p>
          <a:p>
            <a:pPr>
              <a:buNone/>
            </a:pPr>
            <a:r>
              <a:rPr lang="en-US" dirty="0"/>
              <a:t>&lt;p&gt;&lt;a </a:t>
            </a:r>
            <a:r>
              <a:rPr lang="en-US" dirty="0" err="1"/>
              <a:t>href</a:t>
            </a:r>
            <a:r>
              <a:rPr lang="en-US" dirty="0"/>
              <a:t>="https://jquery.com/download/"&gt;</a:t>
            </a:r>
            <a:r>
              <a:rPr lang="en-US" dirty="0" err="1"/>
              <a:t>Jquery</a:t>
            </a:r>
            <a:r>
              <a:rPr lang="en-US" dirty="0"/>
              <a:t> download&lt;/a&gt;&lt;/p&gt;</a:t>
            </a:r>
          </a:p>
          <a:p>
            <a:pPr>
              <a:buNone/>
            </a:pPr>
            <a:r>
              <a:rPr lang="en-US" dirty="0"/>
              <a:t>&lt;button&gt;Click me&lt;/button&gt;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lstStyle/>
          <a:p>
            <a:pPr>
              <a:buNone/>
            </a:pPr>
            <a:r>
              <a:rPr lang="en-US" b="1" u="sng" dirty="0" err="1"/>
              <a:t>jQuery</a:t>
            </a:r>
            <a:r>
              <a:rPr lang="en-US" b="1" u="sng" dirty="0"/>
              <a:t> - Attributes</a:t>
            </a:r>
          </a:p>
          <a:p>
            <a:r>
              <a:rPr lang="en-US" sz="1800" dirty="0"/>
              <a:t>Some of the most basic components we can manipulate when it comes to DOM elements are the properties and attributes assigned to those elements.</a:t>
            </a:r>
          </a:p>
          <a:p>
            <a:r>
              <a:rPr lang="en-US" sz="1800" dirty="0"/>
              <a:t>Most of these attributes are available through JavaScript as DOM node properties. Some of the more common properties are</a:t>
            </a:r>
          </a:p>
          <a:p>
            <a:r>
              <a:rPr lang="en-US" sz="1800" dirty="0" err="1"/>
              <a:t>className</a:t>
            </a:r>
            <a:endParaRPr lang="en-US" sz="1800" dirty="0"/>
          </a:p>
          <a:p>
            <a:r>
              <a:rPr lang="en-US" sz="1800" dirty="0" err="1"/>
              <a:t>tagName</a:t>
            </a:r>
            <a:endParaRPr lang="en-US" sz="1800" dirty="0"/>
          </a:p>
          <a:p>
            <a:r>
              <a:rPr lang="en-US" sz="1800" dirty="0"/>
              <a:t>id</a:t>
            </a:r>
          </a:p>
          <a:p>
            <a:r>
              <a:rPr lang="en-US" sz="1800" dirty="0" err="1"/>
              <a:t>href</a:t>
            </a:r>
            <a:endParaRPr lang="en-US" sz="1800" dirty="0"/>
          </a:p>
          <a:p>
            <a:r>
              <a:rPr lang="en-US" sz="1800" dirty="0"/>
              <a:t>title</a:t>
            </a:r>
          </a:p>
          <a:p>
            <a:r>
              <a:rPr lang="en-US" sz="1800" dirty="0" err="1"/>
              <a:t>rel</a:t>
            </a:r>
            <a:endParaRPr lang="en-US" sz="1800" dirty="0"/>
          </a:p>
          <a:p>
            <a:r>
              <a:rPr lang="en-US" sz="1800" dirty="0" err="1"/>
              <a:t>src</a:t>
            </a:r>
            <a:endParaRPr lang="en-US" sz="1800" dirty="0"/>
          </a:p>
          <a:p>
            <a:pPr>
              <a:buNone/>
            </a:pPr>
            <a:endParaRPr lang="en-US" sz="1800" dirty="0"/>
          </a:p>
          <a:p>
            <a:pPr>
              <a:buNone/>
            </a:pPr>
            <a:r>
              <a:rPr lang="en-US" sz="1800" dirty="0"/>
              <a:t>Consider the following HTML markup for an image element −</a:t>
            </a:r>
          </a:p>
          <a:p>
            <a:pPr>
              <a:buNone/>
            </a:pPr>
            <a:r>
              <a:rPr lang="en-US" sz="1800" dirty="0"/>
              <a:t>	</a:t>
            </a:r>
            <a:r>
              <a:rPr lang="en-US" sz="1800" b="1" dirty="0"/>
              <a:t>&lt;</a:t>
            </a:r>
            <a:r>
              <a:rPr lang="en-US" sz="1800" b="1" dirty="0" err="1"/>
              <a:t>img</a:t>
            </a:r>
            <a:r>
              <a:rPr lang="en-US" sz="1800" b="1" dirty="0"/>
              <a:t> id = "</a:t>
            </a:r>
            <a:r>
              <a:rPr lang="en-US" sz="1800" b="1" dirty="0" err="1"/>
              <a:t>imageid</a:t>
            </a:r>
            <a:r>
              <a:rPr lang="en-US" sz="1800" b="1" dirty="0"/>
              <a:t>" </a:t>
            </a:r>
            <a:r>
              <a:rPr lang="en-US" sz="1800" b="1" dirty="0" err="1"/>
              <a:t>src</a:t>
            </a:r>
            <a:r>
              <a:rPr lang="en-US" sz="1800" b="1" dirty="0"/>
              <a:t> = "image.gif" alt = "Image" class = "</a:t>
            </a:r>
            <a:r>
              <a:rPr lang="en-US" sz="1800" b="1" dirty="0" err="1"/>
              <a:t>myclass</a:t>
            </a:r>
            <a:r>
              <a:rPr lang="en-US" sz="1800" b="1" dirty="0"/>
              <a:t>" title = "This is an image"/&gt;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36EC-A769-2E41-501C-482ADAF4B1D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Syntax</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7215E38-1A81-D05A-EFF5-337E43AF3C9F}"/>
              </a:ext>
            </a:extLst>
          </p:cNvPr>
          <p:cNvSpPr>
            <a:spLocks noGrp="1"/>
          </p:cNvSpPr>
          <p:nvPr>
            <p:ph sz="quarter" idx="1"/>
          </p:nvPr>
        </p:nvSpPr>
        <p:spPr/>
        <p:txBody>
          <a:bodyPr>
            <a:normAutofit/>
          </a:bodyPr>
          <a:lstStyle/>
          <a:p>
            <a:pPr marL="0" indent="0" algn="l">
              <a:buNone/>
            </a:pPr>
            <a:r>
              <a:rPr lang="en-US" sz="2000" b="0" i="0" dirty="0">
                <a:solidFill>
                  <a:srgbClr val="000000"/>
                </a:solidFill>
                <a:effectLst/>
                <a:latin typeface="Verdana" panose="020B0604030504040204" pitchFamily="34" charset="0"/>
              </a:rPr>
              <a:t>Return the value of an attribute:</a:t>
            </a:r>
          </a:p>
          <a:p>
            <a:pPr marL="0" indent="0" algn="l">
              <a:buNone/>
            </a:pP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selector</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attr</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attribute</a:t>
            </a:r>
            <a:r>
              <a:rPr lang="en-US" sz="2000" b="0" i="0" dirty="0">
                <a:solidFill>
                  <a:srgbClr val="000000"/>
                </a:solidFill>
                <a:effectLst/>
                <a:latin typeface="Consolas" panose="020B0609020204030204" pitchFamily="49" charset="0"/>
              </a:rPr>
              <a:t>)</a:t>
            </a:r>
          </a:p>
          <a:p>
            <a:pPr marL="0" indent="0" algn="l">
              <a:buNone/>
            </a:pPr>
            <a:r>
              <a:rPr lang="en-US" sz="2000" b="0" i="0" dirty="0">
                <a:solidFill>
                  <a:srgbClr val="000000"/>
                </a:solidFill>
                <a:effectLst/>
                <a:latin typeface="Verdana" panose="020B0604030504040204" pitchFamily="34" charset="0"/>
              </a:rPr>
              <a:t>Set the attribute and value:</a:t>
            </a:r>
          </a:p>
          <a:p>
            <a:pPr marL="0" indent="0" algn="l">
              <a:buNone/>
            </a:pP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selector</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attr</a:t>
            </a:r>
            <a:r>
              <a:rPr lang="en-US" sz="2000" b="0" i="0" dirty="0">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attribute,value</a:t>
            </a:r>
            <a:r>
              <a:rPr lang="en-US" sz="2000" b="0" i="0" dirty="0">
                <a:solidFill>
                  <a:srgbClr val="000000"/>
                </a:solidFill>
                <a:effectLst/>
                <a:latin typeface="Consolas" panose="020B0609020204030204" pitchFamily="49" charset="0"/>
              </a:rPr>
              <a:t>)</a:t>
            </a:r>
          </a:p>
          <a:p>
            <a:pPr marL="0" indent="0" algn="l">
              <a:buNone/>
            </a:pPr>
            <a:r>
              <a:rPr lang="en-US" sz="2000" b="0" i="0" dirty="0">
                <a:solidFill>
                  <a:srgbClr val="000000"/>
                </a:solidFill>
                <a:effectLst/>
                <a:latin typeface="Verdana" panose="020B0604030504040204" pitchFamily="34" charset="0"/>
              </a:rPr>
              <a:t>Set attribute and value using a function:</a:t>
            </a:r>
          </a:p>
          <a:p>
            <a:pPr marL="0" indent="0" algn="l">
              <a:buNone/>
            </a:pP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selector</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attr</a:t>
            </a:r>
            <a:r>
              <a:rPr lang="en-US" sz="2000" b="0" i="0" dirty="0">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attribute,</a:t>
            </a:r>
            <a:r>
              <a:rPr lang="en-US" sz="2000" b="0" i="0" dirty="0" err="1">
                <a:solidFill>
                  <a:srgbClr val="000000"/>
                </a:solidFill>
                <a:effectLst/>
                <a:latin typeface="Consolas" panose="020B0609020204030204" pitchFamily="49" charset="0"/>
              </a:rPr>
              <a:t>function</a:t>
            </a:r>
            <a:endParaRPr lang="en-US" sz="2000" b="0" i="0" dirty="0">
              <a:solidFill>
                <a:srgbClr val="000000"/>
              </a:solidFill>
              <a:effectLst/>
              <a:latin typeface="Consolas" panose="020B0609020204030204" pitchFamily="49" charset="0"/>
            </a:endParaRPr>
          </a:p>
          <a:p>
            <a:pPr marL="0" indent="0" algn="l">
              <a:buNone/>
            </a:pPr>
            <a:r>
              <a:rPr lang="en-US" sz="2000" dirty="0">
                <a:solidFill>
                  <a:srgbClr val="000000"/>
                </a:solidFill>
                <a:latin typeface="Consolas" panose="020B0609020204030204" pitchFamily="49" charset="0"/>
              </a:rPr>
              <a:t>				</a:t>
            </a:r>
            <a:r>
              <a:rPr lang="en-US" sz="2000" b="0" i="0" dirty="0">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Index,currentvalue</a:t>
            </a:r>
            <a:r>
              <a:rPr lang="en-US" sz="2000" b="0" i="0" dirty="0">
                <a:solidFill>
                  <a:srgbClr val="000000"/>
                </a:solidFill>
                <a:effectLst/>
                <a:latin typeface="Consolas" panose="020B0609020204030204" pitchFamily="49" charset="0"/>
              </a:rPr>
              <a:t>))</a:t>
            </a:r>
          </a:p>
          <a:p>
            <a:pPr marL="0" indent="0" algn="l">
              <a:buNone/>
            </a:pPr>
            <a:r>
              <a:rPr lang="en-US" sz="2000" b="0" i="0" dirty="0">
                <a:solidFill>
                  <a:srgbClr val="000000"/>
                </a:solidFill>
                <a:effectLst/>
                <a:latin typeface="Verdana" panose="020B0604030504040204" pitchFamily="34" charset="0"/>
              </a:rPr>
              <a:t>Set multiple attributes and values:</a:t>
            </a:r>
          </a:p>
          <a:p>
            <a:pPr marL="0" indent="0" algn="l">
              <a:buNone/>
            </a:pPr>
            <a:r>
              <a:rPr lang="en-US" sz="2000" b="0" i="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selector</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attr</a:t>
            </a:r>
            <a:r>
              <a:rPr lang="en-US" sz="2000" b="0" i="0" dirty="0">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attribute</a:t>
            </a:r>
            <a:r>
              <a:rPr lang="en-US" sz="2000" b="0" i="0" dirty="0" err="1">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value</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attribute</a:t>
            </a:r>
            <a:r>
              <a:rPr lang="en-US" sz="2000" b="0" i="0" dirty="0" err="1">
                <a:solidFill>
                  <a:srgbClr val="000000"/>
                </a:solidFill>
                <a:effectLst/>
                <a:latin typeface="Consolas" panose="020B0609020204030204" pitchFamily="49" charset="0"/>
              </a:rPr>
              <a:t>:</a:t>
            </a:r>
            <a:r>
              <a:rPr lang="en-US" sz="2000" b="0" i="1" dirty="0" err="1">
                <a:solidFill>
                  <a:srgbClr val="000000"/>
                </a:solidFill>
                <a:effectLst/>
                <a:latin typeface="Consolas" panose="020B0609020204030204" pitchFamily="49" charset="0"/>
              </a:rPr>
              <a:t>value</a:t>
            </a:r>
            <a:r>
              <a:rPr lang="en-US" sz="2000" b="0" i="0" dirty="0">
                <a:solidFill>
                  <a:srgbClr val="000000"/>
                </a:solidFill>
                <a:effectLst/>
                <a:latin typeface="Consolas" panose="020B0609020204030204" pitchFamily="49" charset="0"/>
              </a:rPr>
              <a:t>,...})</a:t>
            </a:r>
          </a:p>
          <a:p>
            <a:endParaRPr lang="en-IN" sz="2000" dirty="0"/>
          </a:p>
        </p:txBody>
      </p:sp>
    </p:spTree>
    <p:extLst>
      <p:ext uri="{BB962C8B-B14F-4D97-AF65-F5344CB8AC3E}">
        <p14:creationId xmlns:p14="http://schemas.microsoft.com/office/powerpoint/2010/main" val="256421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fontScale="92500" lnSpcReduction="10000"/>
          </a:bodyPr>
          <a:lstStyle/>
          <a:p>
            <a:r>
              <a:rPr lang="en-US" sz="1800" dirty="0"/>
              <a:t>In this element's markup, the tag name is </a:t>
            </a:r>
            <a:r>
              <a:rPr lang="en-US" sz="1800" dirty="0" err="1"/>
              <a:t>img</a:t>
            </a:r>
            <a:r>
              <a:rPr lang="en-US" sz="1800" dirty="0"/>
              <a:t>, and the markup for id, </a:t>
            </a:r>
            <a:r>
              <a:rPr lang="en-US" sz="1800" dirty="0" err="1"/>
              <a:t>src</a:t>
            </a:r>
            <a:r>
              <a:rPr lang="en-US" sz="1800" dirty="0"/>
              <a:t>, alt, class, and title represents the element's attributes, each of which consists of a name and a value.</a:t>
            </a:r>
          </a:p>
          <a:p>
            <a:r>
              <a:rPr lang="en-US" sz="1800" dirty="0" err="1"/>
              <a:t>jQuery</a:t>
            </a:r>
            <a:r>
              <a:rPr lang="en-US" sz="1800" dirty="0"/>
              <a:t> gives us the means to easily manipulate an element's attributes and gives us access to the element so that we can also change its properties</a:t>
            </a:r>
          </a:p>
          <a:p>
            <a:pPr>
              <a:buNone/>
            </a:pPr>
            <a:endParaRPr lang="en-US" sz="1800" dirty="0"/>
          </a:p>
          <a:p>
            <a:pPr>
              <a:buNone/>
            </a:pPr>
            <a:r>
              <a:rPr lang="en-US" sz="1800" b="1" u="sng" dirty="0"/>
              <a:t>Get Attribute Value</a:t>
            </a:r>
          </a:p>
          <a:p>
            <a:r>
              <a:rPr lang="en-US" sz="1800" dirty="0"/>
              <a:t>The </a:t>
            </a:r>
            <a:r>
              <a:rPr lang="en-US" sz="1800" b="1" dirty="0" err="1"/>
              <a:t>attr</a:t>
            </a:r>
            <a:r>
              <a:rPr lang="en-US" sz="1800" b="1" dirty="0"/>
              <a:t>()</a:t>
            </a:r>
            <a:r>
              <a:rPr lang="en-US" sz="1800" dirty="0"/>
              <a:t> method can be used to either fetch the value of an attribute from the first element in the matched set or set attribute values onto all matched elements.</a:t>
            </a:r>
          </a:p>
          <a:p>
            <a:pPr>
              <a:buNone/>
            </a:pPr>
            <a:r>
              <a:rPr lang="en-US" sz="1800" b="1" u="sng" dirty="0"/>
              <a:t>Example</a:t>
            </a:r>
          </a:p>
          <a:p>
            <a:r>
              <a:rPr lang="en-US" sz="1800" dirty="0"/>
              <a:t>Following is a simple example which fetches title attribute of &lt;</a:t>
            </a:r>
            <a:r>
              <a:rPr lang="en-US" sz="1800" dirty="0" err="1"/>
              <a:t>em</a:t>
            </a:r>
            <a:r>
              <a:rPr lang="en-US" sz="1800" dirty="0"/>
              <a:t>&gt; tag and set &lt;div id = "</a:t>
            </a:r>
            <a:r>
              <a:rPr lang="en-US" sz="1800" dirty="0" err="1"/>
              <a:t>divid</a:t>
            </a:r>
            <a:r>
              <a:rPr lang="en-US" sz="1800" dirty="0"/>
              <a:t>"&gt; value with the same value −</a:t>
            </a:r>
          </a:p>
          <a:p>
            <a:pPr>
              <a:buNone/>
            </a:pPr>
            <a:r>
              <a:rPr lang="en-US" sz="1800" dirty="0"/>
              <a:t>&lt;!DOCTYPE html&gt;</a:t>
            </a:r>
          </a:p>
          <a:p>
            <a:pPr>
              <a:buNone/>
            </a:pPr>
            <a:r>
              <a:rPr lang="en-US" sz="1800" dirty="0"/>
              <a:t>&lt;html </a:t>
            </a:r>
            <a:r>
              <a:rPr lang="en-US" sz="1800" dirty="0" err="1"/>
              <a:t>lang</a:t>
            </a:r>
            <a:r>
              <a:rPr lang="en-US" sz="1800" dirty="0"/>
              <a:t>="en"&gt;</a:t>
            </a:r>
          </a:p>
          <a:p>
            <a:pPr>
              <a:buNone/>
            </a:pPr>
            <a:r>
              <a:rPr lang="en-US" sz="1800" dirty="0"/>
              <a:t>&lt;head&gt;</a:t>
            </a:r>
          </a:p>
          <a:p>
            <a:pPr>
              <a:buNone/>
            </a:pPr>
            <a:r>
              <a:rPr lang="en-US" sz="1800" dirty="0"/>
              <a:t>&lt;meta </a:t>
            </a:r>
            <a:r>
              <a:rPr lang="en-US" sz="1800" dirty="0" err="1"/>
              <a:t>charset</a:t>
            </a:r>
            <a:r>
              <a:rPr lang="en-US" sz="1800" dirty="0"/>
              <a:t>="utf-8"&gt;</a:t>
            </a:r>
          </a:p>
          <a:p>
            <a:pPr>
              <a:buNone/>
            </a:pPr>
            <a:r>
              <a:rPr lang="en-US" sz="1800" dirty="0"/>
              <a:t>&lt;title&gt;</a:t>
            </a:r>
            <a:r>
              <a:rPr lang="en-US" sz="1800" dirty="0" err="1"/>
              <a:t>jQuery</a:t>
            </a:r>
            <a:r>
              <a:rPr lang="en-US" sz="1800" dirty="0"/>
              <a:t> Get Text Contents of the Elements&lt;/title&gt;</a:t>
            </a:r>
          </a:p>
          <a:p>
            <a:pPr>
              <a:buNone/>
            </a:pPr>
            <a:r>
              <a:rPr lang="en-US" sz="1800" dirty="0"/>
              <a:t>&lt;script </a:t>
            </a:r>
            <a:r>
              <a:rPr lang="en-US" sz="1800" dirty="0" err="1"/>
              <a:t>src</a:t>
            </a:r>
            <a:r>
              <a:rPr lang="en-US" sz="1800" dirty="0"/>
              <a:t>="https://code.jquery.com/jquery-3.5.1.min.js"&gt;&lt;/script&gt;</a:t>
            </a:r>
          </a:p>
          <a:p>
            <a:pPr>
              <a:buNone/>
            </a:pPr>
            <a:r>
              <a:rPr lang="en-US" sz="1800" dirty="0"/>
              <a:t>&lt;script&gt;</a:t>
            </a:r>
          </a:p>
          <a:p>
            <a:pPr>
              <a:buNone/>
            </a:pPr>
            <a:r>
              <a:rPr lang="en-US" sz="1800" dirty="0"/>
              <a:t>$(document).ready(function(){</a:t>
            </a:r>
          </a:p>
          <a:p>
            <a:pPr>
              <a:buNone/>
            </a:pPr>
            <a:r>
              <a:rPr lang="en-US" sz="1800" dirty="0"/>
              <a:t>    $(".</a:t>
            </a:r>
            <a:r>
              <a:rPr lang="en-US" sz="1800" dirty="0" err="1"/>
              <a:t>btn</a:t>
            </a:r>
            <a:r>
              <a:rPr lang="en-US" sz="1800" dirty="0"/>
              <a:t>-one").click(function(){</a:t>
            </a:r>
          </a:p>
          <a:p>
            <a:pPr>
              <a:buNone/>
            </a:pPr>
            <a:endParaRPr lang="en-US" sz="1800" dirty="0"/>
          </a:p>
          <a:p>
            <a:pPr>
              <a:buNone/>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fontScale="85000" lnSpcReduction="20000"/>
          </a:bodyPr>
          <a:lstStyle/>
          <a:p>
            <a:pPr>
              <a:buNone/>
            </a:pPr>
            <a:r>
              <a:rPr lang="en-US" sz="1800" dirty="0"/>
              <a:t>$(document).ready(function(){</a:t>
            </a:r>
          </a:p>
          <a:p>
            <a:pPr>
              <a:buNone/>
            </a:pPr>
            <a:r>
              <a:rPr lang="en-US" sz="1800" dirty="0"/>
              <a:t>    $(".</a:t>
            </a:r>
            <a:r>
              <a:rPr lang="en-US" sz="1800" dirty="0" err="1"/>
              <a:t>btn</a:t>
            </a:r>
            <a:r>
              <a:rPr lang="en-US" sz="1800" dirty="0"/>
              <a:t>-one").click(function(){</a:t>
            </a:r>
          </a:p>
          <a:p>
            <a:pPr>
              <a:buNone/>
            </a:pPr>
            <a:r>
              <a:rPr lang="en-US" sz="1800" dirty="0"/>
              <a:t>        </a:t>
            </a:r>
            <a:r>
              <a:rPr lang="en-US" sz="1800" dirty="0" err="1"/>
              <a:t>var</a:t>
            </a:r>
            <a:r>
              <a:rPr lang="en-US" sz="1800" dirty="0"/>
              <a:t> </a:t>
            </a:r>
            <a:r>
              <a:rPr lang="en-US" sz="1800" dirty="0" err="1"/>
              <a:t>str</a:t>
            </a:r>
            <a:r>
              <a:rPr lang="en-US" sz="1800" dirty="0"/>
              <a:t> = $("p").text();</a:t>
            </a:r>
          </a:p>
          <a:p>
            <a:pPr>
              <a:buNone/>
            </a:pPr>
            <a:r>
              <a:rPr lang="en-US" sz="1800" dirty="0"/>
              <a:t>        alert(</a:t>
            </a:r>
            <a:r>
              <a:rPr lang="en-US" sz="1800" dirty="0" err="1"/>
              <a:t>str</a:t>
            </a:r>
            <a:r>
              <a:rPr lang="en-US" sz="1800" dirty="0"/>
              <a:t>);</a:t>
            </a:r>
          </a:p>
          <a:p>
            <a:pPr>
              <a:buNone/>
            </a:pPr>
            <a:r>
              <a:rPr lang="en-US" sz="1800" dirty="0"/>
              <a:t>    });</a:t>
            </a:r>
          </a:p>
          <a:p>
            <a:pPr>
              <a:buNone/>
            </a:pPr>
            <a:r>
              <a:rPr lang="en-US" sz="1800" dirty="0"/>
              <a:t>    $(".</a:t>
            </a:r>
            <a:r>
              <a:rPr lang="en-US" sz="1800" dirty="0" err="1"/>
              <a:t>btn</a:t>
            </a:r>
            <a:r>
              <a:rPr lang="en-US" sz="1800" dirty="0"/>
              <a:t>-two").click(function(){</a:t>
            </a:r>
          </a:p>
          <a:p>
            <a:pPr>
              <a:buNone/>
            </a:pPr>
            <a:r>
              <a:rPr lang="en-US" sz="1800" dirty="0"/>
              <a:t>       </a:t>
            </a:r>
            <a:r>
              <a:rPr lang="en-US" sz="1800" dirty="0" err="1"/>
              <a:t>var</a:t>
            </a:r>
            <a:r>
              <a:rPr lang="en-US" sz="1800" dirty="0"/>
              <a:t> </a:t>
            </a:r>
            <a:r>
              <a:rPr lang="en-US" sz="1800" dirty="0" err="1"/>
              <a:t>str</a:t>
            </a:r>
            <a:r>
              <a:rPr lang="en-US" sz="1800" dirty="0"/>
              <a:t> = $("p:first").text();</a:t>
            </a:r>
          </a:p>
          <a:p>
            <a:pPr>
              <a:buNone/>
            </a:pPr>
            <a:r>
              <a:rPr lang="en-US" sz="1800" dirty="0"/>
              <a:t>       alert(</a:t>
            </a:r>
            <a:r>
              <a:rPr lang="en-US" sz="1800" dirty="0" err="1"/>
              <a:t>str</a:t>
            </a:r>
            <a:r>
              <a:rPr lang="en-US" sz="1800" dirty="0"/>
              <a:t>);</a:t>
            </a:r>
          </a:p>
          <a:p>
            <a:pPr>
              <a:buNone/>
            </a:pPr>
            <a:r>
              <a:rPr lang="en-US" sz="1800" dirty="0"/>
              <a:t>    });</a:t>
            </a:r>
          </a:p>
          <a:p>
            <a:pPr>
              <a:buNone/>
            </a:pPr>
            <a:r>
              <a:rPr lang="en-US" sz="1800" dirty="0"/>
              <a:t>    $(".</a:t>
            </a:r>
            <a:r>
              <a:rPr lang="en-US" sz="1800" dirty="0" err="1"/>
              <a:t>btn</a:t>
            </a:r>
            <a:r>
              <a:rPr lang="en-US" sz="1800" dirty="0"/>
              <a:t>-three").click(function(){</a:t>
            </a:r>
          </a:p>
          <a:p>
            <a:pPr>
              <a:buNone/>
            </a:pPr>
            <a:r>
              <a:rPr lang="en-US" sz="1800" dirty="0"/>
              <a:t>       </a:t>
            </a:r>
            <a:r>
              <a:rPr lang="en-US" sz="1800" dirty="0" err="1"/>
              <a:t>var</a:t>
            </a:r>
            <a:r>
              <a:rPr lang="en-US" sz="1800" dirty="0"/>
              <a:t> </a:t>
            </a:r>
            <a:r>
              <a:rPr lang="en-US" sz="1800" dirty="0" err="1"/>
              <a:t>str</a:t>
            </a:r>
            <a:r>
              <a:rPr lang="en-US" sz="1800" dirty="0"/>
              <a:t> = $("</a:t>
            </a:r>
            <a:r>
              <a:rPr lang="en-US" sz="1800" dirty="0" err="1"/>
              <a:t>p.extra</a:t>
            </a:r>
            <a:r>
              <a:rPr lang="en-US" sz="1800" dirty="0"/>
              <a:t>").text();</a:t>
            </a:r>
          </a:p>
          <a:p>
            <a:pPr>
              <a:buNone/>
            </a:pPr>
            <a:r>
              <a:rPr lang="en-US" sz="1800" dirty="0"/>
              <a:t>       alert(</a:t>
            </a:r>
            <a:r>
              <a:rPr lang="en-US" sz="1800" dirty="0" err="1"/>
              <a:t>str</a:t>
            </a:r>
            <a:r>
              <a:rPr lang="en-US" sz="1800" dirty="0"/>
              <a:t>);</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    &lt;button type="button" class="</a:t>
            </a:r>
            <a:r>
              <a:rPr lang="en-US" sz="1800" dirty="0" err="1"/>
              <a:t>btn</a:t>
            </a:r>
            <a:r>
              <a:rPr lang="en-US" sz="1800" dirty="0"/>
              <a:t>-one"&gt;Get All Paragraph's Text&lt;/button&gt;</a:t>
            </a:r>
          </a:p>
          <a:p>
            <a:pPr>
              <a:buNone/>
            </a:pPr>
            <a:r>
              <a:rPr lang="en-US" sz="1800" dirty="0"/>
              <a:t>    &lt;button type="button" class="</a:t>
            </a:r>
            <a:r>
              <a:rPr lang="en-US" sz="1800" dirty="0" err="1"/>
              <a:t>btn</a:t>
            </a:r>
            <a:r>
              <a:rPr lang="en-US" sz="1800" dirty="0"/>
              <a:t>-two"&gt;Get First Paragraph's Text&lt;/button&gt;</a:t>
            </a:r>
          </a:p>
          <a:p>
            <a:pPr>
              <a:buNone/>
            </a:pPr>
            <a:r>
              <a:rPr lang="en-US" sz="1800" dirty="0"/>
              <a:t>	&lt;button type="button" class="</a:t>
            </a:r>
            <a:r>
              <a:rPr lang="en-US" sz="1800" dirty="0" err="1"/>
              <a:t>btn</a:t>
            </a:r>
            <a:r>
              <a:rPr lang="en-US" sz="1800" dirty="0"/>
              <a:t>-three"&gt;Get Last Paragraph's Text&lt;/button&gt;</a:t>
            </a:r>
          </a:p>
          <a:p>
            <a:pPr>
              <a:buNone/>
            </a:pPr>
            <a:r>
              <a:rPr lang="en-US" sz="1800" dirty="0"/>
              <a:t>    &lt;p&gt;This is a paragraph.&lt;/p&gt;</a:t>
            </a:r>
          </a:p>
          <a:p>
            <a:pPr>
              <a:buNone/>
            </a:pPr>
            <a:r>
              <a:rPr lang="en-US" sz="1800" dirty="0"/>
              <a:t>    &lt;p&gt;This is another paragraph.&lt;/p&gt;</a:t>
            </a:r>
          </a:p>
          <a:p>
            <a:pPr>
              <a:buNone/>
            </a:pPr>
            <a:r>
              <a:rPr lang="en-US" sz="1800" dirty="0"/>
              <a:t>	&lt;p class="extra"&gt;This is one more paragraph.&lt;/p&gt;</a:t>
            </a:r>
          </a:p>
          <a:p>
            <a:pPr>
              <a:buNone/>
            </a:pPr>
            <a:r>
              <a:rPr lang="en-US" sz="1800" dirty="0"/>
              <a:t>&lt;/body&gt;</a:t>
            </a:r>
          </a:p>
          <a:p>
            <a:pPr>
              <a:buNone/>
            </a:pPr>
            <a:r>
              <a:rPr lang="en-US" sz="1800" dirty="0"/>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533400"/>
          </a:xfrm>
        </p:spPr>
        <p:txBody>
          <a:bodyPr>
            <a:normAutofit fontScale="90000"/>
          </a:bodyPr>
          <a:lstStyle/>
          <a:p>
            <a:r>
              <a:rPr lang="en-US" u="sng" dirty="0"/>
              <a:t>introduction</a:t>
            </a:r>
          </a:p>
        </p:txBody>
      </p:sp>
      <p:sp>
        <p:nvSpPr>
          <p:cNvPr id="3" name="Content Placeholder 2"/>
          <p:cNvSpPr>
            <a:spLocks noGrp="1"/>
          </p:cNvSpPr>
          <p:nvPr>
            <p:ph sz="quarter" idx="1"/>
          </p:nvPr>
        </p:nvSpPr>
        <p:spPr>
          <a:xfrm>
            <a:off x="228600" y="838200"/>
            <a:ext cx="8686800" cy="5867400"/>
          </a:xfrm>
        </p:spPr>
        <p:txBody>
          <a:bodyPr>
            <a:normAutofit/>
          </a:bodyPr>
          <a:lstStyle/>
          <a:p>
            <a:r>
              <a:rPr lang="en-US" sz="1800" dirty="0"/>
              <a:t>jQuery is a small, light-weight and fast JavaScript library. It is cross-platform and supports different types of browsers.</a:t>
            </a:r>
          </a:p>
          <a:p>
            <a:r>
              <a:rPr lang="en-US" sz="1800" dirty="0"/>
              <a:t>jQuery is a JavaScript Library.</a:t>
            </a:r>
          </a:p>
          <a:p>
            <a:r>
              <a:rPr lang="en-US" sz="1800" dirty="0"/>
              <a:t>jQuery greatly simplifies JavaScript programming.</a:t>
            </a:r>
          </a:p>
          <a:p>
            <a:r>
              <a:rPr lang="en-US" sz="1800" dirty="0"/>
              <a:t>It is also referred as ?write less do more? because it takes a lot of common tasks that requires many lines of JavaScript code to accomplish, and binds them into methods that can be called with a single line of code whenever needed.</a:t>
            </a:r>
          </a:p>
          <a:p>
            <a:r>
              <a:rPr lang="en-US" sz="1800" dirty="0"/>
              <a:t>The purpose of jQuery is to make it much easier to use JavaScript on your website.</a:t>
            </a:r>
          </a:p>
          <a:p>
            <a:pPr>
              <a:buNone/>
            </a:pPr>
            <a:endParaRPr lang="en-US" sz="1800" dirty="0"/>
          </a:p>
          <a:p>
            <a:pPr>
              <a:buNone/>
            </a:pPr>
            <a:r>
              <a:rPr lang="en-US" sz="1800" b="1" u="sng" dirty="0"/>
              <a:t>jQuery Features</a:t>
            </a:r>
          </a:p>
          <a:p>
            <a:r>
              <a:rPr lang="en-US" sz="1800" dirty="0"/>
              <a:t>HTML manipulation</a:t>
            </a:r>
          </a:p>
          <a:p>
            <a:r>
              <a:rPr lang="en-US" sz="1800" dirty="0"/>
              <a:t>DOM manipulation</a:t>
            </a:r>
          </a:p>
          <a:p>
            <a:r>
              <a:rPr lang="en-US" sz="1800" dirty="0"/>
              <a:t>DOM element selection</a:t>
            </a:r>
          </a:p>
          <a:p>
            <a:r>
              <a:rPr lang="en-US" sz="1800" dirty="0"/>
              <a:t>CSS manipulation</a:t>
            </a:r>
          </a:p>
          <a:p>
            <a:r>
              <a:rPr lang="en-US" sz="1800" dirty="0"/>
              <a:t>Effects and Animations</a:t>
            </a:r>
          </a:p>
          <a:p>
            <a:pPr>
              <a:buNone/>
            </a:pPr>
            <a:endParaRPr lang="en-US" sz="1800" b="1" u="sng" dirty="0"/>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457200"/>
            <a:ext cx="5114925" cy="15525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2057400"/>
            <a:ext cx="4371975" cy="1533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4800" y="4038600"/>
            <a:ext cx="4448175" cy="13335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81000" y="5553075"/>
            <a:ext cx="4314825" cy="13049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fontScale="77500" lnSpcReduction="20000"/>
          </a:bodyPr>
          <a:lstStyle/>
          <a:p>
            <a:pPr>
              <a:buNone/>
            </a:pPr>
            <a:r>
              <a:rPr lang="en-US" sz="1900" b="1" u="sng" dirty="0"/>
              <a:t>Set Attribute Value</a:t>
            </a:r>
          </a:p>
          <a:p>
            <a:r>
              <a:rPr lang="en-US" sz="1900" dirty="0"/>
              <a:t>The </a:t>
            </a:r>
            <a:r>
              <a:rPr lang="en-US" sz="1900" b="1" dirty="0" err="1"/>
              <a:t>attr</a:t>
            </a:r>
            <a:r>
              <a:rPr lang="en-US" sz="1900" b="1" dirty="0"/>
              <a:t>(name, value)</a:t>
            </a:r>
            <a:r>
              <a:rPr lang="en-US" sz="1900" dirty="0"/>
              <a:t> method can be used to set the named attribute onto all elements in the wrapped set using the passed value.</a:t>
            </a:r>
          </a:p>
          <a:p>
            <a:pPr>
              <a:buNone/>
            </a:pPr>
            <a:endParaRPr lang="en-US" sz="1900" dirty="0"/>
          </a:p>
          <a:p>
            <a:pPr>
              <a:buNone/>
            </a:pPr>
            <a:r>
              <a:rPr lang="en-US" sz="1900" b="1" u="sng" dirty="0"/>
              <a:t>Example</a:t>
            </a:r>
          </a:p>
          <a:p>
            <a:pPr>
              <a:buNone/>
            </a:pPr>
            <a:r>
              <a:rPr lang="en-US" sz="1900" dirty="0"/>
              <a:t>&lt;!DOCTYPE html&gt;</a:t>
            </a:r>
          </a:p>
          <a:p>
            <a:pPr>
              <a:buNone/>
            </a:pPr>
            <a:r>
              <a:rPr lang="en-US" sz="1900" dirty="0"/>
              <a:t>&lt;html </a:t>
            </a:r>
            <a:r>
              <a:rPr lang="en-US" sz="1900" dirty="0" err="1"/>
              <a:t>lang</a:t>
            </a:r>
            <a:r>
              <a:rPr lang="en-US" sz="1900" dirty="0"/>
              <a:t>="en"&gt;</a:t>
            </a:r>
          </a:p>
          <a:p>
            <a:pPr>
              <a:buNone/>
            </a:pPr>
            <a:r>
              <a:rPr lang="en-US" sz="1900" dirty="0"/>
              <a:t>&lt;head&gt;</a:t>
            </a:r>
          </a:p>
          <a:p>
            <a:pPr>
              <a:buNone/>
            </a:pPr>
            <a:r>
              <a:rPr lang="en-US" sz="1900" dirty="0"/>
              <a:t>&lt;meta </a:t>
            </a:r>
            <a:r>
              <a:rPr lang="en-US" sz="1900" dirty="0" err="1"/>
              <a:t>charset</a:t>
            </a:r>
            <a:r>
              <a:rPr lang="en-US" sz="1900" dirty="0"/>
              <a:t>="utf-8"&gt;</a:t>
            </a:r>
          </a:p>
          <a:p>
            <a:pPr>
              <a:buNone/>
            </a:pPr>
            <a:r>
              <a:rPr lang="en-US" sz="1900" dirty="0"/>
              <a:t>&lt;title&gt;</a:t>
            </a:r>
            <a:r>
              <a:rPr lang="en-US" sz="1900" dirty="0" err="1"/>
              <a:t>jQuery</a:t>
            </a:r>
            <a:r>
              <a:rPr lang="en-US" sz="1900" dirty="0"/>
              <a:t> Set Text Contents of the Elements&lt;/title&gt;</a:t>
            </a:r>
          </a:p>
          <a:p>
            <a:pPr>
              <a:buNone/>
            </a:pPr>
            <a:r>
              <a:rPr lang="en-US" sz="1900" dirty="0"/>
              <a:t>&lt;script </a:t>
            </a:r>
            <a:r>
              <a:rPr lang="en-US" sz="1900" dirty="0" err="1"/>
              <a:t>src</a:t>
            </a:r>
            <a:r>
              <a:rPr lang="en-US" sz="1900" dirty="0"/>
              <a:t>="https://code.jquery.com/jquery-3.5.1.min.js"&gt;&lt;/script&gt;</a:t>
            </a:r>
          </a:p>
          <a:p>
            <a:pPr>
              <a:buNone/>
            </a:pPr>
            <a:r>
              <a:rPr lang="en-US" sz="1900" dirty="0"/>
              <a:t>&lt;script&gt;</a:t>
            </a:r>
          </a:p>
          <a:p>
            <a:pPr>
              <a:buNone/>
            </a:pPr>
            <a:r>
              <a:rPr lang="en-US" sz="1900" dirty="0"/>
              <a:t>$(document).ready(function(){</a:t>
            </a:r>
          </a:p>
          <a:p>
            <a:pPr>
              <a:buNone/>
            </a:pPr>
            <a:r>
              <a:rPr lang="en-US" sz="1900" dirty="0"/>
              <a:t>    $(".</a:t>
            </a:r>
            <a:r>
              <a:rPr lang="en-US" sz="1900" dirty="0" err="1"/>
              <a:t>btn</a:t>
            </a:r>
            <a:r>
              <a:rPr lang="en-US" sz="1900" dirty="0"/>
              <a:t>-one").click(function(){</a:t>
            </a:r>
          </a:p>
          <a:p>
            <a:pPr>
              <a:buNone/>
            </a:pPr>
            <a:r>
              <a:rPr lang="en-US" sz="1900" dirty="0"/>
              <a:t>        $("p").text("This is demo text.");</a:t>
            </a:r>
          </a:p>
          <a:p>
            <a:pPr>
              <a:buNone/>
            </a:pPr>
            <a:r>
              <a:rPr lang="en-US" sz="1900" dirty="0"/>
              <a:t>    });</a:t>
            </a:r>
          </a:p>
          <a:p>
            <a:pPr>
              <a:buNone/>
            </a:pPr>
            <a:r>
              <a:rPr lang="en-US" sz="1900" dirty="0"/>
              <a:t>    $(".</a:t>
            </a:r>
            <a:r>
              <a:rPr lang="en-US" sz="1900" dirty="0" err="1"/>
              <a:t>btn</a:t>
            </a:r>
            <a:r>
              <a:rPr lang="en-US" sz="1900" dirty="0"/>
              <a:t>-two").click(function(){</a:t>
            </a:r>
          </a:p>
          <a:p>
            <a:pPr>
              <a:buNone/>
            </a:pPr>
            <a:r>
              <a:rPr lang="en-US" sz="1900" dirty="0"/>
              <a:t>        $("p:first").text("This is another demo text.");</a:t>
            </a:r>
          </a:p>
          <a:p>
            <a:pPr>
              <a:buNone/>
            </a:pPr>
            <a:r>
              <a:rPr lang="en-US" sz="1900" dirty="0"/>
              <a:t>    });</a:t>
            </a:r>
          </a:p>
          <a:p>
            <a:pPr>
              <a:buNone/>
            </a:pPr>
            <a:r>
              <a:rPr lang="en-US" sz="1900" dirty="0"/>
              <a:t>    $(".</a:t>
            </a:r>
            <a:r>
              <a:rPr lang="en-US" sz="1900" dirty="0" err="1"/>
              <a:t>btn</a:t>
            </a:r>
            <a:r>
              <a:rPr lang="en-US" sz="1900" dirty="0"/>
              <a:t>-three").click(function(){</a:t>
            </a:r>
          </a:p>
          <a:p>
            <a:pPr>
              <a:buNone/>
            </a:pPr>
            <a:r>
              <a:rPr lang="en-US" sz="1900" dirty="0"/>
              <a:t>        $("</a:t>
            </a:r>
            <a:r>
              <a:rPr lang="en-US" sz="1900" dirty="0" err="1"/>
              <a:t>p.empty</a:t>
            </a:r>
            <a:r>
              <a:rPr lang="en-US" sz="1900" dirty="0"/>
              <a:t>").text("This is one more demo text.");</a:t>
            </a:r>
          </a:p>
          <a:p>
            <a:pPr>
              <a:buNone/>
            </a:pPr>
            <a:r>
              <a:rPr lang="en-US" sz="1900" dirty="0"/>
              <a:t>    });</a:t>
            </a:r>
          </a:p>
          <a:p>
            <a:pPr>
              <a:buNone/>
            </a:pPr>
            <a:r>
              <a:rPr lang="en-US" sz="1900" dirty="0"/>
              <a:t>});</a:t>
            </a:r>
          </a:p>
          <a:p>
            <a:pPr>
              <a:buNone/>
            </a:pPr>
            <a:endParaRPr lang="en-US" sz="1800" b="1" u="sng" dirty="0"/>
          </a:p>
          <a:p>
            <a:pPr>
              <a:buNone/>
            </a:pPr>
            <a:r>
              <a:rPr lang="en-US" sz="18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76200"/>
            <a:ext cx="8915400" cy="6629400"/>
          </a:xfrm>
        </p:spPr>
        <p:txBody>
          <a:bodyPr>
            <a:normAutofit/>
          </a:bodyPr>
          <a:lstStyle/>
          <a:p>
            <a:pPr>
              <a:buNone/>
            </a:pPr>
            <a:r>
              <a:rPr lang="en-US" sz="1800" dirty="0"/>
              <a:t>&lt;/script&gt;</a:t>
            </a:r>
          </a:p>
          <a:p>
            <a:pPr>
              <a:buNone/>
            </a:pPr>
            <a:r>
              <a:rPr lang="en-US" sz="1800" dirty="0"/>
              <a:t>&lt;/head&gt;</a:t>
            </a:r>
          </a:p>
          <a:p>
            <a:pPr>
              <a:buNone/>
            </a:pPr>
            <a:r>
              <a:rPr lang="en-US" sz="1800" dirty="0"/>
              <a:t>&lt;body&gt;</a:t>
            </a:r>
          </a:p>
          <a:p>
            <a:pPr>
              <a:buNone/>
            </a:pPr>
            <a:r>
              <a:rPr lang="en-US" sz="1800" dirty="0"/>
              <a:t>    &lt;button type="button" class="</a:t>
            </a:r>
            <a:r>
              <a:rPr lang="en-US" sz="1800" dirty="0" err="1"/>
              <a:t>btn</a:t>
            </a:r>
            <a:r>
              <a:rPr lang="en-US" sz="1800" dirty="0"/>
              <a:t>-one"&gt;Set All Paragraph's Text&lt;/button&gt;</a:t>
            </a:r>
          </a:p>
          <a:p>
            <a:pPr>
              <a:buNone/>
            </a:pPr>
            <a:r>
              <a:rPr lang="en-US" sz="1800" dirty="0"/>
              <a:t>    &lt;button type="button" class="</a:t>
            </a:r>
            <a:r>
              <a:rPr lang="en-US" sz="1800" dirty="0" err="1"/>
              <a:t>btn</a:t>
            </a:r>
            <a:r>
              <a:rPr lang="en-US" sz="1800" dirty="0"/>
              <a:t>-two"&gt;Set First Paragraph's Text&lt;/button&gt;</a:t>
            </a:r>
          </a:p>
          <a:p>
            <a:pPr>
              <a:buNone/>
            </a:pPr>
            <a:r>
              <a:rPr lang="en-US" sz="1800" dirty="0"/>
              <a:t>    &lt;button type="button" class="</a:t>
            </a:r>
            <a:r>
              <a:rPr lang="en-US" sz="1800" dirty="0" err="1"/>
              <a:t>btn</a:t>
            </a:r>
            <a:r>
              <a:rPr lang="en-US" sz="1800" dirty="0"/>
              <a:t>-three"&gt;Set Empty Paragraph's Text&lt;/button&gt;</a:t>
            </a:r>
          </a:p>
          <a:p>
            <a:pPr>
              <a:buNone/>
            </a:pPr>
            <a:r>
              <a:rPr lang="en-US" sz="1800" dirty="0"/>
              <a:t>    &lt;p&gt;This is a test paragraph.&lt;/p&gt;</a:t>
            </a:r>
          </a:p>
          <a:p>
            <a:pPr>
              <a:buNone/>
            </a:pPr>
            <a:r>
              <a:rPr lang="en-US" sz="1800" dirty="0"/>
              <a:t>    &lt;p&gt;This is another test paragraph.&lt;/p&gt;</a:t>
            </a:r>
          </a:p>
          <a:p>
            <a:pPr>
              <a:buNone/>
            </a:pPr>
            <a:r>
              <a:rPr lang="en-US" sz="1800" dirty="0"/>
              <a:t>    &lt;p class="empty"&gt;&lt;/p&gt;</a:t>
            </a:r>
          </a:p>
          <a:p>
            <a:pPr>
              <a:buNone/>
            </a:pPr>
            <a:r>
              <a:rPr lang="en-US" sz="1800" dirty="0"/>
              <a:t>&lt;/body&gt;</a:t>
            </a:r>
          </a:p>
          <a:p>
            <a:pPr>
              <a:buNone/>
            </a:pPr>
            <a:r>
              <a:rPr lang="en-US" sz="1800" dirty="0"/>
              <a:t>&lt;/html&gt;</a:t>
            </a:r>
          </a:p>
        </p:txBody>
      </p:sp>
      <p:pic>
        <p:nvPicPr>
          <p:cNvPr id="2050" name="Picture 2"/>
          <p:cNvPicPr>
            <a:picLocks noChangeAspect="1" noChangeArrowheads="1"/>
          </p:cNvPicPr>
          <p:nvPr/>
        </p:nvPicPr>
        <p:blipFill>
          <a:blip r:embed="rId2"/>
          <a:srcRect/>
          <a:stretch>
            <a:fillRect/>
          </a:stretch>
        </p:blipFill>
        <p:spPr bwMode="auto">
          <a:xfrm>
            <a:off x="1371600" y="3352800"/>
            <a:ext cx="5229225" cy="13811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71600" y="4838700"/>
            <a:ext cx="5257800" cy="15621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r>
              <a:rPr lang="en-US" sz="1800" b="1" u="sng" dirty="0"/>
              <a:t>Applying Styles</a:t>
            </a:r>
          </a:p>
          <a:p>
            <a:r>
              <a:rPr lang="en-US" sz="1800" dirty="0"/>
              <a:t>The </a:t>
            </a:r>
            <a:r>
              <a:rPr lang="en-US" sz="1800" b="1" dirty="0" err="1"/>
              <a:t>addClass</a:t>
            </a:r>
            <a:r>
              <a:rPr lang="en-US" sz="1800" b="1" dirty="0"/>
              <a:t>( classes )</a:t>
            </a:r>
            <a:r>
              <a:rPr lang="en-US" sz="1800" dirty="0"/>
              <a:t> method can be used to apply defined style sheets onto all the matched elements. You can specify multiple classes separated by space.</a:t>
            </a:r>
          </a:p>
          <a:p>
            <a:pPr>
              <a:buNone/>
            </a:pPr>
            <a:r>
              <a:rPr lang="en-US" sz="1800" b="1" u="sng" dirty="0"/>
              <a:t>Example</a:t>
            </a:r>
          </a:p>
          <a:p>
            <a:r>
              <a:rPr lang="en-US" sz="1800" dirty="0"/>
              <a:t>Following is a simple example which sets </a:t>
            </a:r>
            <a:r>
              <a:rPr lang="en-US" sz="1800" b="1" dirty="0"/>
              <a:t>class</a:t>
            </a:r>
            <a:r>
              <a:rPr lang="en-US" sz="1800" dirty="0"/>
              <a:t> attribute of a </a:t>
            </a:r>
            <a:r>
              <a:rPr lang="en-US" sz="1800" dirty="0" err="1"/>
              <a:t>para</a:t>
            </a:r>
            <a:r>
              <a:rPr lang="en-US" sz="1800" dirty="0"/>
              <a:t> &lt;p&gt; tag −</a:t>
            </a:r>
          </a:p>
          <a:p>
            <a:pPr>
              <a:buNone/>
            </a:pPr>
            <a:r>
              <a:rPr lang="en-US" sz="1800" dirty="0"/>
              <a:t>&lt;html&gt;</a:t>
            </a:r>
          </a:p>
          <a:p>
            <a:pPr>
              <a:buNone/>
            </a:pPr>
            <a:r>
              <a:rPr lang="en-US" sz="1800" dirty="0"/>
              <a:t>   &lt;head&gt;</a:t>
            </a:r>
          </a:p>
          <a:p>
            <a:pPr>
              <a:buNone/>
            </a:pPr>
            <a:r>
              <a:rPr lang="en-US" sz="1800" dirty="0"/>
              <a:t>      &lt;title&gt;The </a:t>
            </a:r>
            <a:r>
              <a:rPr lang="en-US" sz="1800" dirty="0" err="1"/>
              <a:t>jQuery</a:t>
            </a:r>
            <a:r>
              <a:rPr lang="en-US" sz="1800" dirty="0"/>
              <a:t> Example&lt;/title&gt;</a:t>
            </a:r>
          </a:p>
          <a:p>
            <a:pPr>
              <a:buNone/>
            </a:pPr>
            <a:r>
              <a:rPr lang="en-US" sz="1800" dirty="0"/>
              <a:t>      &lt;script type = "text/</a:t>
            </a:r>
            <a:r>
              <a:rPr lang="en-US" sz="1800" dirty="0" err="1"/>
              <a:t>javascript</a:t>
            </a:r>
            <a:r>
              <a:rPr lang="en-US" sz="1800" dirty="0"/>
              <a:t>" </a:t>
            </a:r>
          </a:p>
          <a:p>
            <a:pPr>
              <a:buNone/>
            </a:pPr>
            <a:r>
              <a:rPr lang="en-US" sz="1800" dirty="0"/>
              <a:t>         </a:t>
            </a:r>
            <a:r>
              <a:rPr lang="en-US" sz="1800" dirty="0" err="1"/>
              <a:t>src</a:t>
            </a:r>
            <a:r>
              <a:rPr lang="en-US" sz="1800" dirty="0"/>
              <a:t> = "https://ajax.googleapis.com/ajax/libs/jquery/2.1.3/jquery.min.js"&gt;</a:t>
            </a:r>
          </a:p>
          <a:p>
            <a:pPr>
              <a:buNone/>
            </a:pPr>
            <a:r>
              <a:rPr lang="en-US" sz="1800" dirty="0"/>
              <a:t>      &lt;/script&gt;</a:t>
            </a:r>
          </a:p>
        </p:txBody>
      </p:sp>
      <p:pic>
        <p:nvPicPr>
          <p:cNvPr id="3075" name="Picture 3"/>
          <p:cNvPicPr>
            <a:picLocks noChangeAspect="1" noChangeArrowheads="1"/>
          </p:cNvPicPr>
          <p:nvPr/>
        </p:nvPicPr>
        <p:blipFill>
          <a:blip r:embed="rId2"/>
          <a:srcRect/>
          <a:stretch>
            <a:fillRect/>
          </a:stretch>
        </p:blipFill>
        <p:spPr bwMode="auto">
          <a:xfrm>
            <a:off x="609600" y="304800"/>
            <a:ext cx="5257800" cy="15621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&lt;script type = "text/</a:t>
            </a:r>
            <a:r>
              <a:rPr lang="en-US" sz="1800" dirty="0" err="1"/>
              <a:t>javascript</a:t>
            </a:r>
            <a:r>
              <a:rPr lang="en-US" sz="1800" dirty="0"/>
              <a:t>" language = "</a:t>
            </a:r>
            <a:r>
              <a:rPr lang="en-US" sz="1800" dirty="0" err="1"/>
              <a:t>javascript</a:t>
            </a:r>
            <a:r>
              <a:rPr lang="en-US" sz="1800" dirty="0"/>
              <a:t>"&gt;</a:t>
            </a:r>
          </a:p>
          <a:p>
            <a:pPr>
              <a:buNone/>
            </a:pPr>
            <a:r>
              <a:rPr lang="en-US" sz="1800" dirty="0"/>
              <a:t>         $(document).ready(function() {</a:t>
            </a:r>
          </a:p>
          <a:p>
            <a:pPr>
              <a:buNone/>
            </a:pPr>
            <a:r>
              <a:rPr lang="en-US" sz="1800" dirty="0"/>
              <a:t>            $("</a:t>
            </a:r>
            <a:r>
              <a:rPr lang="en-US" sz="1800" dirty="0" err="1"/>
              <a:t>em</a:t>
            </a:r>
            <a:r>
              <a:rPr lang="en-US" sz="1800" dirty="0"/>
              <a:t>").</a:t>
            </a:r>
            <a:r>
              <a:rPr lang="en-US" sz="1800" dirty="0" err="1"/>
              <a:t>addClass</a:t>
            </a:r>
            <a:r>
              <a:rPr lang="en-US" sz="1800" dirty="0"/>
              <a:t>("selected");</a:t>
            </a:r>
          </a:p>
          <a:p>
            <a:pPr>
              <a:buNone/>
            </a:pPr>
            <a:r>
              <a:rPr lang="en-US" sz="1800" dirty="0"/>
              <a:t>            $("#</a:t>
            </a:r>
            <a:r>
              <a:rPr lang="en-US" sz="1800" dirty="0" err="1"/>
              <a:t>myid</a:t>
            </a:r>
            <a:r>
              <a:rPr lang="en-US" sz="1800" dirty="0"/>
              <a:t>").</a:t>
            </a:r>
            <a:r>
              <a:rPr lang="en-US" sz="1800" dirty="0" err="1"/>
              <a:t>addClass</a:t>
            </a:r>
            <a:r>
              <a:rPr lang="en-US" sz="1800" dirty="0"/>
              <a:t>("highlight");</a:t>
            </a:r>
          </a:p>
          <a:p>
            <a:pPr>
              <a:buNone/>
            </a:pPr>
            <a:r>
              <a:rPr lang="en-US" sz="1800" dirty="0"/>
              <a:t>         });</a:t>
            </a:r>
          </a:p>
          <a:p>
            <a:pPr>
              <a:buNone/>
            </a:pPr>
            <a:r>
              <a:rPr lang="en-US" sz="1800" dirty="0"/>
              <a:t>      &lt;/script&gt;</a:t>
            </a:r>
          </a:p>
          <a:p>
            <a:pPr>
              <a:buNone/>
            </a:pPr>
            <a:r>
              <a:rPr lang="en-US" sz="1800" dirty="0"/>
              <a:t>		</a:t>
            </a:r>
          </a:p>
          <a:p>
            <a:pPr>
              <a:buNone/>
            </a:pPr>
            <a:r>
              <a:rPr lang="en-US" sz="1800" dirty="0"/>
              <a:t>      &lt;style&gt;</a:t>
            </a:r>
          </a:p>
          <a:p>
            <a:pPr>
              <a:buNone/>
            </a:pPr>
            <a:r>
              <a:rPr lang="en-US" sz="1800" dirty="0"/>
              <a:t>         .selected { </a:t>
            </a:r>
            <a:r>
              <a:rPr lang="en-US" sz="1800" dirty="0" err="1"/>
              <a:t>color:red</a:t>
            </a:r>
            <a:r>
              <a:rPr lang="en-US" sz="1800" dirty="0"/>
              <a:t>; }</a:t>
            </a:r>
          </a:p>
          <a:p>
            <a:pPr>
              <a:buNone/>
            </a:pPr>
            <a:r>
              <a:rPr lang="en-US" sz="1800" dirty="0"/>
              <a:t>         .highlight { </a:t>
            </a:r>
            <a:r>
              <a:rPr lang="en-US" sz="1800" dirty="0" err="1"/>
              <a:t>background:yellow</a:t>
            </a:r>
            <a:r>
              <a:rPr lang="en-US" sz="1800" dirty="0"/>
              <a:t>; }</a:t>
            </a:r>
          </a:p>
          <a:p>
            <a:pPr>
              <a:buNone/>
            </a:pPr>
            <a:r>
              <a:rPr lang="en-US" sz="1800" dirty="0"/>
              <a:t>      &lt;/style&gt;	</a:t>
            </a:r>
          </a:p>
          <a:p>
            <a:pPr>
              <a:buNone/>
            </a:pPr>
            <a:r>
              <a:rPr lang="en-US" sz="1800" dirty="0"/>
              <a:t>   &lt;/head&gt;</a:t>
            </a:r>
          </a:p>
          <a:p>
            <a:pPr>
              <a:buNone/>
            </a:pPr>
            <a:r>
              <a:rPr lang="en-US" sz="1800" dirty="0"/>
              <a:t>	</a:t>
            </a:r>
          </a:p>
          <a:p>
            <a:pPr>
              <a:buNone/>
            </a:pPr>
            <a:r>
              <a:rPr lang="en-US" sz="1800" dirty="0"/>
              <a:t>   &lt;body&gt;</a:t>
            </a:r>
          </a:p>
          <a:p>
            <a:pPr>
              <a:buNone/>
            </a:pPr>
            <a:r>
              <a:rPr lang="en-US" sz="1800" dirty="0"/>
              <a:t>      &lt;</a:t>
            </a:r>
            <a:r>
              <a:rPr lang="en-US" sz="1800" dirty="0" err="1"/>
              <a:t>em</a:t>
            </a:r>
            <a:r>
              <a:rPr lang="en-US" sz="1800" dirty="0"/>
              <a:t> title = "Bold and Brave"&gt;This is first paragraph.&lt;/</a:t>
            </a:r>
            <a:r>
              <a:rPr lang="en-US" sz="1800" dirty="0" err="1"/>
              <a:t>em</a:t>
            </a:r>
            <a:r>
              <a:rPr lang="en-US" sz="1800" dirty="0"/>
              <a:t>&gt;</a:t>
            </a:r>
          </a:p>
          <a:p>
            <a:pPr>
              <a:buNone/>
            </a:pPr>
            <a:r>
              <a:rPr lang="en-US" sz="1800" dirty="0"/>
              <a:t>      &lt;p id = "</a:t>
            </a:r>
            <a:r>
              <a:rPr lang="en-US" sz="1800" dirty="0" err="1"/>
              <a:t>myid</a:t>
            </a:r>
            <a:r>
              <a:rPr lang="en-US" sz="1800" dirty="0"/>
              <a:t>"&gt;This is second paragraph.&lt;/p&gt;</a:t>
            </a:r>
          </a:p>
          <a:p>
            <a:pPr>
              <a:buNone/>
            </a:pPr>
            <a:r>
              <a:rPr lang="en-US" sz="1800" dirty="0"/>
              <a:t>   &lt;/body&gt;</a:t>
            </a:r>
          </a:p>
          <a:p>
            <a:pPr>
              <a:buNone/>
            </a:pPr>
            <a:r>
              <a:rPr lang="en-US" sz="1800" dirty="0"/>
              <a:t>&lt;/html&gt;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64C44-4E67-A240-806D-31B33353A057}"/>
              </a:ext>
            </a:extLst>
          </p:cNvPr>
          <p:cNvSpPr>
            <a:spLocks noGrp="1"/>
          </p:cNvSpPr>
          <p:nvPr>
            <p:ph sz="quarter" idx="1"/>
          </p:nvPr>
        </p:nvSpPr>
        <p:spPr/>
        <p:txBody>
          <a:bodyPr>
            <a:normAutofit/>
          </a:bodyPr>
          <a:lstStyle/>
          <a:p>
            <a:pPr marL="0" indent="0" eaLnBrk="0" fontAlgn="base" hangingPunct="0">
              <a:spcBef>
                <a:spcPct val="0"/>
              </a:spcBef>
              <a:spcAft>
                <a:spcPct val="0"/>
              </a:spcAft>
              <a:buClrTx/>
              <a:buSzTx/>
              <a:buNone/>
            </a:pPr>
            <a:r>
              <a:rPr kumimoji="0" lang="en-US" altLang="en-US" sz="1800" b="1" i="0" u="none" strike="noStrike" cap="none" normalizeH="0" baseline="0" dirty="0">
                <a:ln>
                  <a:noFill/>
                </a:ln>
                <a:solidFill>
                  <a:srgbClr val="273239"/>
                </a:solidFill>
                <a:effectLst/>
                <a:latin typeface="Tahoma" panose="020B0604030504040204" pitchFamily="34" charset="0"/>
                <a:ea typeface="Tahoma" panose="020B0604030504040204" pitchFamily="34" charset="0"/>
                <a:cs typeface="Tahoma" panose="020B0604030504040204" pitchFamily="34" charset="0"/>
              </a:rPr>
              <a:t>Syntax:</a:t>
            </a:r>
            <a:endPar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$(selector).</a:t>
            </a:r>
            <a:r>
              <a:rPr kumimoji="0" lang="en-US" altLang="en-US" sz="18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css</a:t>
            </a:r>
            <a:r>
              <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(property)</a:t>
            </a:r>
            <a:br>
              <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$(selector).</a:t>
            </a:r>
            <a:r>
              <a:rPr kumimoji="0" lang="en-US" altLang="en-US" sz="18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css</a:t>
            </a:r>
            <a:r>
              <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(property, value) </a:t>
            </a:r>
          </a:p>
          <a:p>
            <a:pPr eaLnBrk="0" fontAlgn="base" hangingPunct="0">
              <a:spcBef>
                <a:spcPct val="0"/>
              </a:spcBef>
              <a:spcAft>
                <a:spcPct val="0"/>
              </a:spcAft>
              <a:buClrTx/>
              <a:buSzTx/>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buClrTx/>
              <a:buSzTx/>
            </a:pPr>
            <a:r>
              <a:rPr lang="en-US" altLang="en-US" sz="1800" cap="none" dirty="0">
                <a:latin typeface="Tahoma" panose="020B0604030504040204" pitchFamily="34" charset="0"/>
                <a:ea typeface="Tahoma" panose="020B0604030504040204" pitchFamily="34" charset="0"/>
                <a:cs typeface="Tahoma" panose="020B0604030504040204" pitchFamily="34" charset="0"/>
              </a:rPr>
              <a:t>$(selector).</a:t>
            </a:r>
            <a:r>
              <a:rPr lang="en-US" altLang="en-US" sz="1800" cap="none" dirty="0" err="1">
                <a:latin typeface="Tahoma" panose="020B0604030504040204" pitchFamily="34" charset="0"/>
                <a:ea typeface="Tahoma" panose="020B0604030504040204" pitchFamily="34" charset="0"/>
                <a:cs typeface="Tahoma" panose="020B0604030504040204" pitchFamily="34" charset="0"/>
              </a:rPr>
              <a:t>css</a:t>
            </a:r>
            <a:r>
              <a:rPr lang="en-US" altLang="en-US" sz="1800" cap="none" dirty="0">
                <a:latin typeface="Tahoma" panose="020B0604030504040204" pitchFamily="34" charset="0"/>
                <a:ea typeface="Tahoma" panose="020B0604030504040204" pitchFamily="34" charset="0"/>
                <a:cs typeface="Tahoma" panose="020B0604030504040204" pitchFamily="34" charset="0"/>
              </a:rPr>
              <a:t>(property, function(index, </a:t>
            </a:r>
            <a:r>
              <a:rPr lang="en-US" altLang="en-US" sz="1800" cap="none" dirty="0" err="1">
                <a:latin typeface="Tahoma" panose="020B0604030504040204" pitchFamily="34" charset="0"/>
                <a:ea typeface="Tahoma" panose="020B0604030504040204" pitchFamily="34" charset="0"/>
                <a:cs typeface="Tahoma" panose="020B0604030504040204" pitchFamily="34" charset="0"/>
              </a:rPr>
              <a:t>currentvalue</a:t>
            </a:r>
            <a:r>
              <a:rPr lang="en-US" altLang="en-US" sz="1800" cap="none" dirty="0">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a:t>
            </a:r>
          </a:p>
          <a:p>
            <a:pPr eaLnBrk="0" fontAlgn="base" hangingPunct="0">
              <a:spcBef>
                <a:spcPct val="0"/>
              </a:spcBef>
              <a:spcAft>
                <a:spcPct val="0"/>
              </a:spcAft>
              <a:buClrTx/>
              <a:buSzTx/>
            </a:pPr>
            <a:endParaRPr lang="en-US" altLang="en-US" sz="1800" cap="none" dirty="0">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buClrTx/>
              <a:buSzTx/>
            </a:pPr>
            <a:r>
              <a:rPr lang="en-US" altLang="en-US" sz="1800" cap="none" dirty="0">
                <a:latin typeface="Tahoma" panose="020B0604030504040204" pitchFamily="34" charset="0"/>
                <a:ea typeface="Tahoma" panose="020B0604030504040204" pitchFamily="34" charset="0"/>
                <a:cs typeface="Tahoma" panose="020B0604030504040204" pitchFamily="34" charset="0"/>
              </a:rPr>
              <a:t>$(selector).</a:t>
            </a:r>
            <a:r>
              <a:rPr lang="en-US" altLang="en-US" sz="1800" cap="none" dirty="0" err="1">
                <a:latin typeface="Tahoma" panose="020B0604030504040204" pitchFamily="34" charset="0"/>
                <a:ea typeface="Tahoma" panose="020B0604030504040204" pitchFamily="34" charset="0"/>
                <a:cs typeface="Tahoma" panose="020B0604030504040204" pitchFamily="34" charset="0"/>
              </a:rPr>
              <a:t>css</a:t>
            </a:r>
            <a:r>
              <a:rPr lang="en-US" altLang="en-US" sz="1800" cap="none" dirty="0">
                <a:latin typeface="Tahoma" panose="020B0604030504040204" pitchFamily="34" charset="0"/>
                <a:ea typeface="Tahoma" panose="020B0604030504040204" pitchFamily="34" charset="0"/>
                <a:cs typeface="Tahoma" panose="020B0604030504040204" pitchFamily="34" charset="0"/>
              </a:rPr>
              <a:t>({</a:t>
            </a:r>
            <a:r>
              <a:rPr lang="en-US" altLang="en-US" sz="1800" cap="none" dirty="0" err="1">
                <a:latin typeface="Tahoma" panose="020B0604030504040204" pitchFamily="34" charset="0"/>
                <a:ea typeface="Tahoma" panose="020B0604030504040204" pitchFamily="34" charset="0"/>
                <a:cs typeface="Tahoma" panose="020B0604030504040204" pitchFamily="34" charset="0"/>
              </a:rPr>
              <a:t>property:value</a:t>
            </a:r>
            <a:r>
              <a:rPr lang="en-US" altLang="en-US" sz="1800" cap="none" dirty="0">
                <a:latin typeface="Tahoma" panose="020B0604030504040204" pitchFamily="34" charset="0"/>
                <a:ea typeface="Tahoma" panose="020B0604030504040204" pitchFamily="34" charset="0"/>
                <a:cs typeface="Tahoma" panose="020B0604030504040204" pitchFamily="34" charset="0"/>
              </a:rPr>
              <a:t>, </a:t>
            </a:r>
            <a:r>
              <a:rPr lang="en-US" altLang="en-US" sz="1800" cap="none" dirty="0" err="1">
                <a:latin typeface="Tahoma" panose="020B0604030504040204" pitchFamily="34" charset="0"/>
                <a:ea typeface="Tahoma" panose="020B0604030504040204" pitchFamily="34" charset="0"/>
                <a:cs typeface="Tahoma" panose="020B0604030504040204" pitchFamily="34" charset="0"/>
              </a:rPr>
              <a:t>property:value</a:t>
            </a:r>
            <a:r>
              <a:rPr lang="en-US" altLang="en-US" sz="1800" cap="none" dirty="0">
                <a:latin typeface="Tahoma" panose="020B0604030504040204" pitchFamily="34" charset="0"/>
                <a:ea typeface="Tahoma" panose="020B0604030504040204" pitchFamily="34" charset="0"/>
                <a:cs typeface="Tahoma" panose="020B0604030504040204" pitchFamily="34" charset="0"/>
              </a:rPr>
              <a:t>, ...}) </a:t>
            </a:r>
          </a:p>
          <a:p>
            <a:pPr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664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lstStyle/>
          <a:p>
            <a:pPr>
              <a:buNone/>
            </a:pPr>
            <a:r>
              <a:rPr lang="en-US" sz="2000" b="1" u="sng" dirty="0" err="1"/>
              <a:t>jQuery</a:t>
            </a:r>
            <a:r>
              <a:rPr lang="en-US" sz="2000" b="1" u="sng" dirty="0"/>
              <a:t> Event Methods</a:t>
            </a:r>
          </a:p>
          <a:p>
            <a:r>
              <a:rPr lang="en-US" sz="1800" dirty="0"/>
              <a:t>All the different visitors' actions that a web page can respond to are called events.</a:t>
            </a:r>
          </a:p>
          <a:p>
            <a:pPr>
              <a:buNone/>
            </a:pPr>
            <a:r>
              <a:rPr lang="en-US" sz="1800" u="sng" dirty="0"/>
              <a:t>Examples:</a:t>
            </a:r>
          </a:p>
          <a:p>
            <a:r>
              <a:rPr lang="en-US" sz="1800" dirty="0"/>
              <a:t>moving a mouse over an element</a:t>
            </a:r>
          </a:p>
          <a:p>
            <a:r>
              <a:rPr lang="en-US" sz="1800" dirty="0"/>
              <a:t>selecting a radio button</a:t>
            </a:r>
          </a:p>
          <a:p>
            <a:r>
              <a:rPr lang="en-US" sz="1800" dirty="0"/>
              <a:t>clicking on an element</a:t>
            </a:r>
          </a:p>
          <a:p>
            <a:pPr>
              <a:buNone/>
            </a:pPr>
            <a:r>
              <a:rPr lang="en-US" sz="1800" dirty="0"/>
              <a:t>	The term </a:t>
            </a:r>
            <a:r>
              <a:rPr lang="en-US" sz="1800" b="1" dirty="0"/>
              <a:t>"fires/fired"</a:t>
            </a:r>
            <a:r>
              <a:rPr lang="en-US" sz="1800" dirty="0"/>
              <a:t> is often used with events. Example: "The </a:t>
            </a:r>
            <a:r>
              <a:rPr lang="en-US" sz="1800" dirty="0" err="1"/>
              <a:t>keypress</a:t>
            </a:r>
            <a:r>
              <a:rPr lang="en-US" sz="1800" dirty="0"/>
              <a:t> event is fired, the moment you press a key".</a:t>
            </a:r>
          </a:p>
          <a:p>
            <a:pPr>
              <a:buNone/>
            </a:pPr>
            <a:r>
              <a:rPr lang="en-US" sz="1800" dirty="0"/>
              <a:t>Here are some common DOM events:</a:t>
            </a:r>
          </a:p>
          <a:p>
            <a:pPr>
              <a:buNone/>
            </a:pPr>
            <a:endParaRPr lang="en-US" sz="1800" dirty="0"/>
          </a:p>
          <a:p>
            <a:pPr>
              <a:buNone/>
            </a:pPr>
            <a:endParaRPr lang="en-US" sz="1800" dirty="0"/>
          </a:p>
        </p:txBody>
      </p:sp>
      <p:pic>
        <p:nvPicPr>
          <p:cNvPr id="1027" name="Picture 3"/>
          <p:cNvPicPr>
            <a:picLocks noChangeAspect="1" noChangeArrowheads="1"/>
          </p:cNvPicPr>
          <p:nvPr/>
        </p:nvPicPr>
        <p:blipFill>
          <a:blip r:embed="rId2"/>
          <a:srcRect/>
          <a:stretch>
            <a:fillRect/>
          </a:stretch>
        </p:blipFill>
        <p:spPr bwMode="auto">
          <a:xfrm>
            <a:off x="228600" y="3962400"/>
            <a:ext cx="8496300" cy="2057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b="1" u="sng" dirty="0" err="1"/>
              <a:t>jQuery</a:t>
            </a:r>
            <a:r>
              <a:rPr lang="en-US" sz="1800" b="1" u="sng" dirty="0"/>
              <a:t> Syntax For Event Methods</a:t>
            </a:r>
          </a:p>
          <a:p>
            <a:r>
              <a:rPr lang="en-US" sz="1800" dirty="0"/>
              <a:t>In </a:t>
            </a:r>
            <a:r>
              <a:rPr lang="en-US" sz="1800" dirty="0" err="1"/>
              <a:t>jQuery</a:t>
            </a:r>
            <a:r>
              <a:rPr lang="en-US" sz="1800" dirty="0"/>
              <a:t>, most DOM events have an equivalent </a:t>
            </a:r>
            <a:r>
              <a:rPr lang="en-US" sz="1800" dirty="0" err="1"/>
              <a:t>jQuery</a:t>
            </a:r>
            <a:r>
              <a:rPr lang="en-US" sz="1800" dirty="0"/>
              <a:t> method.</a:t>
            </a:r>
          </a:p>
          <a:p>
            <a:r>
              <a:rPr lang="en-US" sz="1800" dirty="0"/>
              <a:t>To assign a click event to all paragraphs on a page, you can do this:</a:t>
            </a:r>
          </a:p>
          <a:p>
            <a:pPr>
              <a:buNone/>
            </a:pPr>
            <a:r>
              <a:rPr lang="en-US" sz="1800" dirty="0"/>
              <a:t>			</a:t>
            </a:r>
            <a:r>
              <a:rPr lang="en-US" sz="1800" b="1" dirty="0"/>
              <a:t>$("p").click();</a:t>
            </a:r>
          </a:p>
          <a:p>
            <a:pPr>
              <a:buNone/>
            </a:pPr>
            <a:r>
              <a:rPr lang="en-US" sz="1800" b="1" u="sng" dirty="0"/>
              <a:t>Example:</a:t>
            </a:r>
          </a:p>
          <a:p>
            <a:pPr>
              <a:buNone/>
            </a:pPr>
            <a:r>
              <a:rPr lang="en-US" sz="1800" dirty="0"/>
              <a:t>	</a:t>
            </a:r>
          </a:p>
          <a:p>
            <a:pPr>
              <a:buNone/>
            </a:pPr>
            <a:r>
              <a:rPr lang="en-US" sz="1800" dirty="0"/>
              <a:t>	$("p").click(function(){</a:t>
            </a:r>
            <a:br>
              <a:rPr lang="en-US" sz="1800" dirty="0"/>
            </a:br>
            <a:r>
              <a:rPr lang="en-US" sz="1800" dirty="0"/>
              <a:t>  // action goes here!!</a:t>
            </a:r>
            <a:br>
              <a:rPr lang="en-US" sz="1800" dirty="0"/>
            </a:br>
            <a:r>
              <a:rPr lang="en-US" sz="1800" dirty="0"/>
              <a:t>});</a:t>
            </a:r>
          </a:p>
          <a:p>
            <a:pPr>
              <a:buNone/>
            </a:pPr>
            <a:endParaRPr lang="en-US" sz="1800" b="1" dirty="0"/>
          </a:p>
          <a:p>
            <a:pPr>
              <a:buNone/>
            </a:pPr>
            <a:r>
              <a:rPr lang="en-US" sz="1800" b="1" u="sng" dirty="0"/>
              <a:t>1. click()</a:t>
            </a:r>
            <a:endParaRPr lang="en-US" sz="1800" u="sng" dirty="0"/>
          </a:p>
          <a:p>
            <a:r>
              <a:rPr lang="en-US" sz="1800" dirty="0"/>
              <a:t>The click() method attaches an event handler function to an HTML element.</a:t>
            </a:r>
          </a:p>
          <a:p>
            <a:r>
              <a:rPr lang="en-US" sz="1800" dirty="0"/>
              <a:t>The function is executed when the user clicks on the HTML element.</a:t>
            </a:r>
          </a:p>
          <a:p>
            <a:r>
              <a:rPr lang="en-US" sz="1800" dirty="0"/>
              <a:t>The following example says: When a click event fires on a &lt;p&gt; element; hide the current &lt;p&gt; element:</a:t>
            </a:r>
          </a:p>
          <a:p>
            <a:pPr>
              <a:buNone/>
            </a:pPr>
            <a:endParaRPr lang="en-US" sz="1800" b="1" dirty="0"/>
          </a:p>
          <a:p>
            <a:pPr>
              <a:buNone/>
            </a:pP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lnSpcReduction="10000"/>
          </a:bodyPr>
          <a:lstStyle/>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$("p").click(function(){</a:t>
            </a:r>
          </a:p>
          <a:p>
            <a:pPr>
              <a:buNone/>
            </a:pPr>
            <a:r>
              <a:rPr lang="en-US" sz="1800" dirty="0"/>
              <a:t>    $(this).hide();</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&lt;p&gt;If you click on me, I will disappear.&lt;/p&gt;</a:t>
            </a:r>
          </a:p>
          <a:p>
            <a:pPr>
              <a:buNone/>
            </a:pPr>
            <a:r>
              <a:rPr lang="en-US" sz="1800" dirty="0"/>
              <a:t>&lt;p&gt;Click me away!&lt;/p&gt;</a:t>
            </a:r>
          </a:p>
          <a:p>
            <a:pPr>
              <a:buNone/>
            </a:pPr>
            <a:r>
              <a:rPr lang="en-US" sz="1800" dirty="0"/>
              <a:t>&lt;p&gt;Click me too!&lt;/p&gt;</a:t>
            </a:r>
          </a:p>
          <a:p>
            <a:pPr>
              <a:buNone/>
            </a:pPr>
            <a:endParaRPr lang="en-US" sz="1800" dirty="0"/>
          </a:p>
          <a:p>
            <a:pPr>
              <a:buNone/>
            </a:pPr>
            <a:r>
              <a:rPr lang="en-US" sz="1800" dirty="0"/>
              <a:t>&lt;/body&gt;</a:t>
            </a:r>
          </a:p>
          <a:p>
            <a:pPr>
              <a:buNone/>
            </a:pPr>
            <a:r>
              <a:rPr lang="en-US" sz="1800" dirty="0"/>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a:t>mouseenter</a:t>
            </a:r>
            <a:r>
              <a:rPr lang="en-US" sz="1800" b="1" u="sng" dirty="0"/>
              <a:t>()</a:t>
            </a:r>
            <a:endParaRPr lang="en-US" sz="1800" u="sng" dirty="0"/>
          </a:p>
          <a:p>
            <a:r>
              <a:rPr lang="en-US" sz="1800" dirty="0"/>
              <a:t>The </a:t>
            </a:r>
            <a:r>
              <a:rPr lang="en-US" sz="1800" dirty="0" err="1"/>
              <a:t>mouseenter</a:t>
            </a:r>
            <a:r>
              <a:rPr lang="en-US" sz="1800" dirty="0"/>
              <a:t>() method attaches an event handler function to an HTML element.</a:t>
            </a:r>
          </a:p>
          <a:p>
            <a:r>
              <a:rPr lang="en-US" sz="1800" dirty="0"/>
              <a:t>The function is executed when the mouse pointer enters the HTML element:</a:t>
            </a:r>
          </a:p>
          <a:p>
            <a:pPr>
              <a:buNone/>
            </a:pPr>
            <a:endParaRPr lang="en-US" sz="1800" dirty="0"/>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$("#p1").</a:t>
            </a:r>
            <a:r>
              <a:rPr lang="en-US" sz="1800" dirty="0" err="1"/>
              <a:t>mouseenter</a:t>
            </a:r>
            <a:r>
              <a:rPr lang="en-US" sz="1800" dirty="0"/>
              <a:t>(function(){</a:t>
            </a:r>
          </a:p>
          <a:p>
            <a:pPr>
              <a:buNone/>
            </a:pPr>
            <a:r>
              <a:rPr lang="en-US" sz="1800" dirty="0"/>
              <a:t>    alert("You entered p1!");</a:t>
            </a:r>
          </a:p>
          <a:p>
            <a:pPr>
              <a:buNone/>
            </a:pPr>
            <a:r>
              <a:rPr lang="en-US" sz="1800" dirty="0"/>
              <a:t>  });</a:t>
            </a:r>
          </a:p>
          <a:p>
            <a:pPr>
              <a:buNone/>
            </a:pPr>
            <a:r>
              <a:rPr lang="en-US" sz="1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lstStyle/>
          <a:p>
            <a:pPr>
              <a:buNone/>
            </a:pPr>
            <a:r>
              <a:rPr lang="en-US" b="1" u="sng" dirty="0"/>
              <a:t>Why jQuery is required</a:t>
            </a:r>
          </a:p>
          <a:p>
            <a:r>
              <a:rPr lang="en-US" sz="1800" dirty="0"/>
              <a:t>It is very fast and extensible.</a:t>
            </a:r>
          </a:p>
          <a:p>
            <a:r>
              <a:rPr lang="en-US" sz="1800" dirty="0"/>
              <a:t>It facilitates the users to write UI related function codes in minimum possible lines.</a:t>
            </a:r>
          </a:p>
          <a:p>
            <a:r>
              <a:rPr lang="en-US" sz="1800" dirty="0"/>
              <a:t>It improves the performance of an application.</a:t>
            </a:r>
          </a:p>
          <a:p>
            <a:r>
              <a:rPr lang="en-US" sz="1800" dirty="0"/>
              <a:t>Browser's compatible web applications can be developed.</a:t>
            </a:r>
          </a:p>
          <a:p>
            <a:r>
              <a:rPr lang="en-US" sz="1800" dirty="0"/>
              <a:t>It uses mostly new features of new browsers.</a:t>
            </a:r>
          </a:p>
          <a:p>
            <a:pPr>
              <a:buNone/>
            </a:pPr>
            <a:endParaRPr lang="en-US" sz="1800" dirty="0"/>
          </a:p>
          <a:p>
            <a:pPr algn="just">
              <a:buNone/>
            </a:pPr>
            <a:r>
              <a:rPr lang="en-US" sz="1800" dirty="0"/>
              <a:t>Many of the biggest companies on the web use jQuery. Some of these companies are:</a:t>
            </a:r>
          </a:p>
          <a:p>
            <a:r>
              <a:rPr lang="en-US" sz="1800" dirty="0"/>
              <a:t>Microsoft</a:t>
            </a:r>
          </a:p>
          <a:p>
            <a:r>
              <a:rPr lang="en-US" sz="1800" dirty="0"/>
              <a:t>Google</a:t>
            </a:r>
          </a:p>
          <a:p>
            <a:r>
              <a:rPr lang="en-US" sz="1800" dirty="0"/>
              <a:t>IBM</a:t>
            </a:r>
          </a:p>
          <a:p>
            <a:r>
              <a:rPr lang="en-US" sz="1800" dirty="0"/>
              <a:t>Netflix</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dirty="0"/>
              <a:t>&lt;/script&gt;</a:t>
            </a:r>
          </a:p>
          <a:p>
            <a:pPr>
              <a:buNone/>
            </a:pPr>
            <a:r>
              <a:rPr lang="en-US" sz="1800" dirty="0"/>
              <a:t>&lt;/head&gt;</a:t>
            </a:r>
          </a:p>
          <a:p>
            <a:pPr>
              <a:buNone/>
            </a:pPr>
            <a:r>
              <a:rPr lang="en-US" sz="1800" dirty="0"/>
              <a:t>&lt;body&gt;</a:t>
            </a:r>
          </a:p>
          <a:p>
            <a:pPr>
              <a:buNone/>
            </a:pPr>
            <a:r>
              <a:rPr lang="en-US" sz="1800" dirty="0"/>
              <a:t>&lt;p id="p1"&gt;Enter this paragraph.&lt;/p&gt;</a:t>
            </a:r>
          </a:p>
          <a:p>
            <a:pPr>
              <a:buNone/>
            </a:pPr>
            <a:r>
              <a:rPr lang="en-US" sz="1800" dirty="0"/>
              <a:t>&lt;/body&gt;</a:t>
            </a:r>
          </a:p>
          <a:p>
            <a:pPr>
              <a:buNone/>
            </a:pPr>
            <a:r>
              <a:rPr lang="en-US" sz="1800" dirty="0"/>
              <a:t>&lt;/html&gt;</a:t>
            </a:r>
          </a:p>
          <a:p>
            <a:pPr>
              <a:buNone/>
            </a:pPr>
            <a:endParaRPr lang="en-US" sz="1800" dirty="0"/>
          </a:p>
          <a:p>
            <a:pPr>
              <a:buNone/>
            </a:pPr>
            <a:r>
              <a:rPr lang="en-US" b="1" u="sng" dirty="0"/>
              <a:t>hover()</a:t>
            </a:r>
            <a:endParaRPr lang="en-US" u="sng" dirty="0"/>
          </a:p>
          <a:p>
            <a:r>
              <a:rPr lang="en-US" sz="1800" dirty="0"/>
              <a:t>The hover() method takes two functions and is a combination of the </a:t>
            </a:r>
            <a:r>
              <a:rPr lang="en-US" sz="1800" dirty="0" err="1"/>
              <a:t>mouseenter</a:t>
            </a:r>
            <a:r>
              <a:rPr lang="en-US" sz="1800" dirty="0"/>
              <a:t>() and </a:t>
            </a:r>
            <a:r>
              <a:rPr lang="en-US" sz="1800" dirty="0" err="1"/>
              <a:t>mouseleave</a:t>
            </a:r>
            <a:r>
              <a:rPr lang="en-US" sz="1800" dirty="0"/>
              <a:t>() methods.</a:t>
            </a:r>
          </a:p>
          <a:p>
            <a:r>
              <a:rPr lang="en-US" sz="1800" dirty="0"/>
              <a:t>The first function is executed when the mouse enters the HTML element, and the second function is executed when the mouse leaves the HTML element:</a:t>
            </a:r>
          </a:p>
          <a:p>
            <a:pPr>
              <a:buNone/>
            </a:pPr>
            <a:endParaRPr lang="en-US" sz="1800" dirty="0"/>
          </a:p>
          <a:p>
            <a:pPr>
              <a:buNone/>
            </a:pPr>
            <a:r>
              <a:rPr lang="en-US" sz="1800" b="1"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endParaRPr lang="en-US" sz="1800" dirty="0"/>
          </a:p>
        </p:txBody>
      </p:sp>
      <p:pic>
        <p:nvPicPr>
          <p:cNvPr id="2050" name="Picture 2"/>
          <p:cNvPicPr>
            <a:picLocks noChangeAspect="1" noChangeArrowheads="1"/>
          </p:cNvPicPr>
          <p:nvPr/>
        </p:nvPicPr>
        <p:blipFill>
          <a:blip r:embed="rId3"/>
          <a:srcRect/>
          <a:stretch>
            <a:fillRect/>
          </a:stretch>
        </p:blipFill>
        <p:spPr bwMode="auto">
          <a:xfrm>
            <a:off x="2576512" y="4314825"/>
            <a:ext cx="6491288" cy="13239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&lt;script&gt;</a:t>
            </a:r>
          </a:p>
          <a:p>
            <a:pPr>
              <a:buNone/>
            </a:pPr>
            <a:r>
              <a:rPr lang="en-US" sz="1800" dirty="0"/>
              <a:t>$(document).ready(function(){</a:t>
            </a:r>
          </a:p>
          <a:p>
            <a:pPr>
              <a:buNone/>
            </a:pPr>
            <a:r>
              <a:rPr lang="en-US" sz="1800" dirty="0"/>
              <a:t>  $("#p1").hover(function(){</a:t>
            </a:r>
          </a:p>
          <a:p>
            <a:pPr>
              <a:buNone/>
            </a:pPr>
            <a:r>
              <a:rPr lang="en-US" sz="1800" dirty="0"/>
              <a:t>    alert("You entered p1!");</a:t>
            </a:r>
          </a:p>
          <a:p>
            <a:pPr>
              <a:buNone/>
            </a:pPr>
            <a:r>
              <a:rPr lang="en-US" sz="1800" dirty="0"/>
              <a:t>  },</a:t>
            </a:r>
          </a:p>
          <a:p>
            <a:pPr>
              <a:buNone/>
            </a:pPr>
            <a:r>
              <a:rPr lang="en-US" sz="1800" dirty="0"/>
              <a:t>  function(){</a:t>
            </a:r>
          </a:p>
          <a:p>
            <a:pPr>
              <a:buNone/>
            </a:pPr>
            <a:r>
              <a:rPr lang="en-US" sz="1800" dirty="0"/>
              <a:t>    alert("Bye! You now leave p1!");</a:t>
            </a:r>
          </a:p>
          <a:p>
            <a:pPr>
              <a:buNone/>
            </a:pPr>
            <a:r>
              <a:rPr lang="en-US" sz="1800" dirty="0"/>
              <a:t>  });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endParaRPr lang="en-US" sz="1800" dirty="0"/>
          </a:p>
          <a:p>
            <a:pPr>
              <a:buNone/>
            </a:pPr>
            <a:r>
              <a:rPr lang="en-US" sz="1800" dirty="0"/>
              <a:t>&lt;p id="p1"&gt;This is a paragraph.&lt;/p&gt;</a:t>
            </a:r>
          </a:p>
          <a:p>
            <a:pPr>
              <a:buNone/>
            </a:pPr>
            <a:endParaRPr lang="en-US" sz="1800" dirty="0"/>
          </a:p>
          <a:p>
            <a:pPr>
              <a:buNone/>
            </a:pPr>
            <a:r>
              <a:rPr lang="en-US" sz="1800" dirty="0"/>
              <a:t>&lt;/body&gt;</a:t>
            </a:r>
          </a:p>
          <a:p>
            <a:pPr>
              <a:buNone/>
            </a:pPr>
            <a:r>
              <a:rPr lang="en-US" sz="1800" dirty="0"/>
              <a:t>&lt;/html&gt;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lnSpcReduction="10000"/>
          </a:bodyPr>
          <a:lstStyle/>
          <a:p>
            <a:pPr>
              <a:buNone/>
            </a:pPr>
            <a:r>
              <a:rPr lang="en-US" b="1" u="sng" dirty="0"/>
              <a:t>focus()</a:t>
            </a:r>
            <a:endParaRPr lang="en-US" u="sng" dirty="0"/>
          </a:p>
          <a:p>
            <a:r>
              <a:rPr lang="en-US" sz="1800" dirty="0"/>
              <a:t>The focus() method attaches an event handler function to an HTML form field.</a:t>
            </a:r>
          </a:p>
          <a:p>
            <a:r>
              <a:rPr lang="en-US" sz="1800" dirty="0"/>
              <a:t>The function is executed when the form field gets focus:</a:t>
            </a:r>
          </a:p>
          <a:p>
            <a:pPr>
              <a:buNone/>
            </a:pPr>
            <a:endParaRPr lang="en-US" sz="1800" dirty="0"/>
          </a:p>
          <a:p>
            <a:pPr>
              <a:buNone/>
            </a:pPr>
            <a:r>
              <a:rPr lang="en-US" sz="1800" b="1"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$("input").focus(function(){</a:t>
            </a:r>
          </a:p>
          <a:p>
            <a:pPr>
              <a:buNone/>
            </a:pPr>
            <a:r>
              <a:rPr lang="en-US" sz="1800" dirty="0"/>
              <a:t>    $(this).</a:t>
            </a:r>
            <a:r>
              <a:rPr lang="en-US" sz="1800" dirty="0" err="1"/>
              <a:t>css</a:t>
            </a:r>
            <a:r>
              <a:rPr lang="en-US" sz="1800" dirty="0"/>
              <a:t>("background-color", "yellow");</a:t>
            </a:r>
          </a:p>
          <a:p>
            <a:pPr>
              <a:buNone/>
            </a:pPr>
            <a:r>
              <a:rPr lang="en-US" sz="1800" dirty="0"/>
              <a:t>  });</a:t>
            </a:r>
          </a:p>
          <a:p>
            <a:pPr>
              <a:buNone/>
            </a:pPr>
            <a:r>
              <a:rPr lang="en-US" sz="1800" dirty="0"/>
              <a:t>  $("input").blur(function(){</a:t>
            </a:r>
          </a:p>
          <a:p>
            <a:pPr>
              <a:buNone/>
            </a:pPr>
            <a:r>
              <a:rPr lang="en-US" sz="1800" dirty="0"/>
              <a:t>    $(this).</a:t>
            </a:r>
            <a:r>
              <a:rPr lang="en-US" sz="1800" dirty="0" err="1"/>
              <a:t>css</a:t>
            </a:r>
            <a:r>
              <a:rPr lang="en-US" sz="1800" dirty="0"/>
              <a:t>("background-color", "green");</a:t>
            </a:r>
          </a:p>
          <a:p>
            <a:pPr>
              <a:buNone/>
            </a:pPr>
            <a:r>
              <a:rPr lang="en-US" sz="1800" dirty="0"/>
              <a:t>  });</a:t>
            </a:r>
          </a:p>
          <a:p>
            <a:pPr>
              <a:buNone/>
            </a:pPr>
            <a:r>
              <a:rPr lang="en-US" sz="1800" dirty="0"/>
              <a:t>});</a:t>
            </a:r>
          </a:p>
        </p:txBody>
      </p:sp>
      <p:pic>
        <p:nvPicPr>
          <p:cNvPr id="1026" name="Picture 2"/>
          <p:cNvPicPr>
            <a:picLocks noChangeAspect="1" noChangeArrowheads="1"/>
          </p:cNvPicPr>
          <p:nvPr/>
        </p:nvPicPr>
        <p:blipFill>
          <a:blip r:embed="rId2"/>
          <a:srcRect/>
          <a:stretch>
            <a:fillRect/>
          </a:stretch>
        </p:blipFill>
        <p:spPr bwMode="auto">
          <a:xfrm>
            <a:off x="4953000" y="1828800"/>
            <a:ext cx="2838450"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62600" y="4267200"/>
            <a:ext cx="2466975" cy="9715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pPr algn="ctr"/>
            <a:r>
              <a:rPr lang="en-US" b="1" u="sng" dirty="0" err="1"/>
              <a:t>jQuery</a:t>
            </a:r>
            <a:r>
              <a:rPr lang="en-US" b="1" u="sng" dirty="0"/>
              <a:t> Effects</a:t>
            </a:r>
            <a:br>
              <a:rPr lang="en-US" b="1" u="sng" dirty="0"/>
            </a:br>
            <a:endParaRPr lang="en-US" b="1" u="sng" dirty="0"/>
          </a:p>
        </p:txBody>
      </p:sp>
      <p:sp>
        <p:nvSpPr>
          <p:cNvPr id="3" name="Content Placeholder 2"/>
          <p:cNvSpPr>
            <a:spLocks noGrp="1"/>
          </p:cNvSpPr>
          <p:nvPr>
            <p:ph sz="quarter" idx="1"/>
          </p:nvPr>
        </p:nvSpPr>
        <p:spPr>
          <a:xfrm>
            <a:off x="228600" y="914400"/>
            <a:ext cx="8763000" cy="5791200"/>
          </a:xfrm>
        </p:spPr>
        <p:txBody>
          <a:bodyPr>
            <a:normAutofit fontScale="92500" lnSpcReduction="20000"/>
          </a:bodyPr>
          <a:lstStyle/>
          <a:p>
            <a:pPr>
              <a:buNone/>
            </a:pPr>
            <a:r>
              <a:rPr lang="en-US" sz="1800" b="1" u="sng" dirty="0" err="1"/>
              <a:t>jQuery</a:t>
            </a:r>
            <a:r>
              <a:rPr lang="en-US" sz="1800" b="1" u="sng" dirty="0"/>
              <a:t> hide() and show()</a:t>
            </a:r>
          </a:p>
          <a:p>
            <a:r>
              <a:rPr lang="en-US" sz="1800" dirty="0"/>
              <a:t>With </a:t>
            </a:r>
            <a:r>
              <a:rPr lang="en-US" sz="1800" dirty="0" err="1"/>
              <a:t>jQuery</a:t>
            </a:r>
            <a:r>
              <a:rPr lang="en-US" sz="1800" dirty="0"/>
              <a:t>, you can hide and show HTML elements with the hide() and show() methods:</a:t>
            </a:r>
          </a:p>
          <a:p>
            <a:pPr>
              <a:buNone/>
            </a:pPr>
            <a:endParaRPr lang="en-US" sz="1800" dirty="0"/>
          </a:p>
          <a:p>
            <a:pPr>
              <a:buNone/>
            </a:pPr>
            <a:r>
              <a:rPr lang="en-US" sz="1800" b="1" u="sng" dirty="0"/>
              <a:t>Example:</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$("#hide").click(function(){</a:t>
            </a:r>
          </a:p>
          <a:p>
            <a:pPr>
              <a:buNone/>
            </a:pPr>
            <a:r>
              <a:rPr lang="en-US" sz="1800" dirty="0"/>
              <a:t>    $("p").hide();</a:t>
            </a:r>
          </a:p>
          <a:p>
            <a:pPr>
              <a:buNone/>
            </a:pPr>
            <a:r>
              <a:rPr lang="en-US" sz="1800" dirty="0"/>
              <a:t>  });</a:t>
            </a:r>
          </a:p>
          <a:p>
            <a:pPr>
              <a:buNone/>
            </a:pPr>
            <a:r>
              <a:rPr lang="en-US" sz="1800" dirty="0"/>
              <a:t>  $("#show").click(function(){</a:t>
            </a:r>
          </a:p>
          <a:p>
            <a:pPr>
              <a:buNone/>
            </a:pPr>
            <a:r>
              <a:rPr lang="en-US" sz="1800" dirty="0"/>
              <a:t>    $("p").show();</a:t>
            </a:r>
          </a:p>
          <a:p>
            <a:pPr>
              <a:buNone/>
            </a:pPr>
            <a:r>
              <a:rPr lang="en-US" sz="1800" dirty="0"/>
              <a:t>  });</a:t>
            </a:r>
          </a:p>
          <a:p>
            <a:pPr>
              <a:buNone/>
            </a:pPr>
            <a:r>
              <a:rPr lang="en-US" sz="1800" dirty="0"/>
              <a:t>});</a:t>
            </a:r>
          </a:p>
          <a:p>
            <a:pPr>
              <a:buNone/>
            </a:pP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a:bodyPr>
          <a:lstStyle/>
          <a:p>
            <a:pPr>
              <a:buNone/>
            </a:pPr>
            <a:r>
              <a:rPr lang="en-US" sz="1800" dirty="0"/>
              <a:t>&lt;/script&gt;</a:t>
            </a:r>
          </a:p>
          <a:p>
            <a:pPr>
              <a:buNone/>
            </a:pPr>
            <a:r>
              <a:rPr lang="en-US" sz="1800" dirty="0"/>
              <a:t>&lt;/head&gt;</a:t>
            </a:r>
          </a:p>
          <a:p>
            <a:pPr>
              <a:buNone/>
            </a:pPr>
            <a:r>
              <a:rPr lang="en-US" sz="1800" dirty="0"/>
              <a:t>&lt;body&gt;</a:t>
            </a:r>
          </a:p>
          <a:p>
            <a:pPr>
              <a:buNone/>
            </a:pPr>
            <a:r>
              <a:rPr lang="en-US" sz="1800" dirty="0"/>
              <a:t>&lt;p&gt;If you click on the "Hide" button, It will disappear.&lt;/p&gt;</a:t>
            </a:r>
          </a:p>
          <a:p>
            <a:pPr>
              <a:buNone/>
            </a:pPr>
            <a:r>
              <a:rPr lang="en-US" sz="1800" dirty="0"/>
              <a:t>&lt;button id="hide"&gt;Hide&lt;/button&gt;</a:t>
            </a:r>
          </a:p>
          <a:p>
            <a:pPr>
              <a:buNone/>
            </a:pPr>
            <a:r>
              <a:rPr lang="en-US" sz="1800" dirty="0"/>
              <a:t>&lt;button id="show"&gt;Show&lt;/button&gt;</a:t>
            </a:r>
          </a:p>
          <a:p>
            <a:pPr>
              <a:buNone/>
            </a:pPr>
            <a:r>
              <a:rPr lang="en-US" sz="1800" dirty="0"/>
              <a:t>&lt;/body&gt;</a:t>
            </a:r>
          </a:p>
          <a:p>
            <a:pPr>
              <a:buNone/>
            </a:pPr>
            <a:r>
              <a:rPr lang="en-US" sz="1800" dirty="0"/>
              <a:t>&lt;/html&gt;</a:t>
            </a:r>
          </a:p>
          <a:p>
            <a:pPr>
              <a:buNone/>
            </a:pPr>
            <a:endParaRPr lang="en-US" sz="1800" dirty="0"/>
          </a:p>
          <a:p>
            <a:pPr>
              <a:buNone/>
            </a:pPr>
            <a:r>
              <a:rPr lang="en-US" sz="1800" b="1" u="sng" dirty="0"/>
              <a:t>Syntax:</a:t>
            </a:r>
            <a:endParaRPr lang="en-US" sz="1800" u="sng" dirty="0"/>
          </a:p>
          <a:p>
            <a:pPr algn="ctr"/>
            <a:r>
              <a:rPr lang="en-US" sz="1800" b="1" dirty="0"/>
              <a:t>$(</a:t>
            </a:r>
            <a:r>
              <a:rPr lang="en-US" sz="1800" b="1" i="1" dirty="0"/>
              <a:t>selector</a:t>
            </a:r>
            <a:r>
              <a:rPr lang="en-US" sz="1800" b="1" dirty="0"/>
              <a:t>).hide(</a:t>
            </a:r>
            <a:r>
              <a:rPr lang="en-US" sz="1800" b="1" i="1" dirty="0" err="1"/>
              <a:t>speed,callback</a:t>
            </a:r>
            <a:r>
              <a:rPr lang="en-US" sz="1800" b="1" dirty="0"/>
              <a:t>);</a:t>
            </a:r>
          </a:p>
          <a:p>
            <a:pPr algn="ctr"/>
            <a:r>
              <a:rPr lang="en-US" sz="1800" b="1" dirty="0"/>
              <a:t>$(</a:t>
            </a:r>
            <a:r>
              <a:rPr lang="en-US" sz="1800" b="1" i="1" dirty="0"/>
              <a:t>selector</a:t>
            </a:r>
            <a:r>
              <a:rPr lang="en-US" sz="1800" b="1" dirty="0"/>
              <a:t>).show(</a:t>
            </a:r>
            <a:r>
              <a:rPr lang="en-US" sz="1800" b="1" i="1" dirty="0" err="1"/>
              <a:t>speed,callback</a:t>
            </a:r>
            <a:r>
              <a:rPr lang="en-US" sz="1800" b="1" dirty="0"/>
              <a:t>);</a:t>
            </a:r>
          </a:p>
          <a:p>
            <a:pPr algn="ctr"/>
            <a:endParaRPr lang="en-US" sz="1800" b="1" dirty="0"/>
          </a:p>
          <a:p>
            <a:r>
              <a:rPr lang="en-US" sz="1800" dirty="0"/>
              <a:t>The optional speed parameter specifies the speed of the hiding/showing, and can take the following values: "slow", "fast", or milliseconds.</a:t>
            </a:r>
          </a:p>
          <a:p>
            <a:r>
              <a:rPr lang="en-US" sz="1800" dirty="0"/>
              <a:t>The optional callback parameter is a function to be executed after the hide() or show() </a:t>
            </a:r>
            <a:r>
              <a:rPr lang="en-US" sz="1800"/>
              <a:t>method completes.</a:t>
            </a:r>
            <a:endParaRPr lang="en-US" sz="1800" b="1" dirty="0"/>
          </a:p>
          <a:p>
            <a:pPr>
              <a:buNone/>
            </a:pP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85000" lnSpcReduction="20000"/>
          </a:bodyPr>
          <a:lstStyle/>
          <a:p>
            <a:pPr>
              <a:buNone/>
            </a:pPr>
            <a:r>
              <a:rPr lang="en-US" sz="1800" dirty="0"/>
              <a:t>The following example demonstrates the speed parameter with hide():</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$("button").click(function(){</a:t>
            </a:r>
          </a:p>
          <a:p>
            <a:pPr>
              <a:buNone/>
            </a:pPr>
            <a:r>
              <a:rPr lang="en-US" sz="1800" dirty="0"/>
              <a:t>    $("p").hide(1000);</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endParaRPr lang="en-US" sz="1800" dirty="0"/>
          </a:p>
          <a:p>
            <a:pPr>
              <a:buNone/>
            </a:pPr>
            <a:r>
              <a:rPr lang="en-US" sz="1800" dirty="0"/>
              <a:t>&lt;button&gt;Hide&lt;/button&gt;</a:t>
            </a:r>
          </a:p>
          <a:p>
            <a:pPr>
              <a:buNone/>
            </a:pPr>
            <a:endParaRPr lang="en-US" sz="1800" dirty="0"/>
          </a:p>
          <a:p>
            <a:pPr>
              <a:buNone/>
            </a:pPr>
            <a:r>
              <a:rPr lang="en-US" sz="1800" dirty="0"/>
              <a:t>&lt;p&gt;This is a paragraph with little content.&lt;/p&gt;</a:t>
            </a:r>
          </a:p>
          <a:p>
            <a:pPr>
              <a:buNone/>
            </a:pPr>
            <a:r>
              <a:rPr lang="en-US" sz="1800" dirty="0"/>
              <a:t>&lt;p&gt;This is another small paragraph.&lt;/p&gt;</a:t>
            </a:r>
          </a:p>
          <a:p>
            <a:pPr>
              <a:buNone/>
            </a:pPr>
            <a:endParaRPr lang="en-US" sz="1800" dirty="0"/>
          </a:p>
          <a:p>
            <a:pPr>
              <a:buNone/>
            </a:pPr>
            <a:r>
              <a:rPr lang="en-US" sz="1800" dirty="0"/>
              <a:t>&lt;/body&gt;</a:t>
            </a:r>
          </a:p>
          <a:p>
            <a:pPr>
              <a:buNone/>
            </a:pPr>
            <a:r>
              <a:rPr lang="en-US" sz="1800" dirty="0"/>
              <a:t>&lt;/html&gt;</a:t>
            </a:r>
          </a:p>
          <a:p>
            <a:pPr>
              <a:buNone/>
            </a:pP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477000"/>
          </a:xfrm>
        </p:spPr>
        <p:txBody>
          <a:bodyPr>
            <a:normAutofit/>
          </a:bodyPr>
          <a:lstStyle/>
          <a:p>
            <a:pPr>
              <a:buNone/>
            </a:pPr>
            <a:r>
              <a:rPr lang="en-US" sz="1800" b="1" u="sng" dirty="0" err="1"/>
              <a:t>jQuery</a:t>
            </a:r>
            <a:r>
              <a:rPr lang="en-US" sz="1800" b="1" u="sng" dirty="0"/>
              <a:t> Fading Methods</a:t>
            </a:r>
          </a:p>
          <a:p>
            <a:r>
              <a:rPr lang="en-US" sz="1800" dirty="0"/>
              <a:t>With </a:t>
            </a:r>
            <a:r>
              <a:rPr lang="en-US" sz="1800" dirty="0" err="1"/>
              <a:t>jQuery</a:t>
            </a:r>
            <a:r>
              <a:rPr lang="en-US" sz="1800" dirty="0"/>
              <a:t> you can fade an element in and out of visibility.</a:t>
            </a:r>
          </a:p>
          <a:p>
            <a:r>
              <a:rPr lang="en-US" sz="1800" dirty="0" err="1"/>
              <a:t>jQuery</a:t>
            </a:r>
            <a:r>
              <a:rPr lang="en-US" sz="1800" dirty="0"/>
              <a:t> has the following fade methods:</a:t>
            </a:r>
          </a:p>
          <a:p>
            <a:pPr>
              <a:buNone/>
            </a:pPr>
            <a:endParaRPr lang="en-US" sz="1800" dirty="0"/>
          </a:p>
          <a:p>
            <a:pPr>
              <a:buNone/>
            </a:pPr>
            <a:r>
              <a:rPr lang="en-US" sz="1800" b="1" u="sng" dirty="0" err="1"/>
              <a:t>jQuery</a:t>
            </a:r>
            <a:r>
              <a:rPr lang="en-US" sz="1800" b="1" u="sng" dirty="0"/>
              <a:t> </a:t>
            </a:r>
            <a:r>
              <a:rPr lang="en-US" sz="1800" b="1" u="sng" dirty="0" err="1"/>
              <a:t>fadeIn</a:t>
            </a:r>
            <a:r>
              <a:rPr lang="en-US" sz="1800" b="1" u="sng" dirty="0"/>
              <a:t>() Method</a:t>
            </a:r>
          </a:p>
          <a:p>
            <a:r>
              <a:rPr lang="en-US" sz="1800" dirty="0"/>
              <a:t>The </a:t>
            </a:r>
            <a:r>
              <a:rPr lang="en-US" sz="1800" dirty="0" err="1"/>
              <a:t>jQuery</a:t>
            </a:r>
            <a:r>
              <a:rPr lang="en-US" sz="1800" dirty="0"/>
              <a:t> </a:t>
            </a:r>
            <a:r>
              <a:rPr lang="en-US" sz="1800" dirty="0" err="1"/>
              <a:t>fadeIn</a:t>
            </a:r>
            <a:r>
              <a:rPr lang="en-US" sz="1800" dirty="0"/>
              <a:t>() method is used to fade in a hidden element.</a:t>
            </a:r>
          </a:p>
          <a:p>
            <a:pPr>
              <a:buNone/>
            </a:pPr>
            <a:endParaRPr lang="en-US" sz="1800" b="1" u="sng" dirty="0"/>
          </a:p>
          <a:p>
            <a:pPr>
              <a:buNone/>
            </a:pPr>
            <a:r>
              <a:rPr lang="en-US" sz="1800" b="1" u="sng" dirty="0"/>
              <a:t>Syntax:</a:t>
            </a:r>
            <a:endParaRPr lang="en-US" sz="1800" u="sng" dirty="0"/>
          </a:p>
          <a:p>
            <a:pPr>
              <a:buNone/>
            </a:pPr>
            <a:r>
              <a:rPr lang="en-US" sz="1800" dirty="0"/>
              <a:t>			</a:t>
            </a:r>
            <a:r>
              <a:rPr lang="en-US" sz="1800" b="1" dirty="0"/>
              <a:t>$(</a:t>
            </a:r>
            <a:r>
              <a:rPr lang="en-US" sz="1800" b="1" i="1" dirty="0"/>
              <a:t>selector</a:t>
            </a:r>
            <a:r>
              <a:rPr lang="en-US" sz="1800" b="1" dirty="0"/>
              <a:t>).</a:t>
            </a:r>
            <a:r>
              <a:rPr lang="en-US" sz="1800" b="1" dirty="0" err="1"/>
              <a:t>fadeIn</a:t>
            </a:r>
            <a:r>
              <a:rPr lang="en-US" sz="1800" b="1" dirty="0"/>
              <a:t>(</a:t>
            </a:r>
            <a:r>
              <a:rPr lang="en-US" sz="1800" b="1" i="1" dirty="0" err="1"/>
              <a:t>speed,callback</a:t>
            </a:r>
            <a:r>
              <a:rPr lang="en-US" sz="1800" b="1" dirty="0"/>
              <a:t>);</a:t>
            </a:r>
          </a:p>
          <a:p>
            <a:pPr>
              <a:buNone/>
            </a:pPr>
            <a:endParaRPr lang="en-US" sz="1800" dirty="0"/>
          </a:p>
          <a:p>
            <a:r>
              <a:rPr lang="en-US" sz="1800" dirty="0"/>
              <a:t>The optional speed parameter specifies the duration of the effect. It can take the following values: "slow", "fast", or milliseconds.</a:t>
            </a:r>
          </a:p>
          <a:p>
            <a:r>
              <a:rPr lang="en-US" sz="1800" dirty="0"/>
              <a:t>The optional callback parameter is a function to be executed after the fading completes.</a:t>
            </a:r>
          </a:p>
          <a:p>
            <a:r>
              <a:rPr lang="en-US" sz="1800" dirty="0"/>
              <a:t>The following example demonstrates the </a:t>
            </a:r>
            <a:r>
              <a:rPr lang="en-US" sz="1800" dirty="0" err="1"/>
              <a:t>fadeIn</a:t>
            </a:r>
            <a:r>
              <a:rPr lang="en-US" sz="1800" dirty="0"/>
              <a:t>() method with different parameters:</a:t>
            </a:r>
          </a:p>
          <a:p>
            <a:pPr>
              <a:buNone/>
            </a:pP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Autofit/>
          </a:bodyPr>
          <a:lstStyle/>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$("button").click(function(){</a:t>
            </a:r>
          </a:p>
          <a:p>
            <a:pPr>
              <a:buNone/>
            </a:pPr>
            <a:r>
              <a:rPr lang="en-US" sz="1800" dirty="0"/>
              <a:t>    $("#div1").</a:t>
            </a:r>
            <a:r>
              <a:rPr lang="en-US" sz="1800" dirty="0" err="1"/>
              <a:t>fadeIn</a:t>
            </a:r>
            <a:r>
              <a:rPr lang="en-US" sz="1800" dirty="0"/>
              <a:t>();</a:t>
            </a:r>
          </a:p>
          <a:p>
            <a:pPr>
              <a:buNone/>
            </a:pPr>
            <a:r>
              <a:rPr lang="en-US" sz="1800" dirty="0"/>
              <a:t>    $("#div2").</a:t>
            </a:r>
            <a:r>
              <a:rPr lang="en-US" sz="1800" dirty="0" err="1"/>
              <a:t>fadeIn</a:t>
            </a:r>
            <a:r>
              <a:rPr lang="en-US" sz="1800" dirty="0"/>
              <a:t>("slow");</a:t>
            </a:r>
          </a:p>
          <a:p>
            <a:pPr>
              <a:buNone/>
            </a:pPr>
            <a:r>
              <a:rPr lang="en-US" sz="1800" dirty="0"/>
              <a:t>    $("#div3").</a:t>
            </a:r>
            <a:r>
              <a:rPr lang="en-US" sz="1800" dirty="0" err="1"/>
              <a:t>fadeIn</a:t>
            </a:r>
            <a:r>
              <a:rPr lang="en-US" sz="1800" dirty="0"/>
              <a:t>(3000);</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70000" lnSpcReduction="20000"/>
          </a:bodyPr>
          <a:lstStyle/>
          <a:p>
            <a:pPr>
              <a:buNone/>
            </a:pPr>
            <a:r>
              <a:rPr lang="en-US" dirty="0"/>
              <a:t>&lt;p&gt;Demonstrate </a:t>
            </a:r>
            <a:r>
              <a:rPr lang="en-US" dirty="0" err="1"/>
              <a:t>fadeIn</a:t>
            </a:r>
            <a:r>
              <a:rPr lang="en-US" dirty="0"/>
              <a:t>() with different parameters.&lt;/p&gt;</a:t>
            </a:r>
          </a:p>
          <a:p>
            <a:pPr>
              <a:buNone/>
            </a:pPr>
            <a:endParaRPr lang="en-US" dirty="0"/>
          </a:p>
          <a:p>
            <a:pPr>
              <a:buNone/>
            </a:pPr>
            <a:r>
              <a:rPr lang="en-US" dirty="0"/>
              <a:t>&lt;button&gt;Click to fade in boxes&lt;/button&gt;&lt;</a:t>
            </a:r>
            <a:r>
              <a:rPr lang="en-US" dirty="0" err="1"/>
              <a:t>br</a:t>
            </a:r>
            <a:r>
              <a:rPr lang="en-US" dirty="0"/>
              <a:t>&gt;&lt;</a:t>
            </a:r>
            <a:r>
              <a:rPr lang="en-US" dirty="0" err="1"/>
              <a:t>br</a:t>
            </a:r>
            <a:r>
              <a:rPr lang="en-US" dirty="0"/>
              <a:t>&gt;</a:t>
            </a:r>
          </a:p>
          <a:p>
            <a:pPr>
              <a:buNone/>
            </a:pPr>
            <a:endParaRPr lang="en-US" dirty="0"/>
          </a:p>
          <a:p>
            <a:pPr>
              <a:buNone/>
            </a:pPr>
            <a:r>
              <a:rPr lang="en-US" dirty="0"/>
              <a:t>&lt;div id="div1" </a:t>
            </a:r>
          </a:p>
          <a:p>
            <a:pPr>
              <a:buNone/>
            </a:pPr>
            <a:endParaRPr lang="en-US" dirty="0"/>
          </a:p>
          <a:p>
            <a:pPr>
              <a:buNone/>
            </a:pPr>
            <a:r>
              <a:rPr lang="en-US" dirty="0"/>
              <a:t>style="width:80px;height:80px;display:none;background-</a:t>
            </a:r>
          </a:p>
          <a:p>
            <a:pPr>
              <a:buNone/>
            </a:pPr>
            <a:endParaRPr lang="en-US" dirty="0"/>
          </a:p>
          <a:p>
            <a:pPr>
              <a:buNone/>
            </a:pPr>
            <a:r>
              <a:rPr lang="en-US" dirty="0" err="1"/>
              <a:t>color:red</a:t>
            </a:r>
            <a:r>
              <a:rPr lang="en-US" dirty="0"/>
              <a:t>;"&gt;&lt;/div&gt;&lt;</a:t>
            </a:r>
            <a:r>
              <a:rPr lang="en-US" dirty="0" err="1"/>
              <a:t>br</a:t>
            </a:r>
            <a:r>
              <a:rPr lang="en-US" dirty="0"/>
              <a:t>&gt;</a:t>
            </a:r>
          </a:p>
          <a:p>
            <a:pPr>
              <a:buNone/>
            </a:pPr>
            <a:r>
              <a:rPr lang="en-US" dirty="0"/>
              <a:t>&lt;div id="div2" </a:t>
            </a:r>
          </a:p>
          <a:p>
            <a:pPr>
              <a:buNone/>
            </a:pPr>
            <a:endParaRPr lang="en-US" dirty="0"/>
          </a:p>
          <a:p>
            <a:pPr>
              <a:buNone/>
            </a:pPr>
            <a:r>
              <a:rPr lang="en-US" dirty="0"/>
              <a:t>style="width:80px;height:80px;display:none;background-</a:t>
            </a:r>
          </a:p>
          <a:p>
            <a:pPr>
              <a:buNone/>
            </a:pPr>
            <a:endParaRPr lang="en-US" dirty="0"/>
          </a:p>
          <a:p>
            <a:pPr>
              <a:buNone/>
            </a:pPr>
            <a:r>
              <a:rPr lang="en-US" dirty="0" err="1"/>
              <a:t>color:green</a:t>
            </a:r>
            <a:r>
              <a:rPr lang="en-US" dirty="0"/>
              <a:t>;"&gt;&lt;/div&gt;&lt;</a:t>
            </a:r>
            <a:r>
              <a:rPr lang="en-US" dirty="0" err="1"/>
              <a:t>br</a:t>
            </a:r>
            <a:r>
              <a:rPr lang="en-US" dirty="0"/>
              <a:t>&gt;</a:t>
            </a:r>
          </a:p>
          <a:p>
            <a:pPr>
              <a:buNone/>
            </a:pPr>
            <a:r>
              <a:rPr lang="en-US" dirty="0"/>
              <a:t>&lt;div id="div3" </a:t>
            </a:r>
          </a:p>
          <a:p>
            <a:pPr>
              <a:buNone/>
            </a:pPr>
            <a:endParaRPr lang="en-US" dirty="0"/>
          </a:p>
          <a:p>
            <a:pPr>
              <a:buNone/>
            </a:pPr>
            <a:r>
              <a:rPr lang="en-US" dirty="0"/>
              <a:t>style="width:80px;height:80px;display:none;background-</a:t>
            </a:r>
          </a:p>
          <a:p>
            <a:pPr>
              <a:buNone/>
            </a:pPr>
            <a:endParaRPr lang="en-US" dirty="0"/>
          </a:p>
          <a:p>
            <a:pPr>
              <a:buNone/>
            </a:pPr>
            <a:r>
              <a:rPr lang="en-US" dirty="0" err="1"/>
              <a:t>color:blue</a:t>
            </a:r>
            <a:r>
              <a:rPr lang="en-US" dirty="0"/>
              <a:t>;"&gt;&lt;/div&gt;</a:t>
            </a:r>
          </a:p>
          <a:p>
            <a:pPr>
              <a:buNone/>
            </a:pPr>
            <a:endParaRPr lang="en-US" dirty="0"/>
          </a:p>
          <a:p>
            <a:pPr>
              <a:buNone/>
            </a:pPr>
            <a:r>
              <a:rPr lang="en-US" dirty="0"/>
              <a:t>&lt;/body&gt;</a:t>
            </a:r>
          </a:p>
          <a:p>
            <a:pPr>
              <a:buNone/>
            </a:pPr>
            <a:r>
              <a:rPr lang="en-US" dirty="0"/>
              <a:t>&lt;/html&gt;</a:t>
            </a:r>
          </a:p>
          <a:p>
            <a:pPr>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590800"/>
            <a:ext cx="248400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85000" lnSpcReduction="20000"/>
          </a:bodyPr>
          <a:lstStyle/>
          <a:p>
            <a:pPr>
              <a:buNone/>
            </a:pPr>
            <a:r>
              <a:rPr lang="en-US" sz="1800" b="1" u="sng" dirty="0" err="1"/>
              <a:t>jQuery</a:t>
            </a:r>
            <a:r>
              <a:rPr lang="en-US" sz="1800" b="1" u="sng" dirty="0"/>
              <a:t> </a:t>
            </a:r>
            <a:r>
              <a:rPr lang="en-US" sz="1800" b="1" u="sng" dirty="0" err="1"/>
              <a:t>fadeOut</a:t>
            </a:r>
            <a:r>
              <a:rPr lang="en-US" sz="1800" b="1" u="sng" dirty="0"/>
              <a:t>() Method</a:t>
            </a:r>
          </a:p>
          <a:p>
            <a:r>
              <a:rPr lang="en-US" sz="1800" dirty="0"/>
              <a:t>The </a:t>
            </a:r>
            <a:r>
              <a:rPr lang="en-US" sz="1800" dirty="0" err="1"/>
              <a:t>jQuery</a:t>
            </a:r>
            <a:r>
              <a:rPr lang="en-US" sz="1800" dirty="0"/>
              <a:t> </a:t>
            </a:r>
            <a:r>
              <a:rPr lang="en-US" sz="1800" dirty="0" err="1"/>
              <a:t>fadeOut</a:t>
            </a:r>
            <a:r>
              <a:rPr lang="en-US" sz="1800" dirty="0"/>
              <a:t>() method is used to fade out a visible element.</a:t>
            </a:r>
          </a:p>
          <a:p>
            <a:pPr>
              <a:buNone/>
            </a:pPr>
            <a:r>
              <a:rPr lang="en-US" sz="1800" b="1" u="sng" dirty="0"/>
              <a:t>Syntax:</a:t>
            </a:r>
            <a:endParaRPr lang="en-US" sz="1800" u="sng" dirty="0"/>
          </a:p>
          <a:p>
            <a:pPr>
              <a:buNone/>
            </a:pPr>
            <a:r>
              <a:rPr lang="en-US" sz="1800" dirty="0"/>
              <a:t>		</a:t>
            </a:r>
          </a:p>
          <a:p>
            <a:pPr>
              <a:buNone/>
            </a:pPr>
            <a:r>
              <a:rPr lang="en-US" sz="1800" dirty="0"/>
              <a:t>		</a:t>
            </a:r>
            <a:r>
              <a:rPr lang="en-US" sz="1800" b="1" dirty="0"/>
              <a:t>$(</a:t>
            </a:r>
            <a:r>
              <a:rPr lang="en-US" sz="1800" b="1" i="1" dirty="0"/>
              <a:t>selector</a:t>
            </a:r>
            <a:r>
              <a:rPr lang="en-US" sz="1800" b="1" dirty="0"/>
              <a:t>).</a:t>
            </a:r>
            <a:r>
              <a:rPr lang="en-US" sz="1800" b="1" dirty="0" err="1"/>
              <a:t>fadeOut</a:t>
            </a:r>
            <a:r>
              <a:rPr lang="en-US" sz="1800" b="1" dirty="0"/>
              <a:t>(</a:t>
            </a:r>
            <a:r>
              <a:rPr lang="en-US" sz="1800" b="1" i="1" dirty="0" err="1"/>
              <a:t>speed,callback</a:t>
            </a:r>
            <a:r>
              <a:rPr lang="en-US" sz="1800" b="1" dirty="0"/>
              <a:t>);</a:t>
            </a:r>
          </a:p>
          <a:p>
            <a:pPr>
              <a:buNone/>
            </a:pPr>
            <a:endParaRPr lang="en-US" sz="1800" dirty="0"/>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a:t>
            </a:r>
          </a:p>
          <a:p>
            <a:pPr>
              <a:buNone/>
            </a:pPr>
            <a:endParaRPr lang="en-US" sz="1800" dirty="0"/>
          </a:p>
          <a:p>
            <a:pPr>
              <a:buNone/>
            </a:pPr>
            <a:r>
              <a:rPr lang="en-US" sz="1800" dirty="0"/>
              <a:t>1/</a:t>
            </a:r>
            <a:r>
              <a:rPr lang="en-US" sz="1800" dirty="0" err="1"/>
              <a:t>jquery.min.js</a:t>
            </a:r>
            <a:r>
              <a:rPr lang="en-US" sz="1800" dirty="0"/>
              <a:t>"&gt;&lt;/script&gt;</a:t>
            </a:r>
          </a:p>
          <a:p>
            <a:pPr>
              <a:buNone/>
            </a:pPr>
            <a:r>
              <a:rPr lang="en-US" sz="1800" dirty="0"/>
              <a:t>&lt;script&gt;</a:t>
            </a:r>
          </a:p>
          <a:p>
            <a:pPr>
              <a:buNone/>
            </a:pPr>
            <a:r>
              <a:rPr lang="en-US" sz="1800" dirty="0"/>
              <a:t>$(document).ready(function(){</a:t>
            </a:r>
          </a:p>
          <a:p>
            <a:pPr>
              <a:buNone/>
            </a:pPr>
            <a:r>
              <a:rPr lang="en-US" sz="1800" dirty="0"/>
              <a:t>  $("button").click(function(){</a:t>
            </a:r>
          </a:p>
          <a:p>
            <a:pPr>
              <a:buNone/>
            </a:pPr>
            <a:r>
              <a:rPr lang="en-US" sz="1800" dirty="0"/>
              <a:t>    $("#div1").</a:t>
            </a:r>
            <a:r>
              <a:rPr lang="en-US" sz="1800" dirty="0" err="1"/>
              <a:t>fadeOut</a:t>
            </a:r>
            <a:r>
              <a:rPr lang="en-US" sz="1800" dirty="0"/>
              <a:t>();</a:t>
            </a:r>
          </a:p>
          <a:p>
            <a:pPr>
              <a:buNone/>
            </a:pPr>
            <a:r>
              <a:rPr lang="en-US" sz="1800" dirty="0"/>
              <a:t>    $("#div2").</a:t>
            </a:r>
            <a:r>
              <a:rPr lang="en-US" sz="1800" dirty="0" err="1"/>
              <a:t>fadeOut</a:t>
            </a:r>
            <a:r>
              <a:rPr lang="en-US" sz="1800" dirty="0"/>
              <a:t>("slow");</a:t>
            </a:r>
          </a:p>
          <a:p>
            <a:pPr>
              <a:buNone/>
            </a:pPr>
            <a:r>
              <a:rPr lang="en-US" sz="1800" dirty="0"/>
              <a:t>    $("#div3").</a:t>
            </a:r>
            <a:r>
              <a:rPr lang="en-US" sz="1800" dirty="0" err="1"/>
              <a:t>fadeOut</a:t>
            </a:r>
            <a:r>
              <a:rPr lang="en-US" sz="1800" dirty="0"/>
              <a:t>(3000);</a:t>
            </a:r>
          </a:p>
          <a:p>
            <a:pPr>
              <a:buNone/>
            </a:pPr>
            <a:r>
              <a:rPr lang="en-US" sz="1800" dirty="0"/>
              <a:t>  });</a:t>
            </a:r>
          </a:p>
          <a:p>
            <a:pPr>
              <a:buNone/>
            </a:pPr>
            <a:r>
              <a:rPr lang="en-US"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lstStyle/>
          <a:p>
            <a:pPr>
              <a:buNone/>
            </a:pPr>
            <a:r>
              <a:rPr lang="en-US" sz="1800" b="1" u="sng" dirty="0"/>
              <a:t>Adding jQuery to Your Web Pages</a:t>
            </a:r>
          </a:p>
          <a:p>
            <a:pPr>
              <a:buNone/>
            </a:pPr>
            <a:r>
              <a:rPr lang="en-US" sz="1800" dirty="0"/>
              <a:t>There are several ways to start using jQuery on your web site. You can:</a:t>
            </a:r>
          </a:p>
          <a:p>
            <a:r>
              <a:rPr lang="en-US" sz="1800" dirty="0"/>
              <a:t>Download the jQuery library from jQuery.com</a:t>
            </a:r>
          </a:p>
          <a:p>
            <a:r>
              <a:rPr lang="en-US" sz="1800" dirty="0"/>
              <a:t>Include jQuery from a CDN, like Google</a:t>
            </a:r>
          </a:p>
          <a:p>
            <a:pPr>
              <a:buNone/>
            </a:pPr>
            <a:endParaRPr lang="en-US" sz="1800" dirty="0"/>
          </a:p>
          <a:p>
            <a:pPr>
              <a:buNone/>
            </a:pPr>
            <a:r>
              <a:rPr lang="en-US" sz="1800" b="1" u="sng" dirty="0"/>
              <a:t>Downloading </a:t>
            </a:r>
            <a:r>
              <a:rPr lang="en-US" sz="1800" b="1" u="sng" dirty="0" err="1"/>
              <a:t>jQuery</a:t>
            </a:r>
            <a:endParaRPr lang="en-US" sz="1800" b="1" u="sng" dirty="0"/>
          </a:p>
          <a:p>
            <a:pPr>
              <a:buNone/>
            </a:pPr>
            <a:r>
              <a:rPr lang="en-US" sz="1800" dirty="0"/>
              <a:t>There are two versions of </a:t>
            </a:r>
            <a:r>
              <a:rPr lang="en-US" sz="1800" dirty="0" err="1"/>
              <a:t>jQuery</a:t>
            </a:r>
            <a:r>
              <a:rPr lang="en-US" sz="1800" dirty="0"/>
              <a:t> available for downloading:</a:t>
            </a:r>
          </a:p>
          <a:p>
            <a:r>
              <a:rPr lang="en-US" sz="1800" u="sng" dirty="0"/>
              <a:t>Production version </a:t>
            </a:r>
            <a:r>
              <a:rPr lang="en-US" sz="1800" dirty="0"/>
              <a:t>- this is for your live website because it has been minified and compressed</a:t>
            </a:r>
          </a:p>
          <a:p>
            <a:r>
              <a:rPr lang="en-US" sz="1800" u="sng" dirty="0"/>
              <a:t>Development version </a:t>
            </a:r>
            <a:r>
              <a:rPr lang="en-US" sz="1800" dirty="0"/>
              <a:t>- this is for testing and development (uncompressed and readable code)</a:t>
            </a:r>
          </a:p>
          <a:p>
            <a:pPr>
              <a:buNone/>
            </a:pPr>
            <a:r>
              <a:rPr lang="en-US" sz="1800" dirty="0"/>
              <a:t>Both versions can be downloaded from </a:t>
            </a:r>
            <a:r>
              <a:rPr lang="en-US" sz="1800" dirty="0">
                <a:hlinkClick r:id="rId2"/>
              </a:rPr>
              <a:t>jQuery.com</a:t>
            </a:r>
            <a:r>
              <a:rPr lang="en-US" sz="1800" dirty="0"/>
              <a:t>.</a:t>
            </a:r>
          </a:p>
          <a:p>
            <a:pPr>
              <a:buNone/>
            </a:pPr>
            <a:endParaRPr lang="en-US" sz="1800" dirty="0"/>
          </a:p>
          <a:p>
            <a:pPr algn="just">
              <a:buNone/>
            </a:pPr>
            <a:r>
              <a:rPr lang="en-US" sz="1800" dirty="0"/>
              <a:t>The </a:t>
            </a:r>
            <a:r>
              <a:rPr lang="en-US" sz="1800" dirty="0" err="1"/>
              <a:t>jQuery</a:t>
            </a:r>
            <a:r>
              <a:rPr lang="en-US" sz="1800" dirty="0"/>
              <a:t> library is a single JavaScript file, and you reference it with the HTML &lt;script&gt; tag (notice that the &lt;script&gt; tag should be inside the &lt;head&gt; section):</a:t>
            </a:r>
          </a:p>
          <a:p>
            <a:pPr algn="just">
              <a:buNone/>
            </a:pPr>
            <a:r>
              <a:rPr lang="en-US" sz="1800" dirty="0"/>
              <a:t>&lt;head&gt;</a:t>
            </a:r>
          </a:p>
          <a:p>
            <a:pPr algn="just">
              <a:buNone/>
            </a:pPr>
            <a:r>
              <a:rPr lang="en-US" sz="1800" dirty="0"/>
              <a:t>&lt;script </a:t>
            </a:r>
            <a:r>
              <a:rPr lang="en-US" sz="1800" dirty="0" err="1"/>
              <a:t>src</a:t>
            </a:r>
            <a:r>
              <a:rPr lang="en-US" sz="1800" dirty="0"/>
              <a:t>="jquery-3.5.1.min.js"&gt;&lt;/script&gt;</a:t>
            </a:r>
          </a:p>
          <a:p>
            <a:pPr algn="just">
              <a:buNone/>
            </a:pPr>
            <a:r>
              <a:rPr lang="en-US" sz="1800" dirty="0"/>
              <a:t>&lt;/head&gt;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Autofit/>
          </a:bodyPr>
          <a:lstStyle/>
          <a:p>
            <a:pPr>
              <a:buNone/>
            </a:pPr>
            <a:r>
              <a:rPr lang="en-US" sz="1800" dirty="0"/>
              <a:t>&lt;/script&gt;</a:t>
            </a:r>
          </a:p>
          <a:p>
            <a:pPr>
              <a:buNone/>
            </a:pPr>
            <a:r>
              <a:rPr lang="en-US" sz="1800" dirty="0"/>
              <a:t>&lt;/head&gt;</a:t>
            </a:r>
          </a:p>
          <a:p>
            <a:pPr>
              <a:buNone/>
            </a:pPr>
            <a:r>
              <a:rPr lang="en-US" sz="1800" dirty="0"/>
              <a:t>&lt;body&gt;</a:t>
            </a:r>
          </a:p>
          <a:p>
            <a:pPr>
              <a:buNone/>
            </a:pPr>
            <a:r>
              <a:rPr lang="en-US" sz="1800" dirty="0"/>
              <a:t>&lt;p&gt;Demonstrate </a:t>
            </a:r>
            <a:r>
              <a:rPr lang="en-US" sz="1800" dirty="0" err="1"/>
              <a:t>fadeOut</a:t>
            </a:r>
            <a:r>
              <a:rPr lang="en-US" sz="1800" dirty="0"/>
              <a:t>() with different parameters.&lt;/p&gt;</a:t>
            </a:r>
          </a:p>
          <a:p>
            <a:pPr>
              <a:buNone/>
            </a:pPr>
            <a:r>
              <a:rPr lang="en-US" sz="1800" dirty="0"/>
              <a:t>&lt;button&gt;Click to fade out boxes&lt;/button&gt;&lt;</a:t>
            </a:r>
            <a:r>
              <a:rPr lang="en-US" sz="1800" dirty="0" err="1"/>
              <a:t>br</a:t>
            </a:r>
            <a:r>
              <a:rPr lang="en-US" sz="1800" dirty="0"/>
              <a:t>&gt;&lt;</a:t>
            </a:r>
            <a:r>
              <a:rPr lang="en-US" sz="1800" dirty="0" err="1"/>
              <a:t>br</a:t>
            </a:r>
            <a:r>
              <a:rPr lang="en-US" sz="1800" dirty="0"/>
              <a:t>&gt;</a:t>
            </a:r>
          </a:p>
          <a:p>
            <a:pPr>
              <a:buNone/>
            </a:pPr>
            <a:r>
              <a:rPr lang="en-US" sz="1800" dirty="0"/>
              <a:t>&lt;div id="div1" </a:t>
            </a:r>
          </a:p>
          <a:p>
            <a:pPr>
              <a:buNone/>
            </a:pPr>
            <a:r>
              <a:rPr lang="en-US" sz="1800" dirty="0"/>
              <a:t>style="width:80px;height:80px;background-color:red;"&gt;&lt;/div&gt;&lt;</a:t>
            </a:r>
            <a:r>
              <a:rPr lang="en-US" sz="1800" dirty="0" err="1"/>
              <a:t>br</a:t>
            </a:r>
            <a:r>
              <a:rPr lang="en-US" sz="1800" dirty="0"/>
              <a:t>&gt;</a:t>
            </a:r>
          </a:p>
          <a:p>
            <a:pPr>
              <a:buNone/>
            </a:pPr>
            <a:r>
              <a:rPr lang="en-US" sz="1800" dirty="0"/>
              <a:t>&lt;div id="div2" </a:t>
            </a:r>
          </a:p>
          <a:p>
            <a:pPr>
              <a:buNone/>
            </a:pPr>
            <a:r>
              <a:rPr lang="en-US" sz="1800" dirty="0"/>
              <a:t>style="width:80px;height:80px;background-color:green;"&gt;&lt;/div&gt;&lt;</a:t>
            </a:r>
            <a:r>
              <a:rPr lang="en-US" sz="1800" dirty="0" err="1"/>
              <a:t>br</a:t>
            </a:r>
            <a:r>
              <a:rPr lang="en-US" sz="1800" dirty="0"/>
              <a:t>&gt;</a:t>
            </a:r>
          </a:p>
          <a:p>
            <a:pPr>
              <a:buNone/>
            </a:pPr>
            <a:r>
              <a:rPr lang="en-US" sz="1800" dirty="0"/>
              <a:t>&lt;div id="div3" </a:t>
            </a:r>
          </a:p>
          <a:p>
            <a:pPr>
              <a:buNone/>
            </a:pPr>
            <a:r>
              <a:rPr lang="en-US" sz="1800" dirty="0"/>
              <a:t>style="width:80px;height:80px;background-color:blue;"&gt;&lt;/div&gt;</a:t>
            </a:r>
          </a:p>
          <a:p>
            <a:pPr>
              <a:buNone/>
            </a:pPr>
            <a:r>
              <a:rPr lang="en-US" sz="1800" dirty="0"/>
              <a:t>&lt;/body&gt;</a:t>
            </a:r>
          </a:p>
          <a:p>
            <a:pPr>
              <a:buNone/>
            </a:pPr>
            <a:r>
              <a:rPr lang="en-US" sz="1800" dirty="0"/>
              <a:t>&lt;/html&gt;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lnSpcReduction="10000"/>
          </a:bodyPr>
          <a:lstStyle/>
          <a:p>
            <a:pPr>
              <a:buNone/>
            </a:pPr>
            <a:r>
              <a:rPr lang="en-US" sz="1800" b="1" u="sng" dirty="0" err="1"/>
              <a:t>jQuery</a:t>
            </a:r>
            <a:r>
              <a:rPr lang="en-US" sz="1800" b="1" u="sng" dirty="0"/>
              <a:t> </a:t>
            </a:r>
            <a:r>
              <a:rPr lang="en-US" sz="1800" b="1" u="sng" dirty="0" err="1"/>
              <a:t>fadeToggle</a:t>
            </a:r>
            <a:r>
              <a:rPr lang="en-US" sz="1800" b="1" u="sng" dirty="0"/>
              <a:t>() Method</a:t>
            </a:r>
          </a:p>
          <a:p>
            <a:r>
              <a:rPr lang="en-US" sz="1800" dirty="0"/>
              <a:t>The </a:t>
            </a:r>
            <a:r>
              <a:rPr lang="en-US" sz="1800" dirty="0" err="1"/>
              <a:t>jQuery</a:t>
            </a:r>
            <a:r>
              <a:rPr lang="en-US" sz="1800" dirty="0"/>
              <a:t> </a:t>
            </a:r>
            <a:r>
              <a:rPr lang="en-US" sz="1800" dirty="0" err="1"/>
              <a:t>fadeToggle</a:t>
            </a:r>
            <a:r>
              <a:rPr lang="en-US" sz="1800" dirty="0"/>
              <a:t>() method toggles between the </a:t>
            </a:r>
            <a:r>
              <a:rPr lang="en-US" sz="1800" dirty="0" err="1"/>
              <a:t>fadeIn</a:t>
            </a:r>
            <a:r>
              <a:rPr lang="en-US" sz="1800" dirty="0"/>
              <a:t>() and </a:t>
            </a:r>
            <a:r>
              <a:rPr lang="en-US" sz="1800" dirty="0" err="1"/>
              <a:t>fadeOut</a:t>
            </a:r>
            <a:r>
              <a:rPr lang="en-US" sz="1800" dirty="0"/>
              <a:t>() methods.</a:t>
            </a:r>
          </a:p>
          <a:p>
            <a:r>
              <a:rPr lang="en-US" sz="1800" dirty="0"/>
              <a:t>If the elements are faded out, </a:t>
            </a:r>
            <a:r>
              <a:rPr lang="en-US" sz="1800" dirty="0" err="1"/>
              <a:t>fadeToggle</a:t>
            </a:r>
            <a:r>
              <a:rPr lang="en-US" sz="1800" dirty="0"/>
              <a:t>() will fade them in.</a:t>
            </a:r>
          </a:p>
          <a:p>
            <a:r>
              <a:rPr lang="en-US" sz="1800" dirty="0"/>
              <a:t>If the elements are faded in, </a:t>
            </a:r>
            <a:r>
              <a:rPr lang="en-US" sz="1800" dirty="0" err="1"/>
              <a:t>fadeToggle</a:t>
            </a:r>
            <a:r>
              <a:rPr lang="en-US" sz="1800" dirty="0"/>
              <a:t>() will fade them out.</a:t>
            </a:r>
          </a:p>
          <a:p>
            <a:pPr>
              <a:buNone/>
            </a:pPr>
            <a:endParaRPr lang="en-US" sz="1800" dirty="0"/>
          </a:p>
          <a:p>
            <a:pPr>
              <a:buNone/>
            </a:pPr>
            <a:r>
              <a:rPr lang="en-US" sz="1800" b="1" u="sng" dirty="0"/>
              <a:t>Syntax:</a:t>
            </a:r>
            <a:endParaRPr lang="en-US" sz="1800" u="sng" dirty="0"/>
          </a:p>
          <a:p>
            <a:pPr>
              <a:buNone/>
            </a:pPr>
            <a:r>
              <a:rPr lang="en-US" sz="1800" u="sng" dirty="0"/>
              <a:t>		</a:t>
            </a:r>
            <a:r>
              <a:rPr lang="en-US" sz="1800" dirty="0"/>
              <a:t>	</a:t>
            </a:r>
            <a:r>
              <a:rPr lang="en-US" sz="1800" b="1" dirty="0"/>
              <a:t>$(</a:t>
            </a:r>
            <a:r>
              <a:rPr lang="en-US" sz="1800" b="1" i="1" dirty="0"/>
              <a:t>selector</a:t>
            </a:r>
            <a:r>
              <a:rPr lang="en-US" sz="1800" b="1" dirty="0"/>
              <a:t>).</a:t>
            </a:r>
            <a:r>
              <a:rPr lang="en-US" sz="1800" b="1" dirty="0" err="1"/>
              <a:t>fadeToggle</a:t>
            </a:r>
            <a:r>
              <a:rPr lang="en-US" sz="1800" b="1" dirty="0"/>
              <a:t>(</a:t>
            </a:r>
            <a:r>
              <a:rPr lang="en-US" sz="1800" b="1" i="1" dirty="0" err="1"/>
              <a:t>speed,callback</a:t>
            </a:r>
            <a:r>
              <a:rPr lang="en-US" sz="1800" b="1" dirty="0"/>
              <a:t>);</a:t>
            </a:r>
          </a:p>
          <a:p>
            <a:pPr>
              <a:buNone/>
            </a:pPr>
            <a:endParaRPr lang="en-US" sz="1800" dirty="0"/>
          </a:p>
          <a:p>
            <a:pPr>
              <a:buNone/>
            </a:pPr>
            <a:r>
              <a:rPr lang="en-US" sz="1800" u="sng" dirty="0"/>
              <a:t>Example:</a:t>
            </a:r>
          </a:p>
          <a:p>
            <a:pPr>
              <a:buNone/>
            </a:pPr>
            <a:endParaRPr lang="en-US" sz="1800" dirty="0"/>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$("button").click(function(){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 $("#div1").</a:t>
            </a:r>
            <a:r>
              <a:rPr lang="en-US" sz="1800" dirty="0" err="1"/>
              <a:t>fadeToggle</a:t>
            </a:r>
            <a:r>
              <a:rPr lang="en-US" sz="1800" dirty="0"/>
              <a:t>();</a:t>
            </a:r>
          </a:p>
          <a:p>
            <a:pPr>
              <a:buNone/>
            </a:pPr>
            <a:r>
              <a:rPr lang="en-US" sz="1800" dirty="0"/>
              <a:t>  $("#div2").</a:t>
            </a:r>
            <a:r>
              <a:rPr lang="en-US" sz="1800" dirty="0" err="1"/>
              <a:t>fadeToggle</a:t>
            </a:r>
            <a:r>
              <a:rPr lang="en-US" sz="1800" dirty="0"/>
              <a:t>("slow");</a:t>
            </a:r>
          </a:p>
          <a:p>
            <a:pPr>
              <a:buNone/>
            </a:pPr>
            <a:r>
              <a:rPr lang="en-US" sz="1800" dirty="0"/>
              <a:t>  $("#div3").</a:t>
            </a:r>
            <a:r>
              <a:rPr lang="en-US" sz="1800" dirty="0" err="1"/>
              <a:t>fadeToggle</a:t>
            </a:r>
            <a:r>
              <a:rPr lang="en-US" sz="1800" dirty="0"/>
              <a:t>(3000);</a:t>
            </a:r>
          </a:p>
          <a:p>
            <a:pPr>
              <a:buNone/>
            </a:pPr>
            <a:r>
              <a:rPr lang="en-US" sz="1800" dirty="0"/>
              <a:t>});</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&lt;p&gt;Demonstrate </a:t>
            </a:r>
            <a:r>
              <a:rPr lang="en-US" sz="1800" dirty="0" err="1"/>
              <a:t>fadeToggle</a:t>
            </a:r>
            <a:r>
              <a:rPr lang="en-US" sz="1800" dirty="0"/>
              <a:t>() with different speed parameters.&lt;/p&gt;</a:t>
            </a:r>
          </a:p>
          <a:p>
            <a:pPr>
              <a:buNone/>
            </a:pPr>
            <a:r>
              <a:rPr lang="en-US" sz="1800" dirty="0"/>
              <a:t>&lt;button&gt;Click to fade in/out boxes&lt;/button&gt;&lt;</a:t>
            </a:r>
            <a:r>
              <a:rPr lang="en-US" sz="1800" dirty="0" err="1"/>
              <a:t>br</a:t>
            </a:r>
            <a:r>
              <a:rPr lang="en-US" sz="1800" dirty="0"/>
              <a:t>&gt;&lt;</a:t>
            </a:r>
            <a:r>
              <a:rPr lang="en-US" sz="1800" dirty="0" err="1"/>
              <a:t>br</a:t>
            </a:r>
            <a:r>
              <a:rPr lang="en-US" sz="1800" dirty="0"/>
              <a:t>&gt;</a:t>
            </a:r>
          </a:p>
          <a:p>
            <a:pPr>
              <a:buNone/>
            </a:pPr>
            <a:r>
              <a:rPr lang="en-US" sz="1800" dirty="0"/>
              <a:t>&lt;div id="div1" </a:t>
            </a:r>
          </a:p>
          <a:p>
            <a:pPr>
              <a:buNone/>
            </a:pPr>
            <a:r>
              <a:rPr lang="en-US" sz="1800" dirty="0"/>
              <a:t>style="width:80px;height:80px;background-color:red;"&gt;&lt;/div&gt;</a:t>
            </a:r>
          </a:p>
          <a:p>
            <a:pPr>
              <a:buNone/>
            </a:pPr>
            <a:r>
              <a:rPr lang="en-US" sz="1800" dirty="0"/>
              <a:t>&lt;</a:t>
            </a:r>
            <a:r>
              <a:rPr lang="en-US" sz="1800" dirty="0" err="1"/>
              <a:t>br</a:t>
            </a:r>
            <a:r>
              <a:rPr lang="en-US" sz="1800" dirty="0"/>
              <a:t>&gt;</a:t>
            </a:r>
          </a:p>
          <a:p>
            <a:pPr>
              <a:buNone/>
            </a:pPr>
            <a:r>
              <a:rPr lang="en-US" sz="1800" dirty="0"/>
              <a:t>&lt;div id="div2" </a:t>
            </a:r>
          </a:p>
          <a:p>
            <a:pPr>
              <a:buNone/>
            </a:pPr>
            <a:r>
              <a:rPr lang="en-US" sz="1800" dirty="0"/>
              <a:t>style="width:80px;height:80px;background-color:green;"&gt;&lt;/div&gt;</a:t>
            </a:r>
          </a:p>
          <a:p>
            <a:pPr>
              <a:buNone/>
            </a:pPr>
            <a:r>
              <a:rPr lang="en-US" sz="1800" dirty="0"/>
              <a:t>&lt;</a:t>
            </a:r>
            <a:r>
              <a:rPr lang="en-US" sz="1800" dirty="0" err="1"/>
              <a:t>br</a:t>
            </a:r>
            <a:r>
              <a:rPr lang="en-US" sz="1800" dirty="0"/>
              <a:t>&gt;</a:t>
            </a:r>
          </a:p>
          <a:p>
            <a:pPr>
              <a:buNone/>
            </a:pPr>
            <a:r>
              <a:rPr lang="en-US" sz="1800" dirty="0"/>
              <a:t>&lt;div id="div3" </a:t>
            </a:r>
          </a:p>
          <a:p>
            <a:pPr>
              <a:buNone/>
            </a:pPr>
            <a:r>
              <a:rPr lang="en-US" sz="1800" dirty="0"/>
              <a:t>style="width:80px;height:80px;background-color:blue;"&gt;&lt;/div&gt;</a:t>
            </a:r>
          </a:p>
          <a:p>
            <a:pPr>
              <a:buNone/>
            </a:pP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&lt;/body&gt;</a:t>
            </a:r>
          </a:p>
          <a:p>
            <a:pPr>
              <a:buNone/>
            </a:pPr>
            <a:r>
              <a:rPr lang="en-US" sz="1800" dirty="0"/>
              <a:t>&lt;/html&gt;</a:t>
            </a:r>
          </a:p>
          <a:p>
            <a:pPr>
              <a:buNone/>
            </a:pPr>
            <a:endParaRPr lang="en-US" sz="1800" dirty="0"/>
          </a:p>
          <a:p>
            <a:pPr>
              <a:buNone/>
            </a:pPr>
            <a:r>
              <a:rPr lang="en-US" sz="1800" b="1" u="sng" dirty="0" err="1"/>
              <a:t>jQuery</a:t>
            </a:r>
            <a:r>
              <a:rPr lang="en-US" sz="1800" b="1" u="sng" dirty="0"/>
              <a:t> </a:t>
            </a:r>
            <a:r>
              <a:rPr lang="en-US" sz="1800" b="1" u="sng" dirty="0" err="1"/>
              <a:t>fadeTo</a:t>
            </a:r>
            <a:r>
              <a:rPr lang="en-US" sz="1800" b="1" u="sng" dirty="0"/>
              <a:t>() Method</a:t>
            </a:r>
          </a:p>
          <a:p>
            <a:r>
              <a:rPr lang="en-US" sz="1800" dirty="0"/>
              <a:t>The </a:t>
            </a:r>
            <a:r>
              <a:rPr lang="en-US" sz="1800" dirty="0" err="1"/>
              <a:t>jQuery</a:t>
            </a:r>
            <a:r>
              <a:rPr lang="en-US" sz="1800" dirty="0"/>
              <a:t> </a:t>
            </a:r>
            <a:r>
              <a:rPr lang="en-US" sz="1800" dirty="0" err="1"/>
              <a:t>fadeTo</a:t>
            </a:r>
            <a:r>
              <a:rPr lang="en-US" sz="1800" dirty="0"/>
              <a:t>() method allows fading to a given opacity (value between 0 and 1).</a:t>
            </a:r>
          </a:p>
          <a:p>
            <a:pPr>
              <a:buNone/>
            </a:pPr>
            <a:endParaRPr lang="en-US" sz="1800" b="1" dirty="0"/>
          </a:p>
          <a:p>
            <a:pPr>
              <a:buNone/>
            </a:pPr>
            <a:r>
              <a:rPr lang="en-US" sz="1800" b="1" u="sng" dirty="0"/>
              <a:t>Syntax:</a:t>
            </a:r>
            <a:endParaRPr lang="en-US" sz="1800" u="sng" dirty="0"/>
          </a:p>
          <a:p>
            <a:pPr>
              <a:buNone/>
            </a:pPr>
            <a:r>
              <a:rPr lang="en-US" sz="1800" dirty="0"/>
              <a:t>			</a:t>
            </a:r>
            <a:r>
              <a:rPr lang="en-US" sz="1800" b="1" dirty="0"/>
              <a:t>$(</a:t>
            </a:r>
            <a:r>
              <a:rPr lang="en-US" sz="1800" b="1" i="1" dirty="0"/>
              <a:t>selector</a:t>
            </a:r>
            <a:r>
              <a:rPr lang="en-US" sz="1800" b="1" dirty="0"/>
              <a:t>).</a:t>
            </a:r>
            <a:r>
              <a:rPr lang="en-US" sz="1800" b="1" dirty="0" err="1"/>
              <a:t>fadeTo</a:t>
            </a:r>
            <a:r>
              <a:rPr lang="en-US" sz="1800" b="1" dirty="0"/>
              <a:t>(</a:t>
            </a:r>
            <a:r>
              <a:rPr lang="en-US" sz="1800" b="1" i="1" dirty="0" err="1"/>
              <a:t>speed,opacity,callback</a:t>
            </a:r>
            <a:r>
              <a:rPr lang="en-US" sz="1800" b="1" dirty="0"/>
              <a:t>);</a:t>
            </a:r>
          </a:p>
          <a:p>
            <a:pPr>
              <a:buNone/>
            </a:pPr>
            <a:endParaRPr lang="en-US" sz="1800" dirty="0"/>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a:p>
            <a:pPr>
              <a:buNone/>
            </a:pPr>
            <a:r>
              <a:rPr lang="en-US" sz="1800" dirty="0"/>
              <a:t>&lt;script&gt;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a:t>$(document).ready(function(){</a:t>
            </a:r>
          </a:p>
          <a:p>
            <a:pPr>
              <a:buNone/>
            </a:pPr>
            <a:r>
              <a:rPr lang="en-US" sz="1800" dirty="0"/>
              <a:t>  $("button").click(function(){</a:t>
            </a:r>
          </a:p>
          <a:p>
            <a:pPr>
              <a:buNone/>
            </a:pPr>
            <a:r>
              <a:rPr lang="en-US" sz="1800" dirty="0"/>
              <a:t>    $("#div1").</a:t>
            </a:r>
            <a:r>
              <a:rPr lang="en-US" sz="1800" dirty="0" err="1"/>
              <a:t>fadeTo</a:t>
            </a:r>
            <a:r>
              <a:rPr lang="en-US" sz="1800" dirty="0"/>
              <a:t>("slow", 0.15);</a:t>
            </a:r>
          </a:p>
          <a:p>
            <a:pPr>
              <a:buNone/>
            </a:pPr>
            <a:r>
              <a:rPr lang="en-US" sz="1800" dirty="0"/>
              <a:t>    $("#div2").</a:t>
            </a:r>
            <a:r>
              <a:rPr lang="en-US" sz="1800" dirty="0" err="1"/>
              <a:t>fadeTo</a:t>
            </a:r>
            <a:r>
              <a:rPr lang="en-US" sz="1800" dirty="0"/>
              <a:t>("slow", 0.4);</a:t>
            </a:r>
          </a:p>
          <a:p>
            <a:pPr>
              <a:buNone/>
            </a:pPr>
            <a:r>
              <a:rPr lang="en-US" sz="1800" dirty="0"/>
              <a:t>    $("#div3").</a:t>
            </a:r>
            <a:r>
              <a:rPr lang="en-US" sz="1800" dirty="0" err="1"/>
              <a:t>fadeTo</a:t>
            </a:r>
            <a:r>
              <a:rPr lang="en-US" sz="1800" dirty="0"/>
              <a:t>("slow", 0.7);</a:t>
            </a:r>
          </a:p>
          <a:p>
            <a:pPr>
              <a:buNone/>
            </a:pPr>
            <a:r>
              <a:rPr lang="en-US" sz="1800" dirty="0"/>
              <a:t>  });</a:t>
            </a:r>
          </a:p>
          <a:p>
            <a:pPr>
              <a:buNone/>
            </a:pPr>
            <a:r>
              <a:rPr lang="en-US" sz="1800" dirty="0"/>
              <a:t>});</a:t>
            </a:r>
          </a:p>
          <a:p>
            <a:pPr>
              <a:buNone/>
            </a:pPr>
            <a:r>
              <a:rPr lang="en-US" sz="1800" dirty="0"/>
              <a:t>&lt;/script&gt;</a:t>
            </a:r>
          </a:p>
          <a:p>
            <a:pPr>
              <a:buNone/>
            </a:pPr>
            <a:r>
              <a:rPr lang="en-US" sz="1800" dirty="0"/>
              <a:t>&lt;/head</a:t>
            </a:r>
          </a:p>
          <a:p>
            <a:pPr>
              <a:buNone/>
            </a:pPr>
            <a:r>
              <a:rPr lang="en-US" sz="1800" dirty="0"/>
              <a:t>&lt;body&gt;</a:t>
            </a:r>
          </a:p>
          <a:p>
            <a:pPr>
              <a:buNone/>
            </a:pPr>
            <a:r>
              <a:rPr lang="en-US" sz="1800" dirty="0"/>
              <a:t>&lt;p&gt;Demonstrate </a:t>
            </a:r>
            <a:r>
              <a:rPr lang="en-US" sz="1800" dirty="0" err="1"/>
              <a:t>fadeTo</a:t>
            </a:r>
            <a:r>
              <a:rPr lang="en-US" sz="1800" dirty="0"/>
              <a:t>() with different parameters.&lt;/p&gt;</a:t>
            </a:r>
          </a:p>
          <a:p>
            <a:pPr>
              <a:buNone/>
            </a:pPr>
            <a:r>
              <a:rPr lang="en-US" sz="1800" dirty="0"/>
              <a:t>&lt;button&gt;Click to fade boxes&lt;/button&gt;&lt;</a:t>
            </a:r>
            <a:r>
              <a:rPr lang="en-US" sz="1800" dirty="0" err="1"/>
              <a:t>br</a:t>
            </a:r>
            <a:r>
              <a:rPr lang="en-US" sz="1800" dirty="0"/>
              <a:t>&gt;&lt;</a:t>
            </a:r>
            <a:r>
              <a:rPr lang="en-US" sz="1800" dirty="0" err="1"/>
              <a:t>br</a:t>
            </a:r>
            <a:r>
              <a:rPr lang="en-US" sz="1800" dirty="0"/>
              <a:t>&gt;</a:t>
            </a:r>
          </a:p>
          <a:p>
            <a:pPr>
              <a:buNone/>
            </a:pPr>
            <a:r>
              <a:rPr lang="en-US" sz="1800" dirty="0"/>
              <a:t>&lt;div id="div1" </a:t>
            </a:r>
          </a:p>
          <a:p>
            <a:pPr>
              <a:buNone/>
            </a:pPr>
            <a:r>
              <a:rPr lang="en-US" sz="1800" dirty="0"/>
              <a:t>style="width:80px;height:80px;background-color:red;"&gt;&lt;/div&gt;&lt;</a:t>
            </a:r>
            <a:r>
              <a:rPr lang="en-US" sz="1800" dirty="0" err="1"/>
              <a:t>br</a:t>
            </a:r>
            <a:r>
              <a:rPr lang="en-US" sz="1800" dirty="0"/>
              <a:t>&gt;&gt;</a:t>
            </a:r>
          </a:p>
          <a:p>
            <a:pPr>
              <a:buNone/>
            </a:pPr>
            <a:r>
              <a:rPr lang="en-US" sz="1800" dirty="0"/>
              <a:t>&lt;div id="div2" </a:t>
            </a:r>
          </a:p>
          <a:p>
            <a:pPr>
              <a:buNone/>
            </a:pPr>
            <a:r>
              <a:rPr lang="en-US" sz="1800" dirty="0"/>
              <a:t>style="width:80px;height:80px;background-color:green;"&gt;&lt;/div&gt;&lt;</a:t>
            </a:r>
            <a:r>
              <a:rPr lang="en-US" sz="1800" dirty="0" err="1"/>
              <a:t>br</a:t>
            </a:r>
            <a:r>
              <a:rPr lang="en-US" sz="1800" dirty="0"/>
              <a:t>&gt;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2400"/>
            <a:ext cx="33528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86800" cy="6477000"/>
          </a:xfrm>
        </p:spPr>
        <p:txBody>
          <a:bodyPr>
            <a:normAutofit/>
          </a:bodyPr>
          <a:lstStyle/>
          <a:p>
            <a:pPr>
              <a:buNone/>
            </a:pPr>
            <a:r>
              <a:rPr lang="en-US" sz="1800" dirty="0"/>
              <a:t>&lt;div id="div3" </a:t>
            </a:r>
          </a:p>
          <a:p>
            <a:pPr>
              <a:buNone/>
            </a:pPr>
            <a:r>
              <a:rPr lang="en-US" sz="1800" dirty="0"/>
              <a:t>style="width:80px;height:80px;backgroundcolor:blue;"&gt;&lt;/div&gt;</a:t>
            </a:r>
          </a:p>
          <a:p>
            <a:pPr>
              <a:buNone/>
            </a:pPr>
            <a:r>
              <a:rPr lang="en-US" sz="1800" dirty="0"/>
              <a:t>&lt;/body&gt;</a:t>
            </a:r>
          </a:p>
          <a:p>
            <a:pPr>
              <a:buNone/>
            </a:pPr>
            <a:r>
              <a:rPr lang="en-US" sz="1800" dirty="0"/>
              <a:t>&lt;/html&gt;</a:t>
            </a:r>
          </a:p>
          <a:p>
            <a:pPr>
              <a:buNone/>
            </a:pP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a:bodyPr>
          <a:lstStyle/>
          <a:p>
            <a:pPr>
              <a:buNone/>
            </a:pPr>
            <a:r>
              <a:rPr lang="en-US" sz="1800" dirty="0" err="1"/>
              <a:t>jQuery</a:t>
            </a:r>
            <a:r>
              <a:rPr lang="en-US" sz="1800" dirty="0"/>
              <a:t> Sliding Methods</a:t>
            </a:r>
          </a:p>
          <a:p>
            <a:pPr>
              <a:buNone/>
            </a:pPr>
            <a:r>
              <a:rPr lang="en-US" sz="1800" dirty="0"/>
              <a:t>With </a:t>
            </a:r>
            <a:r>
              <a:rPr lang="en-US" sz="1800" dirty="0" err="1"/>
              <a:t>jQuery</a:t>
            </a:r>
            <a:r>
              <a:rPr lang="en-US" sz="1800" dirty="0"/>
              <a:t> you can create a sliding effect on elements.</a:t>
            </a:r>
          </a:p>
          <a:p>
            <a:pPr>
              <a:buNone/>
            </a:pPr>
            <a:r>
              <a:rPr lang="en-US" sz="1800" dirty="0" err="1"/>
              <a:t>jQuery</a:t>
            </a:r>
            <a:r>
              <a:rPr lang="en-US" sz="1800" dirty="0"/>
              <a:t> has the following slide methods:</a:t>
            </a:r>
          </a:p>
          <a:p>
            <a:r>
              <a:rPr lang="en-US" sz="1800" dirty="0" err="1"/>
              <a:t>slideDown</a:t>
            </a:r>
            <a:r>
              <a:rPr lang="en-US" sz="1800" dirty="0"/>
              <a:t>()</a:t>
            </a:r>
          </a:p>
          <a:p>
            <a:r>
              <a:rPr lang="en-US" sz="1800" dirty="0" err="1"/>
              <a:t>slideUp</a:t>
            </a:r>
            <a:r>
              <a:rPr lang="en-US" sz="1800" dirty="0"/>
              <a:t>()</a:t>
            </a:r>
          </a:p>
          <a:p>
            <a:r>
              <a:rPr lang="en-US" sz="1800" dirty="0" err="1"/>
              <a:t>slideToggle</a:t>
            </a:r>
            <a:r>
              <a:rPr lang="en-US" sz="1800" dirty="0"/>
              <a:t>()</a:t>
            </a:r>
          </a:p>
          <a:p>
            <a:pPr>
              <a:buNone/>
            </a:pPr>
            <a:endParaRPr lang="en-US" sz="1800" dirty="0"/>
          </a:p>
          <a:p>
            <a:pPr>
              <a:buNone/>
            </a:pPr>
            <a:r>
              <a:rPr lang="en-US" sz="1800" b="1" u="sng" dirty="0" err="1"/>
              <a:t>jQuery</a:t>
            </a:r>
            <a:r>
              <a:rPr lang="en-US" sz="1800" b="1" u="sng" dirty="0"/>
              <a:t> </a:t>
            </a:r>
            <a:r>
              <a:rPr lang="en-US" sz="1800" b="1" u="sng" dirty="0" err="1"/>
              <a:t>slideDown</a:t>
            </a:r>
            <a:r>
              <a:rPr lang="en-US" sz="1800" b="1" u="sng" dirty="0"/>
              <a:t>() Method</a:t>
            </a:r>
          </a:p>
          <a:p>
            <a:pPr>
              <a:buNone/>
            </a:pPr>
            <a:r>
              <a:rPr lang="en-US" sz="1800" dirty="0"/>
              <a:t>The </a:t>
            </a:r>
            <a:r>
              <a:rPr lang="en-US" sz="1800" dirty="0" err="1"/>
              <a:t>jQuery</a:t>
            </a:r>
            <a:r>
              <a:rPr lang="en-US" sz="1800" dirty="0"/>
              <a:t> </a:t>
            </a:r>
            <a:r>
              <a:rPr lang="en-US" sz="1800" dirty="0" err="1"/>
              <a:t>slideDown</a:t>
            </a:r>
            <a:r>
              <a:rPr lang="en-US" sz="1800" dirty="0"/>
              <a:t>() method is used to slide down an element.</a:t>
            </a:r>
          </a:p>
          <a:p>
            <a:pPr>
              <a:buNone/>
            </a:pPr>
            <a:r>
              <a:rPr lang="en-US" sz="1800" b="1" u="sng" dirty="0"/>
              <a:t>Syntax:</a:t>
            </a:r>
            <a:endParaRPr lang="en-US" sz="1800" u="sng" dirty="0"/>
          </a:p>
          <a:p>
            <a:pPr>
              <a:buNone/>
            </a:pPr>
            <a:r>
              <a:rPr lang="en-US" sz="1800" dirty="0"/>
              <a:t>			</a:t>
            </a:r>
            <a:r>
              <a:rPr lang="en-US" sz="1800" b="1" dirty="0"/>
              <a:t>$(</a:t>
            </a:r>
            <a:r>
              <a:rPr lang="en-US" sz="1800" b="1" i="1" dirty="0"/>
              <a:t>selector</a:t>
            </a:r>
            <a:r>
              <a:rPr lang="en-US" sz="1800" b="1" dirty="0"/>
              <a:t>).</a:t>
            </a:r>
            <a:r>
              <a:rPr lang="en-US" sz="1800" b="1" dirty="0" err="1"/>
              <a:t>slideDown</a:t>
            </a:r>
            <a:r>
              <a:rPr lang="en-US" sz="1800" b="1" dirty="0"/>
              <a:t>(</a:t>
            </a:r>
            <a:r>
              <a:rPr lang="en-US" sz="1800" b="1" i="1" dirty="0" err="1"/>
              <a:t>speed,callback</a:t>
            </a:r>
            <a:r>
              <a:rPr lang="en-US" sz="1800" b="1" dirty="0"/>
              <a:t>);</a:t>
            </a:r>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a:bodyPr>
          <a:lstStyle/>
          <a:p>
            <a:pPr>
              <a:buNone/>
            </a:pPr>
            <a:r>
              <a:rPr lang="en-US" sz="1800" dirty="0"/>
              <a:t>&lt;script&gt; </a:t>
            </a:r>
          </a:p>
          <a:p>
            <a:pPr>
              <a:buNone/>
            </a:pPr>
            <a:r>
              <a:rPr lang="en-US" sz="1800" dirty="0"/>
              <a:t>$(document).ready(function(){</a:t>
            </a:r>
          </a:p>
          <a:p>
            <a:pPr>
              <a:buNone/>
            </a:pPr>
            <a:r>
              <a:rPr lang="en-US" sz="1800" dirty="0"/>
              <a:t>  $("#flip").click(function(){</a:t>
            </a:r>
          </a:p>
          <a:p>
            <a:pPr>
              <a:buNone/>
            </a:pPr>
            <a:r>
              <a:rPr lang="en-US" sz="1800" dirty="0"/>
              <a:t>    $("#panel").</a:t>
            </a:r>
            <a:r>
              <a:rPr lang="en-US" sz="1800" dirty="0" err="1"/>
              <a:t>slideDown</a:t>
            </a:r>
            <a:r>
              <a:rPr lang="en-US" sz="1800" dirty="0"/>
              <a:t>("slow");</a:t>
            </a:r>
          </a:p>
          <a:p>
            <a:pPr>
              <a:buNone/>
            </a:pPr>
            <a:r>
              <a:rPr lang="en-US" sz="1800" dirty="0"/>
              <a:t>  });</a:t>
            </a:r>
          </a:p>
          <a:p>
            <a:pPr>
              <a:buNone/>
            </a:pPr>
            <a:r>
              <a:rPr lang="en-US" sz="1800" dirty="0"/>
              <a:t>});</a:t>
            </a:r>
          </a:p>
          <a:p>
            <a:pPr>
              <a:buNone/>
            </a:pPr>
            <a:r>
              <a:rPr lang="en-US" sz="1800" dirty="0"/>
              <a:t>&lt;/script&gt;</a:t>
            </a:r>
          </a:p>
          <a:p>
            <a:pPr>
              <a:buNone/>
            </a:pPr>
            <a:r>
              <a:rPr lang="en-US" sz="1800" dirty="0"/>
              <a:t>&lt;style&gt; </a:t>
            </a:r>
          </a:p>
          <a:p>
            <a:pPr>
              <a:buNone/>
            </a:pPr>
            <a:r>
              <a:rPr lang="en-US" sz="1800" dirty="0"/>
              <a:t>#panel, #flip {</a:t>
            </a:r>
          </a:p>
          <a:p>
            <a:pPr>
              <a:buNone/>
            </a:pPr>
            <a:r>
              <a:rPr lang="en-US" sz="1800" dirty="0"/>
              <a:t>  padding: 5px;</a:t>
            </a:r>
          </a:p>
          <a:p>
            <a:pPr>
              <a:buNone/>
            </a:pPr>
            <a:r>
              <a:rPr lang="en-US" sz="1800" dirty="0"/>
              <a:t>  text-align: center;</a:t>
            </a:r>
          </a:p>
          <a:p>
            <a:pPr>
              <a:buNone/>
            </a:pPr>
            <a:r>
              <a:rPr lang="en-US" sz="1800" dirty="0"/>
              <a:t>  background-color: #e5eecc;</a:t>
            </a:r>
          </a:p>
          <a:p>
            <a:pPr>
              <a:buNone/>
            </a:pPr>
            <a:r>
              <a:rPr lang="en-US" sz="1800" dirty="0"/>
              <a:t>  border: solid 1px #c3c3c3;</a:t>
            </a:r>
          </a:p>
          <a:p>
            <a:pPr>
              <a:buNone/>
            </a:pPr>
            <a:r>
              <a:rPr lang="en-US" sz="1800" dirty="0"/>
              <a:t>}</a:t>
            </a:r>
          </a:p>
          <a:p>
            <a:pPr>
              <a:buNone/>
            </a:pPr>
            <a:r>
              <a:rPr lang="en-US" sz="1800" dirty="0"/>
              <a:t>#panel {</a:t>
            </a:r>
          </a:p>
          <a:p>
            <a:pPr>
              <a:buNone/>
            </a:pPr>
            <a:r>
              <a:rPr lang="en-US" sz="1800" dirty="0"/>
              <a:t>  padding: 50px;</a:t>
            </a:r>
          </a:p>
          <a:p>
            <a:pPr>
              <a:buNone/>
            </a:pPr>
            <a:r>
              <a:rPr lang="en-US" sz="1800" dirty="0"/>
              <a:t>  display: none;</a:t>
            </a:r>
          </a:p>
          <a:p>
            <a:pPr>
              <a:buNone/>
            </a:pPr>
            <a:r>
              <a:rPr lang="en-US" sz="1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981200"/>
            <a:ext cx="7096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a:t>&lt;/style&gt;</a:t>
            </a:r>
          </a:p>
          <a:p>
            <a:pPr>
              <a:buNone/>
            </a:pPr>
            <a:r>
              <a:rPr lang="en-US" sz="1800" dirty="0"/>
              <a:t>&lt;/head&gt;</a:t>
            </a:r>
          </a:p>
          <a:p>
            <a:pPr>
              <a:buNone/>
            </a:pPr>
            <a:r>
              <a:rPr lang="en-US" sz="1800" dirty="0"/>
              <a:t>&lt;body&gt;</a:t>
            </a:r>
          </a:p>
          <a:p>
            <a:pPr>
              <a:buNone/>
            </a:pPr>
            <a:r>
              <a:rPr lang="en-US" sz="1800" dirty="0"/>
              <a:t> </a:t>
            </a:r>
          </a:p>
          <a:p>
            <a:pPr>
              <a:buNone/>
            </a:pPr>
            <a:r>
              <a:rPr lang="en-US" sz="1800" dirty="0"/>
              <a:t>&lt;div id="flip"&gt;Click to slide down panel&lt;/div&gt;</a:t>
            </a:r>
          </a:p>
          <a:p>
            <a:pPr>
              <a:buNone/>
            </a:pPr>
            <a:r>
              <a:rPr lang="en-US" sz="1800" dirty="0"/>
              <a:t>&lt;div id="panel"&gt;Hello world!&lt;/div&gt;</a:t>
            </a:r>
          </a:p>
          <a:p>
            <a:pPr>
              <a:buNone/>
            </a:pPr>
            <a:endParaRPr lang="en-US" sz="1800" dirty="0"/>
          </a:p>
          <a:p>
            <a:pPr>
              <a:buNone/>
            </a:pPr>
            <a:r>
              <a:rPr lang="en-US" sz="1800" dirty="0"/>
              <a:t>&lt;/body&gt;</a:t>
            </a:r>
          </a:p>
          <a:p>
            <a:pPr>
              <a:buNone/>
            </a:pPr>
            <a:r>
              <a:rPr lang="en-US" sz="1800" dirty="0"/>
              <a:t>&lt;/html&gt;</a:t>
            </a:r>
          </a:p>
          <a:p>
            <a:pPr>
              <a:buNone/>
            </a:pPr>
            <a:endParaRPr lang="en-US" sz="1800" dirty="0"/>
          </a:p>
          <a:p>
            <a:pPr>
              <a:buNone/>
            </a:pPr>
            <a:r>
              <a:rPr lang="en-US" sz="1800" b="1" u="sng" dirty="0" err="1"/>
              <a:t>jQuery</a:t>
            </a:r>
            <a:r>
              <a:rPr lang="en-US" sz="1800" b="1" u="sng" dirty="0"/>
              <a:t> </a:t>
            </a:r>
            <a:r>
              <a:rPr lang="en-US" sz="1800" b="1" u="sng" dirty="0" err="1"/>
              <a:t>slideUp</a:t>
            </a:r>
            <a:r>
              <a:rPr lang="en-US" sz="1800" b="1" u="sng" dirty="0"/>
              <a:t>() Method</a:t>
            </a:r>
          </a:p>
          <a:p>
            <a:pPr>
              <a:buNone/>
            </a:pPr>
            <a:r>
              <a:rPr lang="en-US" sz="1800" dirty="0"/>
              <a:t>The </a:t>
            </a:r>
            <a:r>
              <a:rPr lang="en-US" sz="1800" dirty="0" err="1"/>
              <a:t>jQuery</a:t>
            </a:r>
            <a:r>
              <a:rPr lang="en-US" sz="1800" dirty="0"/>
              <a:t> </a:t>
            </a:r>
            <a:r>
              <a:rPr lang="en-US" sz="1800" dirty="0" err="1"/>
              <a:t>slideUp</a:t>
            </a:r>
            <a:r>
              <a:rPr lang="en-US" sz="1800" dirty="0"/>
              <a:t>() method is used to slide up an element.</a:t>
            </a:r>
          </a:p>
          <a:p>
            <a:pPr>
              <a:buNone/>
            </a:pPr>
            <a:r>
              <a:rPr lang="en-US" sz="1800" b="1" u="sng" dirty="0"/>
              <a:t>Syntax:</a:t>
            </a:r>
            <a:endParaRPr lang="en-US" sz="1800" u="sng" dirty="0"/>
          </a:p>
          <a:p>
            <a:pPr>
              <a:buNone/>
            </a:pPr>
            <a:r>
              <a:rPr lang="en-US" sz="1800" dirty="0"/>
              <a:t>			</a:t>
            </a:r>
            <a:r>
              <a:rPr lang="en-US" sz="1800" b="1" dirty="0"/>
              <a:t>$(</a:t>
            </a:r>
            <a:r>
              <a:rPr lang="en-US" sz="1800" b="1" i="1" dirty="0"/>
              <a:t>selector</a:t>
            </a:r>
            <a:r>
              <a:rPr lang="en-US" sz="1800" b="1" dirty="0"/>
              <a:t>).</a:t>
            </a:r>
            <a:r>
              <a:rPr lang="en-US" sz="1800" b="1" dirty="0" err="1"/>
              <a:t>slideUp</a:t>
            </a:r>
            <a:r>
              <a:rPr lang="en-US" sz="1800" b="1" dirty="0"/>
              <a:t>(</a:t>
            </a:r>
            <a:r>
              <a:rPr lang="en-US" sz="1800" b="1" i="1" dirty="0" err="1"/>
              <a:t>speed,callback</a:t>
            </a:r>
            <a:r>
              <a:rPr lang="en-US" sz="1800" b="1" dirty="0"/>
              <a:t>);</a:t>
            </a:r>
          </a:p>
          <a:p>
            <a:pPr>
              <a:buNone/>
            </a:pP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lnSpcReduction="10000"/>
          </a:bodyPr>
          <a:lstStyle/>
          <a:p>
            <a:pPr>
              <a:buNone/>
            </a:pPr>
            <a:r>
              <a:rPr lang="en-US" sz="1800" u="sng" dirty="0"/>
              <a:t>Example:</a:t>
            </a:r>
          </a:p>
          <a:p>
            <a:pPr>
              <a:buNone/>
            </a:pPr>
            <a:endParaRPr lang="en-US" sz="1800" u="sng"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 </a:t>
            </a:r>
          </a:p>
          <a:p>
            <a:pPr>
              <a:buNone/>
            </a:pPr>
            <a:r>
              <a:rPr lang="en-US" sz="1800" dirty="0"/>
              <a:t>$(document).ready(function(){</a:t>
            </a:r>
          </a:p>
          <a:p>
            <a:pPr>
              <a:buNone/>
            </a:pPr>
            <a:r>
              <a:rPr lang="en-US" sz="1800" dirty="0"/>
              <a:t>  $("#flip").click(function(){</a:t>
            </a:r>
          </a:p>
          <a:p>
            <a:pPr>
              <a:buNone/>
            </a:pPr>
            <a:r>
              <a:rPr lang="en-US" sz="1800" dirty="0"/>
              <a:t>    $("#panel").</a:t>
            </a:r>
            <a:r>
              <a:rPr lang="en-US" sz="1800" dirty="0" err="1"/>
              <a:t>slideUp</a:t>
            </a:r>
            <a:r>
              <a:rPr lang="en-US" sz="1800" dirty="0"/>
              <a:t>("slow");</a:t>
            </a:r>
          </a:p>
          <a:p>
            <a:pPr>
              <a:buNone/>
            </a:pPr>
            <a:r>
              <a:rPr lang="en-US" sz="1800" dirty="0"/>
              <a:t>  });</a:t>
            </a:r>
          </a:p>
          <a:p>
            <a:pPr>
              <a:buNone/>
            </a:pPr>
            <a:r>
              <a:rPr lang="en-US" sz="1800" dirty="0"/>
              <a:t>});</a:t>
            </a:r>
          </a:p>
          <a:p>
            <a:pPr>
              <a:buNone/>
            </a:pPr>
            <a:r>
              <a:rPr lang="en-US" sz="1800" dirty="0"/>
              <a:t>&lt;style&gt; </a:t>
            </a:r>
          </a:p>
          <a:p>
            <a:pPr>
              <a:buNone/>
            </a:pPr>
            <a:r>
              <a:rPr lang="en-US" sz="1800" dirty="0"/>
              <a:t>#panel, #flip {</a:t>
            </a:r>
          </a:p>
          <a:p>
            <a:pPr>
              <a:buNone/>
            </a:pPr>
            <a:r>
              <a:rPr lang="en-US" sz="1800" dirty="0"/>
              <a:t>  padding: 5px;</a:t>
            </a:r>
          </a:p>
          <a:p>
            <a:pPr>
              <a:buNone/>
            </a:pPr>
            <a:r>
              <a:rPr lang="en-US" sz="1800" dirty="0"/>
              <a:t>  text-align: center;</a:t>
            </a:r>
          </a:p>
          <a:p>
            <a:pPr>
              <a:buNone/>
            </a:pPr>
            <a:r>
              <a:rPr lang="en-US" sz="1800" dirty="0"/>
              <a:t>  background-color: #e5eecc;</a:t>
            </a:r>
          </a:p>
          <a:p>
            <a:pPr>
              <a:buNone/>
            </a:pPr>
            <a:r>
              <a:rPr lang="en-US" sz="1800" dirty="0"/>
              <a:t>  border: solid 1px #c3c3c3;</a:t>
            </a:r>
          </a:p>
          <a:p>
            <a:pPr>
              <a:buNone/>
            </a:pPr>
            <a:r>
              <a:rPr lang="en-US" sz="1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lnSpcReduction="10000"/>
          </a:bodyPr>
          <a:lstStyle/>
          <a:p>
            <a:pPr>
              <a:buNone/>
            </a:pPr>
            <a:r>
              <a:rPr lang="en-US" sz="1800" u="sng" dirty="0" err="1"/>
              <a:t>jQuery</a:t>
            </a:r>
            <a:r>
              <a:rPr lang="en-US" sz="1800" u="sng" dirty="0"/>
              <a:t> CDN</a:t>
            </a:r>
          </a:p>
          <a:p>
            <a:r>
              <a:rPr lang="en-US" sz="1800" dirty="0"/>
              <a:t>If you don't want to download and host </a:t>
            </a:r>
            <a:r>
              <a:rPr lang="en-US" sz="1800" dirty="0" err="1"/>
              <a:t>jQuery</a:t>
            </a:r>
            <a:r>
              <a:rPr lang="en-US" sz="1800" dirty="0"/>
              <a:t> yourself, you can include it from a CDN (Content Delivery Network).</a:t>
            </a:r>
          </a:p>
          <a:p>
            <a:pPr>
              <a:buNone/>
            </a:pPr>
            <a:r>
              <a:rPr lang="en-US" sz="1800" dirty="0"/>
              <a:t>Google is an example of someone who host </a:t>
            </a:r>
            <a:r>
              <a:rPr lang="en-US" sz="1800" dirty="0" err="1"/>
              <a:t>jQuery</a:t>
            </a:r>
            <a:r>
              <a:rPr lang="en-US" sz="1800" dirty="0"/>
              <a:t>:</a:t>
            </a:r>
          </a:p>
          <a:p>
            <a:pPr>
              <a:buNone/>
            </a:pPr>
            <a:endParaRPr lang="en-US" sz="1800" dirty="0"/>
          </a:p>
          <a:p>
            <a:pPr>
              <a:buNone/>
            </a:pPr>
            <a:r>
              <a:rPr lang="en-US" sz="1800" b="1" u="sng" dirty="0" err="1"/>
              <a:t>jQuery</a:t>
            </a:r>
            <a:r>
              <a:rPr lang="en-US" sz="1800" b="1" u="sng" dirty="0"/>
              <a:t> Syntax</a:t>
            </a:r>
          </a:p>
          <a:p>
            <a:r>
              <a:rPr lang="en-US" sz="1800" dirty="0"/>
              <a:t>The </a:t>
            </a:r>
            <a:r>
              <a:rPr lang="en-US" sz="1800" dirty="0" err="1"/>
              <a:t>jQuery</a:t>
            </a:r>
            <a:r>
              <a:rPr lang="en-US" sz="1800" dirty="0"/>
              <a:t> syntax is tailor-made for </a:t>
            </a:r>
            <a:r>
              <a:rPr lang="en-US" sz="1800" b="1" dirty="0"/>
              <a:t>selecting</a:t>
            </a:r>
            <a:r>
              <a:rPr lang="en-US" sz="1800" dirty="0"/>
              <a:t> HTML elements and performing some </a:t>
            </a:r>
            <a:r>
              <a:rPr lang="en-US" sz="1800" b="1" dirty="0"/>
              <a:t>action</a:t>
            </a:r>
            <a:r>
              <a:rPr lang="en-US" sz="1800" dirty="0"/>
              <a:t> on the element(s).</a:t>
            </a:r>
          </a:p>
          <a:p>
            <a:pPr>
              <a:buNone/>
            </a:pPr>
            <a:r>
              <a:rPr lang="en-US" sz="1800" dirty="0"/>
              <a:t>		Basic syntax is: </a:t>
            </a:r>
            <a:r>
              <a:rPr lang="en-US" sz="1800" b="1" dirty="0"/>
              <a:t>$(</a:t>
            </a:r>
            <a:r>
              <a:rPr lang="en-US" sz="1800" b="1" i="1" dirty="0"/>
              <a:t>selector</a:t>
            </a:r>
            <a:r>
              <a:rPr lang="en-US" sz="1800" b="1" dirty="0"/>
              <a:t>).</a:t>
            </a:r>
            <a:r>
              <a:rPr lang="en-US" sz="1800" b="1" i="1" dirty="0"/>
              <a:t>action</a:t>
            </a:r>
            <a:r>
              <a:rPr lang="en-US" sz="1800" b="1" dirty="0"/>
              <a:t>()</a:t>
            </a:r>
            <a:endParaRPr lang="en-US" sz="1800" dirty="0"/>
          </a:p>
          <a:p>
            <a:r>
              <a:rPr lang="en-US" sz="1800" dirty="0"/>
              <a:t>A $ sign to define/access </a:t>
            </a:r>
            <a:r>
              <a:rPr lang="en-US" sz="1800" dirty="0" err="1"/>
              <a:t>jQuery</a:t>
            </a:r>
            <a:endParaRPr lang="en-US" sz="1800" dirty="0"/>
          </a:p>
          <a:p>
            <a:r>
              <a:rPr lang="en-US" sz="1800" dirty="0"/>
              <a:t>A (</a:t>
            </a:r>
            <a:r>
              <a:rPr lang="en-US" sz="1800" i="1" dirty="0"/>
              <a:t>selector</a:t>
            </a:r>
            <a:r>
              <a:rPr lang="en-US" sz="1800" dirty="0"/>
              <a:t>) to "query (or find)" HTML elements</a:t>
            </a:r>
          </a:p>
          <a:p>
            <a:r>
              <a:rPr lang="en-US" sz="1800" dirty="0"/>
              <a:t>A </a:t>
            </a:r>
            <a:r>
              <a:rPr lang="en-US" sz="1800" dirty="0" err="1"/>
              <a:t>jQuery</a:t>
            </a:r>
            <a:r>
              <a:rPr lang="en-US" sz="1800" dirty="0"/>
              <a:t> </a:t>
            </a:r>
            <a:r>
              <a:rPr lang="en-US" sz="1800" i="1" dirty="0"/>
              <a:t>action</a:t>
            </a:r>
            <a:r>
              <a:rPr lang="en-US" sz="1800" dirty="0"/>
              <a:t>() to be performed on the element(s)</a:t>
            </a:r>
          </a:p>
          <a:p>
            <a:pPr>
              <a:buNone/>
            </a:pPr>
            <a:endParaRPr lang="en-US" sz="1800" dirty="0"/>
          </a:p>
          <a:p>
            <a:pPr>
              <a:buNone/>
            </a:pPr>
            <a:r>
              <a:rPr lang="en-US" sz="1800" b="1" u="sng" dirty="0"/>
              <a:t>Examples:</a:t>
            </a:r>
          </a:p>
          <a:p>
            <a:r>
              <a:rPr lang="en-US" sz="1800" dirty="0"/>
              <a:t>$(this).hide() - hides the current element.</a:t>
            </a:r>
          </a:p>
          <a:p>
            <a:r>
              <a:rPr lang="en-US" sz="1800" dirty="0"/>
              <a:t>$("p").hide() - hides all &lt;p&gt; elements.</a:t>
            </a:r>
          </a:p>
          <a:p>
            <a:r>
              <a:rPr lang="en-US" sz="1800" dirty="0"/>
              <a:t>$(".test").hide() - hides all elements with class="test".</a:t>
            </a:r>
          </a:p>
          <a:p>
            <a:r>
              <a:rPr lang="en-US" sz="1800" dirty="0"/>
              <a:t>$("#test").hide() - hides the element with id="test".</a:t>
            </a:r>
          </a:p>
          <a:p>
            <a:pPr>
              <a:buNone/>
            </a:pPr>
            <a:br>
              <a:rPr lang="en-US" sz="1800" dirty="0"/>
            </a:b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a:t>#panel {</a:t>
            </a:r>
          </a:p>
          <a:p>
            <a:pPr>
              <a:buNone/>
            </a:pPr>
            <a:r>
              <a:rPr lang="en-US" sz="1800" dirty="0"/>
              <a:t>  padding: 50px;</a:t>
            </a:r>
          </a:p>
          <a:p>
            <a:pPr>
              <a:buNone/>
            </a:pPr>
            <a:r>
              <a:rPr lang="en-US" sz="1800" dirty="0"/>
              <a:t>}</a:t>
            </a:r>
          </a:p>
          <a:p>
            <a:pPr>
              <a:buNone/>
            </a:pPr>
            <a:r>
              <a:rPr lang="en-US" sz="1800" dirty="0"/>
              <a:t>&lt;/style&gt;</a:t>
            </a:r>
          </a:p>
          <a:p>
            <a:pPr>
              <a:buNone/>
            </a:pPr>
            <a:r>
              <a:rPr lang="en-US" sz="1800" dirty="0"/>
              <a:t>&lt;/head&gt;</a:t>
            </a:r>
          </a:p>
          <a:p>
            <a:pPr>
              <a:buNone/>
            </a:pPr>
            <a:r>
              <a:rPr lang="en-US" sz="1800" dirty="0"/>
              <a:t>&lt;body&gt;</a:t>
            </a:r>
          </a:p>
          <a:p>
            <a:pPr>
              <a:buNone/>
            </a:pPr>
            <a:r>
              <a:rPr lang="en-US" sz="1800" dirty="0"/>
              <a:t> &lt;div id="flip"&gt;Click to slide up panel&lt;/div&gt;</a:t>
            </a:r>
          </a:p>
          <a:p>
            <a:pPr>
              <a:buNone/>
            </a:pPr>
            <a:r>
              <a:rPr lang="en-US" sz="1800" dirty="0"/>
              <a:t>&lt;div id="panel"&gt;Hello world!&lt;/div&gt;</a:t>
            </a:r>
          </a:p>
          <a:p>
            <a:pPr>
              <a:buNone/>
            </a:pPr>
            <a:r>
              <a:rPr lang="en-US" sz="1800" dirty="0"/>
              <a:t>&lt;/body&gt;</a:t>
            </a:r>
          </a:p>
          <a:p>
            <a:pPr>
              <a:buNone/>
            </a:pPr>
            <a:r>
              <a:rPr lang="en-US" sz="1800" dirty="0"/>
              <a:t>&lt;/html&gt;</a:t>
            </a:r>
          </a:p>
          <a:p>
            <a:pPr>
              <a:buNone/>
            </a:pPr>
            <a:endParaRPr lang="en-US" sz="1800" dirty="0"/>
          </a:p>
          <a:p>
            <a:pPr>
              <a:buNone/>
            </a:pPr>
            <a:r>
              <a:rPr lang="en-US" sz="1800" b="1" u="sng" dirty="0" err="1"/>
              <a:t>jQuery</a:t>
            </a:r>
            <a:r>
              <a:rPr lang="en-US" sz="1800" b="1" u="sng" dirty="0"/>
              <a:t> </a:t>
            </a:r>
            <a:r>
              <a:rPr lang="en-US" sz="1800" b="1" u="sng" dirty="0" err="1"/>
              <a:t>slideToggle</a:t>
            </a:r>
            <a:r>
              <a:rPr lang="en-US" sz="1800" b="1" u="sng" dirty="0"/>
              <a:t>() Method</a:t>
            </a:r>
          </a:p>
          <a:p>
            <a:r>
              <a:rPr lang="en-US" sz="1800" dirty="0"/>
              <a:t>The </a:t>
            </a:r>
            <a:r>
              <a:rPr lang="en-US" sz="1800" dirty="0" err="1"/>
              <a:t>jQuery</a:t>
            </a:r>
            <a:r>
              <a:rPr lang="en-US" sz="1800" dirty="0"/>
              <a:t> </a:t>
            </a:r>
            <a:r>
              <a:rPr lang="en-US" sz="1800" dirty="0" err="1"/>
              <a:t>slideToggle</a:t>
            </a:r>
            <a:r>
              <a:rPr lang="en-US" sz="1800" dirty="0"/>
              <a:t>() method toggles between the </a:t>
            </a:r>
            <a:r>
              <a:rPr lang="en-US" sz="1800" dirty="0" err="1"/>
              <a:t>slideDown</a:t>
            </a:r>
            <a:r>
              <a:rPr lang="en-US" sz="1800" dirty="0"/>
              <a:t>() and </a:t>
            </a:r>
            <a:r>
              <a:rPr lang="en-US" sz="1800" dirty="0" err="1"/>
              <a:t>slideUp</a:t>
            </a:r>
            <a:r>
              <a:rPr lang="en-US" sz="1800" dirty="0"/>
              <a:t>() methods.</a:t>
            </a:r>
          </a:p>
          <a:p>
            <a:r>
              <a:rPr lang="en-US" sz="1800" dirty="0"/>
              <a:t>If the elements have been slid down, </a:t>
            </a:r>
            <a:r>
              <a:rPr lang="en-US" sz="1800" dirty="0" err="1"/>
              <a:t>slideToggle</a:t>
            </a:r>
            <a:r>
              <a:rPr lang="en-US" sz="1800" dirty="0"/>
              <a:t>() will slide them up.</a:t>
            </a:r>
          </a:p>
          <a:p>
            <a:r>
              <a:rPr lang="en-US" sz="1800" dirty="0"/>
              <a:t>If the elements have been slid up, </a:t>
            </a:r>
            <a:r>
              <a:rPr lang="en-US" sz="1800" dirty="0" err="1"/>
              <a:t>slideToggle</a:t>
            </a:r>
            <a:r>
              <a:rPr lang="en-US" sz="1800" dirty="0"/>
              <a:t>() will slide them down.</a:t>
            </a:r>
          </a:p>
          <a:p>
            <a:pPr>
              <a:buNone/>
            </a:pP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sz="1800" u="sng" dirty="0"/>
              <a:t>Example:</a:t>
            </a:r>
          </a:p>
          <a:p>
            <a:pPr>
              <a:buNone/>
            </a:pPr>
            <a:endParaRPr lang="en-US" sz="1800" u="sng"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 </a:t>
            </a:r>
          </a:p>
          <a:p>
            <a:pPr>
              <a:buNone/>
            </a:pPr>
            <a:r>
              <a:rPr lang="en-US" sz="1800" dirty="0"/>
              <a:t>$(document).ready(function(){</a:t>
            </a:r>
          </a:p>
          <a:p>
            <a:pPr>
              <a:buNone/>
            </a:pPr>
            <a:r>
              <a:rPr lang="en-US" sz="1800" dirty="0"/>
              <a:t>  $("#flip").click(function(){</a:t>
            </a:r>
          </a:p>
          <a:p>
            <a:pPr>
              <a:buNone/>
            </a:pPr>
            <a:r>
              <a:rPr lang="en-US" sz="1800" dirty="0"/>
              <a:t>    $("#panel").</a:t>
            </a:r>
            <a:r>
              <a:rPr lang="en-US" sz="1800" dirty="0" err="1"/>
              <a:t>slideToggle</a:t>
            </a:r>
            <a:r>
              <a:rPr lang="en-US" sz="1800" dirty="0"/>
              <a:t>("slow");</a:t>
            </a:r>
          </a:p>
          <a:p>
            <a:pPr>
              <a:buNone/>
            </a:pPr>
            <a:r>
              <a:rPr lang="en-US" sz="1800" dirty="0"/>
              <a:t>  });</a:t>
            </a:r>
          </a:p>
          <a:p>
            <a:pPr>
              <a:buNone/>
            </a:pPr>
            <a:r>
              <a:rPr lang="en-US" sz="1800" dirty="0"/>
              <a:t>});</a:t>
            </a:r>
          </a:p>
          <a:p>
            <a:pPr>
              <a:buNone/>
            </a:pPr>
            <a:r>
              <a:rPr lang="en-US" sz="1800" dirty="0"/>
              <a:t>&lt;/script&gt;</a:t>
            </a:r>
          </a:p>
          <a:p>
            <a:pPr>
              <a:buNone/>
            </a:pPr>
            <a:r>
              <a:rPr lang="en-US" sz="1800" dirty="0"/>
              <a:t>&lt;style&gt; </a:t>
            </a:r>
          </a:p>
          <a:p>
            <a:pPr>
              <a:buNone/>
            </a:pPr>
            <a:r>
              <a:rPr lang="en-US" sz="1800" dirty="0"/>
              <a:t>#panel, #flip {</a:t>
            </a:r>
          </a:p>
          <a:p>
            <a:pPr>
              <a:buNone/>
            </a:pPr>
            <a:r>
              <a:rPr lang="en-US" sz="1800" dirty="0"/>
              <a:t>  padding: 5px;</a:t>
            </a:r>
          </a:p>
          <a:p>
            <a:pPr>
              <a:buNone/>
            </a:pPr>
            <a:r>
              <a:rPr lang="en-US" sz="1800" dirty="0"/>
              <a:t>  text-align: center;</a:t>
            </a:r>
          </a:p>
          <a:p>
            <a:pPr>
              <a:buNone/>
            </a:pPr>
            <a:r>
              <a:rPr lang="en-US" sz="1800" dirty="0"/>
              <a:t>  background-color: #e5eecc;</a:t>
            </a:r>
          </a:p>
          <a:p>
            <a:pPr>
              <a:buNone/>
            </a:pPr>
            <a:r>
              <a:rPr lang="en-US" sz="1800" dirty="0"/>
              <a:t>  border: solid 1px #c3c3c3;</a:t>
            </a:r>
          </a:p>
          <a:p>
            <a:pPr>
              <a:buNone/>
            </a:pPr>
            <a:r>
              <a:rPr lang="en-US" sz="18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dirty="0"/>
              <a:t>#panel {</a:t>
            </a:r>
          </a:p>
          <a:p>
            <a:pPr>
              <a:buNone/>
            </a:pPr>
            <a:r>
              <a:rPr lang="en-US" sz="1800" dirty="0"/>
              <a:t>  padding: 50px;</a:t>
            </a:r>
          </a:p>
          <a:p>
            <a:pPr>
              <a:buNone/>
            </a:pPr>
            <a:r>
              <a:rPr lang="en-US" sz="1800" dirty="0"/>
              <a:t>  display: none;</a:t>
            </a:r>
          </a:p>
          <a:p>
            <a:pPr>
              <a:buNone/>
            </a:pPr>
            <a:r>
              <a:rPr lang="en-US" sz="1800" dirty="0"/>
              <a:t>}</a:t>
            </a:r>
          </a:p>
          <a:p>
            <a:pPr>
              <a:buNone/>
            </a:pPr>
            <a:r>
              <a:rPr lang="en-US" sz="1800" dirty="0"/>
              <a:t>&lt;/style&gt;</a:t>
            </a:r>
          </a:p>
          <a:p>
            <a:pPr>
              <a:buNone/>
            </a:pPr>
            <a:r>
              <a:rPr lang="en-US" sz="1800" dirty="0"/>
              <a:t>&lt;/head&gt;</a:t>
            </a:r>
          </a:p>
          <a:p>
            <a:pPr>
              <a:buNone/>
            </a:pPr>
            <a:r>
              <a:rPr lang="en-US" sz="1800" dirty="0"/>
              <a:t>&lt;body&gt;</a:t>
            </a:r>
          </a:p>
          <a:p>
            <a:pPr>
              <a:buNone/>
            </a:pPr>
            <a:r>
              <a:rPr lang="en-US" sz="1800" dirty="0"/>
              <a:t> </a:t>
            </a:r>
          </a:p>
          <a:p>
            <a:pPr>
              <a:buNone/>
            </a:pPr>
            <a:r>
              <a:rPr lang="en-US" sz="1800" dirty="0"/>
              <a:t>&lt;div id="flip"&gt;Click to slide the panel down or </a:t>
            </a:r>
          </a:p>
          <a:p>
            <a:pPr>
              <a:buNone/>
            </a:pPr>
            <a:endParaRPr lang="en-US" sz="1800" dirty="0"/>
          </a:p>
          <a:p>
            <a:pPr>
              <a:buNone/>
            </a:pPr>
            <a:r>
              <a:rPr lang="en-US" sz="1800" dirty="0"/>
              <a:t>up&lt;/div&gt;</a:t>
            </a:r>
          </a:p>
          <a:p>
            <a:pPr>
              <a:buNone/>
            </a:pPr>
            <a:r>
              <a:rPr lang="en-US" sz="1800" dirty="0"/>
              <a:t>&lt;div id="panel"&gt;Hello world!&lt;/div&gt;</a:t>
            </a:r>
          </a:p>
          <a:p>
            <a:pPr>
              <a:buNone/>
            </a:pPr>
            <a:endParaRPr lang="en-US" sz="1800" dirty="0"/>
          </a:p>
          <a:p>
            <a:pPr>
              <a:buNone/>
            </a:pPr>
            <a:r>
              <a:rPr lang="en-US" sz="1800" dirty="0"/>
              <a:t>&lt;/body&gt;</a:t>
            </a:r>
          </a:p>
          <a:p>
            <a:pPr>
              <a:buNone/>
            </a:pPr>
            <a:r>
              <a:rPr lang="en-US" sz="1800" dirty="0"/>
              <a:t>&lt;/html&gt;</a:t>
            </a:r>
          </a:p>
          <a:p>
            <a:pPr>
              <a:buNone/>
            </a:pP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b="1" u="sng" dirty="0" err="1"/>
              <a:t>jQuery</a:t>
            </a:r>
            <a:r>
              <a:rPr lang="en-US" sz="1800" b="1" u="sng" dirty="0"/>
              <a:t> Effects - Animation</a:t>
            </a:r>
          </a:p>
          <a:p>
            <a:pPr>
              <a:buNone/>
            </a:pPr>
            <a:r>
              <a:rPr lang="en-US" sz="1800" u="sng" dirty="0"/>
              <a:t> The animate() Method</a:t>
            </a:r>
          </a:p>
          <a:p>
            <a:pPr>
              <a:buNone/>
            </a:pPr>
            <a:r>
              <a:rPr lang="en-US" sz="1800" dirty="0"/>
              <a:t>The </a:t>
            </a:r>
            <a:r>
              <a:rPr lang="en-US" sz="1800" dirty="0" err="1"/>
              <a:t>jQuery</a:t>
            </a:r>
            <a:r>
              <a:rPr lang="en-US" sz="1800" dirty="0"/>
              <a:t> animate() method is used to create custom animations.</a:t>
            </a:r>
          </a:p>
          <a:p>
            <a:pPr>
              <a:buNone/>
            </a:pPr>
            <a:endParaRPr lang="en-US" sz="1800" dirty="0"/>
          </a:p>
          <a:p>
            <a:pPr>
              <a:buNone/>
            </a:pPr>
            <a:r>
              <a:rPr lang="en-US" sz="1800" b="1" u="sng" dirty="0"/>
              <a:t>Syntax:</a:t>
            </a:r>
            <a:endParaRPr lang="en-US" sz="1800" u="sng" dirty="0"/>
          </a:p>
          <a:p>
            <a:pPr>
              <a:buNone/>
            </a:pPr>
            <a:r>
              <a:rPr lang="en-US" sz="1800" dirty="0"/>
              <a:t>			</a:t>
            </a:r>
            <a:r>
              <a:rPr lang="en-US" sz="1800" b="1" dirty="0"/>
              <a:t>$(</a:t>
            </a:r>
            <a:r>
              <a:rPr lang="en-US" sz="1800" b="1" i="1" dirty="0"/>
              <a:t>selector</a:t>
            </a:r>
            <a:r>
              <a:rPr lang="en-US" sz="1800" b="1" dirty="0"/>
              <a:t>).animate({</a:t>
            </a:r>
            <a:r>
              <a:rPr lang="en-US" sz="1800" b="1" i="1" dirty="0" err="1"/>
              <a:t>params</a:t>
            </a:r>
            <a:r>
              <a:rPr lang="en-US" sz="1800" b="1" dirty="0"/>
              <a:t>}</a:t>
            </a:r>
            <a:r>
              <a:rPr lang="en-US" sz="1800" b="1" i="1" dirty="0"/>
              <a:t>,</a:t>
            </a:r>
            <a:r>
              <a:rPr lang="en-US" sz="1800" b="1" i="1" dirty="0" err="1"/>
              <a:t>speed,callback</a:t>
            </a:r>
            <a:r>
              <a:rPr lang="en-US" sz="1800" b="1" dirty="0"/>
              <a:t>);</a:t>
            </a:r>
          </a:p>
          <a:p>
            <a:pPr>
              <a:buNone/>
            </a:pPr>
            <a:endParaRPr lang="en-US" sz="1800" dirty="0"/>
          </a:p>
          <a:p>
            <a:r>
              <a:rPr lang="en-US" sz="1800" dirty="0"/>
              <a:t>The required </a:t>
            </a:r>
            <a:r>
              <a:rPr lang="en-US" sz="1800" dirty="0" err="1"/>
              <a:t>params</a:t>
            </a:r>
            <a:r>
              <a:rPr lang="en-US" sz="1800" dirty="0"/>
              <a:t> parameter defines the CSS properties to be animated.</a:t>
            </a:r>
          </a:p>
          <a:p>
            <a:pPr>
              <a:buNone/>
            </a:pPr>
            <a:endParaRPr lang="en-US" sz="1800" dirty="0"/>
          </a:p>
          <a:p>
            <a:pPr>
              <a:buNone/>
            </a:pPr>
            <a:r>
              <a:rPr lang="en-US" sz="1800" dirty="0"/>
              <a:t>The following example demonstrates a simple use of the animate() method;</a:t>
            </a:r>
          </a:p>
          <a:p>
            <a:pPr>
              <a:buNone/>
            </a:pPr>
            <a:r>
              <a:rPr lang="en-US" sz="1800" dirty="0"/>
              <a:t> it moves a &lt;div&gt; element to the right, until it has reached a left property of 250px:</a:t>
            </a:r>
          </a:p>
          <a:p>
            <a:pPr>
              <a:buNone/>
            </a:pPr>
            <a:endParaRPr lang="en-US" sz="1800" dirty="0"/>
          </a:p>
          <a:p>
            <a:pPr>
              <a:buNone/>
            </a:pPr>
            <a:r>
              <a:rPr lang="en-US" sz="1800" u="sng" dirty="0"/>
              <a:t>EXAMPLE:</a:t>
            </a:r>
          </a:p>
          <a:p>
            <a:pPr>
              <a:buNone/>
            </a:pPr>
            <a:r>
              <a:rPr lang="en-US" sz="1800" u="sng"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lnSpcReduction="10000"/>
          </a:bodyPr>
          <a:lstStyle/>
          <a:p>
            <a:pPr>
              <a:buNone/>
            </a:pPr>
            <a:r>
              <a:rPr lang="en-US" sz="1800" dirty="0"/>
              <a:t>&lt;script&gt;</a:t>
            </a:r>
          </a:p>
          <a:p>
            <a:pPr>
              <a:buNone/>
            </a:pPr>
            <a:r>
              <a:rPr lang="en-US" sz="1800" dirty="0"/>
              <a:t>$(document).ready(function(){</a:t>
            </a:r>
          </a:p>
          <a:p>
            <a:pPr>
              <a:buNone/>
            </a:pPr>
            <a:r>
              <a:rPr lang="en-US" sz="1800" dirty="0"/>
              <a:t>$("button").click(function(){</a:t>
            </a:r>
          </a:p>
          <a:p>
            <a:pPr>
              <a:buNone/>
            </a:pPr>
            <a:r>
              <a:rPr lang="en-US" sz="1800" dirty="0"/>
              <a:t>$("div").animate({</a:t>
            </a:r>
          </a:p>
          <a:p>
            <a:pPr>
              <a:buNone/>
            </a:pPr>
            <a:r>
              <a:rPr lang="en-US" sz="1800" dirty="0"/>
              <a:t>left: '250px',</a:t>
            </a:r>
          </a:p>
          <a:p>
            <a:pPr>
              <a:buNone/>
            </a:pPr>
            <a:r>
              <a:rPr lang="en-US" sz="1800" dirty="0"/>
              <a:t>opacity: '0.5',</a:t>
            </a:r>
          </a:p>
          <a:p>
            <a:pPr>
              <a:buNone/>
            </a:pPr>
            <a:r>
              <a:rPr lang="en-US" sz="1800" dirty="0"/>
              <a:t>height: '150px',</a:t>
            </a:r>
          </a:p>
          <a:p>
            <a:pPr>
              <a:buNone/>
            </a:pPr>
            <a:r>
              <a:rPr lang="en-US" sz="1800" dirty="0"/>
              <a:t>width: '150px'</a:t>
            </a:r>
          </a:p>
          <a:p>
            <a:pPr>
              <a:buNone/>
            </a:pPr>
            <a:r>
              <a:rPr lang="en-US" sz="1800" dirty="0"/>
              <a:t>});</a:t>
            </a:r>
          </a:p>
          <a:p>
            <a:pPr>
              <a:buNone/>
            </a:pPr>
            <a:r>
              <a:rPr lang="en-US" sz="1800" dirty="0"/>
              <a:t>});</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&lt;button&gt;start animation&lt;/button&gt;</a:t>
            </a:r>
          </a:p>
          <a:p>
            <a:pPr>
              <a:buNone/>
            </a:pPr>
            <a:r>
              <a:rPr lang="en-US" sz="1800" dirty="0"/>
              <a:t>&lt;div style="background:#98bf21;height:100px;width:100px;position:absolute;"&gt;</a:t>
            </a:r>
          </a:p>
          <a:p>
            <a:pPr>
              <a:buNone/>
            </a:pPr>
            <a:r>
              <a:rPr lang="en-US" sz="1800" dirty="0"/>
              <a:t>&lt;/div&gt;</a:t>
            </a:r>
          </a:p>
          <a:p>
            <a:pPr>
              <a:buNone/>
            </a:pPr>
            <a:r>
              <a:rPr lang="en-US" sz="1800" dirty="0"/>
              <a:t>&lt;/body&gt;</a:t>
            </a:r>
          </a:p>
          <a:p>
            <a:pPr>
              <a:buNone/>
            </a:pPr>
            <a:r>
              <a:rPr lang="en-US" sz="1800" dirty="0"/>
              <a:t>&lt;/html&gt;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u="sng" dirty="0"/>
              <a:t>NOTE:</a:t>
            </a:r>
          </a:p>
          <a:p>
            <a:pPr>
              <a:buNone/>
            </a:pPr>
            <a:r>
              <a:rPr lang="en-US" sz="1800" dirty="0"/>
              <a:t>	By default, all HTML elements have a static position, and cannot be moved.</a:t>
            </a:r>
            <a:br>
              <a:rPr lang="en-US" sz="1800" dirty="0"/>
            </a:br>
            <a:r>
              <a:rPr lang="en-US" sz="1800" dirty="0"/>
              <a:t>To manipulate the position, remember to first set the CSS position property of the element to relative, fixed, or absolute!</a:t>
            </a:r>
          </a:p>
          <a:p>
            <a:pPr>
              <a:buNone/>
            </a:pPr>
            <a:endParaRPr lang="en-US" sz="1800" u="sng" dirty="0"/>
          </a:p>
          <a:p>
            <a:pPr>
              <a:buNone/>
            </a:pPr>
            <a:r>
              <a:rPr lang="en-US" sz="1800" b="1" u="sng" dirty="0" err="1"/>
              <a:t>jQuery</a:t>
            </a:r>
            <a:r>
              <a:rPr lang="en-US" sz="1800" b="1" u="sng" dirty="0"/>
              <a:t> stop() Method</a:t>
            </a:r>
          </a:p>
          <a:p>
            <a:r>
              <a:rPr lang="en-US" sz="1800" dirty="0"/>
              <a:t>The </a:t>
            </a:r>
            <a:r>
              <a:rPr lang="en-US" sz="1800" dirty="0" err="1"/>
              <a:t>jQuery</a:t>
            </a:r>
            <a:r>
              <a:rPr lang="en-US" sz="1800" dirty="0"/>
              <a:t> stop() method is used to stop an animation or effect before it is finished.</a:t>
            </a:r>
          </a:p>
          <a:p>
            <a:r>
              <a:rPr lang="en-US" sz="1800" dirty="0"/>
              <a:t>The stop() method works for all </a:t>
            </a:r>
            <a:r>
              <a:rPr lang="en-US" sz="1800" dirty="0" err="1"/>
              <a:t>jQuery</a:t>
            </a:r>
            <a:r>
              <a:rPr lang="en-US" sz="1800" dirty="0"/>
              <a:t> effect functions, including sliding, fading and custom animations.</a:t>
            </a:r>
          </a:p>
          <a:p>
            <a:pPr>
              <a:buNone/>
            </a:pPr>
            <a:r>
              <a:rPr lang="en-US" sz="1800" b="1" dirty="0"/>
              <a:t>	Syntax:</a:t>
            </a:r>
            <a:endParaRPr lang="en-US" sz="1800" dirty="0"/>
          </a:p>
          <a:p>
            <a:pPr>
              <a:buNone/>
            </a:pPr>
            <a:r>
              <a:rPr lang="en-US" sz="1800" dirty="0"/>
              <a:t>			$(</a:t>
            </a:r>
            <a:r>
              <a:rPr lang="en-US" sz="1800" i="1" dirty="0"/>
              <a:t>selector</a:t>
            </a:r>
            <a:r>
              <a:rPr lang="en-US" sz="1800" dirty="0"/>
              <a:t>).stop(</a:t>
            </a:r>
            <a:r>
              <a:rPr lang="en-US" sz="1800" i="1" dirty="0" err="1"/>
              <a:t>stopAll,goToEnd</a:t>
            </a:r>
            <a:r>
              <a:rPr lang="en-US" sz="1800" dirty="0"/>
              <a:t>);</a:t>
            </a:r>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dirty="0"/>
              <a:t>$(document).ready(function(){</a:t>
            </a:r>
          </a:p>
          <a:p>
            <a:pPr>
              <a:buNone/>
            </a:pPr>
            <a:r>
              <a:rPr lang="en-US" sz="1800" dirty="0"/>
              <a:t>  $("#flip").click(function(){</a:t>
            </a:r>
          </a:p>
          <a:p>
            <a:pPr>
              <a:buNone/>
            </a:pPr>
            <a:r>
              <a:rPr lang="en-US" sz="1800" dirty="0"/>
              <a:t>    $("#panel").</a:t>
            </a:r>
            <a:r>
              <a:rPr lang="en-US" sz="1800" dirty="0" err="1"/>
              <a:t>slideDown</a:t>
            </a:r>
            <a:r>
              <a:rPr lang="en-US" sz="1800" dirty="0"/>
              <a:t>(5000);</a:t>
            </a:r>
          </a:p>
          <a:p>
            <a:pPr>
              <a:buNone/>
            </a:pPr>
            <a:r>
              <a:rPr lang="en-US" sz="1800" dirty="0"/>
              <a:t>  });</a:t>
            </a:r>
          </a:p>
          <a:p>
            <a:pPr>
              <a:buNone/>
            </a:pPr>
            <a:r>
              <a:rPr lang="en-US" sz="1800" dirty="0"/>
              <a:t>  $("#stop").click(function(){</a:t>
            </a:r>
          </a:p>
          <a:p>
            <a:pPr>
              <a:buNone/>
            </a:pPr>
            <a:r>
              <a:rPr lang="en-US" sz="1800" dirty="0"/>
              <a:t>    $("#panel").stop();</a:t>
            </a:r>
          </a:p>
          <a:p>
            <a:pPr>
              <a:buNone/>
            </a:pPr>
            <a:r>
              <a:rPr lang="en-US" sz="1800" dirty="0"/>
              <a:t>  });</a:t>
            </a:r>
          </a:p>
          <a:p>
            <a:pPr>
              <a:buNone/>
            </a:pPr>
            <a:r>
              <a:rPr lang="en-US" sz="1800" dirty="0"/>
              <a:t>});</a:t>
            </a:r>
          </a:p>
          <a:p>
            <a:pPr>
              <a:buNone/>
            </a:pPr>
            <a:r>
              <a:rPr lang="en-US" sz="1800" dirty="0"/>
              <a:t>&lt;/script&gt;</a:t>
            </a:r>
          </a:p>
          <a:p>
            <a:pPr>
              <a:buNone/>
            </a:pPr>
            <a:r>
              <a:rPr lang="en-US" sz="1800" dirty="0"/>
              <a:t>&lt;style&gt; </a:t>
            </a:r>
          </a:p>
          <a:p>
            <a:pPr>
              <a:buNone/>
            </a:pPr>
            <a:r>
              <a:rPr lang="en-US" sz="1800" dirty="0"/>
              <a:t>#panel, #flip {</a:t>
            </a:r>
          </a:p>
          <a:p>
            <a:pPr>
              <a:buNone/>
            </a:pPr>
            <a:r>
              <a:rPr lang="en-US" sz="1800" dirty="0"/>
              <a:t>  padding: 5px;</a:t>
            </a:r>
          </a:p>
          <a:p>
            <a:pPr>
              <a:buNone/>
            </a:pPr>
            <a:r>
              <a:rPr lang="en-US" sz="1800" dirty="0"/>
              <a:t>  font-size: 18px;</a:t>
            </a:r>
          </a:p>
          <a:p>
            <a:pPr>
              <a:buNone/>
            </a:pPr>
            <a:r>
              <a:rPr lang="en-US" sz="1800" dirty="0"/>
              <a:t>  text-align: center;</a:t>
            </a:r>
          </a:p>
          <a:p>
            <a:pPr>
              <a:buNone/>
            </a:pPr>
            <a:r>
              <a:rPr lang="en-US" sz="1800" dirty="0"/>
              <a:t>  background-color: #555;</a:t>
            </a:r>
          </a:p>
          <a:p>
            <a:pPr>
              <a:buNone/>
            </a:pPr>
            <a:r>
              <a:rPr lang="en-US" sz="1800" dirty="0"/>
              <a:t>  color: white;</a:t>
            </a:r>
          </a:p>
          <a:p>
            <a:pPr>
              <a:buNone/>
            </a:pPr>
            <a:r>
              <a:rPr lang="en-US" sz="1800" dirty="0"/>
              <a:t>  border: solid 1px #666;</a:t>
            </a:r>
          </a:p>
          <a:p>
            <a:pPr>
              <a:buNone/>
            </a:pPr>
            <a:r>
              <a:rPr lang="en-US" sz="1800" dirty="0"/>
              <a:t>  border-radius: 3px;</a:t>
            </a:r>
          </a:p>
          <a:p>
            <a:pPr>
              <a:buNone/>
            </a:pPr>
            <a:r>
              <a:rPr lang="en-US" sz="1800" dirty="0"/>
              <a:t>}</a:t>
            </a:r>
          </a:p>
          <a:p>
            <a:pPr>
              <a:buNone/>
            </a:pP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a:t>#panel {</a:t>
            </a:r>
          </a:p>
          <a:p>
            <a:pPr>
              <a:buNone/>
            </a:pPr>
            <a:r>
              <a:rPr lang="en-US" sz="1800" dirty="0"/>
              <a:t>  padding: 50px;</a:t>
            </a:r>
          </a:p>
          <a:p>
            <a:pPr>
              <a:buNone/>
            </a:pPr>
            <a:r>
              <a:rPr lang="en-US" sz="1800" dirty="0"/>
              <a:t>  display: none;</a:t>
            </a:r>
          </a:p>
          <a:p>
            <a:pPr>
              <a:buNone/>
            </a:pPr>
            <a:r>
              <a:rPr lang="en-US" sz="1800" dirty="0"/>
              <a:t>}</a:t>
            </a:r>
          </a:p>
          <a:p>
            <a:pPr>
              <a:buNone/>
            </a:pPr>
            <a:r>
              <a:rPr lang="en-US" sz="1800" dirty="0"/>
              <a:t>&lt;/style&gt;</a:t>
            </a:r>
          </a:p>
          <a:p>
            <a:pPr>
              <a:buNone/>
            </a:pPr>
            <a:r>
              <a:rPr lang="en-US" sz="1800" dirty="0"/>
              <a:t>&lt;/head&gt;</a:t>
            </a:r>
          </a:p>
          <a:p>
            <a:pPr>
              <a:buNone/>
            </a:pPr>
            <a:r>
              <a:rPr lang="en-US" sz="1800" dirty="0"/>
              <a:t>&lt;body&gt;</a:t>
            </a:r>
          </a:p>
          <a:p>
            <a:pPr>
              <a:buNone/>
            </a:pPr>
            <a:r>
              <a:rPr lang="en-US" sz="1800" dirty="0"/>
              <a:t> </a:t>
            </a:r>
          </a:p>
          <a:p>
            <a:pPr>
              <a:buNone/>
            </a:pPr>
            <a:r>
              <a:rPr lang="en-US" sz="1800" dirty="0"/>
              <a:t>&lt;button id="stop"&gt;Stop sliding&lt;/button&gt;</a:t>
            </a:r>
          </a:p>
          <a:p>
            <a:pPr>
              <a:buNone/>
            </a:pPr>
            <a:endParaRPr lang="en-US" sz="1800" dirty="0"/>
          </a:p>
          <a:p>
            <a:pPr>
              <a:buNone/>
            </a:pPr>
            <a:r>
              <a:rPr lang="en-US" sz="1800" dirty="0"/>
              <a:t>&lt;div id="flip"&gt;Click to slide down panel&lt;/div&gt;</a:t>
            </a:r>
          </a:p>
          <a:p>
            <a:pPr>
              <a:buNone/>
            </a:pPr>
            <a:r>
              <a:rPr lang="en-US" sz="1800" dirty="0"/>
              <a:t>&lt;div id="panel"&gt;Hello world!&lt;/div&gt;</a:t>
            </a:r>
          </a:p>
          <a:p>
            <a:pPr>
              <a:buNone/>
            </a:pPr>
            <a:endParaRPr lang="en-US" sz="1800" dirty="0"/>
          </a:p>
          <a:p>
            <a:pPr>
              <a:buNone/>
            </a:pPr>
            <a:r>
              <a:rPr lang="en-US" sz="1800" dirty="0"/>
              <a:t>&lt;/body&gt;</a:t>
            </a:r>
          </a:p>
          <a:p>
            <a:pPr>
              <a:buNone/>
            </a:pPr>
            <a:r>
              <a:rPr lang="en-US" sz="1800" dirty="0"/>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00"/>
            <a:ext cx="623411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a:t>jQuery</a:t>
            </a:r>
            <a:r>
              <a:rPr lang="en-US" sz="1800" b="1" u="sng" dirty="0"/>
              <a:t> Callback Functions</a:t>
            </a:r>
          </a:p>
          <a:p>
            <a:r>
              <a:rPr lang="en-US" sz="1800" dirty="0"/>
              <a:t>JavaScript statements are executed line by line. However, with effects, the next line of code can be run even though the effect is not finished. This can create errors.</a:t>
            </a:r>
          </a:p>
          <a:p>
            <a:r>
              <a:rPr lang="en-US" sz="1800" dirty="0"/>
              <a:t>To prevent this, you can create a callback function.</a:t>
            </a:r>
          </a:p>
          <a:p>
            <a:r>
              <a:rPr lang="en-US" sz="1800" dirty="0"/>
              <a:t>A callback function is executed after the current effect is finished.</a:t>
            </a:r>
          </a:p>
          <a:p>
            <a:r>
              <a:rPr lang="en-US" sz="1800" dirty="0"/>
              <a:t>Typical syntax: </a:t>
            </a:r>
            <a:r>
              <a:rPr lang="en-US" sz="1800" b="1" dirty="0"/>
              <a:t>$(</a:t>
            </a:r>
            <a:r>
              <a:rPr lang="en-US" sz="1800" b="1" i="1" dirty="0"/>
              <a:t>selector</a:t>
            </a:r>
            <a:r>
              <a:rPr lang="en-US" sz="1800" b="1" dirty="0"/>
              <a:t>).hide(</a:t>
            </a:r>
            <a:r>
              <a:rPr lang="en-US" sz="1800" b="1" i="1" dirty="0" err="1"/>
              <a:t>speed,callback</a:t>
            </a:r>
            <a:r>
              <a:rPr lang="en-US" sz="1800" b="1" dirty="0"/>
              <a:t>);</a:t>
            </a:r>
            <a:endParaRPr lang="en-US" sz="1800" dirty="0"/>
          </a:p>
          <a:p>
            <a:pPr>
              <a:buNone/>
            </a:pPr>
            <a:endParaRPr lang="en-US" sz="1800" b="1" u="sng" dirty="0"/>
          </a:p>
          <a:p>
            <a:pPr>
              <a:buNone/>
            </a:pPr>
            <a:r>
              <a:rPr lang="en-US" sz="1800" dirty="0"/>
              <a:t>	The example below has a callback parameter that is a function that will be executed after the hide effect is completed:</a:t>
            </a:r>
          </a:p>
          <a:p>
            <a:pPr>
              <a:buNone/>
            </a:pPr>
            <a:endParaRPr lang="en-US" sz="1800" b="1" u="sng" dirty="0"/>
          </a:p>
          <a:p>
            <a:pPr>
              <a:buNone/>
            </a:pPr>
            <a:r>
              <a:rPr lang="en-US" sz="1800" b="1" u="sng" dirty="0"/>
              <a:t>Example with Callback</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dirty="0"/>
              <a:t>$(document).ready(function(){</a:t>
            </a:r>
          </a:p>
          <a:p>
            <a:pPr>
              <a:buNone/>
            </a:pPr>
            <a:r>
              <a:rPr lang="en-US" sz="1800" dirty="0"/>
              <a:t>  $("button").click(function(){</a:t>
            </a:r>
          </a:p>
          <a:p>
            <a:pPr>
              <a:buNone/>
            </a:pPr>
            <a:r>
              <a:rPr lang="en-US" sz="1800" dirty="0"/>
              <a:t>    $("p").hide("slow", function(){</a:t>
            </a:r>
          </a:p>
          <a:p>
            <a:pPr>
              <a:buNone/>
            </a:pPr>
            <a:r>
              <a:rPr lang="en-US" sz="1800" dirty="0"/>
              <a:t>      alert("The paragraph is now hidden");</a:t>
            </a:r>
          </a:p>
          <a:p>
            <a:pPr>
              <a:buNone/>
            </a:pPr>
            <a:r>
              <a:rPr lang="en-US" sz="1800" dirty="0"/>
              <a:t>    });</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endParaRPr lang="en-US" sz="1800" dirty="0"/>
          </a:p>
          <a:p>
            <a:pPr>
              <a:buNone/>
            </a:pPr>
            <a:r>
              <a:rPr lang="en-US" sz="1800" dirty="0"/>
              <a:t>&lt;button&gt;Hide&lt;/button&gt;</a:t>
            </a:r>
          </a:p>
          <a:p>
            <a:pPr>
              <a:buNone/>
            </a:pPr>
            <a:endParaRPr lang="en-US" sz="1800" dirty="0"/>
          </a:p>
          <a:p>
            <a:pPr>
              <a:buNone/>
            </a:pPr>
            <a:r>
              <a:rPr lang="en-US" sz="1800" dirty="0"/>
              <a:t>&lt;p&gt;This is a paragraph with little content.&lt;/p&gt;</a:t>
            </a:r>
          </a:p>
          <a:p>
            <a:pPr>
              <a:buNone/>
            </a:pPr>
            <a:endParaRPr lang="en-US" sz="1800" dirty="0"/>
          </a:p>
          <a:p>
            <a:pPr>
              <a:buNone/>
            </a:pPr>
            <a:r>
              <a:rPr lang="en-US" sz="1800" dirty="0"/>
              <a:t>&lt;/body&gt;</a:t>
            </a:r>
          </a:p>
          <a:p>
            <a:pPr>
              <a:buNone/>
            </a:pPr>
            <a:r>
              <a:rPr lang="en-US" sz="1800" dirty="0"/>
              <a:t>&lt;/html&gt;</a:t>
            </a:r>
          </a:p>
          <a:p>
            <a:pPr>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a:bodyPr>
          <a:lstStyle/>
          <a:p>
            <a:pPr>
              <a:buNone/>
            </a:pPr>
            <a:r>
              <a:rPr lang="en-US" sz="1800" b="1" u="sng" dirty="0"/>
              <a:t>The Document Ready Event</a:t>
            </a:r>
          </a:p>
          <a:p>
            <a:pPr>
              <a:buNone/>
            </a:pPr>
            <a:r>
              <a:rPr lang="en-US" sz="1800" dirty="0"/>
              <a:t>You might have noticed that all </a:t>
            </a:r>
            <a:r>
              <a:rPr lang="en-US" sz="1800" dirty="0" err="1"/>
              <a:t>jQuery</a:t>
            </a:r>
            <a:r>
              <a:rPr lang="en-US" sz="1800" dirty="0"/>
              <a:t> methods in our examples, are inside a document ready event:</a:t>
            </a:r>
          </a:p>
          <a:p>
            <a:pPr>
              <a:buNone/>
            </a:pPr>
            <a:r>
              <a:rPr lang="en-US" sz="1800" b="1" dirty="0"/>
              <a:t>	</a:t>
            </a:r>
          </a:p>
          <a:p>
            <a:pPr>
              <a:buNone/>
            </a:pPr>
            <a:r>
              <a:rPr lang="en-US" sz="1800" b="1" dirty="0"/>
              <a:t>	$(document).ready(function()</a:t>
            </a:r>
          </a:p>
          <a:p>
            <a:pPr>
              <a:buNone/>
            </a:pPr>
            <a:r>
              <a:rPr lang="en-US" sz="1800" b="1" dirty="0"/>
              <a:t>	{</a:t>
            </a:r>
            <a:br>
              <a:rPr lang="en-US" sz="1800" b="1" dirty="0"/>
            </a:br>
            <a:r>
              <a:rPr lang="en-US" sz="1800" b="1" i="1" dirty="0"/>
              <a:t>// </a:t>
            </a:r>
            <a:r>
              <a:rPr lang="en-US" sz="1800" b="1" i="1" dirty="0" err="1"/>
              <a:t>jQuery</a:t>
            </a:r>
            <a:r>
              <a:rPr lang="en-US" sz="1800" b="1" i="1" dirty="0"/>
              <a:t> methods go here...</a:t>
            </a:r>
            <a:br>
              <a:rPr lang="en-US" sz="1800" b="1" dirty="0"/>
            </a:br>
            <a:br>
              <a:rPr lang="en-US" sz="1800" b="1" dirty="0"/>
            </a:br>
            <a:r>
              <a:rPr lang="en-US" sz="1800" b="1" dirty="0"/>
              <a:t>});</a:t>
            </a:r>
          </a:p>
          <a:p>
            <a:pPr>
              <a:buNone/>
            </a:pPr>
            <a:endParaRPr lang="en-US" sz="1800" b="1" dirty="0"/>
          </a:p>
          <a:p>
            <a:r>
              <a:rPr lang="en-US" sz="1800" dirty="0"/>
              <a:t>This is to prevent any </a:t>
            </a:r>
            <a:r>
              <a:rPr lang="en-US" sz="1800" dirty="0" err="1"/>
              <a:t>jQuery</a:t>
            </a:r>
            <a:r>
              <a:rPr lang="en-US" sz="1800" dirty="0"/>
              <a:t> code from running before the document is finished loading (is ready).</a:t>
            </a:r>
          </a:p>
          <a:p>
            <a:r>
              <a:rPr lang="en-US" sz="1800" dirty="0"/>
              <a:t>It is good practice to wait for the document to be fully loaded and ready before working with it. This also allows you to have your JavaScript code before the body of your document, in the head section.</a:t>
            </a:r>
          </a:p>
          <a:p>
            <a:endParaRPr lang="en-US" sz="1800" dirty="0"/>
          </a:p>
          <a:p>
            <a:pPr>
              <a:buNone/>
            </a:pPr>
            <a:r>
              <a:rPr lang="en-US" sz="1800" dirty="0"/>
              <a:t>	Here are some examples of actions that can fail if methods are run before the document is fully loaded:</a:t>
            </a:r>
          </a:p>
          <a:p>
            <a:r>
              <a:rPr lang="en-US" sz="1800" dirty="0"/>
              <a:t>Trying to hide an element that is not created yet</a:t>
            </a:r>
          </a:p>
          <a:p>
            <a:r>
              <a:rPr lang="en-US" sz="1800" dirty="0"/>
              <a:t>Trying to get the size of an image that is not loaded yet</a:t>
            </a:r>
          </a:p>
          <a:p>
            <a:pPr>
              <a:buNone/>
            </a:pPr>
            <a:endParaRPr lang="en-US" sz="1800" b="1" dirty="0"/>
          </a:p>
          <a:p>
            <a:pPr>
              <a:buNone/>
            </a:pPr>
            <a:endParaRPr lang="en-US" sz="1800" b="1" u="sn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u="sng" dirty="0"/>
              <a:t>Example without Callback</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$("button").click(function(){</a:t>
            </a:r>
          </a:p>
          <a:p>
            <a:pPr>
              <a:buNone/>
            </a:pPr>
            <a:r>
              <a:rPr lang="en-US" sz="1800" dirty="0"/>
              <a:t>    $("p").hide(1000);</a:t>
            </a:r>
          </a:p>
          <a:p>
            <a:pPr>
              <a:buNone/>
            </a:pPr>
            <a:r>
              <a:rPr lang="en-US" sz="1800" dirty="0"/>
              <a:t>    alert("The paragraph is now hidden");</a:t>
            </a:r>
          </a:p>
          <a:p>
            <a:pPr>
              <a:buNone/>
            </a:pPr>
            <a:r>
              <a:rPr lang="en-US" sz="1800" dirty="0"/>
              <a:t>  });</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&lt;button&gt;Hide&lt;/button&gt;</a:t>
            </a:r>
          </a:p>
          <a:p>
            <a:pPr>
              <a:buNone/>
            </a:pPr>
            <a:r>
              <a:rPr lang="en-US" sz="1800" dirty="0"/>
              <a:t>&lt;p&gt;This is a paragraph with little content.&lt;/p&gt;</a:t>
            </a:r>
          </a:p>
          <a:p>
            <a:pPr>
              <a:buNone/>
            </a:pPr>
            <a:r>
              <a:rPr lang="en-US" sz="1800" dirty="0"/>
              <a:t>&lt;/body&gt;</a:t>
            </a:r>
          </a:p>
          <a:p>
            <a:pPr>
              <a:buNone/>
            </a:pPr>
            <a:r>
              <a:rPr lang="en-US" sz="1800" dirty="0"/>
              <a:t>&lt;/html&gt;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85000" lnSpcReduction="20000"/>
          </a:bodyPr>
          <a:lstStyle/>
          <a:p>
            <a:pPr>
              <a:buNone/>
            </a:pPr>
            <a:r>
              <a:rPr lang="en-US" sz="1800" b="1" u="sng" dirty="0" err="1"/>
              <a:t>jQuery</a:t>
            </a:r>
            <a:r>
              <a:rPr lang="en-US" sz="1800" b="1" u="sng" dirty="0"/>
              <a:t> - Chaining</a:t>
            </a:r>
          </a:p>
          <a:p>
            <a:r>
              <a:rPr lang="en-US" sz="1800" dirty="0"/>
              <a:t>With </a:t>
            </a:r>
            <a:r>
              <a:rPr lang="en-US" sz="1800" dirty="0" err="1"/>
              <a:t>jQuery</a:t>
            </a:r>
            <a:r>
              <a:rPr lang="en-US" sz="1800" dirty="0"/>
              <a:t>, you can chain together actions/methods.</a:t>
            </a:r>
          </a:p>
          <a:p>
            <a:r>
              <a:rPr lang="en-US" sz="1800" dirty="0"/>
              <a:t>Chaining allows us to run multiple </a:t>
            </a:r>
            <a:r>
              <a:rPr lang="en-US" sz="1800" dirty="0" err="1"/>
              <a:t>jQuery</a:t>
            </a:r>
            <a:r>
              <a:rPr lang="en-US" sz="1800" dirty="0"/>
              <a:t> methods (on the same element) within a single statement.</a:t>
            </a:r>
          </a:p>
          <a:p>
            <a:r>
              <a:rPr lang="en-US" sz="1800" dirty="0"/>
              <a:t>It allows us to run multiple </a:t>
            </a:r>
            <a:r>
              <a:rPr lang="en-US" sz="1800" dirty="0" err="1"/>
              <a:t>jQuery</a:t>
            </a:r>
            <a:r>
              <a:rPr lang="en-US" sz="1800" dirty="0"/>
              <a:t> commands, one after the other, on the same element(s).</a:t>
            </a:r>
          </a:p>
          <a:p>
            <a:pPr>
              <a:buNone/>
            </a:pPr>
            <a:r>
              <a:rPr lang="en-US" sz="1800" dirty="0"/>
              <a:t>	The following example chains together the </a:t>
            </a:r>
            <a:r>
              <a:rPr lang="en-US" sz="1800" dirty="0" err="1"/>
              <a:t>css</a:t>
            </a:r>
            <a:r>
              <a:rPr lang="en-US" sz="1800" dirty="0"/>
              <a:t>(), </a:t>
            </a:r>
            <a:r>
              <a:rPr lang="en-US" sz="1800" dirty="0" err="1"/>
              <a:t>slideUp</a:t>
            </a:r>
            <a:r>
              <a:rPr lang="en-US" sz="1800" dirty="0"/>
              <a:t>(), and </a:t>
            </a:r>
            <a:r>
              <a:rPr lang="en-US" sz="1800" dirty="0" err="1"/>
              <a:t>slideDown</a:t>
            </a:r>
            <a:r>
              <a:rPr lang="en-US" sz="1800" dirty="0"/>
              <a:t>() methods. The "p1" element first changes to red, then it slides up, and then it slides down:</a:t>
            </a:r>
          </a:p>
          <a:p>
            <a:pPr>
              <a:buNone/>
            </a:pPr>
            <a:endParaRPr lang="en-US" sz="1800" dirty="0"/>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br>
              <a:rPr lang="en-US" sz="1800" dirty="0"/>
            </a:br>
            <a:r>
              <a:rPr lang="en-US" sz="1800" dirty="0"/>
              <a:t>&lt;script&gt;</a:t>
            </a:r>
          </a:p>
          <a:p>
            <a:pPr>
              <a:buNone/>
            </a:pPr>
            <a:r>
              <a:rPr lang="en-US" sz="1800" dirty="0"/>
              <a:t>$(document).ready(function(){</a:t>
            </a:r>
          </a:p>
          <a:p>
            <a:pPr>
              <a:buNone/>
            </a:pPr>
            <a:r>
              <a:rPr lang="en-US" sz="1800" dirty="0"/>
              <a:t>  $("button").click(function(){</a:t>
            </a:r>
          </a:p>
          <a:p>
            <a:pPr>
              <a:buNone/>
            </a:pPr>
            <a:r>
              <a:rPr lang="en-US" sz="1800" dirty="0"/>
              <a:t>$("#p1").</a:t>
            </a:r>
            <a:r>
              <a:rPr lang="en-US" sz="1800" dirty="0" err="1"/>
              <a:t>css</a:t>
            </a:r>
            <a:r>
              <a:rPr lang="en-US" sz="1800" dirty="0"/>
              <a:t>("color", "red").</a:t>
            </a:r>
            <a:r>
              <a:rPr lang="en-US" sz="1800" dirty="0" err="1"/>
              <a:t>slideUp</a:t>
            </a:r>
            <a:endParaRPr lang="en-US" sz="1800" dirty="0"/>
          </a:p>
          <a:p>
            <a:pPr>
              <a:buNone/>
            </a:pPr>
            <a:endParaRPr lang="en-US" sz="1800" dirty="0"/>
          </a:p>
          <a:p>
            <a:pPr>
              <a:buNone/>
            </a:pPr>
            <a:r>
              <a:rPr lang="en-US" sz="1800" dirty="0"/>
              <a:t>(2000).</a:t>
            </a:r>
            <a:r>
              <a:rPr lang="en-US" sz="1800" dirty="0" err="1"/>
              <a:t>slideDown</a:t>
            </a:r>
            <a:r>
              <a:rPr lang="en-US" sz="1800" dirty="0"/>
              <a:t>(2000);</a:t>
            </a:r>
          </a:p>
          <a:p>
            <a:pPr>
              <a:buNone/>
            </a:pPr>
            <a:r>
              <a:rPr lang="en-US" sz="1800" dirty="0"/>
              <a:t>  });</a:t>
            </a:r>
          </a:p>
          <a:p>
            <a:pPr>
              <a:buNone/>
            </a:pPr>
            <a:r>
              <a:rPr lang="en-US" sz="1800" dirty="0"/>
              <a:t>});</a:t>
            </a:r>
          </a:p>
          <a:p>
            <a:pPr>
              <a:buNone/>
            </a:pPr>
            <a:r>
              <a:rPr lang="en-US" sz="1800" dirty="0"/>
              <a:t>&lt;/script&gt;</a:t>
            </a:r>
          </a:p>
          <a:p>
            <a:pPr>
              <a:buNone/>
            </a:pPr>
            <a:r>
              <a:rPr lang="en-US" sz="1800" dirty="0"/>
              <a:t>&lt;/head&gt;</a:t>
            </a:r>
            <a:br>
              <a:rPr lang="en-US" sz="1800" dirty="0"/>
            </a:b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a:t>&lt;body&gt;</a:t>
            </a:r>
          </a:p>
          <a:p>
            <a:pPr>
              <a:buNone/>
            </a:pPr>
            <a:endParaRPr lang="en-US" sz="1800" dirty="0"/>
          </a:p>
          <a:p>
            <a:pPr>
              <a:buNone/>
            </a:pPr>
            <a:r>
              <a:rPr lang="en-US" sz="1800" dirty="0"/>
              <a:t>&lt;p id="p1"&gt;</a:t>
            </a:r>
            <a:r>
              <a:rPr lang="en-US" sz="1800" dirty="0" err="1"/>
              <a:t>jQuery</a:t>
            </a:r>
            <a:r>
              <a:rPr lang="en-US" sz="1800" dirty="0"/>
              <a:t> is fun!!&lt;/p&gt;</a:t>
            </a:r>
          </a:p>
          <a:p>
            <a:pPr>
              <a:buNone/>
            </a:pPr>
            <a:endParaRPr lang="en-US" sz="1800" dirty="0"/>
          </a:p>
          <a:p>
            <a:pPr>
              <a:buNone/>
            </a:pPr>
            <a:r>
              <a:rPr lang="en-US" sz="1800" dirty="0"/>
              <a:t>&lt;button&gt;Click me&lt;/button&gt;</a:t>
            </a:r>
          </a:p>
          <a:p>
            <a:pPr>
              <a:buNone/>
            </a:pPr>
            <a:endParaRPr lang="en-US" sz="1800" dirty="0"/>
          </a:p>
          <a:p>
            <a:pPr>
              <a:buNone/>
            </a:pPr>
            <a:r>
              <a:rPr lang="en-US" sz="1800" dirty="0"/>
              <a:t>&lt;/body&gt;</a:t>
            </a:r>
          </a:p>
          <a:p>
            <a:pPr>
              <a:buNone/>
            </a:pPr>
            <a:r>
              <a:rPr lang="en-US" sz="1800" dirty="0"/>
              <a:t>&lt;/html&gt;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b="1" u="sng" dirty="0"/>
              <a:t>Traversing the DOM</a:t>
            </a:r>
          </a:p>
          <a:p>
            <a:r>
              <a:rPr lang="en-US" sz="1800" dirty="0" err="1"/>
              <a:t>jQuery</a:t>
            </a:r>
            <a:r>
              <a:rPr lang="en-US" sz="1800" dirty="0"/>
              <a:t> provides a variety of methods that allow us to traverse the DOM.</a:t>
            </a:r>
          </a:p>
          <a:p>
            <a:r>
              <a:rPr lang="en-US" sz="1800" dirty="0"/>
              <a:t>The largest category of traversal methods are tree-traversal.</a:t>
            </a:r>
          </a:p>
          <a:p>
            <a:r>
              <a:rPr lang="en-US" sz="1800" dirty="0" err="1"/>
              <a:t>jQuery</a:t>
            </a:r>
            <a:r>
              <a:rPr lang="en-US" sz="1800" dirty="0"/>
              <a:t> traversing, which means "move through", are used to "find" (or select) HTML elements based on their relation to other elements.</a:t>
            </a:r>
          </a:p>
          <a:p>
            <a:r>
              <a:rPr lang="en-US" sz="1800" dirty="0"/>
              <a:t>With </a:t>
            </a:r>
            <a:r>
              <a:rPr lang="en-US" sz="1800" dirty="0" err="1"/>
              <a:t>jQuery</a:t>
            </a:r>
            <a:r>
              <a:rPr lang="en-US" sz="1800" dirty="0"/>
              <a:t> you can traverse up the DOM tree to find ancestors of an element.</a:t>
            </a:r>
          </a:p>
          <a:p>
            <a:r>
              <a:rPr lang="en-US" sz="1800" dirty="0"/>
              <a:t>An ancestor is a parent, grandparent, great-grandparent, and so on.</a:t>
            </a:r>
          </a:p>
          <a:p>
            <a:pPr>
              <a:buNone/>
            </a:pPr>
            <a:endParaRPr lang="en-US" sz="1800" dirty="0"/>
          </a:p>
          <a:p>
            <a:pPr>
              <a:buNone/>
            </a:pPr>
            <a:r>
              <a:rPr lang="en-US" sz="1800" b="1" u="sng" dirty="0"/>
              <a:t>Traversing Up the DOM Tree</a:t>
            </a:r>
          </a:p>
          <a:p>
            <a:pPr>
              <a:buNone/>
            </a:pPr>
            <a:r>
              <a:rPr lang="en-US" sz="1800" dirty="0"/>
              <a:t>Three useful </a:t>
            </a:r>
            <a:r>
              <a:rPr lang="en-US" sz="1800" dirty="0" err="1"/>
              <a:t>jQuery</a:t>
            </a:r>
            <a:r>
              <a:rPr lang="en-US" sz="1800" dirty="0"/>
              <a:t> methods for traversing up the DOM tree are:</a:t>
            </a:r>
          </a:p>
          <a:p>
            <a:r>
              <a:rPr lang="en-US" sz="1800" dirty="0"/>
              <a:t>parent()</a:t>
            </a:r>
          </a:p>
          <a:p>
            <a:r>
              <a:rPr lang="en-US" sz="1800" dirty="0"/>
              <a:t>parents()</a:t>
            </a:r>
          </a:p>
          <a:p>
            <a:r>
              <a:rPr lang="en-US" sz="1800" dirty="0" err="1"/>
              <a:t>parentsUntil</a:t>
            </a:r>
            <a:r>
              <a:rPr lang="en-US" sz="1800" dirty="0"/>
              <a:t>()</a:t>
            </a:r>
          </a:p>
          <a:p>
            <a:pPr>
              <a:buNone/>
            </a:pPr>
            <a:endParaRPr lang="en-US" sz="1800" b="1" u="sng" dirty="0"/>
          </a:p>
          <a:p>
            <a:pPr>
              <a:buNone/>
            </a:pPr>
            <a:r>
              <a:rPr lang="en-US" sz="1800" b="1" u="sng" dirty="0" err="1"/>
              <a:t>jQuery</a:t>
            </a:r>
            <a:r>
              <a:rPr lang="en-US" sz="1800" b="1" u="sng" dirty="0"/>
              <a:t> parent() Method</a:t>
            </a:r>
          </a:p>
          <a:p>
            <a:r>
              <a:rPr lang="en-US" sz="1800" dirty="0"/>
              <a:t>The parent() method returns the direct parent element of the selected element.</a:t>
            </a:r>
          </a:p>
          <a:p>
            <a:r>
              <a:rPr lang="en-US" sz="1800" dirty="0"/>
              <a:t>This method only traverse a single level up the DOM tree. The following example returns the direct parent element of each &lt;span&gt; elements:</a:t>
            </a:r>
          </a:p>
          <a:p>
            <a:endParaRPr lang="en-US" sz="1800" dirty="0"/>
          </a:p>
          <a:p>
            <a:pPr>
              <a:buNone/>
            </a:pPr>
            <a:endParaRPr lang="en-US"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E923-59F8-BB9A-8696-80DA6435A6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272966-4CE8-DD7B-BC7A-2CF40BC868AF}"/>
              </a:ext>
            </a:extLst>
          </p:cNvPr>
          <p:cNvSpPr>
            <a:spLocks noGrp="1"/>
          </p:cNvSpPr>
          <p:nvPr>
            <p:ph sz="quarter" idx="1"/>
          </p:nvPr>
        </p:nvSpPr>
        <p:spPr/>
        <p:txBody>
          <a:bodyPr>
            <a:normAutofit lnSpcReduction="10000"/>
          </a:bodyPr>
          <a:lstStyle/>
          <a:p>
            <a:pPr marL="0" indent="0">
              <a:buNone/>
            </a:pPr>
            <a:r>
              <a:rPr lang="en-US" dirty="0"/>
              <a:t>html</a:t>
            </a:r>
          </a:p>
          <a:p>
            <a:pPr marL="365760" lvl="1" indent="0">
              <a:buNone/>
            </a:pPr>
            <a:r>
              <a:rPr lang="en-US" dirty="0"/>
              <a:t>-- head</a:t>
            </a:r>
          </a:p>
          <a:p>
            <a:pPr marL="365760" lvl="1" indent="0">
              <a:buNone/>
            </a:pPr>
            <a:r>
              <a:rPr lang="en-US" dirty="0"/>
              <a:t>    -- meta</a:t>
            </a:r>
          </a:p>
          <a:p>
            <a:pPr marL="365760" lvl="1" indent="0">
              <a:buNone/>
            </a:pPr>
            <a:r>
              <a:rPr lang="en-US" dirty="0"/>
              <a:t>    -- title</a:t>
            </a:r>
          </a:p>
          <a:p>
            <a:pPr marL="365760" lvl="1" indent="0">
              <a:buNone/>
            </a:pPr>
            <a:r>
              <a:rPr lang="en-US" dirty="0"/>
              <a:t>    -- script</a:t>
            </a:r>
          </a:p>
          <a:p>
            <a:pPr marL="365760" lvl="1" indent="0">
              <a:buNone/>
            </a:pPr>
            <a:r>
              <a:rPr lang="en-US" dirty="0"/>
              <a:t>-- body</a:t>
            </a:r>
          </a:p>
          <a:p>
            <a:pPr marL="365760" lvl="1" indent="0">
              <a:buNone/>
            </a:pPr>
            <a:r>
              <a:rPr lang="en-US" dirty="0"/>
              <a:t>    -- div</a:t>
            </a:r>
          </a:p>
          <a:p>
            <a:pPr marL="365760" lvl="1" indent="0">
              <a:buNone/>
            </a:pPr>
            <a:r>
              <a:rPr lang="en-US" dirty="0"/>
              <a:t>        -- h1</a:t>
            </a:r>
          </a:p>
          <a:p>
            <a:pPr marL="365760" lvl="1" indent="0">
              <a:buNone/>
            </a:pPr>
            <a:r>
              <a:rPr lang="en-US" dirty="0"/>
              <a:t>        -- p</a:t>
            </a:r>
          </a:p>
          <a:p>
            <a:pPr marL="365760" lvl="1" indent="0">
              <a:buNone/>
            </a:pPr>
            <a:r>
              <a:rPr lang="en-US" dirty="0"/>
              <a:t>            -- </a:t>
            </a:r>
            <a:r>
              <a:rPr lang="en-US" dirty="0" err="1"/>
              <a:t>em</a:t>
            </a:r>
            <a:endParaRPr lang="en-US" dirty="0"/>
          </a:p>
          <a:p>
            <a:pPr marL="365760" lvl="1" indent="0">
              <a:buNone/>
            </a:pPr>
            <a:r>
              <a:rPr lang="en-US" dirty="0"/>
              <a:t>        -- </a:t>
            </a:r>
            <a:r>
              <a:rPr lang="en-US" dirty="0" err="1"/>
              <a:t>ul</a:t>
            </a:r>
            <a:endParaRPr lang="en-US" dirty="0"/>
          </a:p>
          <a:p>
            <a:pPr marL="365760" lvl="1" indent="0">
              <a:buNone/>
            </a:pPr>
            <a:r>
              <a:rPr lang="en-US" dirty="0"/>
              <a:t>            -- li</a:t>
            </a:r>
          </a:p>
          <a:p>
            <a:pPr marL="365760" lvl="1" indent="0">
              <a:buNone/>
            </a:pPr>
            <a:r>
              <a:rPr lang="en-US" dirty="0"/>
              <a:t>            -- li</a:t>
            </a:r>
            <a:endParaRPr lang="en-IN" dirty="0"/>
          </a:p>
        </p:txBody>
      </p:sp>
    </p:spTree>
    <p:extLst>
      <p:ext uri="{BB962C8B-B14F-4D97-AF65-F5344CB8AC3E}">
        <p14:creationId xmlns:p14="http://schemas.microsoft.com/office/powerpoint/2010/main" val="14072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14400" y="533400"/>
            <a:ext cx="6934200" cy="53340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lnSpcReduction="10000"/>
          </a:bodyPr>
          <a:lstStyle/>
          <a:p>
            <a:pPr>
              <a:buNone/>
            </a:pPr>
            <a:r>
              <a:rPr lang="en-US" sz="1800" b="1" u="sng" dirty="0"/>
              <a:t>Example:</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.ancestors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fr-FR" sz="1800" dirty="0"/>
              <a:t>&lt;/style&gt;</a:t>
            </a:r>
          </a:p>
          <a:p>
            <a:pPr>
              <a:buNone/>
            </a:pPr>
            <a:r>
              <a:rPr lang="fr-FR" sz="1800" dirty="0"/>
              <a:t>&lt;script&gt; </a:t>
            </a:r>
          </a:p>
          <a:p>
            <a:pPr>
              <a:buNone/>
            </a:pPr>
            <a:r>
              <a:rPr lang="fr-FR" sz="1800" dirty="0"/>
              <a:t>src="https://ajax.googleapis.com/ajax/</a:t>
            </a:r>
            <a:r>
              <a:rPr lang="fr-FR" sz="1800" dirty="0" err="1"/>
              <a:t>libs</a:t>
            </a:r>
            <a:r>
              <a:rPr lang="fr-FR" sz="1800" dirty="0"/>
              <a:t>/</a:t>
            </a:r>
            <a:r>
              <a:rPr lang="fr-FR" sz="1800" dirty="0" err="1"/>
              <a:t>jquery</a:t>
            </a:r>
            <a:r>
              <a:rPr lang="fr-FR" sz="1800" dirty="0"/>
              <a:t>/3.5.1/jquery.min.js"&gt;&lt;/script&gt;</a:t>
            </a:r>
          </a:p>
          <a:p>
            <a:pPr>
              <a:buNone/>
            </a:pPr>
            <a:r>
              <a:rPr lang="fr-FR" sz="1800" dirty="0"/>
              <a:t>&lt;script</a:t>
            </a:r>
          </a:p>
          <a:p>
            <a:pPr>
              <a:buNone/>
            </a:pPr>
            <a:r>
              <a:rPr lang="fr-FR" sz="1800" dirty="0"/>
              <a:t>$(document).</a:t>
            </a:r>
            <a:r>
              <a:rPr lang="fr-FR" sz="1800" dirty="0" err="1"/>
              <a:t>ready</a:t>
            </a:r>
            <a:r>
              <a:rPr lang="fr-FR" sz="1800" dirty="0"/>
              <a:t>(</a:t>
            </a:r>
            <a:r>
              <a:rPr lang="fr-FR" sz="1800" dirty="0" err="1"/>
              <a:t>function</a:t>
            </a:r>
            <a:r>
              <a:rPr lang="fr-FR" sz="1800" dirty="0"/>
              <a:t>(){</a:t>
            </a:r>
          </a:p>
          <a:p>
            <a:pPr>
              <a:buNone/>
            </a:pPr>
            <a:r>
              <a:rPr lang="fr-FR" sz="1800" dirty="0"/>
              <a:t>  $("</a:t>
            </a:r>
            <a:r>
              <a:rPr lang="fr-FR" sz="1800" dirty="0" err="1"/>
              <a:t>span</a:t>
            </a:r>
            <a:r>
              <a:rPr lang="fr-FR" sz="1800" dirty="0"/>
              <a:t>").parent().</a:t>
            </a:r>
            <a:r>
              <a:rPr lang="fr-FR" sz="1800" dirty="0" err="1"/>
              <a:t>css</a:t>
            </a:r>
            <a:r>
              <a:rPr lang="fr-FR" sz="1800" dirty="0"/>
              <a:t>({"</a:t>
            </a:r>
            <a:r>
              <a:rPr lang="fr-FR" sz="1800" dirty="0" err="1"/>
              <a:t>color</a:t>
            </a:r>
            <a:r>
              <a:rPr lang="fr-FR" sz="1800" dirty="0"/>
              <a:t>": "</a:t>
            </a:r>
            <a:r>
              <a:rPr lang="fr-FR" sz="1800" dirty="0" err="1"/>
              <a:t>red</a:t>
            </a:r>
            <a:r>
              <a:rPr lang="fr-FR" sz="1800" dirty="0"/>
              <a:t>", "border": "2px </a:t>
            </a:r>
            <a:r>
              <a:rPr lang="fr-FR" sz="1800" dirty="0" err="1"/>
              <a:t>solid</a:t>
            </a:r>
            <a:r>
              <a:rPr lang="fr-FR" sz="1800" dirty="0"/>
              <a:t> </a:t>
            </a:r>
            <a:r>
              <a:rPr lang="fr-FR" sz="1800" dirty="0" err="1"/>
              <a:t>red</a:t>
            </a:r>
            <a:r>
              <a:rPr lang="fr-FR" sz="1800" dirty="0"/>
              <a:t>"});</a:t>
            </a:r>
          </a:p>
          <a:p>
            <a:pPr>
              <a:buNone/>
            </a:pPr>
            <a:r>
              <a:rPr lang="fr-FR" sz="1800" dirty="0"/>
              <a:t>});</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fontScale="70000" lnSpcReduction="20000"/>
          </a:bodyPr>
          <a:lstStyle/>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&lt;div class="ancestors"&gt;</a:t>
            </a:r>
          </a:p>
          <a:p>
            <a:pPr>
              <a:buNone/>
            </a:pPr>
            <a:r>
              <a:rPr lang="en-US" dirty="0"/>
              <a:t>  &lt;div style="width:500px;"&gt;div (great-grandparent)</a:t>
            </a:r>
          </a:p>
          <a:p>
            <a:pPr>
              <a:buNone/>
            </a:pPr>
            <a:r>
              <a:rPr lang="en-US" dirty="0"/>
              <a:t>    &lt;</a:t>
            </a:r>
            <a:r>
              <a:rPr lang="en-US" dirty="0" err="1"/>
              <a:t>ul</a:t>
            </a:r>
            <a:r>
              <a:rPr lang="en-US" dirty="0"/>
              <a:t>&gt;</a:t>
            </a:r>
            <a:r>
              <a:rPr lang="en-US" dirty="0" err="1"/>
              <a:t>ul</a:t>
            </a:r>
            <a:r>
              <a:rPr lang="en-US" dirty="0"/>
              <a:t> (grandparent)  </a:t>
            </a:r>
          </a:p>
          <a:p>
            <a:pPr>
              <a:buNone/>
            </a:pPr>
            <a:r>
              <a:rPr lang="en-US" dirty="0"/>
              <a:t>      &lt;</a:t>
            </a:r>
            <a:r>
              <a:rPr lang="en-US" dirty="0" err="1"/>
              <a:t>li</a:t>
            </a:r>
            <a:r>
              <a:rPr lang="en-US" dirty="0"/>
              <a:t>&gt;</a:t>
            </a:r>
            <a:r>
              <a:rPr lang="en-US" dirty="0" err="1"/>
              <a:t>li</a:t>
            </a:r>
            <a:r>
              <a:rPr lang="en-US" dirty="0"/>
              <a:t> (direct parent)</a:t>
            </a:r>
          </a:p>
          <a:p>
            <a:pPr>
              <a:buNone/>
            </a:pPr>
            <a:r>
              <a:rPr lang="en-US" dirty="0"/>
              <a:t>        &lt;span&gt;span&lt;/span&gt;</a:t>
            </a:r>
          </a:p>
          <a:p>
            <a:pPr>
              <a:buNone/>
            </a:pPr>
            <a:r>
              <a:rPr lang="en-US" dirty="0"/>
              <a:t>      &lt;/</a:t>
            </a:r>
            <a:r>
              <a:rPr lang="en-US" dirty="0" err="1"/>
              <a:t>li</a:t>
            </a:r>
            <a:r>
              <a:rPr lang="en-US" dirty="0"/>
              <a:t>&gt;</a:t>
            </a:r>
          </a:p>
          <a:p>
            <a:pPr>
              <a:buNone/>
            </a:pPr>
            <a:r>
              <a:rPr lang="en-US" dirty="0"/>
              <a:t>    &lt;/</a:t>
            </a:r>
            <a:r>
              <a:rPr lang="en-US" dirty="0" err="1"/>
              <a:t>ul</a:t>
            </a:r>
            <a:r>
              <a:rPr lang="en-US" dirty="0"/>
              <a:t>&gt;   </a:t>
            </a:r>
          </a:p>
          <a:p>
            <a:pPr>
              <a:buNone/>
            </a:pPr>
            <a:r>
              <a:rPr lang="en-US" dirty="0"/>
              <a:t>  &lt;/div&gt;</a:t>
            </a:r>
          </a:p>
          <a:p>
            <a:pPr>
              <a:buNone/>
            </a:pPr>
            <a:endParaRPr lang="en-US" dirty="0"/>
          </a:p>
          <a:p>
            <a:pPr>
              <a:buNone/>
            </a:pPr>
            <a:r>
              <a:rPr lang="en-US" dirty="0"/>
              <a:t>  &lt;div style="width:500px;"&gt;div (grandparent)   </a:t>
            </a:r>
          </a:p>
          <a:p>
            <a:pPr>
              <a:buNone/>
            </a:pPr>
            <a:r>
              <a:rPr lang="en-US" dirty="0"/>
              <a:t>    &lt;p&gt;p (direct parent)</a:t>
            </a:r>
          </a:p>
          <a:p>
            <a:pPr>
              <a:buNone/>
            </a:pPr>
            <a:r>
              <a:rPr lang="en-US" dirty="0"/>
              <a:t>      &lt;span&gt;span&lt;/span&gt;</a:t>
            </a:r>
          </a:p>
          <a:p>
            <a:pPr>
              <a:buNone/>
            </a:pPr>
            <a:r>
              <a:rPr lang="en-US" dirty="0"/>
              <a:t>    &lt;/p&gt; </a:t>
            </a:r>
          </a:p>
          <a:p>
            <a:pPr>
              <a:buNone/>
            </a:pPr>
            <a:r>
              <a:rPr lang="en-US" dirty="0"/>
              <a:t>  &lt;/div&gt;</a:t>
            </a:r>
          </a:p>
          <a:p>
            <a:pPr>
              <a:buNone/>
            </a:pPr>
            <a:r>
              <a:rPr lang="en-US" dirty="0"/>
              <a:t>&lt;/div&gt;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533400"/>
            <a:ext cx="8458200" cy="57912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fontScale="92500" lnSpcReduction="10000"/>
          </a:bodyPr>
          <a:lstStyle/>
          <a:p>
            <a:pPr>
              <a:buNone/>
            </a:pPr>
            <a:r>
              <a:rPr lang="en-US" sz="1800" b="1" u="sng" dirty="0" err="1"/>
              <a:t>jQuery</a:t>
            </a:r>
            <a:r>
              <a:rPr lang="en-US" sz="1800" b="1" u="sng" dirty="0"/>
              <a:t> parents() Method</a:t>
            </a:r>
          </a:p>
          <a:p>
            <a:r>
              <a:rPr lang="en-US" sz="1800" dirty="0"/>
              <a:t>The parents() method returns all ancestor elements of the selected element, all the way up to the document's root element (&lt;html&gt;).</a:t>
            </a:r>
          </a:p>
          <a:p>
            <a:r>
              <a:rPr lang="en-US" sz="1800" dirty="0"/>
              <a:t>The following example returns all ancestors of all &lt;span&gt; elements:</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.ancestors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fr-FR" sz="1800" dirty="0"/>
              <a:t>&lt;/style&gt;</a:t>
            </a:r>
          </a:p>
          <a:p>
            <a:pPr>
              <a:buNone/>
            </a:pPr>
            <a:r>
              <a:rPr lang="fr-FR" sz="1800" dirty="0"/>
              <a:t>&lt;script </a:t>
            </a:r>
          </a:p>
          <a:p>
            <a:pPr>
              <a:buNone/>
            </a:pPr>
            <a:endParaRPr lang="fr-FR" sz="1800" dirty="0"/>
          </a:p>
          <a:p>
            <a:pPr>
              <a:buNone/>
            </a:pPr>
            <a:r>
              <a:rPr lang="fr-FR" sz="1800" dirty="0" err="1"/>
              <a:t>src</a:t>
            </a:r>
            <a:r>
              <a:rPr lang="fr-FR" sz="1800" dirty="0"/>
              <a:t>="https://ajax.googleapis.com/ajax/libs/jquery/3.5.1/jquery.min.js"&gt;&lt;/script&gt;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lnSpcReduction="10000"/>
          </a:bodyPr>
          <a:lstStyle/>
          <a:p>
            <a:pPr>
              <a:buNone/>
            </a:pPr>
            <a:r>
              <a:rPr lang="en-US" b="1" u="sng" dirty="0" err="1"/>
              <a:t>jQuery</a:t>
            </a:r>
            <a:r>
              <a:rPr lang="en-US" b="1" u="sng" dirty="0"/>
              <a:t> Selectors</a:t>
            </a:r>
          </a:p>
          <a:p>
            <a:pPr>
              <a:buNone/>
            </a:pPr>
            <a:r>
              <a:rPr lang="en-US" sz="1800" dirty="0" err="1"/>
              <a:t>jQuery</a:t>
            </a:r>
            <a:r>
              <a:rPr lang="en-US" sz="1800" dirty="0"/>
              <a:t> selectors are one of the most important parts of the </a:t>
            </a:r>
            <a:r>
              <a:rPr lang="en-US" sz="1800" dirty="0" err="1"/>
              <a:t>jQuery</a:t>
            </a:r>
            <a:r>
              <a:rPr lang="en-US" sz="1800" dirty="0"/>
              <a:t> library.</a:t>
            </a:r>
          </a:p>
          <a:p>
            <a:r>
              <a:rPr lang="en-US" sz="1800" dirty="0" err="1"/>
              <a:t>jQuery</a:t>
            </a:r>
            <a:r>
              <a:rPr lang="en-US" sz="1800" dirty="0"/>
              <a:t> selectors allow you to select and manipulate HTML element(s).</a:t>
            </a:r>
          </a:p>
          <a:p>
            <a:r>
              <a:rPr lang="en-US" sz="1800" dirty="0" err="1"/>
              <a:t>jQuery</a:t>
            </a:r>
            <a:r>
              <a:rPr lang="en-US" sz="1800" dirty="0"/>
              <a:t> selectors are used to "find" (or select) HTML elements based on their name, id, classes, types, attributes, values of attributes and much more.</a:t>
            </a:r>
          </a:p>
          <a:p>
            <a:r>
              <a:rPr lang="en-US" sz="1800" dirty="0"/>
              <a:t>All selectors in </a:t>
            </a:r>
            <a:r>
              <a:rPr lang="en-US" sz="1800" dirty="0" err="1"/>
              <a:t>jQuery</a:t>
            </a:r>
            <a:r>
              <a:rPr lang="en-US" sz="1800" dirty="0"/>
              <a:t> start with the dollar sign and parentheses: $().</a:t>
            </a:r>
          </a:p>
          <a:p>
            <a:pPr>
              <a:buNone/>
            </a:pPr>
            <a:endParaRPr lang="en-US" sz="1800" dirty="0"/>
          </a:p>
          <a:p>
            <a:pPr>
              <a:buNone/>
            </a:pPr>
            <a:r>
              <a:rPr lang="en-US" sz="1800" b="1" u="sng" dirty="0"/>
              <a:t>The element Selector</a:t>
            </a:r>
          </a:p>
          <a:p>
            <a:r>
              <a:rPr lang="en-US" sz="1800" dirty="0"/>
              <a:t>The </a:t>
            </a:r>
            <a:r>
              <a:rPr lang="en-US" sz="1800" dirty="0" err="1"/>
              <a:t>jQuery</a:t>
            </a:r>
            <a:r>
              <a:rPr lang="en-US" sz="1800" dirty="0"/>
              <a:t> element selector selects elements based on the element name.</a:t>
            </a:r>
          </a:p>
          <a:p>
            <a:r>
              <a:rPr lang="en-US" sz="1800" dirty="0"/>
              <a:t>You can select all &lt;p&gt; elements on a page like this:</a:t>
            </a:r>
          </a:p>
          <a:p>
            <a:pPr>
              <a:buNone/>
            </a:pPr>
            <a:r>
              <a:rPr lang="en-US" sz="1800" dirty="0"/>
              <a:t>				</a:t>
            </a:r>
            <a:r>
              <a:rPr lang="en-US" sz="1800" b="1" dirty="0"/>
              <a:t>$("p")</a:t>
            </a:r>
          </a:p>
          <a:p>
            <a:pPr>
              <a:buNone/>
            </a:pPr>
            <a:r>
              <a:rPr lang="en-US" sz="1800" b="1" u="sng" dirty="0"/>
              <a:t>Example</a:t>
            </a:r>
            <a:endParaRPr lang="en-US" sz="1800" u="sng" dirty="0"/>
          </a:p>
          <a:p>
            <a:r>
              <a:rPr lang="en-US" sz="1800" dirty="0"/>
              <a:t>When a user clicks on a button, all &lt;p&gt; elements will be hidden:</a:t>
            </a:r>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a:p>
            <a:pPr>
              <a:buNone/>
            </a:pPr>
            <a:endParaRPr lang="en-US" sz="1800" dirty="0"/>
          </a:p>
          <a:p>
            <a:pPr>
              <a:buNone/>
            </a:pPr>
            <a:endParaRPr lang="en-US" sz="1800" b="1" dirty="0"/>
          </a:p>
          <a:p>
            <a:pPr>
              <a:buNone/>
            </a:pPr>
            <a:endParaRPr lang="en-US"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fontScale="85000" lnSpcReduction="20000"/>
          </a:bodyPr>
          <a:lstStyle/>
          <a:p>
            <a:pPr>
              <a:buNone/>
            </a:pPr>
            <a:r>
              <a:rPr lang="en-US" dirty="0"/>
              <a:t>&lt;script&gt;</a:t>
            </a:r>
          </a:p>
          <a:p>
            <a:pPr>
              <a:buNone/>
            </a:pPr>
            <a:r>
              <a:rPr lang="en-US" dirty="0"/>
              <a:t>$(document).ready(function(){</a:t>
            </a:r>
          </a:p>
          <a:p>
            <a:pPr>
              <a:buNone/>
            </a:pPr>
            <a:r>
              <a:rPr lang="en-US" dirty="0"/>
              <a:t>  $("span").parents().</a:t>
            </a:r>
            <a:r>
              <a:rPr lang="en-US" dirty="0" err="1"/>
              <a:t>css</a:t>
            </a:r>
            <a:r>
              <a:rPr lang="en-US" dirty="0"/>
              <a:t>({"color": "red", "border": "2px solid red"});</a:t>
            </a:r>
          </a:p>
          <a:p>
            <a:pPr>
              <a:buNone/>
            </a:pPr>
            <a:r>
              <a:rPr lang="en-US" dirty="0"/>
              <a:t>});</a:t>
            </a:r>
          </a:p>
          <a:p>
            <a:pPr>
              <a:buNone/>
            </a:pPr>
            <a:r>
              <a:rPr lang="en-US" dirty="0"/>
              <a:t>&lt;/script&gt;</a:t>
            </a:r>
          </a:p>
          <a:p>
            <a:pPr>
              <a:buNone/>
            </a:pPr>
            <a:r>
              <a:rPr lang="en-US" dirty="0"/>
              <a:t>&lt;/head&gt;</a:t>
            </a:r>
          </a:p>
          <a:p>
            <a:pPr>
              <a:buNone/>
            </a:pPr>
            <a:endParaRPr lang="en-US" dirty="0"/>
          </a:p>
          <a:p>
            <a:pPr>
              <a:buNone/>
            </a:pPr>
            <a:r>
              <a:rPr lang="en-US" dirty="0"/>
              <a:t>&lt;body class="ancestors"&gt;body (great-great-grandparent)</a:t>
            </a:r>
          </a:p>
          <a:p>
            <a:pPr>
              <a:buNone/>
            </a:pPr>
            <a:r>
              <a:rPr lang="en-US" dirty="0"/>
              <a:t>  &lt;div style="width:500px;"&gt;div (great-grandparent)</a:t>
            </a:r>
          </a:p>
          <a:p>
            <a:pPr>
              <a:buNone/>
            </a:pPr>
            <a:r>
              <a:rPr lang="en-US" dirty="0"/>
              <a:t>    &lt;</a:t>
            </a:r>
            <a:r>
              <a:rPr lang="en-US" dirty="0" err="1"/>
              <a:t>ul</a:t>
            </a:r>
            <a:r>
              <a:rPr lang="en-US" dirty="0"/>
              <a:t>&gt;</a:t>
            </a:r>
            <a:r>
              <a:rPr lang="en-US" dirty="0" err="1"/>
              <a:t>ul</a:t>
            </a:r>
            <a:r>
              <a:rPr lang="en-US" dirty="0"/>
              <a:t> (grandparent)  </a:t>
            </a:r>
          </a:p>
          <a:p>
            <a:pPr>
              <a:buNone/>
            </a:pPr>
            <a:r>
              <a:rPr lang="en-US" dirty="0"/>
              <a:t>      &lt;</a:t>
            </a:r>
            <a:r>
              <a:rPr lang="en-US" dirty="0" err="1"/>
              <a:t>li</a:t>
            </a:r>
            <a:r>
              <a:rPr lang="en-US" dirty="0"/>
              <a:t>&gt;</a:t>
            </a:r>
            <a:r>
              <a:rPr lang="en-US" dirty="0" err="1"/>
              <a:t>li</a:t>
            </a:r>
            <a:r>
              <a:rPr lang="en-US" dirty="0"/>
              <a:t> (direct parent)</a:t>
            </a:r>
          </a:p>
          <a:p>
            <a:pPr>
              <a:buNone/>
            </a:pPr>
            <a:r>
              <a:rPr lang="en-US" dirty="0"/>
              <a:t>        &lt;span&gt;span&lt;/span&gt;</a:t>
            </a:r>
          </a:p>
          <a:p>
            <a:pPr>
              <a:buNone/>
            </a:pPr>
            <a:r>
              <a:rPr lang="en-US" dirty="0"/>
              <a:t>      &lt;/</a:t>
            </a:r>
            <a:r>
              <a:rPr lang="en-US" dirty="0" err="1"/>
              <a:t>li</a:t>
            </a:r>
            <a:r>
              <a:rPr lang="en-US" dirty="0"/>
              <a:t>&gt;</a:t>
            </a:r>
          </a:p>
          <a:p>
            <a:pPr>
              <a:buNone/>
            </a:pPr>
            <a:r>
              <a:rPr lang="en-US" dirty="0"/>
              <a:t>    &lt;/</a:t>
            </a:r>
            <a:r>
              <a:rPr lang="en-US" dirty="0" err="1"/>
              <a:t>ul</a:t>
            </a:r>
            <a:r>
              <a:rPr lang="en-US" dirty="0"/>
              <a:t>&gt;   </a:t>
            </a:r>
          </a:p>
          <a:p>
            <a:pPr>
              <a:buNone/>
            </a:pPr>
            <a:r>
              <a:rPr lang="en-US" dirty="0"/>
              <a:t>  &lt;/div&gt;</a:t>
            </a:r>
          </a:p>
          <a:p>
            <a:pPr>
              <a:buNone/>
            </a:pPr>
            <a:r>
              <a:rPr lang="en-US" dirty="0"/>
              <a:t>&lt;/body&gt;</a:t>
            </a:r>
          </a:p>
          <a:p>
            <a:pPr>
              <a:buNone/>
            </a:pPr>
            <a:endParaRPr lang="en-US" dirty="0"/>
          </a:p>
          <a:p>
            <a:pPr>
              <a:buNone/>
            </a:pPr>
            <a:r>
              <a:rPr lang="en-US" dirty="0"/>
              <a:t>&lt;!-- The outer red border, before the body element, is the html element (also an ancestor) --&gt;</a:t>
            </a:r>
          </a:p>
          <a:p>
            <a:pPr>
              <a:buNone/>
            </a:pPr>
            <a:r>
              <a:rPr lang="en-US" dirty="0"/>
              <a:t>&lt;/html&gt;</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838200"/>
            <a:ext cx="8001000" cy="53340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b="1" u="sng" dirty="0" err="1"/>
              <a:t>jQuery</a:t>
            </a:r>
            <a:r>
              <a:rPr lang="en-US" sz="1800" b="1" u="sng" dirty="0"/>
              <a:t> </a:t>
            </a:r>
            <a:r>
              <a:rPr lang="en-US" sz="1800" b="1" u="sng" dirty="0" err="1"/>
              <a:t>parentsUntil</a:t>
            </a:r>
            <a:r>
              <a:rPr lang="en-US" sz="1800" b="1" u="sng" dirty="0"/>
              <a:t>() Method</a:t>
            </a:r>
          </a:p>
          <a:p>
            <a:r>
              <a:rPr lang="en-US" sz="1800" dirty="0"/>
              <a:t>The </a:t>
            </a:r>
            <a:r>
              <a:rPr lang="en-US" sz="1800" dirty="0" err="1"/>
              <a:t>parentsUntil</a:t>
            </a:r>
            <a:r>
              <a:rPr lang="en-US" sz="1800" dirty="0"/>
              <a:t>() method returns all ancestor elements between two given arguments.</a:t>
            </a:r>
          </a:p>
          <a:p>
            <a:r>
              <a:rPr lang="en-US" sz="1800" dirty="0"/>
              <a:t>The following example returns all ancestor elements between a &lt;span&gt; and a &lt;div&gt; element:</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.ancestors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en-US" sz="1800" dirty="0"/>
              <a:t>&lt;/style&gt;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lnSpcReduction="10000"/>
          </a:bodyPr>
          <a:lstStyle/>
          <a:p>
            <a:pPr>
              <a:buNone/>
            </a:pPr>
            <a:r>
              <a:rPr lang="en-US" sz="1800" dirty="0"/>
              <a:t>&lt;script </a:t>
            </a:r>
          </a:p>
          <a:p>
            <a:pPr>
              <a:buNone/>
            </a:pPr>
            <a:r>
              <a:rPr lang="en-US" sz="1800" dirty="0" err="1"/>
              <a:t>src</a:t>
            </a:r>
            <a:r>
              <a:rPr lang="en-US" sz="1800" dirty="0"/>
              <a:t>="https://ajax.googleapis.com/ajax/libs/</a:t>
            </a:r>
            <a:r>
              <a:rPr lang="en-US" sz="1800" dirty="0" err="1"/>
              <a:t>jquery</a:t>
            </a:r>
            <a:r>
              <a:rPr lang="en-US" sz="1800" dirty="0"/>
              <a:t>/3.5.1/jquery.min.js"&gt;&lt;/script&gt;</a:t>
            </a:r>
          </a:p>
          <a:p>
            <a:pPr>
              <a:buNone/>
            </a:pPr>
            <a:r>
              <a:rPr lang="en-US" sz="1800" dirty="0"/>
              <a:t>&lt;script&gt;</a:t>
            </a:r>
          </a:p>
          <a:p>
            <a:pPr>
              <a:buNone/>
            </a:pPr>
            <a:r>
              <a:rPr lang="en-US" sz="1800" dirty="0"/>
              <a:t>$(document).ready(function(){</a:t>
            </a:r>
          </a:p>
          <a:p>
            <a:pPr>
              <a:buNone/>
            </a:pPr>
            <a:r>
              <a:rPr lang="en-US" sz="1800" dirty="0"/>
              <a:t>  $("span").</a:t>
            </a:r>
            <a:r>
              <a:rPr lang="en-US" sz="1800" dirty="0" err="1"/>
              <a:t>parentsUntil</a:t>
            </a:r>
            <a:r>
              <a:rPr lang="en-US" sz="1800" dirty="0"/>
              <a:t>("div").</a:t>
            </a:r>
            <a:r>
              <a:rPr lang="en-US" sz="1800" dirty="0" err="1"/>
              <a:t>css</a:t>
            </a:r>
            <a:r>
              <a:rPr lang="en-US" sz="1800" dirty="0"/>
              <a:t>({"color": "red", "border": "2px solid red"});</a:t>
            </a:r>
          </a:p>
          <a:p>
            <a:pPr>
              <a:buNone/>
            </a:pPr>
            <a:r>
              <a:rPr lang="en-US" sz="1800" dirty="0"/>
              <a:t>});</a:t>
            </a:r>
          </a:p>
          <a:p>
            <a:pPr>
              <a:buNone/>
            </a:pPr>
            <a:r>
              <a:rPr lang="en-US" sz="1800" dirty="0"/>
              <a:t>&lt;/script&gt;</a:t>
            </a:r>
          </a:p>
          <a:p>
            <a:pPr>
              <a:buNone/>
            </a:pPr>
            <a:r>
              <a:rPr lang="en-US" sz="1800" dirty="0"/>
              <a:t>&lt;/head&gt;</a:t>
            </a:r>
          </a:p>
          <a:p>
            <a:pPr>
              <a:buNone/>
            </a:pPr>
            <a:r>
              <a:rPr lang="en-US" sz="1800" dirty="0"/>
              <a:t>&lt;body class="ancestors"&gt; body (great-great-grandparent)</a:t>
            </a:r>
          </a:p>
          <a:p>
            <a:pPr>
              <a:buNone/>
            </a:pPr>
            <a:r>
              <a:rPr lang="en-US" sz="1800" dirty="0"/>
              <a:t>  &lt;div style="width:500px;"&gt;div (great-grandparent)</a:t>
            </a:r>
          </a:p>
          <a:p>
            <a:pPr>
              <a:buNone/>
            </a:pPr>
            <a:r>
              <a:rPr lang="en-US" sz="1800" dirty="0"/>
              <a:t>    &lt;</a:t>
            </a:r>
            <a:r>
              <a:rPr lang="en-US" sz="1800" dirty="0" err="1"/>
              <a:t>ul</a:t>
            </a:r>
            <a:r>
              <a:rPr lang="en-US" sz="1800" dirty="0"/>
              <a:t>&gt;</a:t>
            </a:r>
            <a:r>
              <a:rPr lang="en-US" sz="1800" dirty="0" err="1"/>
              <a:t>ul</a:t>
            </a:r>
            <a:r>
              <a:rPr lang="en-US" sz="1800" dirty="0"/>
              <a:t> (grandparent)  </a:t>
            </a:r>
          </a:p>
          <a:p>
            <a:pPr>
              <a:buNone/>
            </a:pPr>
            <a:r>
              <a:rPr lang="en-US" sz="1800" dirty="0"/>
              <a:t>      &lt;li&gt;li (direct parent)</a:t>
            </a:r>
          </a:p>
          <a:p>
            <a:pPr>
              <a:buNone/>
            </a:pPr>
            <a:r>
              <a:rPr lang="en-US" sz="1800" dirty="0"/>
              <a:t>        &lt;span&gt;span&lt;/span&gt;</a:t>
            </a:r>
          </a:p>
          <a:p>
            <a:pPr>
              <a:buNone/>
            </a:pPr>
            <a:r>
              <a:rPr lang="en-US" sz="1800" dirty="0"/>
              <a:t>      &lt;/li&gt;</a:t>
            </a:r>
          </a:p>
          <a:p>
            <a:pPr>
              <a:buNone/>
            </a:pPr>
            <a:r>
              <a:rPr lang="en-US" sz="1800" dirty="0"/>
              <a:t>    &lt;/</a:t>
            </a:r>
            <a:r>
              <a:rPr lang="en-US" sz="1800" dirty="0" err="1"/>
              <a:t>ul</a:t>
            </a:r>
            <a:r>
              <a:rPr lang="en-US" sz="1800" dirty="0"/>
              <a:t>&gt;   </a:t>
            </a:r>
          </a:p>
          <a:p>
            <a:pPr>
              <a:buNone/>
            </a:pPr>
            <a:r>
              <a:rPr lang="en-US" sz="1800" dirty="0"/>
              <a:t>  &lt;/div&gt;</a:t>
            </a:r>
          </a:p>
          <a:p>
            <a:pPr>
              <a:buNone/>
            </a:pPr>
            <a:r>
              <a:rPr lang="en-US" sz="1800" dirty="0"/>
              <a:t>&lt;/body&gt;</a:t>
            </a:r>
          </a:p>
          <a:p>
            <a:pPr>
              <a:buNone/>
            </a:pPr>
            <a:endParaRPr lang="en-US" sz="1800" dirty="0"/>
          </a:p>
          <a:p>
            <a:pPr>
              <a:buNone/>
            </a:pPr>
            <a:r>
              <a:rPr lang="en-US" sz="1800" dirty="0"/>
              <a:t>&lt;/html&gt;</a:t>
            </a:r>
          </a:p>
          <a:p>
            <a:pPr>
              <a:buNone/>
            </a:pP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838200"/>
            <a:ext cx="8001000" cy="49530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b="1" u="sng" dirty="0" err="1"/>
              <a:t>jQuery</a:t>
            </a:r>
            <a:r>
              <a:rPr lang="en-US" sz="1800" b="1" u="sng" dirty="0"/>
              <a:t> Traversing - Descendants</a:t>
            </a:r>
          </a:p>
          <a:p>
            <a:r>
              <a:rPr lang="en-US" sz="1800" dirty="0"/>
              <a:t>With </a:t>
            </a:r>
            <a:r>
              <a:rPr lang="en-US" sz="1800" dirty="0" err="1"/>
              <a:t>jQuery</a:t>
            </a:r>
            <a:r>
              <a:rPr lang="en-US" sz="1800" dirty="0"/>
              <a:t> you can traverse down the DOM tree to find descendants of an element.</a:t>
            </a:r>
          </a:p>
          <a:p>
            <a:r>
              <a:rPr lang="en-US" sz="1800" dirty="0"/>
              <a:t>A descendant is a child, grandchild, great-grandchild, and so on.</a:t>
            </a:r>
          </a:p>
          <a:p>
            <a:pPr>
              <a:buNone/>
            </a:pPr>
            <a:endParaRPr lang="en-US" sz="1800" dirty="0"/>
          </a:p>
          <a:p>
            <a:pPr>
              <a:buNone/>
            </a:pPr>
            <a:r>
              <a:rPr lang="en-US" sz="1800" b="1" u="sng" dirty="0"/>
              <a:t>Traversing Down the DOM Tree</a:t>
            </a:r>
          </a:p>
          <a:p>
            <a:r>
              <a:rPr lang="en-US" sz="1800" dirty="0"/>
              <a:t>Two useful </a:t>
            </a:r>
            <a:r>
              <a:rPr lang="en-US" sz="1800" dirty="0" err="1"/>
              <a:t>jQuery</a:t>
            </a:r>
            <a:r>
              <a:rPr lang="en-US" sz="1800" dirty="0"/>
              <a:t> methods for traversing down the DOM tree are:</a:t>
            </a:r>
          </a:p>
          <a:p>
            <a:r>
              <a:rPr lang="en-US" sz="1800" dirty="0"/>
              <a:t>children()</a:t>
            </a:r>
          </a:p>
          <a:p>
            <a:r>
              <a:rPr lang="en-US" sz="1800" dirty="0"/>
              <a:t>find()</a:t>
            </a:r>
          </a:p>
          <a:p>
            <a:pPr>
              <a:buNone/>
            </a:pPr>
            <a:endParaRPr lang="en-US" sz="1800" dirty="0"/>
          </a:p>
          <a:p>
            <a:pPr>
              <a:buNone/>
            </a:pPr>
            <a:r>
              <a:rPr lang="en-US" sz="1800" b="1" u="sng" dirty="0" err="1"/>
              <a:t>jQuery</a:t>
            </a:r>
            <a:r>
              <a:rPr lang="en-US" sz="1800" b="1" u="sng" dirty="0"/>
              <a:t> children() Method</a:t>
            </a:r>
          </a:p>
          <a:p>
            <a:r>
              <a:rPr lang="en-US" sz="1800" dirty="0"/>
              <a:t>The children() method returns all direct children of the selected element.</a:t>
            </a:r>
          </a:p>
          <a:p>
            <a:r>
              <a:rPr lang="en-US" sz="1800" dirty="0"/>
              <a:t>This method only traverses a single level down the DOM tree.</a:t>
            </a:r>
          </a:p>
          <a:p>
            <a:r>
              <a:rPr lang="en-US" sz="1800" dirty="0"/>
              <a:t>The following example returns all elements that are direct children of each &lt;div&gt; elements:</a:t>
            </a:r>
          </a:p>
          <a:p>
            <a:pPr>
              <a:buNone/>
            </a:pPr>
            <a:br>
              <a:rPr lang="en-US" sz="1800" dirty="0"/>
            </a:br>
            <a:endParaRPr lang="en-US" sz="1800" b="1" u="sng"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.descendants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en-US" sz="1800" dirty="0"/>
              <a:t>&lt;/style&gt;</a:t>
            </a:r>
          </a:p>
          <a:p>
            <a:pPr>
              <a:buNone/>
            </a:pPr>
            <a:r>
              <a:rPr lang="en-US" sz="1800" dirty="0"/>
              <a:t>&lt;script&gt; </a:t>
            </a:r>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$("div").children().</a:t>
            </a:r>
            <a:r>
              <a:rPr lang="en-US" sz="1800" dirty="0" err="1"/>
              <a:t>css</a:t>
            </a:r>
            <a:r>
              <a:rPr lang="en-US" sz="1800" dirty="0"/>
              <a:t>({"color": "red", "border": "2px solid red"});</a:t>
            </a:r>
          </a:p>
          <a:p>
            <a:pPr>
              <a:buNone/>
            </a:pPr>
            <a:r>
              <a:rPr lang="en-US" sz="18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a:t>&lt;/script&gt;</a:t>
            </a:r>
          </a:p>
          <a:p>
            <a:pPr>
              <a:buNone/>
            </a:pPr>
            <a:r>
              <a:rPr lang="en-US" sz="1800" dirty="0"/>
              <a:t>&lt;/head&gt;</a:t>
            </a:r>
          </a:p>
          <a:p>
            <a:pPr>
              <a:buNone/>
            </a:pPr>
            <a:r>
              <a:rPr lang="en-US" sz="1800" dirty="0"/>
              <a:t>&lt;body&gt;</a:t>
            </a:r>
          </a:p>
          <a:p>
            <a:pPr>
              <a:buNone/>
            </a:pPr>
            <a:r>
              <a:rPr lang="en-US" sz="1800" dirty="0"/>
              <a:t>&lt;div class="descendants" style="width:500px;"&gt;div (current element) </a:t>
            </a:r>
          </a:p>
          <a:p>
            <a:pPr>
              <a:buNone/>
            </a:pPr>
            <a:r>
              <a:rPr lang="en-US" sz="1800" dirty="0"/>
              <a:t>  &lt;p&gt;p (child)</a:t>
            </a:r>
          </a:p>
          <a:p>
            <a:pPr>
              <a:buNone/>
            </a:pPr>
            <a:r>
              <a:rPr lang="en-US" sz="1800" dirty="0"/>
              <a:t>    &lt;span&gt;span (grandchild)&lt;/span&gt;   </a:t>
            </a:r>
          </a:p>
          <a:p>
            <a:pPr>
              <a:buNone/>
            </a:pPr>
            <a:r>
              <a:rPr lang="en-US" sz="1800" dirty="0"/>
              <a:t>  &lt;/p&gt;</a:t>
            </a:r>
          </a:p>
          <a:p>
            <a:pPr>
              <a:buNone/>
            </a:pPr>
            <a:r>
              <a:rPr lang="en-US" sz="1800" dirty="0"/>
              <a:t>  &lt;p&gt;p (child)</a:t>
            </a:r>
          </a:p>
          <a:p>
            <a:pPr>
              <a:buNone/>
            </a:pPr>
            <a:r>
              <a:rPr lang="en-US" sz="1800" dirty="0"/>
              <a:t>    &lt;span&gt;span (grandchild)&lt;/span&gt;</a:t>
            </a:r>
          </a:p>
          <a:p>
            <a:pPr>
              <a:buNone/>
            </a:pPr>
            <a:r>
              <a:rPr lang="en-US" sz="1800" dirty="0"/>
              <a:t>  &lt;/p&gt; </a:t>
            </a:r>
          </a:p>
          <a:p>
            <a:pPr>
              <a:buNone/>
            </a:pPr>
            <a:r>
              <a:rPr lang="en-US" sz="1800" dirty="0"/>
              <a:t>&lt;/div&gt;</a:t>
            </a:r>
          </a:p>
          <a:p>
            <a:pPr>
              <a:buNone/>
            </a:pPr>
            <a:r>
              <a:rPr lang="en-US" sz="1800" dirty="0"/>
              <a:t>&lt;/body&gt;</a:t>
            </a:r>
          </a:p>
          <a:p>
            <a:pPr>
              <a:buNone/>
            </a:pPr>
            <a:r>
              <a:rPr lang="en-US" sz="1800" dirty="0"/>
              <a:t>&lt;/html&gt;</a:t>
            </a:r>
          </a:p>
          <a:p>
            <a:pPr>
              <a:buNone/>
            </a:pPr>
            <a:endParaRPr lang="en-US" sz="1800" dirty="0"/>
          </a:p>
        </p:txBody>
      </p:sp>
      <p:pic>
        <p:nvPicPr>
          <p:cNvPr id="1026" name="Picture 2"/>
          <p:cNvPicPr>
            <a:picLocks noChangeAspect="1" noChangeArrowheads="1"/>
          </p:cNvPicPr>
          <p:nvPr/>
        </p:nvPicPr>
        <p:blipFill>
          <a:blip r:embed="rId2"/>
          <a:srcRect/>
          <a:stretch>
            <a:fillRect/>
          </a:stretch>
        </p:blipFill>
        <p:spPr bwMode="auto">
          <a:xfrm>
            <a:off x="2057400" y="3657600"/>
            <a:ext cx="6172200" cy="28194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b="1" u="sng" dirty="0" err="1"/>
              <a:t>jQuery</a:t>
            </a:r>
            <a:r>
              <a:rPr lang="en-US" sz="1800" b="1" u="sng" dirty="0"/>
              <a:t> find() Method</a:t>
            </a:r>
          </a:p>
          <a:p>
            <a:r>
              <a:rPr lang="en-US" sz="1800" dirty="0"/>
              <a:t>The find() method returns descendant elements of the selected element, all the way down to the last descendant.</a:t>
            </a:r>
          </a:p>
          <a:p>
            <a:r>
              <a:rPr lang="en-US" sz="1800" dirty="0"/>
              <a:t>The following example returns all &lt;span&gt; elements that are descendants of &lt;div&gt;:</a:t>
            </a:r>
          </a:p>
          <a:p>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.descendants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en-US" sz="1800" dirty="0"/>
              <a:t>&lt;/style&gt;</a:t>
            </a:r>
          </a:p>
          <a:p>
            <a:pPr>
              <a:buNone/>
            </a:pPr>
            <a:endParaRPr 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fontScale="92500" lnSpcReduction="10000"/>
          </a:bodyPr>
          <a:lstStyle/>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$("div").find("span").</a:t>
            </a:r>
            <a:r>
              <a:rPr lang="en-US" sz="1800" dirty="0" err="1"/>
              <a:t>css</a:t>
            </a:r>
            <a:r>
              <a:rPr lang="en-US" sz="1800" dirty="0"/>
              <a:t>({"color": "red", "border": "2px solid red"});</a:t>
            </a:r>
          </a:p>
          <a:p>
            <a:pPr>
              <a:buNone/>
            </a:pPr>
            <a:r>
              <a:rPr lang="en-US" sz="1800" dirty="0"/>
              <a:t>});</a:t>
            </a:r>
          </a:p>
          <a:p>
            <a:pPr>
              <a:buNone/>
            </a:pPr>
            <a:r>
              <a:rPr lang="en-US" sz="1800" dirty="0"/>
              <a:t>&lt;/script&gt;</a:t>
            </a:r>
          </a:p>
          <a:p>
            <a:pPr>
              <a:buNone/>
            </a:pPr>
            <a:r>
              <a:rPr lang="en-US" sz="1800" dirty="0"/>
              <a:t>&lt;/head&gt;</a:t>
            </a:r>
          </a:p>
          <a:p>
            <a:pPr>
              <a:buNone/>
            </a:pPr>
            <a:r>
              <a:rPr lang="en-US" sz="1800" dirty="0"/>
              <a:t>&lt;body&gt;</a:t>
            </a:r>
          </a:p>
          <a:p>
            <a:pPr>
              <a:buNone/>
            </a:pPr>
            <a:r>
              <a:rPr lang="en-US" sz="1800" dirty="0"/>
              <a:t>&lt;div class="descendants" style="width:500px;"&gt;div (current element) </a:t>
            </a:r>
          </a:p>
          <a:p>
            <a:pPr>
              <a:buNone/>
            </a:pPr>
            <a:r>
              <a:rPr lang="en-US" sz="1800" dirty="0"/>
              <a:t>  &lt;p&gt;p (child)</a:t>
            </a:r>
          </a:p>
          <a:p>
            <a:pPr>
              <a:buNone/>
            </a:pPr>
            <a:r>
              <a:rPr lang="en-US" sz="1800" dirty="0"/>
              <a:t>    &lt;span&gt;span (grandchild)&lt;/span&gt;   </a:t>
            </a:r>
          </a:p>
          <a:p>
            <a:pPr>
              <a:buNone/>
            </a:pPr>
            <a:r>
              <a:rPr lang="en-US" sz="1800" dirty="0"/>
              <a:t>  &lt;/p&gt;</a:t>
            </a:r>
          </a:p>
          <a:p>
            <a:pPr>
              <a:buNone/>
            </a:pPr>
            <a:r>
              <a:rPr lang="en-US" sz="1800" dirty="0"/>
              <a:t>  &lt;p&gt;p (child)</a:t>
            </a:r>
          </a:p>
          <a:p>
            <a:pPr>
              <a:buNone/>
            </a:pPr>
            <a:r>
              <a:rPr lang="en-US" sz="1800" dirty="0"/>
              <a:t>    &lt;span&gt;span (grandchild)&lt;/span&gt;</a:t>
            </a:r>
          </a:p>
          <a:p>
            <a:pPr>
              <a:buNone/>
            </a:pPr>
            <a:r>
              <a:rPr lang="en-US" sz="1800" dirty="0"/>
              <a:t>  &lt;/p&gt; </a:t>
            </a:r>
          </a:p>
          <a:p>
            <a:pPr>
              <a:buNone/>
            </a:pPr>
            <a:r>
              <a:rPr lang="en-US" sz="1800" dirty="0"/>
              <a:t>&lt;/div&gt;</a:t>
            </a:r>
          </a:p>
          <a:p>
            <a:pPr>
              <a:buNone/>
            </a:pPr>
            <a:r>
              <a:rPr lang="en-US" sz="1800" dirty="0"/>
              <a:t>&lt;/body&gt;</a:t>
            </a:r>
          </a:p>
          <a:p>
            <a:pPr>
              <a:buNone/>
            </a:pPr>
            <a:r>
              <a:rPr lang="en-US" sz="1800" dirty="0"/>
              <a:t>&lt;/html&gt;</a:t>
            </a:r>
          </a:p>
        </p:txBody>
      </p:sp>
      <p:pic>
        <p:nvPicPr>
          <p:cNvPr id="2050" name="Picture 2"/>
          <p:cNvPicPr>
            <a:picLocks noChangeAspect="1" noChangeArrowheads="1"/>
          </p:cNvPicPr>
          <p:nvPr/>
        </p:nvPicPr>
        <p:blipFill>
          <a:blip r:embed="rId2"/>
          <a:srcRect/>
          <a:stretch>
            <a:fillRect/>
          </a:stretch>
        </p:blipFill>
        <p:spPr bwMode="auto">
          <a:xfrm>
            <a:off x="3962400" y="3962400"/>
            <a:ext cx="4876800" cy="2457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dirty="0"/>
              <a:t>$(document).ready(function(){</a:t>
            </a:r>
          </a:p>
          <a:p>
            <a:pPr>
              <a:buNone/>
            </a:pPr>
            <a:r>
              <a:rPr lang="en-US" dirty="0"/>
              <a:t>  $("button").click(function(){</a:t>
            </a:r>
          </a:p>
          <a:p>
            <a:pPr>
              <a:buNone/>
            </a:pPr>
            <a:r>
              <a:rPr lang="en-US" dirty="0"/>
              <a:t>    $("p").hide();</a:t>
            </a:r>
          </a:p>
          <a:p>
            <a:pPr>
              <a:buNone/>
            </a:pPr>
            <a:r>
              <a:rPr lang="en-US" dirty="0"/>
              <a:t>  });</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&lt;h2&gt;This is a heading&lt;/h2&gt;</a:t>
            </a:r>
          </a:p>
          <a:p>
            <a:pPr>
              <a:buNone/>
            </a:pPr>
            <a:endParaRPr lang="en-US" dirty="0"/>
          </a:p>
          <a:p>
            <a:pPr>
              <a:buNone/>
            </a:pPr>
            <a:r>
              <a:rPr lang="en-US" dirty="0"/>
              <a:t>&lt;p&gt;This is a paragraph.&lt;/p&gt;</a:t>
            </a:r>
          </a:p>
          <a:p>
            <a:pPr>
              <a:buNone/>
            </a:pPr>
            <a:r>
              <a:rPr lang="en-US" dirty="0"/>
              <a:t>&lt;p&gt;This is another paragraph.&lt;/p&gt;</a:t>
            </a:r>
          </a:p>
          <a:p>
            <a:pPr>
              <a:buNone/>
            </a:pPr>
            <a:endParaRPr lang="en-US" dirty="0"/>
          </a:p>
          <a:p>
            <a:pPr>
              <a:buNone/>
            </a:pPr>
            <a:r>
              <a:rPr lang="en-US" dirty="0"/>
              <a:t>&lt;button&gt;Click me to hide paragraphs&lt;/button&gt;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92500" lnSpcReduction="10000"/>
          </a:bodyPr>
          <a:lstStyle/>
          <a:p>
            <a:r>
              <a:rPr lang="en-US" sz="1800" dirty="0"/>
              <a:t>With </a:t>
            </a:r>
            <a:r>
              <a:rPr lang="en-US" sz="1800" dirty="0" err="1"/>
              <a:t>jQuery</a:t>
            </a:r>
            <a:r>
              <a:rPr lang="en-US" sz="1800" dirty="0"/>
              <a:t> you can traverse sideways in the DOM tree to find siblings of an element.</a:t>
            </a:r>
          </a:p>
          <a:p>
            <a:r>
              <a:rPr lang="en-US" sz="1800" dirty="0"/>
              <a:t>Siblings share the same parent. </a:t>
            </a:r>
          </a:p>
          <a:p>
            <a:pPr>
              <a:buNone/>
            </a:pPr>
            <a:endParaRPr lang="en-US" sz="1800" dirty="0"/>
          </a:p>
          <a:p>
            <a:pPr>
              <a:buNone/>
            </a:pPr>
            <a:r>
              <a:rPr lang="en-US" sz="1800" b="1" u="sng" dirty="0"/>
              <a:t>Traversing Sideways in The DOM Tree</a:t>
            </a:r>
          </a:p>
          <a:p>
            <a:pPr>
              <a:buNone/>
            </a:pPr>
            <a:r>
              <a:rPr lang="en-US" sz="1800" b="1" u="sng" dirty="0" err="1"/>
              <a:t>jQuery</a:t>
            </a:r>
            <a:r>
              <a:rPr lang="en-US" sz="1800" b="1" u="sng" dirty="0"/>
              <a:t> siblings() Method</a:t>
            </a:r>
          </a:p>
          <a:p>
            <a:r>
              <a:rPr lang="en-US" sz="1800" dirty="0"/>
              <a:t>The siblings() method returns all sibling elements of the selected element.</a:t>
            </a:r>
          </a:p>
          <a:p>
            <a:r>
              <a:rPr lang="en-US" sz="1800" dirty="0"/>
              <a:t>The following example returns all sibling elements of &lt;h2&gt;:</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&lt;style&gt;</a:t>
            </a:r>
          </a:p>
          <a:p>
            <a:pPr>
              <a:buNone/>
            </a:pPr>
            <a:r>
              <a:rPr lang="en-US" sz="1800" dirty="0"/>
              <a:t>.siblings * { </a:t>
            </a:r>
          </a:p>
          <a:p>
            <a:pPr>
              <a:buNone/>
            </a:pPr>
            <a:r>
              <a:rPr lang="en-US" sz="1800" dirty="0"/>
              <a:t>  display: block;</a:t>
            </a:r>
          </a:p>
          <a:p>
            <a:pPr>
              <a:buNone/>
            </a:pPr>
            <a:r>
              <a:rPr lang="en-US" sz="1800" dirty="0"/>
              <a:t>  border: 2px solid </a:t>
            </a:r>
            <a:r>
              <a:rPr lang="en-US" sz="1800" dirty="0" err="1"/>
              <a:t>lightgrey</a:t>
            </a:r>
            <a:r>
              <a:rPr lang="en-US" sz="1800" dirty="0"/>
              <a:t>;</a:t>
            </a:r>
          </a:p>
          <a:p>
            <a:pPr>
              <a:buNone/>
            </a:pPr>
            <a:r>
              <a:rPr lang="en-US" sz="1800" dirty="0"/>
              <a:t>  color: </a:t>
            </a:r>
            <a:r>
              <a:rPr lang="en-US" sz="1800" dirty="0" err="1"/>
              <a:t>lightgrey</a:t>
            </a:r>
            <a:r>
              <a:rPr lang="en-US" sz="1800" dirty="0"/>
              <a:t>;</a:t>
            </a:r>
          </a:p>
          <a:p>
            <a:pPr>
              <a:buNone/>
            </a:pPr>
            <a:r>
              <a:rPr lang="en-US" sz="1800" dirty="0"/>
              <a:t>  padding: 5px;</a:t>
            </a:r>
          </a:p>
          <a:p>
            <a:pPr>
              <a:buNone/>
            </a:pPr>
            <a:r>
              <a:rPr lang="en-US" sz="1800" dirty="0"/>
              <a:t>  margin: 15px;</a:t>
            </a:r>
          </a:p>
          <a:p>
            <a:pPr>
              <a:buNone/>
            </a:pPr>
            <a:r>
              <a:rPr lang="en-US" sz="1800" dirty="0"/>
              <a:t>}</a:t>
            </a:r>
          </a:p>
          <a:p>
            <a:pPr>
              <a:buNone/>
            </a:pPr>
            <a:r>
              <a:rPr lang="en-US" sz="1800" dirty="0"/>
              <a:t>&lt;/style&gt;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="https://ajax.googleapis.com/ajax/libs/jquery/3.5.1/jquery.min.js"&gt;&lt;/script&gt;</a:t>
            </a:r>
          </a:p>
          <a:p>
            <a:pPr>
              <a:buNone/>
            </a:pPr>
            <a:r>
              <a:rPr lang="en-US" sz="1800" dirty="0"/>
              <a:t>&lt;script&gt;</a:t>
            </a:r>
          </a:p>
          <a:p>
            <a:pPr>
              <a:buNone/>
            </a:pPr>
            <a:r>
              <a:rPr lang="en-US" sz="1800" dirty="0"/>
              <a:t>$(document).ready(function(){</a:t>
            </a:r>
          </a:p>
          <a:p>
            <a:pPr>
              <a:buNone/>
            </a:pPr>
            <a:r>
              <a:rPr lang="en-US" sz="1800" dirty="0"/>
              <a:t>  $("h2").siblings().</a:t>
            </a:r>
            <a:r>
              <a:rPr lang="en-US" sz="1800" dirty="0" err="1"/>
              <a:t>css</a:t>
            </a:r>
            <a:r>
              <a:rPr lang="en-US" sz="1800" dirty="0"/>
              <a:t>({"color": "red", "border": "2px solid red"});</a:t>
            </a:r>
          </a:p>
          <a:p>
            <a:pPr>
              <a:buNone/>
            </a:pPr>
            <a:r>
              <a:rPr lang="en-US" sz="1800" dirty="0"/>
              <a:t>});</a:t>
            </a:r>
          </a:p>
          <a:p>
            <a:pPr>
              <a:buNone/>
            </a:pPr>
            <a:r>
              <a:rPr lang="en-US" sz="1800" dirty="0"/>
              <a:t>&lt;/script&gt;</a:t>
            </a:r>
          </a:p>
          <a:p>
            <a:pPr>
              <a:buNone/>
            </a:pPr>
            <a:r>
              <a:rPr lang="en-US" sz="1800" dirty="0"/>
              <a:t>&lt;/head&gt;</a:t>
            </a:r>
          </a:p>
          <a:p>
            <a:pPr>
              <a:buNone/>
            </a:pPr>
            <a:r>
              <a:rPr lang="en-US" sz="1800" dirty="0"/>
              <a:t>&lt;body class="siblings"&gt;</a:t>
            </a:r>
          </a:p>
          <a:p>
            <a:pPr>
              <a:buNone/>
            </a:pPr>
            <a:endParaRPr lang="en-US" sz="1800" dirty="0"/>
          </a:p>
          <a:p>
            <a:pPr>
              <a:buNone/>
            </a:pPr>
            <a:r>
              <a:rPr lang="en-US" sz="1800" dirty="0"/>
              <a:t>&lt;div&gt;div (parent)</a:t>
            </a:r>
          </a:p>
          <a:p>
            <a:pPr>
              <a:buNone/>
            </a:pPr>
            <a:r>
              <a:rPr lang="en-US" sz="1800" dirty="0"/>
              <a:t>  &lt;p&gt;p&lt;/p&gt;</a:t>
            </a:r>
          </a:p>
          <a:p>
            <a:pPr>
              <a:buNone/>
            </a:pPr>
            <a:r>
              <a:rPr lang="en-US" sz="1800" dirty="0"/>
              <a:t>  &lt;span&gt;span&lt;/span&gt;</a:t>
            </a:r>
          </a:p>
          <a:p>
            <a:pPr>
              <a:buNone/>
            </a:pPr>
            <a:r>
              <a:rPr lang="en-US" sz="1800" dirty="0"/>
              <a:t>  &lt;h2&gt;h2&lt;/h2&gt;</a:t>
            </a:r>
          </a:p>
          <a:p>
            <a:pPr>
              <a:buNone/>
            </a:pPr>
            <a:r>
              <a:rPr lang="en-US" sz="1800" dirty="0"/>
              <a:t>  &lt;h3&gt;h3&lt;/h3&gt;</a:t>
            </a:r>
          </a:p>
          <a:p>
            <a:pPr>
              <a:buNone/>
            </a:pPr>
            <a:r>
              <a:rPr lang="en-US" sz="1800" dirty="0"/>
              <a:t>  &lt;p&gt;p&lt;/p&gt;</a:t>
            </a:r>
          </a:p>
          <a:p>
            <a:pPr>
              <a:buNone/>
            </a:pPr>
            <a:r>
              <a:rPr lang="en-US" sz="1800" dirty="0"/>
              <a:t>&lt;/div&gt;</a:t>
            </a:r>
          </a:p>
          <a:p>
            <a:pPr>
              <a:buNone/>
            </a:pPr>
            <a:endParaRPr lang="en-US" sz="1800" dirty="0"/>
          </a:p>
          <a:p>
            <a:pPr>
              <a:buNone/>
            </a:pPr>
            <a:r>
              <a:rPr lang="en-US" sz="1800" dirty="0"/>
              <a:t>&lt;/body&gt;</a:t>
            </a:r>
          </a:p>
          <a:p>
            <a:pPr>
              <a:buNone/>
            </a:pPr>
            <a:r>
              <a:rPr lang="en-US" sz="1800" dirty="0"/>
              <a:t>&lt;/html&gt;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971675"/>
            <a:ext cx="9144000" cy="29146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a:t>jQuery</a:t>
            </a:r>
            <a:r>
              <a:rPr lang="en-US" sz="1800" b="1" u="sng" dirty="0"/>
              <a:t> Traversing - Filtering</a:t>
            </a:r>
          </a:p>
          <a:p>
            <a:r>
              <a:rPr lang="en-US" sz="1800" dirty="0"/>
              <a:t>The first(), last(), </a:t>
            </a:r>
            <a:r>
              <a:rPr lang="en-US" sz="1800" dirty="0" err="1"/>
              <a:t>eq</a:t>
            </a:r>
            <a:r>
              <a:rPr lang="en-US" sz="1800" dirty="0"/>
              <a:t>(), filter() and not() Methods</a:t>
            </a:r>
          </a:p>
          <a:p>
            <a:r>
              <a:rPr lang="en-US" sz="1800" dirty="0"/>
              <a:t>The most basic filtering methods are first(), last() and </a:t>
            </a:r>
            <a:r>
              <a:rPr lang="en-US" sz="1800" dirty="0" err="1"/>
              <a:t>eq</a:t>
            </a:r>
            <a:r>
              <a:rPr lang="en-US" sz="1800" dirty="0"/>
              <a:t>(), which allow you to select a specific element based on its position in a group of elements.</a:t>
            </a:r>
          </a:p>
          <a:p>
            <a:r>
              <a:rPr lang="en-US" sz="1800" dirty="0"/>
              <a:t>Other filtering methods, like filter() and not() allow you to select elements that match, or do not match, a certain criteria.</a:t>
            </a:r>
          </a:p>
          <a:p>
            <a:pPr>
              <a:buNone/>
            </a:pPr>
            <a:endParaRPr lang="en-US" sz="1800" dirty="0"/>
          </a:p>
          <a:p>
            <a:pPr>
              <a:buNone/>
            </a:pPr>
            <a:r>
              <a:rPr lang="en-US" sz="1800" b="1" u="sng" dirty="0" err="1"/>
              <a:t>jQuery</a:t>
            </a:r>
            <a:r>
              <a:rPr lang="en-US" sz="1800" b="1" u="sng" dirty="0"/>
              <a:t> first() Method</a:t>
            </a:r>
          </a:p>
          <a:p>
            <a:r>
              <a:rPr lang="en-US" sz="1800" dirty="0"/>
              <a:t>The first() method returns the first element of the specified elements.</a:t>
            </a:r>
          </a:p>
          <a:p>
            <a:r>
              <a:rPr lang="en-US" sz="1800" dirty="0"/>
              <a:t>The following example selects the first &lt;div&gt; element:</a:t>
            </a:r>
          </a:p>
          <a:p>
            <a:pPr>
              <a:buNone/>
            </a:pPr>
            <a:endParaRPr lang="en-US" sz="1800"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r>
              <a:rPr lang="en-US" sz="1800" dirty="0" err="1"/>
              <a:t>src</a:t>
            </a:r>
            <a:r>
              <a:rPr lang="en-US" sz="1800" dirty="0"/>
              <a:t>="https://ajax.googleapis.com/ajax/libs/jquery/3.5.1/jquery.min.js"&gt;&lt;/script&gt;</a:t>
            </a:r>
          </a:p>
          <a:p>
            <a:pPr>
              <a:buNone/>
            </a:pPr>
            <a:r>
              <a:rPr lang="en-US" sz="1800" dirty="0"/>
              <a:t>&lt;script&gt;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fontScale="70000" lnSpcReduction="20000"/>
          </a:bodyPr>
          <a:lstStyle/>
          <a:p>
            <a:pPr>
              <a:buNone/>
            </a:pPr>
            <a:r>
              <a:rPr lang="en-US" dirty="0"/>
              <a:t>$(document).ready(function(){</a:t>
            </a:r>
          </a:p>
          <a:p>
            <a:pPr>
              <a:buNone/>
            </a:pPr>
            <a:r>
              <a:rPr lang="en-US" dirty="0"/>
              <a:t>  $("div").first().</a:t>
            </a:r>
            <a:r>
              <a:rPr lang="en-US" dirty="0" err="1"/>
              <a:t>css</a:t>
            </a:r>
            <a:r>
              <a:rPr lang="en-US" dirty="0"/>
              <a:t>("background-color", "yellow");</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&lt;h1&gt;Welcome to My Homepage&lt;/h1&gt;</a:t>
            </a:r>
          </a:p>
          <a:p>
            <a:pPr>
              <a:buNone/>
            </a:pPr>
            <a:endParaRPr lang="en-US" dirty="0"/>
          </a:p>
          <a:p>
            <a:pPr>
              <a:buNone/>
            </a:pPr>
            <a:r>
              <a:rPr lang="en-US" dirty="0"/>
              <a:t>&lt;p&gt;This is a paragraph.&lt;/p&gt;</a:t>
            </a:r>
          </a:p>
          <a:p>
            <a:pPr>
              <a:buNone/>
            </a:pPr>
            <a:endParaRPr lang="en-US" dirty="0"/>
          </a:p>
          <a:p>
            <a:pPr>
              <a:buNone/>
            </a:pPr>
            <a:r>
              <a:rPr lang="en-US" dirty="0"/>
              <a:t>&lt;div style="border: 1px solid black;"&gt;</a:t>
            </a:r>
          </a:p>
          <a:p>
            <a:pPr>
              <a:buNone/>
            </a:pPr>
            <a:r>
              <a:rPr lang="en-US" dirty="0"/>
              <a:t>  &lt;p&gt;A paragraph in a div.&lt;/p&gt;</a:t>
            </a:r>
          </a:p>
          <a:p>
            <a:pPr>
              <a:buNone/>
            </a:pPr>
            <a:r>
              <a:rPr lang="en-US" dirty="0"/>
              <a:t>  &lt;p&gt;Another paragraph in a div.&lt;/p&gt;</a:t>
            </a:r>
          </a:p>
          <a:p>
            <a:pPr>
              <a:buNone/>
            </a:pPr>
            <a:r>
              <a:rPr lang="en-US" dirty="0"/>
              <a:t>&lt;/div&gt;</a:t>
            </a:r>
          </a:p>
          <a:p>
            <a:pPr>
              <a:buNone/>
            </a:pPr>
            <a:r>
              <a:rPr lang="en-US" dirty="0"/>
              <a:t>&lt;</a:t>
            </a:r>
            <a:r>
              <a:rPr lang="en-US" dirty="0" err="1"/>
              <a:t>br</a:t>
            </a:r>
            <a:r>
              <a:rPr lang="en-US" dirty="0"/>
              <a:t>&gt;</a:t>
            </a:r>
          </a:p>
          <a:p>
            <a:pPr>
              <a:buNone/>
            </a:pPr>
            <a:endParaRPr lang="en-US" dirty="0"/>
          </a:p>
          <a:p>
            <a:pPr>
              <a:buNone/>
            </a:pPr>
            <a:r>
              <a:rPr lang="en-US" dirty="0"/>
              <a:t>&lt;div style="border: 1px solid black;"&gt;</a:t>
            </a:r>
          </a:p>
          <a:p>
            <a:pPr>
              <a:buNone/>
            </a:pPr>
            <a:r>
              <a:rPr lang="en-US" dirty="0"/>
              <a:t>  &lt;p&gt;A paragraph in another div.&lt;/p&gt;</a:t>
            </a:r>
          </a:p>
          <a:p>
            <a:pPr>
              <a:buNone/>
            </a:pPr>
            <a:r>
              <a:rPr lang="en-US" dirty="0"/>
              <a:t>  &lt;p&gt;Another paragraph in another div.&lt;/p&gt;</a:t>
            </a:r>
          </a:p>
          <a:p>
            <a:pPr>
              <a:buNone/>
            </a:pPr>
            <a:r>
              <a:rPr lang="en-US" dirty="0"/>
              <a:t>&lt;/div&gt;</a:t>
            </a:r>
          </a:p>
          <a:p>
            <a:pPr>
              <a:buNone/>
            </a:pPr>
            <a:r>
              <a:rPr lang="en-US" dirty="0"/>
              <a:t>&lt;</a:t>
            </a:r>
            <a:r>
              <a:rPr lang="en-US" dirty="0" err="1"/>
              <a:t>br</a:t>
            </a:r>
            <a:r>
              <a:rPr lang="en-US" dirty="0"/>
              <a:t>&gt;</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a:bodyPr>
          <a:lstStyle/>
          <a:p>
            <a:pPr>
              <a:buNone/>
            </a:pPr>
            <a:r>
              <a:rPr lang="en-US" sz="1800" dirty="0"/>
              <a:t>&lt;div style="border: 1px solid black;"&gt;</a:t>
            </a:r>
          </a:p>
          <a:p>
            <a:pPr>
              <a:buNone/>
            </a:pPr>
            <a:r>
              <a:rPr lang="en-US" sz="1800" dirty="0"/>
              <a:t>  &lt;p&gt;A paragraph in another div.&lt;/p&gt;</a:t>
            </a:r>
          </a:p>
          <a:p>
            <a:pPr>
              <a:buNone/>
            </a:pPr>
            <a:r>
              <a:rPr lang="en-US" sz="1800" dirty="0"/>
              <a:t>  &lt;p&gt;Another paragraph in another div.&lt;/p&gt;</a:t>
            </a:r>
          </a:p>
          <a:p>
            <a:pPr>
              <a:buNone/>
            </a:pPr>
            <a:r>
              <a:rPr lang="en-US" sz="1800" dirty="0"/>
              <a:t>&lt;/div&gt;</a:t>
            </a:r>
          </a:p>
          <a:p>
            <a:pPr>
              <a:buNone/>
            </a:pPr>
            <a:r>
              <a:rPr lang="en-US" sz="1800" dirty="0"/>
              <a:t>&lt;/body&gt;</a:t>
            </a:r>
          </a:p>
          <a:p>
            <a:pPr>
              <a:buNone/>
            </a:pPr>
            <a:r>
              <a:rPr lang="en-US" sz="1800" dirty="0"/>
              <a:t>&lt;/html&gt;</a:t>
            </a:r>
          </a:p>
        </p:txBody>
      </p:sp>
      <p:pic>
        <p:nvPicPr>
          <p:cNvPr id="5122" name="Picture 2"/>
          <p:cNvPicPr>
            <a:picLocks noChangeAspect="1" noChangeArrowheads="1"/>
          </p:cNvPicPr>
          <p:nvPr/>
        </p:nvPicPr>
        <p:blipFill>
          <a:blip r:embed="rId2"/>
          <a:srcRect/>
          <a:stretch>
            <a:fillRect/>
          </a:stretch>
        </p:blipFill>
        <p:spPr bwMode="auto">
          <a:xfrm>
            <a:off x="609600" y="2590800"/>
            <a:ext cx="8001000" cy="38862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FD73-6C15-A256-A1F0-538E680C7A66}"/>
              </a:ext>
            </a:extLst>
          </p:cNvPr>
          <p:cNvSpPr>
            <a:spLocks noGrp="1"/>
          </p:cNvSpPr>
          <p:nvPr>
            <p:ph type="title"/>
          </p:nvPr>
        </p:nvSpPr>
        <p:spPr/>
        <p:txBody>
          <a:bodyPr/>
          <a:lstStyle/>
          <a:p>
            <a:r>
              <a:rPr lang="en-US" dirty="0" err="1"/>
              <a:t>Jquery</a:t>
            </a:r>
            <a:r>
              <a:rPr lang="en-US" dirty="0"/>
              <a:t> Plugin:</a:t>
            </a:r>
            <a:endParaRPr lang="en-IN" dirty="0"/>
          </a:p>
        </p:txBody>
      </p:sp>
      <p:sp>
        <p:nvSpPr>
          <p:cNvPr id="3" name="Content Placeholder 2">
            <a:extLst>
              <a:ext uri="{FF2B5EF4-FFF2-40B4-BE49-F238E27FC236}">
                <a16:creationId xmlns:a16="http://schemas.microsoft.com/office/drawing/2014/main" id="{070FD8A8-88BA-7A28-5E4D-2073A5FE8583}"/>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A plug-in is piece of code written in a standard JavaScript file. These files provide useful jQuery methods which can be used along with jQuery library methods.</a:t>
            </a:r>
          </a:p>
          <a:p>
            <a:pPr algn="l"/>
            <a:r>
              <a:rPr lang="en-US" b="0" i="0" dirty="0">
                <a:solidFill>
                  <a:srgbClr val="000000"/>
                </a:solidFill>
                <a:effectLst/>
                <a:latin typeface="Verdana" panose="020B0604030504040204" pitchFamily="34" charset="0"/>
              </a:rPr>
              <a:t>There are plenty of jQuery plug-in available which you can download from repository link at </a:t>
            </a:r>
            <a:r>
              <a:rPr lang="en-US" b="0" i="0" u="none" strike="noStrike" dirty="0">
                <a:solidFill>
                  <a:srgbClr val="008000"/>
                </a:solidFill>
                <a:effectLst/>
                <a:latin typeface="Verdana" panose="020B0604030504040204" pitchFamily="34" charset="0"/>
                <a:hlinkClick r:id="rId2"/>
              </a:rPr>
              <a:t>https://jquery.com/plugins</a:t>
            </a:r>
            <a:r>
              <a:rPr lang="en-US" b="0" i="0" dirty="0">
                <a:solidFill>
                  <a:srgbClr val="000000"/>
                </a:solidFill>
                <a:effectLst/>
                <a:latin typeface="Verdana" panose="020B0604030504040204" pitchFamily="34" charset="0"/>
              </a:rPr>
              <a:t>.</a:t>
            </a:r>
          </a:p>
          <a:p>
            <a:endParaRPr lang="en-IN" dirty="0"/>
          </a:p>
        </p:txBody>
      </p:sp>
    </p:spTree>
    <p:extLst>
      <p:ext uri="{BB962C8B-B14F-4D97-AF65-F5344CB8AC3E}">
        <p14:creationId xmlns:p14="http://schemas.microsoft.com/office/powerpoint/2010/main" val="3162266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C2DB-7458-56AA-FDD9-864040512F6D}"/>
              </a:ext>
            </a:extLst>
          </p:cNvPr>
          <p:cNvSpPr>
            <a:spLocks noGrp="1"/>
          </p:cNvSpPr>
          <p:nvPr>
            <p:ph type="title"/>
          </p:nvPr>
        </p:nvSpPr>
        <p:spPr/>
        <p:txBody>
          <a:bodyPr/>
          <a:lstStyle/>
          <a:p>
            <a:r>
              <a:rPr lang="en-IN" b="0" i="0" dirty="0">
                <a:solidFill>
                  <a:srgbClr val="000000"/>
                </a:solidFill>
                <a:effectLst/>
                <a:latin typeface="var(--ff-lato)"/>
              </a:rPr>
              <a:t>How to use Plugins:</a:t>
            </a:r>
          </a:p>
        </p:txBody>
      </p:sp>
      <p:sp>
        <p:nvSpPr>
          <p:cNvPr id="3" name="Content Placeholder 2">
            <a:extLst>
              <a:ext uri="{FF2B5EF4-FFF2-40B4-BE49-F238E27FC236}">
                <a16:creationId xmlns:a16="http://schemas.microsoft.com/office/drawing/2014/main" id="{D69FA65D-DECF-B761-2281-D2A75505BDCE}"/>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To make a plug-in's methods available to us, we include plug-in file very similar to jQuery library file in the &lt;head&gt; of the document.</a:t>
            </a:r>
          </a:p>
          <a:p>
            <a:pPr algn="l"/>
            <a:r>
              <a:rPr lang="en-US" b="0" i="0" dirty="0">
                <a:solidFill>
                  <a:srgbClr val="000000"/>
                </a:solidFill>
                <a:effectLst/>
                <a:latin typeface="Verdana" panose="020B0604030504040204" pitchFamily="34" charset="0"/>
              </a:rPr>
              <a:t>We must ensure that it appears after the main jQuery source file, and before our custom JavaScript code.</a:t>
            </a:r>
          </a:p>
          <a:p>
            <a:endParaRPr lang="en-IN" dirty="0"/>
          </a:p>
        </p:txBody>
      </p:sp>
    </p:spTree>
    <p:extLst>
      <p:ext uri="{BB962C8B-B14F-4D97-AF65-F5344CB8AC3E}">
        <p14:creationId xmlns:p14="http://schemas.microsoft.com/office/powerpoint/2010/main" val="33050816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9825-A9FB-7FFD-4F2B-11A4975A3FC0}"/>
              </a:ext>
            </a:extLst>
          </p:cNvPr>
          <p:cNvSpPr>
            <a:spLocks noGrp="1"/>
          </p:cNvSpPr>
          <p:nvPr>
            <p:ph type="title"/>
          </p:nvPr>
        </p:nvSpPr>
        <p:spPr/>
        <p:txBody>
          <a:bodyPr/>
          <a:lstStyle/>
          <a:p>
            <a:r>
              <a:rPr lang="en-US" b="0" i="0" dirty="0">
                <a:solidFill>
                  <a:srgbClr val="000000"/>
                </a:solidFill>
                <a:effectLst/>
                <a:latin typeface="var(--ff-lato)"/>
              </a:rPr>
              <a:t>How to develop a Plug-in:</a:t>
            </a:r>
            <a:endParaRPr lang="en-IN" dirty="0"/>
          </a:p>
        </p:txBody>
      </p:sp>
      <p:sp>
        <p:nvSpPr>
          <p:cNvPr id="3" name="Content Placeholder 2">
            <a:extLst>
              <a:ext uri="{FF2B5EF4-FFF2-40B4-BE49-F238E27FC236}">
                <a16:creationId xmlns:a16="http://schemas.microsoft.com/office/drawing/2014/main" id="{134B185C-E9FB-EAAF-3061-6AD83A7A63D5}"/>
              </a:ext>
            </a:extLst>
          </p:cNvPr>
          <p:cNvSpPr>
            <a:spLocks noGrp="1"/>
          </p:cNvSpPr>
          <p:nvPr>
            <p:ph sz="quarter" idx="1"/>
          </p:nvPr>
        </p:nvSpPr>
        <p:spPr/>
        <p:txBody>
          <a:bodyPr>
            <a:normAutofit/>
          </a:bodyPr>
          <a:lstStyle/>
          <a:p>
            <a:r>
              <a:rPr lang="en-US" b="0" i="0" dirty="0">
                <a:solidFill>
                  <a:srgbClr val="000000"/>
                </a:solidFill>
                <a:effectLst/>
                <a:latin typeface="Verdana" panose="020B0604030504040204" pitchFamily="34" charset="0"/>
              </a:rPr>
              <a:t>the syntax to create </a:t>
            </a:r>
            <a:r>
              <a:rPr lang="en-US" b="0" i="0">
                <a:solidFill>
                  <a:srgbClr val="000000"/>
                </a:solidFill>
                <a:effectLst/>
                <a:latin typeface="Verdana" panose="020B0604030504040204" pitchFamily="34" charset="0"/>
              </a:rPr>
              <a:t>a method </a:t>
            </a:r>
            <a:r>
              <a:rPr lang="en-US" b="0" i="0" dirty="0">
                <a:solidFill>
                  <a:srgbClr val="000000"/>
                </a:solidFill>
                <a:effectLst/>
                <a:latin typeface="Verdana" panose="020B0604030504040204" pitchFamily="34" charset="0"/>
              </a:rPr>
              <a:t>−</a:t>
            </a:r>
          </a:p>
          <a:p>
            <a:pPr marL="0" indent="0" algn="just">
              <a:buNone/>
            </a:pP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err="1">
                <a:ln>
                  <a:noFill/>
                </a:ln>
                <a:solidFill>
                  <a:srgbClr val="000000"/>
                </a:solidFill>
                <a:effectLst/>
                <a:latin typeface="inherit"/>
              </a:rPr>
              <a:t>jQuery.fn.methodName</a:t>
            </a:r>
            <a:r>
              <a:rPr kumimoji="0" lang="en-US" altLang="en-US" sz="2400" b="0" i="0" u="none" strike="noStrike" cap="none" normalizeH="0" baseline="0" dirty="0">
                <a:ln>
                  <a:noFill/>
                </a:ln>
                <a:solidFill>
                  <a:srgbClr val="000000"/>
                </a:solidFill>
                <a:effectLst/>
                <a:latin typeface="inherit"/>
              </a:rPr>
              <a:t> = </a:t>
            </a:r>
            <a:r>
              <a:rPr kumimoji="0" lang="en-US" altLang="en-US" sz="2400" b="0" i="0" u="none" strike="noStrike" cap="none" normalizeH="0" baseline="0" dirty="0" err="1">
                <a:ln>
                  <a:noFill/>
                </a:ln>
                <a:solidFill>
                  <a:srgbClr val="000000"/>
                </a:solidFill>
                <a:effectLst/>
                <a:latin typeface="inherit"/>
              </a:rPr>
              <a:t>methodDefinition</a:t>
            </a:r>
            <a:r>
              <a:rPr kumimoji="0" lang="en-US" altLang="en-US" sz="2400" b="0" i="0" u="none" strike="noStrike" cap="none" normalizeH="0" baseline="0" dirty="0">
                <a:ln>
                  <a:noFill/>
                </a:ln>
                <a:solidFill>
                  <a:srgbClr val="000000"/>
                </a:solidFill>
                <a:effectLst/>
                <a:latin typeface="inherit"/>
              </a:rPr>
              <a:t>;</a:t>
            </a:r>
          </a:p>
          <a:p>
            <a:pPr algn="just"/>
            <a:r>
              <a:rPr kumimoji="0" lang="en-US" altLang="en-US" sz="2400" b="0" i="0" u="none" strike="noStrike" cap="none" normalizeH="0" baseline="0" dirty="0">
                <a:ln>
                  <a:noFill/>
                </a:ln>
                <a:solidFill>
                  <a:srgbClr val="000000"/>
                </a:solidFill>
                <a:effectLst/>
                <a:latin typeface="inherit"/>
              </a:rPr>
              <a:t> </a:t>
            </a:r>
            <a:br>
              <a:rPr kumimoji="0" lang="en-US" altLang="en-US" sz="800" b="0" i="0" u="none" strike="noStrike" cap="none" normalizeH="0" baseline="0" dirty="0">
                <a:ln>
                  <a:noFill/>
                </a:ln>
                <a:solidFill>
                  <a:schemeClr val="tx1"/>
                </a:solidFill>
                <a:effectLst/>
              </a:rPr>
            </a:br>
            <a:r>
              <a:rPr lang="en-US" sz="1800" b="0" i="0" dirty="0">
                <a:solidFill>
                  <a:srgbClr val="000000"/>
                </a:solidFill>
                <a:effectLst/>
                <a:latin typeface="Verdana" panose="020B0604030504040204" pitchFamily="34" charset="0"/>
              </a:rPr>
              <a:t>Any methods or functions you attach must have a semicolon (;) at the end.</a:t>
            </a:r>
          </a:p>
          <a:p>
            <a:pPr algn="just"/>
            <a:r>
              <a:rPr lang="en-US" sz="1800" b="0" i="0" dirty="0">
                <a:solidFill>
                  <a:srgbClr val="000000"/>
                </a:solidFill>
                <a:effectLst/>
                <a:latin typeface="Verdana" panose="020B0604030504040204" pitchFamily="34" charset="0"/>
              </a:rPr>
              <a:t>Your method must return the jQuery object, unless </a:t>
            </a:r>
            <a:r>
              <a:rPr lang="en-US" sz="1800" b="0" i="0" dirty="0" err="1">
                <a:solidFill>
                  <a:srgbClr val="000000"/>
                </a:solidFill>
                <a:effectLst/>
                <a:latin typeface="Verdana" panose="020B0604030504040204" pitchFamily="34" charset="0"/>
              </a:rPr>
              <a:t>explicity</a:t>
            </a:r>
            <a:r>
              <a:rPr lang="en-US" sz="1800" b="0" i="0" dirty="0">
                <a:solidFill>
                  <a:srgbClr val="000000"/>
                </a:solidFill>
                <a:effectLst/>
                <a:latin typeface="Verdana" panose="020B0604030504040204" pitchFamily="34" charset="0"/>
              </a:rPr>
              <a:t> noted otherwise.</a:t>
            </a:r>
          </a:p>
          <a:p>
            <a:pPr algn="just"/>
            <a:r>
              <a:rPr lang="en-US" sz="1800" b="0" i="0" dirty="0">
                <a:solidFill>
                  <a:srgbClr val="000000"/>
                </a:solidFill>
                <a:effectLst/>
                <a:latin typeface="Verdana" panose="020B0604030504040204" pitchFamily="34" charset="0"/>
              </a:rPr>
              <a:t>You should use </a:t>
            </a:r>
            <a:r>
              <a:rPr lang="en-US" sz="1800" b="0" i="0" dirty="0" err="1">
                <a:solidFill>
                  <a:srgbClr val="000000"/>
                </a:solidFill>
                <a:effectLst/>
                <a:latin typeface="Verdana" panose="020B0604030504040204" pitchFamily="34" charset="0"/>
              </a:rPr>
              <a:t>this.each</a:t>
            </a:r>
            <a:r>
              <a:rPr lang="en-US" sz="1800" b="0" i="0" dirty="0">
                <a:solidFill>
                  <a:srgbClr val="000000"/>
                </a:solidFill>
                <a:effectLst/>
                <a:latin typeface="Verdana" panose="020B0604030504040204" pitchFamily="34" charset="0"/>
              </a:rPr>
              <a:t> to iterate over the current set of matched elements - it produces clean and compatible code that way.</a:t>
            </a:r>
          </a:p>
          <a:p>
            <a:pPr algn="just"/>
            <a:r>
              <a:rPr lang="en-US" sz="1800" b="0" i="0" dirty="0">
                <a:solidFill>
                  <a:srgbClr val="000000"/>
                </a:solidFill>
                <a:effectLst/>
                <a:latin typeface="Verdana" panose="020B0604030504040204" pitchFamily="34" charset="0"/>
              </a:rPr>
              <a:t>Prefix the filename with jQuery, follow that with the name of the plugin, and conclude with .</a:t>
            </a:r>
            <a:r>
              <a:rPr lang="en-US" sz="1800" b="0" i="0" dirty="0" err="1">
                <a:solidFill>
                  <a:srgbClr val="000000"/>
                </a:solidFill>
                <a:effectLst/>
                <a:latin typeface="Verdana" panose="020B0604030504040204" pitchFamily="34" charset="0"/>
              </a:rPr>
              <a:t>js</a:t>
            </a:r>
            <a:r>
              <a:rPr lang="en-US" sz="1800" b="0" i="0" dirty="0">
                <a:solidFill>
                  <a:srgbClr val="000000"/>
                </a:solidFill>
                <a:effectLst/>
                <a:latin typeface="Verdana" panose="020B0604030504040204" pitchFamily="34" charset="0"/>
              </a:rPr>
              <a:t>.</a:t>
            </a:r>
          </a:p>
          <a:p>
            <a:pPr algn="just"/>
            <a:r>
              <a:rPr lang="en-US" sz="1800" b="0" i="0" dirty="0">
                <a:solidFill>
                  <a:srgbClr val="000000"/>
                </a:solidFill>
                <a:effectLst/>
                <a:latin typeface="Verdana" panose="020B0604030504040204" pitchFamily="34" charset="0"/>
              </a:rPr>
              <a:t>Always attach the plugin to jQuery directly instead of $, so users can use a custom alias via the </a:t>
            </a:r>
            <a:r>
              <a:rPr lang="en-US" sz="1800" b="0" i="0" dirty="0" err="1">
                <a:solidFill>
                  <a:srgbClr val="000000"/>
                </a:solidFill>
                <a:effectLst/>
                <a:latin typeface="Verdana" panose="020B0604030504040204" pitchFamily="34" charset="0"/>
              </a:rPr>
              <a:t>noConflict</a:t>
            </a:r>
            <a:r>
              <a:rPr lang="en-US" sz="1800" b="0" i="0" dirty="0">
                <a:solidFill>
                  <a:srgbClr val="000000"/>
                </a:solidFill>
                <a:effectLst/>
                <a:latin typeface="Verdana" panose="020B0604030504040204" pitchFamily="34" charset="0"/>
              </a:rPr>
              <a:t>() method.</a:t>
            </a:r>
          </a:p>
          <a:p>
            <a:pPr lvl="1"/>
            <a:endParaRPr lang="en-US" b="0" i="0" dirty="0">
              <a:solidFill>
                <a:srgbClr val="000000"/>
              </a:solidFill>
              <a:effectLst/>
              <a:latin typeface="Verdana" panose="020B0604030504040204" pitchFamily="34" charset="0"/>
            </a:endParaRPr>
          </a:p>
          <a:p>
            <a:pPr lvl="1"/>
            <a:endParaRPr lang="en-IN" dirty="0"/>
          </a:p>
        </p:txBody>
      </p:sp>
    </p:spTree>
    <p:extLst>
      <p:ext uri="{BB962C8B-B14F-4D97-AF65-F5344CB8AC3E}">
        <p14:creationId xmlns:p14="http://schemas.microsoft.com/office/powerpoint/2010/main" val="20028975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8BC9-3E9F-065D-8BB3-7C003944EFF3}"/>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What Is Git?</a:t>
            </a:r>
            <a:endParaRPr lang="en-IN" dirty="0"/>
          </a:p>
        </p:txBody>
      </p:sp>
      <p:sp>
        <p:nvSpPr>
          <p:cNvPr id="3" name="Content Placeholder 2">
            <a:extLst>
              <a:ext uri="{FF2B5EF4-FFF2-40B4-BE49-F238E27FC236}">
                <a16:creationId xmlns:a16="http://schemas.microsoft.com/office/drawing/2014/main" id="{4D9DBDE2-DEF1-AE1B-9756-E932A774CBDA}"/>
              </a:ext>
            </a:extLst>
          </p:cNvPr>
          <p:cNvSpPr>
            <a:spLocks noGrp="1"/>
          </p:cNvSpPr>
          <p:nvPr>
            <p:ph sz="quarter" idx="1"/>
          </p:nvPr>
        </p:nvSpPr>
        <p:spPr/>
        <p:txBody>
          <a:bodyPr>
            <a:normAutofit/>
          </a:bodyPr>
          <a:lstStyle/>
          <a:p>
            <a:pPr algn="just"/>
            <a:r>
              <a:rPr lang="en-US" sz="2000" b="0" i="0" dirty="0">
                <a:solidFill>
                  <a:srgbClr val="51565E"/>
                </a:solidFill>
                <a:effectLst/>
                <a:latin typeface="Times New Roman" panose="02020603050405020304" pitchFamily="18" charset="0"/>
                <a:cs typeface="Times New Roman" panose="02020603050405020304" pitchFamily="18" charset="0"/>
              </a:rPr>
              <a:t>It is a free, high-quality distributed </a:t>
            </a:r>
            <a:r>
              <a:rPr lang="en-US" sz="2000" b="0" i="0" u="none" strike="noStrike" dirty="0">
                <a:solidFill>
                  <a:srgbClr val="1179EF"/>
                </a:solidFill>
                <a:effectLst/>
                <a:latin typeface="Times New Roman" panose="02020603050405020304" pitchFamily="18" charset="0"/>
                <a:cs typeface="Times New Roman" panose="02020603050405020304" pitchFamily="18" charset="0"/>
                <a:hlinkClick r:id="rId2" tooltip="version control system"/>
              </a:rPr>
              <a:t>version control system</a:t>
            </a:r>
            <a:r>
              <a:rPr lang="en-US" sz="2000" b="0" i="0" dirty="0">
                <a:solidFill>
                  <a:srgbClr val="51565E"/>
                </a:solidFill>
                <a:effectLst/>
                <a:latin typeface="Times New Roman" panose="02020603050405020304" pitchFamily="18" charset="0"/>
                <a:cs typeface="Times New Roman" panose="02020603050405020304" pitchFamily="18" charset="0"/>
              </a:rPr>
              <a:t> suitable for tracking modifications in source code in software development. It was originally created as an open-source system for coordinating tasks among programmers, but today it is widely used to track changes in any set of files. The key objectives of Git are as follows:</a:t>
            </a:r>
          </a:p>
          <a:p>
            <a:pPr lvl="1" algn="just">
              <a:buFont typeface="Arial" panose="020B0604020202020204" pitchFamily="34" charset="0"/>
              <a:buChar char="•"/>
            </a:pPr>
            <a:r>
              <a:rPr lang="en-US" sz="1800" b="0" i="0" dirty="0">
                <a:solidFill>
                  <a:srgbClr val="51565E"/>
                </a:solidFill>
                <a:effectLst/>
                <a:latin typeface="Times New Roman" panose="02020603050405020304" pitchFamily="18" charset="0"/>
                <a:cs typeface="Times New Roman" panose="02020603050405020304" pitchFamily="18" charset="0"/>
              </a:rPr>
              <a:t>Speed and efficiency</a:t>
            </a:r>
          </a:p>
          <a:p>
            <a:pPr lvl="1" algn="just">
              <a:buFont typeface="Arial" panose="020B0604020202020204" pitchFamily="34" charset="0"/>
              <a:buChar char="•"/>
            </a:pPr>
            <a:r>
              <a:rPr lang="en-US" sz="1800" b="0" i="0" dirty="0">
                <a:solidFill>
                  <a:srgbClr val="51565E"/>
                </a:solidFill>
                <a:effectLst/>
                <a:latin typeface="Times New Roman" panose="02020603050405020304" pitchFamily="18" charset="0"/>
                <a:cs typeface="Times New Roman" panose="02020603050405020304" pitchFamily="18" charset="0"/>
              </a:rPr>
              <a:t>Data integrity</a:t>
            </a:r>
          </a:p>
          <a:p>
            <a:pPr lvl="1" algn="just">
              <a:buFont typeface="Arial" panose="020B0604020202020204" pitchFamily="34" charset="0"/>
              <a:buChar char="•"/>
            </a:pPr>
            <a:r>
              <a:rPr lang="en-US" sz="1800" b="0" i="0" dirty="0">
                <a:solidFill>
                  <a:srgbClr val="51565E"/>
                </a:solidFill>
                <a:effectLst/>
                <a:latin typeface="Times New Roman" panose="02020603050405020304" pitchFamily="18" charset="0"/>
                <a:cs typeface="Times New Roman" panose="02020603050405020304" pitchFamily="18" charset="0"/>
              </a:rPr>
              <a:t>Support for distributed and non-linear workflows</a:t>
            </a:r>
          </a:p>
          <a:p>
            <a:pPr marL="0" indent="0" algn="just">
              <a:buNone/>
            </a:pPr>
            <a:br>
              <a:rPr lang="en-US" sz="2000" b="0" i="0" dirty="0">
                <a:solidFill>
                  <a:srgbClr val="FFFFFF"/>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4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fontScale="92500" lnSpcReduction="10000"/>
          </a:bodyPr>
          <a:lstStyle/>
          <a:p>
            <a:pPr>
              <a:buNone/>
            </a:pPr>
            <a:r>
              <a:rPr lang="en-US" sz="1800" b="1" u="sng" dirty="0"/>
              <a:t>The #id Selector</a:t>
            </a:r>
          </a:p>
          <a:p>
            <a:r>
              <a:rPr lang="en-US" sz="1800" dirty="0"/>
              <a:t>The </a:t>
            </a:r>
            <a:r>
              <a:rPr lang="en-US" sz="1800" dirty="0" err="1"/>
              <a:t>jQuery</a:t>
            </a:r>
            <a:r>
              <a:rPr lang="en-US" sz="1800" dirty="0"/>
              <a:t> #</a:t>
            </a:r>
            <a:r>
              <a:rPr lang="en-US" sz="1800" i="1" dirty="0"/>
              <a:t>id</a:t>
            </a:r>
            <a:r>
              <a:rPr lang="en-US" sz="1800" dirty="0"/>
              <a:t> selector uses the id attribute of an HTML tag to find the specific element.</a:t>
            </a:r>
          </a:p>
          <a:p>
            <a:r>
              <a:rPr lang="en-US" sz="1800" dirty="0"/>
              <a:t>An id should be unique within a page, so you should use the #id selector when you want to find a single, unique element.</a:t>
            </a:r>
          </a:p>
          <a:p>
            <a:r>
              <a:rPr lang="en-US" sz="1800" dirty="0"/>
              <a:t>To find an element with a specific id, write a hash character, followed by the id of the HTML element:</a:t>
            </a:r>
          </a:p>
          <a:p>
            <a:pPr>
              <a:buNone/>
            </a:pPr>
            <a:r>
              <a:rPr lang="en-US" sz="1800" dirty="0"/>
              <a:t>			</a:t>
            </a:r>
            <a:r>
              <a:rPr lang="en-US" sz="1800" b="1" dirty="0"/>
              <a:t>$("#test")</a:t>
            </a:r>
          </a:p>
          <a:p>
            <a:pPr>
              <a:buNone/>
            </a:pPr>
            <a:endParaRPr lang="en-US" sz="1800" b="1" dirty="0"/>
          </a:p>
          <a:p>
            <a:pPr>
              <a:buNone/>
            </a:pPr>
            <a:r>
              <a:rPr lang="en-US" sz="1800" b="1" u="sng" dirty="0"/>
              <a:t>Example</a:t>
            </a:r>
            <a:endParaRPr lang="en-US" sz="1800" u="sng" dirty="0"/>
          </a:p>
          <a:p>
            <a:r>
              <a:rPr lang="en-US" sz="1800" dirty="0"/>
              <a:t>When a user clicks on a button, the element with id="test" will be hidden:</a:t>
            </a:r>
          </a:p>
          <a:p>
            <a:pPr>
              <a:buNone/>
            </a:pPr>
            <a:endParaRPr lang="en-US" sz="1800" b="1" dirty="0"/>
          </a:p>
          <a:p>
            <a:pPr>
              <a:buNone/>
            </a:pPr>
            <a:r>
              <a:rPr lang="en-US" sz="1800" dirty="0"/>
              <a:t>&lt;!DOCTYPE html&gt;</a:t>
            </a:r>
          </a:p>
          <a:p>
            <a:pPr>
              <a:buNone/>
            </a:pPr>
            <a:r>
              <a:rPr lang="en-US" sz="1800" dirty="0"/>
              <a:t>&lt;html&gt;</a:t>
            </a:r>
          </a:p>
          <a:p>
            <a:pPr>
              <a:buNone/>
            </a:pPr>
            <a:r>
              <a:rPr lang="en-US" sz="1800" dirty="0"/>
              <a:t>&lt;head&gt;</a:t>
            </a:r>
          </a:p>
          <a:p>
            <a:pPr>
              <a:buNone/>
            </a:pPr>
            <a:r>
              <a:rPr lang="en-US" sz="1800" dirty="0"/>
              <a:t>&lt;script </a:t>
            </a:r>
          </a:p>
          <a:p>
            <a:pPr>
              <a:buNone/>
            </a:pPr>
            <a:endParaRPr lang="en-US" sz="1800" dirty="0"/>
          </a:p>
          <a:p>
            <a:pPr>
              <a:buNone/>
            </a:pPr>
            <a:r>
              <a:rPr lang="en-US" sz="1800" dirty="0" err="1"/>
              <a:t>src</a:t>
            </a:r>
            <a:r>
              <a:rPr lang="en-US" sz="1800" dirty="0"/>
              <a:t>="https://ajax.googleapis.com/ajax/libs/jquery/3.5.1/jquery.min.</a:t>
            </a:r>
          </a:p>
          <a:p>
            <a:pPr>
              <a:buNone/>
            </a:pPr>
            <a:endParaRPr lang="en-US" sz="1800" dirty="0"/>
          </a:p>
          <a:p>
            <a:pPr>
              <a:buNone/>
            </a:pPr>
            <a:r>
              <a:rPr lang="en-US" sz="1800" dirty="0" err="1"/>
              <a:t>js</a:t>
            </a:r>
            <a:r>
              <a:rPr lang="en-US" sz="1800" dirty="0"/>
              <a:t>"&gt;&lt;/script&gt;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D1ED-5CC5-2969-CE7A-AC4E926F8011}"/>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What Is GitHub?</a:t>
            </a:r>
            <a:endParaRPr lang="en-IN" dirty="0"/>
          </a:p>
        </p:txBody>
      </p:sp>
      <p:sp>
        <p:nvSpPr>
          <p:cNvPr id="3" name="Content Placeholder 2">
            <a:extLst>
              <a:ext uri="{FF2B5EF4-FFF2-40B4-BE49-F238E27FC236}">
                <a16:creationId xmlns:a16="http://schemas.microsoft.com/office/drawing/2014/main" id="{DE996E26-C42F-1F78-1F2F-AA069EAD52F4}"/>
              </a:ext>
            </a:extLst>
          </p:cNvPr>
          <p:cNvSpPr>
            <a:spLocks noGrp="1"/>
          </p:cNvSpPr>
          <p:nvPr>
            <p:ph sz="quarter" idx="1"/>
          </p:nvPr>
        </p:nvSpPr>
        <p:spPr/>
        <p:txBody>
          <a:bodyPr>
            <a:normAutofit/>
          </a:bodyPr>
          <a:lstStyle/>
          <a:p>
            <a:pPr algn="l"/>
            <a:r>
              <a:rPr lang="en-US" sz="1800" b="0" i="0" dirty="0">
                <a:solidFill>
                  <a:srgbClr val="51565E"/>
                </a:solidFill>
                <a:effectLst/>
                <a:latin typeface="Times New Roman" panose="02020603050405020304" pitchFamily="18" charset="0"/>
                <a:cs typeface="Times New Roman" panose="02020603050405020304" pitchFamily="18" charset="0"/>
              </a:rPr>
              <a:t>It is a web-based Git repository. This hosting service has cloud-based storage. </a:t>
            </a:r>
          </a:p>
          <a:p>
            <a:pPr algn="l"/>
            <a:r>
              <a:rPr lang="en-US" sz="1800" b="0" i="0" dirty="0">
                <a:solidFill>
                  <a:srgbClr val="51565E"/>
                </a:solidFill>
                <a:effectLst/>
                <a:latin typeface="Times New Roman" panose="02020603050405020304" pitchFamily="18" charset="0"/>
                <a:cs typeface="Times New Roman" panose="02020603050405020304" pitchFamily="18" charset="0"/>
              </a:rPr>
              <a:t>GitHub offers all distributed version control and source code management functionality of Git while adding its own features.</a:t>
            </a:r>
          </a:p>
          <a:p>
            <a:pPr algn="l"/>
            <a:r>
              <a:rPr lang="en-US" sz="1800" b="0" i="0" dirty="0">
                <a:solidFill>
                  <a:srgbClr val="51565E"/>
                </a:solidFill>
                <a:effectLst/>
                <a:latin typeface="Times New Roman" panose="02020603050405020304" pitchFamily="18" charset="0"/>
                <a:cs typeface="Times New Roman" panose="02020603050405020304" pitchFamily="18" charset="0"/>
              </a:rPr>
              <a:t> It makes it easier to collaborate using Git. </a:t>
            </a:r>
          </a:p>
          <a:p>
            <a:pPr algn="l"/>
            <a:r>
              <a:rPr lang="en-US" sz="1800" b="0" i="0" dirty="0">
                <a:solidFill>
                  <a:srgbClr val="51565E"/>
                </a:solidFill>
                <a:effectLst/>
                <a:latin typeface="Times New Roman" panose="02020603050405020304" pitchFamily="18" charset="0"/>
                <a:cs typeface="Times New Roman" panose="02020603050405020304" pitchFamily="18" charset="0"/>
              </a:rPr>
              <a:t>Additionally, GitHub repositories are open to the public. </a:t>
            </a:r>
          </a:p>
          <a:p>
            <a:pPr algn="l"/>
            <a:r>
              <a:rPr lang="en-US" sz="1800" b="0" i="0">
                <a:solidFill>
                  <a:srgbClr val="51565E"/>
                </a:solidFill>
                <a:effectLst/>
                <a:latin typeface="Times New Roman" panose="02020603050405020304" pitchFamily="18" charset="0"/>
                <a:cs typeface="Times New Roman" panose="02020603050405020304" pitchFamily="18" charset="0"/>
              </a:rPr>
              <a:t>Developers </a:t>
            </a:r>
            <a:r>
              <a:rPr lang="en-US" sz="1800" b="0" i="0" dirty="0">
                <a:solidFill>
                  <a:srgbClr val="51565E"/>
                </a:solidFill>
                <a:effectLst/>
                <a:latin typeface="Times New Roman" panose="02020603050405020304" pitchFamily="18" charset="0"/>
                <a:cs typeface="Times New Roman" panose="02020603050405020304" pitchFamily="18" charset="0"/>
              </a:rPr>
              <a:t>worldwide can interact and contribute to one another’s code, modify or improve it, making GitHub a networking site for web professionals</a:t>
            </a:r>
            <a:r>
              <a:rPr lang="en-US" sz="1800" b="0" i="0">
                <a:solidFill>
                  <a:srgbClr val="51565E"/>
                </a:solidFill>
                <a:effectLst/>
                <a:latin typeface="Times New Roman" panose="02020603050405020304" pitchFamily="18" charset="0"/>
                <a:cs typeface="Times New Roman" panose="02020603050405020304" pitchFamily="18" charset="0"/>
              </a:rPr>
              <a:t>. </a:t>
            </a:r>
          </a:p>
          <a:p>
            <a:pPr algn="l"/>
            <a:r>
              <a:rPr lang="en-US" sz="1800" b="0" i="0">
                <a:solidFill>
                  <a:srgbClr val="51565E"/>
                </a:solidFill>
                <a:effectLst/>
                <a:latin typeface="Times New Roman" panose="02020603050405020304" pitchFamily="18" charset="0"/>
                <a:cs typeface="Times New Roman" panose="02020603050405020304" pitchFamily="18" charset="0"/>
              </a:rPr>
              <a:t>The </a:t>
            </a:r>
            <a:r>
              <a:rPr lang="en-US" sz="1800" b="0" i="0" dirty="0">
                <a:solidFill>
                  <a:srgbClr val="51565E"/>
                </a:solidFill>
                <a:effectLst/>
                <a:latin typeface="Times New Roman" panose="02020603050405020304" pitchFamily="18" charset="0"/>
                <a:cs typeface="Times New Roman" panose="02020603050405020304" pitchFamily="18" charset="0"/>
              </a:rPr>
              <a:t>process of interaction and contribution is also called social coding.</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0647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B6D7-6092-62FB-1CC9-A3E6FE7C9BC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28A3794-860D-055C-DB45-5872FF5F80AA}"/>
              </a:ext>
            </a:extLst>
          </p:cNvPr>
          <p:cNvPicPr>
            <a:picLocks noGrp="1" noChangeAspect="1"/>
          </p:cNvPicPr>
          <p:nvPr>
            <p:ph sz="quarter" idx="1"/>
          </p:nvPr>
        </p:nvPicPr>
        <p:blipFill>
          <a:blip r:embed="rId2"/>
          <a:stretch>
            <a:fillRect/>
          </a:stretch>
        </p:blipFill>
        <p:spPr>
          <a:xfrm>
            <a:off x="4916" y="152400"/>
            <a:ext cx="8972548" cy="6315074"/>
          </a:xfrm>
          <a:prstGeom prst="rect">
            <a:avLst/>
          </a:prstGeom>
        </p:spPr>
      </p:pic>
    </p:spTree>
    <p:extLst>
      <p:ext uri="{BB962C8B-B14F-4D97-AF65-F5344CB8AC3E}">
        <p14:creationId xmlns:p14="http://schemas.microsoft.com/office/powerpoint/2010/main" val="2659540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2647</TotalTime>
  <Words>8826</Words>
  <Application>Microsoft Office PowerPoint</Application>
  <PresentationFormat>On-screen Show (4:3)</PresentationFormat>
  <Paragraphs>1326</Paragraphs>
  <Slides>91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91</vt:i4>
      </vt:variant>
    </vt:vector>
  </HeadingPairs>
  <TitlesOfParts>
    <vt:vector size="105" baseType="lpstr">
      <vt:lpstr>Arial</vt:lpstr>
      <vt:lpstr>Calibri</vt:lpstr>
      <vt:lpstr>Century Schoolbook</vt:lpstr>
      <vt:lpstr>Consolas</vt:lpstr>
      <vt:lpstr>inherit</vt:lpstr>
      <vt:lpstr>Roboto</vt:lpstr>
      <vt:lpstr>Segoe UI</vt:lpstr>
      <vt:lpstr>Tahoma</vt:lpstr>
      <vt:lpstr>Times New Roman</vt:lpstr>
      <vt:lpstr>var(--ff-lato)</vt:lpstr>
      <vt:lpstr>Verdana</vt:lpstr>
      <vt:lpstr>Wingdings</vt:lpstr>
      <vt:lpstr>Wingdings 2</vt:lpstr>
      <vt:lpstr>Oriel</vt:lpstr>
      <vt:lpstr>Unit-4</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Syntax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Effects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Plugin:</vt:lpstr>
      <vt:lpstr>How to use Plugins:</vt:lpstr>
      <vt:lpstr>How to develop a Plug-in:</vt:lpstr>
      <vt:lpstr>What Is Git?</vt:lpstr>
      <vt:lpstr>What Is 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ACER</dc:creator>
  <cp:lastModifiedBy>Lakshmisri Suru</cp:lastModifiedBy>
  <cp:revision>204</cp:revision>
  <dcterms:created xsi:type="dcterms:W3CDTF">2021-08-27T05:10:52Z</dcterms:created>
  <dcterms:modified xsi:type="dcterms:W3CDTF">2024-03-30T05:39:38Z</dcterms:modified>
</cp:coreProperties>
</file>