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 id="259" r:id="rId6"/>
    <p:sldId id="263"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9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60B69-4BC9-6E22-DEC4-14E1B3713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5D68B5-C857-2AE8-594A-EA682F4E5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7052E8-5BA8-BF9E-3B18-3DE485E8FAAE}"/>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5" name="Footer Placeholder 4">
            <a:extLst>
              <a:ext uri="{FF2B5EF4-FFF2-40B4-BE49-F238E27FC236}">
                <a16:creationId xmlns:a16="http://schemas.microsoft.com/office/drawing/2014/main" id="{704DF556-D007-38E4-104D-6963DFEFDB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82B0F1-71AB-0211-FA53-4DE38CDA3D36}"/>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294206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C5ED9-A7A7-4415-375B-D2D4B161A3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94EC5E-B2CF-BD2C-F03C-BD1729BC7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5EF87-B0BB-1A0E-28A2-42D01F465E66}"/>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5" name="Footer Placeholder 4">
            <a:extLst>
              <a:ext uri="{FF2B5EF4-FFF2-40B4-BE49-F238E27FC236}">
                <a16:creationId xmlns:a16="http://schemas.microsoft.com/office/drawing/2014/main" id="{3ED91916-2C67-B3E1-492E-5A303BF7E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FF6BA-084C-6AB4-549C-8EC51B01019D}"/>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3867615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2F3179-11B9-E2A6-AD37-D237AA6CB9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84F44A-D540-F9B1-8590-8C087AEFF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1FAEF-74C9-D17A-87DE-499279DA2C31}"/>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5" name="Footer Placeholder 4">
            <a:extLst>
              <a:ext uri="{FF2B5EF4-FFF2-40B4-BE49-F238E27FC236}">
                <a16:creationId xmlns:a16="http://schemas.microsoft.com/office/drawing/2014/main" id="{CF927361-09B8-E02B-9F51-47CC201374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BAAAC-AAA1-390D-949C-CFB76C78217D}"/>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107950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9406-194D-520A-D8BD-8122106342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17540-73F9-ACA9-F169-620ACF2795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8365C-ACF1-1565-21B5-DBE2DF94EC80}"/>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5" name="Footer Placeholder 4">
            <a:extLst>
              <a:ext uri="{FF2B5EF4-FFF2-40B4-BE49-F238E27FC236}">
                <a16:creationId xmlns:a16="http://schemas.microsoft.com/office/drawing/2014/main" id="{62815A58-65BF-6463-AF56-CA6E089925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177E7D-7A9C-4500-3389-4F608DFEDAFA}"/>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235666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8BC7-3DBA-85EC-FD6B-8EECB5808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AEE694-6402-CE4C-F14D-D42F6EBA7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0273A-5037-D637-C662-EBBD8132EBBD}"/>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5" name="Footer Placeholder 4">
            <a:extLst>
              <a:ext uri="{FF2B5EF4-FFF2-40B4-BE49-F238E27FC236}">
                <a16:creationId xmlns:a16="http://schemas.microsoft.com/office/drawing/2014/main" id="{F6127A18-98B5-5AB7-81B4-CD4E30C8C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E553D-D92F-7148-0AB9-E92D0CE062DC}"/>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124976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DA53-34E2-36E3-190A-C871C45563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431FC-F6D8-AEF1-FFDA-F2EB6619E1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7878E6-5ABF-5FA9-0CD5-06B60D1F89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A0C5DE-D220-65A6-4860-613707A2F8AA}"/>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6" name="Footer Placeholder 5">
            <a:extLst>
              <a:ext uri="{FF2B5EF4-FFF2-40B4-BE49-F238E27FC236}">
                <a16:creationId xmlns:a16="http://schemas.microsoft.com/office/drawing/2014/main" id="{CD1594D3-EFFE-831C-3596-F57D1DA85B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3DE12C-4F9E-94BD-F927-D1B42A6A61AF}"/>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2393530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6E7F-4BC1-4CBD-5F8E-162A211BDB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42EC3-0EC7-0C65-CFB0-D5373B683D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43A21-609B-3B49-E7DC-1CC34F8CB5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0562CE-D95C-4BD6-4543-9BCCAEEFA3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CDE22-6659-C06D-C6A3-49FB42786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78F76B-9E15-08C5-6C59-69EDA1BFB0C1}"/>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8" name="Footer Placeholder 7">
            <a:extLst>
              <a:ext uri="{FF2B5EF4-FFF2-40B4-BE49-F238E27FC236}">
                <a16:creationId xmlns:a16="http://schemas.microsoft.com/office/drawing/2014/main" id="{D9CCCFEE-3CD8-6216-AC19-29EB2348E8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157BFF-7A0A-BB5C-E163-501342A088DC}"/>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68267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EF34-9049-1FC4-98B3-C67698F34F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D3E856-D0E8-3370-B3C1-1214B180CB4D}"/>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4" name="Footer Placeholder 3">
            <a:extLst>
              <a:ext uri="{FF2B5EF4-FFF2-40B4-BE49-F238E27FC236}">
                <a16:creationId xmlns:a16="http://schemas.microsoft.com/office/drawing/2014/main" id="{FE5E8DFC-4C53-CDE3-F6C3-D4A0157CA0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FBCFBB-9213-3BB1-A7B6-CF9D0445EB34}"/>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255830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81E86-4B51-1E5A-80BE-CCDFA443BA52}"/>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3" name="Footer Placeholder 2">
            <a:extLst>
              <a:ext uri="{FF2B5EF4-FFF2-40B4-BE49-F238E27FC236}">
                <a16:creationId xmlns:a16="http://schemas.microsoft.com/office/drawing/2014/main" id="{367D1F9D-F480-296A-029C-2B37A2848B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B9397B-C1C0-73A1-0F95-4C964761F740}"/>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1014486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97CA-D27D-E6B3-2268-77370F66A5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97088C-C3E9-6B1D-BFE1-2D2D3BA29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57D0B2-B47C-EABA-F439-702737582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72011-78C6-AD18-ABE4-4894C4A19787}"/>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6" name="Footer Placeholder 5">
            <a:extLst>
              <a:ext uri="{FF2B5EF4-FFF2-40B4-BE49-F238E27FC236}">
                <a16:creationId xmlns:a16="http://schemas.microsoft.com/office/drawing/2014/main" id="{CC038372-9051-BAD5-DBF4-8DE270E584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1120C5-AA84-DC0F-3E36-B77D0A39B072}"/>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82188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A7FF3-7CE2-53D9-ADE2-7C872E0B9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A859B0-49CE-3F35-D1B8-017B3FE48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2F5981-16DB-2E66-F08A-63D3B878E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46B63-F950-EEB4-A863-EAA4DDEC50DD}"/>
              </a:ext>
            </a:extLst>
          </p:cNvPr>
          <p:cNvSpPr>
            <a:spLocks noGrp="1"/>
          </p:cNvSpPr>
          <p:nvPr>
            <p:ph type="dt" sz="half" idx="10"/>
          </p:nvPr>
        </p:nvSpPr>
        <p:spPr/>
        <p:txBody>
          <a:bodyPr/>
          <a:lstStyle/>
          <a:p>
            <a:fld id="{13501B14-801E-42DE-8BDE-5B628F4C41B5}" type="datetimeFigureOut">
              <a:rPr lang="en-IN" smtClean="0"/>
              <a:t>02/11/2024</a:t>
            </a:fld>
            <a:endParaRPr lang="en-IN"/>
          </a:p>
        </p:txBody>
      </p:sp>
      <p:sp>
        <p:nvSpPr>
          <p:cNvPr id="6" name="Footer Placeholder 5">
            <a:extLst>
              <a:ext uri="{FF2B5EF4-FFF2-40B4-BE49-F238E27FC236}">
                <a16:creationId xmlns:a16="http://schemas.microsoft.com/office/drawing/2014/main" id="{1BC0F84A-9C3B-1235-246A-42078698C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EFBA61-9DBD-3CC6-7386-62F7DF14A19A}"/>
              </a:ext>
            </a:extLst>
          </p:cNvPr>
          <p:cNvSpPr>
            <a:spLocks noGrp="1"/>
          </p:cNvSpPr>
          <p:nvPr>
            <p:ph type="sldNum" sz="quarter" idx="12"/>
          </p:nvPr>
        </p:nvSpPr>
        <p:spPr/>
        <p:txBody>
          <a:bodyPr/>
          <a:lstStyle/>
          <a:p>
            <a:fld id="{627FD6ED-7ECC-4795-B2B9-737E5D30F39B}" type="slidenum">
              <a:rPr lang="en-IN" smtClean="0"/>
              <a:t>‹#›</a:t>
            </a:fld>
            <a:endParaRPr lang="en-IN"/>
          </a:p>
        </p:txBody>
      </p:sp>
    </p:spTree>
    <p:extLst>
      <p:ext uri="{BB962C8B-B14F-4D97-AF65-F5344CB8AC3E}">
        <p14:creationId xmlns:p14="http://schemas.microsoft.com/office/powerpoint/2010/main" val="3248231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DF75-4E3B-CDB1-30D9-D67CA1DB7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1FB432-D009-0D20-8C93-9995587FCC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D26BE1-8E25-5C9A-789A-AF525FA6EB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501B14-801E-42DE-8BDE-5B628F4C41B5}" type="datetimeFigureOut">
              <a:rPr lang="en-IN" smtClean="0"/>
              <a:t>02/11/2024</a:t>
            </a:fld>
            <a:endParaRPr lang="en-IN"/>
          </a:p>
        </p:txBody>
      </p:sp>
      <p:sp>
        <p:nvSpPr>
          <p:cNvPr id="5" name="Footer Placeholder 4">
            <a:extLst>
              <a:ext uri="{FF2B5EF4-FFF2-40B4-BE49-F238E27FC236}">
                <a16:creationId xmlns:a16="http://schemas.microsoft.com/office/drawing/2014/main" id="{A62BF7D1-A419-F657-7288-B0412FCA8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7D0C743-ED0E-0BC7-59CB-180069B0CC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D6ED-7ECC-4795-B2B9-737E5D30F39B}" type="slidenum">
              <a:rPr lang="en-IN" smtClean="0"/>
              <a:t>‹#›</a:t>
            </a:fld>
            <a:endParaRPr lang="en-IN"/>
          </a:p>
        </p:txBody>
      </p:sp>
    </p:spTree>
    <p:extLst>
      <p:ext uri="{BB962C8B-B14F-4D97-AF65-F5344CB8AC3E}">
        <p14:creationId xmlns:p14="http://schemas.microsoft.com/office/powerpoint/2010/main" val="21907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150396-FCB7-3E99-D7DF-FD3E6C5B7FE8}"/>
              </a:ext>
            </a:extLst>
          </p:cNvPr>
          <p:cNvPicPr>
            <a:picLocks noChangeAspect="1"/>
          </p:cNvPicPr>
          <p:nvPr/>
        </p:nvPicPr>
        <p:blipFill rotWithShape="1">
          <a:blip r:embed="rId2">
            <a:extLst>
              <a:ext uri="{28A0092B-C50C-407E-A947-70E740481C1C}">
                <a14:useLocalDpi xmlns:a14="http://schemas.microsoft.com/office/drawing/2010/main" val="0"/>
              </a:ext>
            </a:extLst>
          </a:blip>
          <a:srcRect l="715" r="715" b="7051"/>
          <a:stretch/>
        </p:blipFill>
        <p:spPr>
          <a:xfrm>
            <a:off x="0" y="0"/>
            <a:ext cx="12192000" cy="6858000"/>
          </a:xfrm>
          <a:prstGeom prst="rect">
            <a:avLst/>
          </a:prstGeom>
          <a:effectLst>
            <a:outerShdw sx="1000" sy="1000" algn="ctr" rotWithShape="0">
              <a:srgbClr val="000000"/>
            </a:outerShdw>
          </a:effectLst>
        </p:spPr>
      </p:pic>
      <p:sp>
        <p:nvSpPr>
          <p:cNvPr id="2" name="Title 1">
            <a:extLst>
              <a:ext uri="{FF2B5EF4-FFF2-40B4-BE49-F238E27FC236}">
                <a16:creationId xmlns:a16="http://schemas.microsoft.com/office/drawing/2014/main" id="{38953842-A2CD-5AD4-2F2B-7082227E9EDB}"/>
              </a:ext>
            </a:extLst>
          </p:cNvPr>
          <p:cNvSpPr>
            <a:spLocks noGrp="1"/>
          </p:cNvSpPr>
          <p:nvPr>
            <p:ph type="ctrTitle"/>
          </p:nvPr>
        </p:nvSpPr>
        <p:spPr>
          <a:xfrm>
            <a:off x="60961" y="145257"/>
            <a:ext cx="5974080" cy="1565209"/>
          </a:xfrm>
        </p:spPr>
        <p:txBody>
          <a:bodyPr>
            <a:normAutofit fontScale="90000"/>
          </a:bodyPr>
          <a:lstStyle/>
          <a:p>
            <a:br>
              <a:rPr lang="en-IN" dirty="0"/>
            </a:br>
            <a:br>
              <a:rPr lang="en-IN" dirty="0"/>
            </a:br>
            <a:br>
              <a:rPr lang="en-IN" dirty="0"/>
            </a:br>
            <a:br>
              <a:rPr lang="en-IN" dirty="0"/>
            </a:br>
            <a:br>
              <a:rPr lang="en-IN" dirty="0"/>
            </a:br>
            <a:r>
              <a:rPr lang="en-IN" dirty="0">
                <a:solidFill>
                  <a:srgbClr val="FFC000"/>
                </a:solidFill>
              </a:rPr>
              <a:t>Telecom Churn</a:t>
            </a:r>
            <a:br>
              <a:rPr lang="en-IN" dirty="0">
                <a:solidFill>
                  <a:srgbClr val="FFC000"/>
                </a:solidFill>
              </a:rPr>
            </a:br>
            <a:r>
              <a:rPr lang="en-IN" dirty="0">
                <a:solidFill>
                  <a:srgbClr val="FFC000"/>
                </a:solidFill>
              </a:rPr>
              <a:t>Capstone Project</a:t>
            </a:r>
          </a:p>
        </p:txBody>
      </p:sp>
      <p:sp>
        <p:nvSpPr>
          <p:cNvPr id="3" name="Subtitle 2">
            <a:extLst>
              <a:ext uri="{FF2B5EF4-FFF2-40B4-BE49-F238E27FC236}">
                <a16:creationId xmlns:a16="http://schemas.microsoft.com/office/drawing/2014/main" id="{BFD187DE-2FE5-0D00-1A70-BDC8D4242407}"/>
              </a:ext>
            </a:extLst>
          </p:cNvPr>
          <p:cNvSpPr>
            <a:spLocks noGrp="1"/>
          </p:cNvSpPr>
          <p:nvPr>
            <p:ph type="subTitle" idx="1"/>
          </p:nvPr>
        </p:nvSpPr>
        <p:spPr>
          <a:xfrm>
            <a:off x="9144000" y="145257"/>
            <a:ext cx="2926080" cy="995054"/>
          </a:xfrm>
        </p:spPr>
        <p:txBody>
          <a:bodyPr/>
          <a:lstStyle/>
          <a:p>
            <a:pPr algn="r"/>
            <a:r>
              <a:rPr lang="en-IN" dirty="0" err="1">
                <a:solidFill>
                  <a:srgbClr val="FF0000"/>
                </a:solidFill>
              </a:rPr>
              <a:t>upGrad</a:t>
            </a:r>
            <a:endParaRPr lang="en-IN" dirty="0">
              <a:solidFill>
                <a:srgbClr val="FF0000"/>
              </a:solidFill>
            </a:endParaRPr>
          </a:p>
          <a:p>
            <a:pPr algn="r"/>
            <a:r>
              <a:rPr lang="en-IN" dirty="0" err="1">
                <a:solidFill>
                  <a:srgbClr val="FFC000"/>
                </a:solidFill>
              </a:rPr>
              <a:t>Muralimohan</a:t>
            </a:r>
            <a:r>
              <a:rPr lang="en-IN" dirty="0">
                <a:solidFill>
                  <a:srgbClr val="FFC000"/>
                </a:solidFill>
              </a:rPr>
              <a:t> A S</a:t>
            </a:r>
          </a:p>
        </p:txBody>
      </p:sp>
    </p:spTree>
    <p:extLst>
      <p:ext uri="{BB962C8B-B14F-4D97-AF65-F5344CB8AC3E}">
        <p14:creationId xmlns:p14="http://schemas.microsoft.com/office/powerpoint/2010/main" val="376796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6828E-2016-6EA6-D244-C1F497CDE0D2}"/>
              </a:ext>
            </a:extLst>
          </p:cNvPr>
          <p:cNvSpPr txBox="1"/>
          <p:nvPr/>
        </p:nvSpPr>
        <p:spPr>
          <a:xfrm>
            <a:off x="346841" y="103634"/>
            <a:ext cx="6306207" cy="576440"/>
          </a:xfrm>
          <a:prstGeom prst="rect">
            <a:avLst/>
          </a:prstGeom>
          <a:noFill/>
        </p:spPr>
        <p:txBody>
          <a:bodyPr wrap="square" rtlCol="0">
            <a:spAutoFit/>
          </a:bodyPr>
          <a:lstStyle/>
          <a:p>
            <a:pPr>
              <a:lnSpc>
                <a:spcPts val="4425"/>
              </a:lnSpc>
              <a:spcBef>
                <a:spcPts val="750"/>
              </a:spcBef>
              <a:spcAft>
                <a:spcPts val="1125"/>
              </a:spcAft>
            </a:pPr>
            <a:r>
              <a:rPr lang="en-IN" b="1" i="0" dirty="0">
                <a:solidFill>
                  <a:srgbClr val="091E42"/>
                </a:solidFill>
                <a:effectLst/>
                <a:latin typeface="circular"/>
              </a:rPr>
              <a:t>Problem Statement</a:t>
            </a:r>
          </a:p>
        </p:txBody>
      </p:sp>
      <p:sp>
        <p:nvSpPr>
          <p:cNvPr id="3" name="TextBox 2">
            <a:extLst>
              <a:ext uri="{FF2B5EF4-FFF2-40B4-BE49-F238E27FC236}">
                <a16:creationId xmlns:a16="http://schemas.microsoft.com/office/drawing/2014/main" id="{23E011D8-BE9A-2639-DBF4-ACED3FB90A5C}"/>
              </a:ext>
            </a:extLst>
          </p:cNvPr>
          <p:cNvSpPr txBox="1"/>
          <p:nvPr/>
        </p:nvSpPr>
        <p:spPr>
          <a:xfrm>
            <a:off x="346841" y="1041002"/>
            <a:ext cx="11498317" cy="1200329"/>
          </a:xfrm>
          <a:prstGeom prst="rect">
            <a:avLst/>
          </a:prstGeom>
          <a:noFill/>
        </p:spPr>
        <p:txBody>
          <a:bodyPr wrap="square" rtlCol="0">
            <a:spAutoFit/>
          </a:bodyPr>
          <a:lstStyle/>
          <a:p>
            <a:r>
              <a:rPr lang="en-US" b="0" i="0" dirty="0">
                <a:effectLst/>
                <a:latin typeface="freight-text-pro"/>
              </a:rPr>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a:t>
            </a:r>
            <a:r>
              <a:rPr lang="en-US" b="1" i="0" dirty="0">
                <a:effectLst/>
                <a:latin typeface="freight-text-pro"/>
              </a:rPr>
              <a:t>customer retention</a:t>
            </a:r>
            <a:r>
              <a:rPr lang="en-US" b="0" i="0" dirty="0">
                <a:effectLst/>
                <a:latin typeface="freight-text-pro"/>
              </a:rPr>
              <a:t> has now become more important than customer acquisition.</a:t>
            </a:r>
            <a:endParaRPr lang="en-IN" dirty="0"/>
          </a:p>
        </p:txBody>
      </p:sp>
    </p:spTree>
    <p:extLst>
      <p:ext uri="{BB962C8B-B14F-4D97-AF65-F5344CB8AC3E}">
        <p14:creationId xmlns:p14="http://schemas.microsoft.com/office/powerpoint/2010/main" val="126047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EB01E-3E2E-08C1-E499-4E449C6AFBA5}"/>
              </a:ext>
            </a:extLst>
          </p:cNvPr>
          <p:cNvSpPr txBox="1"/>
          <p:nvPr/>
        </p:nvSpPr>
        <p:spPr>
          <a:xfrm>
            <a:off x="367862" y="336330"/>
            <a:ext cx="3174124" cy="369332"/>
          </a:xfrm>
          <a:prstGeom prst="rect">
            <a:avLst/>
          </a:prstGeom>
          <a:noFill/>
        </p:spPr>
        <p:txBody>
          <a:bodyPr wrap="square" rtlCol="0">
            <a:spAutoFit/>
          </a:bodyPr>
          <a:lstStyle/>
          <a:p>
            <a:r>
              <a:rPr lang="en-IN" b="1" dirty="0"/>
              <a:t>Analysis and Findings</a:t>
            </a:r>
          </a:p>
        </p:txBody>
      </p:sp>
      <p:sp>
        <p:nvSpPr>
          <p:cNvPr id="3" name="TextBox 2">
            <a:extLst>
              <a:ext uri="{FF2B5EF4-FFF2-40B4-BE49-F238E27FC236}">
                <a16:creationId xmlns:a16="http://schemas.microsoft.com/office/drawing/2014/main" id="{4CF6EA72-87C8-6A0A-8B1A-85DF63227806}"/>
              </a:ext>
            </a:extLst>
          </p:cNvPr>
          <p:cNvSpPr txBox="1"/>
          <p:nvPr/>
        </p:nvSpPr>
        <p:spPr>
          <a:xfrm>
            <a:off x="451945" y="1198179"/>
            <a:ext cx="11424745" cy="4524315"/>
          </a:xfrm>
          <a:prstGeom prst="rect">
            <a:avLst/>
          </a:prstGeom>
          <a:noFill/>
        </p:spPr>
        <p:txBody>
          <a:bodyPr wrap="square" rtlCol="0">
            <a:spAutoFit/>
          </a:bodyPr>
          <a:lstStyle/>
          <a:p>
            <a:pPr marL="285750" indent="-285750">
              <a:buFont typeface="Arial" panose="020B0604020202020204" pitchFamily="34" charset="0"/>
              <a:buChar char="•"/>
            </a:pPr>
            <a:r>
              <a:rPr lang="en-IN" dirty="0"/>
              <a:t>Churn rate is approximately  3.39</a:t>
            </a:r>
          </a:p>
          <a:p>
            <a:pPr marL="285750" indent="-285750">
              <a:buFont typeface="Arial" panose="020B0604020202020204" pitchFamily="34" charset="0"/>
              <a:buChar char="•"/>
            </a:pPr>
            <a:r>
              <a:rPr lang="en-US" b="0" i="0" dirty="0">
                <a:effectLst/>
                <a:latin typeface="system-ui"/>
              </a:rPr>
              <a:t>Churn rate is more for the customers, whose minutes of usage(mou) decreased in the action phase than the good phase.</a:t>
            </a:r>
          </a:p>
          <a:p>
            <a:pPr marL="285750" indent="-285750">
              <a:buFont typeface="Arial" panose="020B0604020202020204" pitchFamily="34" charset="0"/>
              <a:buChar char="•"/>
            </a:pPr>
            <a:r>
              <a:rPr lang="en-US" dirty="0">
                <a:latin typeface="system-ui"/>
              </a:rPr>
              <a:t>C</a:t>
            </a:r>
            <a:r>
              <a:rPr lang="en-US" b="0" i="0" dirty="0">
                <a:effectLst/>
                <a:latin typeface="system-ui"/>
              </a:rPr>
              <a:t>hurn rate is more for the customers, whose number of recharge in the action phase is lesser than the number in good phase.</a:t>
            </a:r>
          </a:p>
          <a:p>
            <a:pPr marL="285750" indent="-285750">
              <a:buFont typeface="Arial" panose="020B0604020202020204" pitchFamily="34" charset="0"/>
              <a:buChar char="•"/>
            </a:pPr>
            <a:r>
              <a:rPr lang="en-US" b="0" i="0" dirty="0">
                <a:effectLst/>
                <a:latin typeface="system-ui"/>
              </a:rPr>
              <a:t>The churn rate is more for the customers, whose amount of recharge in the action phase is lesser than the amount in good phase.</a:t>
            </a:r>
            <a:endParaRPr lang="en-US" dirty="0">
              <a:latin typeface="system-ui"/>
            </a:endParaRPr>
          </a:p>
          <a:p>
            <a:pPr marL="285750" indent="-285750">
              <a:buFont typeface="Arial" panose="020B0604020202020204" pitchFamily="34" charset="0"/>
              <a:buChar char="•"/>
            </a:pPr>
            <a:r>
              <a:rPr lang="en-US" dirty="0">
                <a:latin typeface="system-ui"/>
              </a:rPr>
              <a:t>C</a:t>
            </a:r>
            <a:r>
              <a:rPr lang="en-US" b="0" i="0" dirty="0">
                <a:effectLst/>
                <a:latin typeface="system-ui"/>
              </a:rPr>
              <a:t>hurn rate is more for the customers, whose volume based cost in action month is increased. That means the customers do not do the monthly recharge more when they are in the action phase.</a:t>
            </a:r>
          </a:p>
          <a:p>
            <a:pPr marL="285750" indent="-285750">
              <a:buFont typeface="Arial" panose="020B0604020202020204" pitchFamily="34" charset="0"/>
              <a:buChar char="•"/>
            </a:pPr>
            <a:r>
              <a:rPr lang="en-US" dirty="0">
                <a:latin typeface="system-ui"/>
              </a:rPr>
              <a:t>C</a:t>
            </a:r>
            <a:r>
              <a:rPr lang="en-US" b="0" i="0" dirty="0">
                <a:effectLst/>
                <a:latin typeface="system-ui"/>
              </a:rPr>
              <a:t>hurn rate is more for the customers, whose recharge amount as well as number of recharge have decreased in the action phase than the good phase.</a:t>
            </a:r>
          </a:p>
          <a:p>
            <a:pPr marL="285750" indent="-285750">
              <a:buFont typeface="Arial" panose="020B0604020202020204" pitchFamily="34" charset="0"/>
              <a:buChar char="•"/>
            </a:pPr>
            <a:r>
              <a:rPr lang="en-US" dirty="0">
                <a:latin typeface="system-ui"/>
              </a:rPr>
              <a:t>C</a:t>
            </a:r>
            <a:r>
              <a:rPr lang="en-US" b="0" i="0" dirty="0">
                <a:effectLst/>
                <a:latin typeface="system-ui"/>
              </a:rPr>
              <a:t>hurn rate is more for the customers, whose recharge amount is decreased along with the volume based cost is increased in the action month.</a:t>
            </a:r>
          </a:p>
          <a:p>
            <a:pPr marL="285750" indent="-285750">
              <a:buFont typeface="Arial" panose="020B0604020202020204" pitchFamily="34" charset="0"/>
              <a:buChar char="•"/>
            </a:pPr>
            <a:r>
              <a:rPr lang="en-US" dirty="0">
                <a:latin typeface="system-ui"/>
              </a:rPr>
              <a:t>R</a:t>
            </a:r>
            <a:r>
              <a:rPr lang="en-US" b="0" i="0" dirty="0">
                <a:effectLst/>
                <a:latin typeface="system-ui"/>
              </a:rPr>
              <a:t>echarge number and the recharge amount are mostly </a:t>
            </a:r>
            <a:r>
              <a:rPr lang="en-US" b="0" i="0" dirty="0" err="1">
                <a:effectLst/>
                <a:latin typeface="system-ui"/>
              </a:rPr>
              <a:t>propotional</a:t>
            </a:r>
            <a:r>
              <a:rPr lang="en-US" b="0" i="0" dirty="0">
                <a:effectLst/>
                <a:latin typeface="system-ui"/>
              </a:rPr>
              <a:t>. More the number of recharge, more the amount of the recharge.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9045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6CAEC-D1C0-9CC6-D00F-62D0135CCE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59B05B-E01A-EE02-9109-D10F52E32572}"/>
              </a:ext>
            </a:extLst>
          </p:cNvPr>
          <p:cNvSpPr txBox="1"/>
          <p:nvPr/>
        </p:nvSpPr>
        <p:spPr>
          <a:xfrm>
            <a:off x="304799" y="262758"/>
            <a:ext cx="4582510" cy="369332"/>
          </a:xfrm>
          <a:prstGeom prst="rect">
            <a:avLst/>
          </a:prstGeom>
          <a:noFill/>
        </p:spPr>
        <p:txBody>
          <a:bodyPr wrap="square" rtlCol="0">
            <a:spAutoFit/>
          </a:bodyPr>
          <a:lstStyle/>
          <a:p>
            <a:r>
              <a:rPr lang="en-IN" b="1" dirty="0"/>
              <a:t>Business Implications</a:t>
            </a:r>
          </a:p>
        </p:txBody>
      </p:sp>
      <p:sp>
        <p:nvSpPr>
          <p:cNvPr id="2" name="TextBox 1">
            <a:extLst>
              <a:ext uri="{FF2B5EF4-FFF2-40B4-BE49-F238E27FC236}">
                <a16:creationId xmlns:a16="http://schemas.microsoft.com/office/drawing/2014/main" id="{54BA77AA-BA5B-B202-E93A-5DF5D9B75CD7}"/>
              </a:ext>
            </a:extLst>
          </p:cNvPr>
          <p:cNvSpPr txBox="1"/>
          <p:nvPr/>
        </p:nvSpPr>
        <p:spPr>
          <a:xfrm>
            <a:off x="304799" y="1271752"/>
            <a:ext cx="11077903" cy="4524315"/>
          </a:xfrm>
          <a:prstGeom prst="rect">
            <a:avLst/>
          </a:prstGeom>
          <a:noFill/>
        </p:spPr>
        <p:txBody>
          <a:bodyPr wrap="square" rtlCol="0">
            <a:spAutoFit/>
          </a:bodyPr>
          <a:lstStyle/>
          <a:p>
            <a:pPr algn="l"/>
            <a:r>
              <a:rPr lang="en-US" b="1" i="0" dirty="0">
                <a:effectLst/>
                <a:latin typeface="system-ui"/>
              </a:rPr>
              <a:t>Emphasize Sensitivity/Recall than Accuracy</a:t>
            </a:r>
          </a:p>
          <a:p>
            <a:pPr algn="l"/>
            <a:endParaRPr lang="en-US" b="1" i="0" dirty="0">
              <a:effectLst/>
              <a:latin typeface="system-ui"/>
            </a:endParaRPr>
          </a:p>
          <a:p>
            <a:pPr algn="l"/>
            <a:r>
              <a:rPr lang="en-US" b="0" i="0" dirty="0">
                <a:effectLst/>
                <a:latin typeface="system-ui"/>
              </a:rPr>
              <a:t>We are more focused on higher Sensitivity/Recall score than the accuracy.</a:t>
            </a:r>
          </a:p>
          <a:p>
            <a:pPr algn="l"/>
            <a:endParaRPr lang="en-US" b="0" i="0" dirty="0">
              <a:effectLst/>
              <a:latin typeface="system-ui"/>
            </a:endParaRPr>
          </a:p>
          <a:p>
            <a:pPr algn="l"/>
            <a:r>
              <a:rPr lang="en-US" b="0" i="0" dirty="0">
                <a:effectLst/>
                <a:latin typeface="system-ui"/>
              </a:rPr>
              <a:t>Because we need to care more about churn cases than the not churn cases. The main goal is to retain the customers, who have the possibility to churn. There should not be a problem, if we consider few not churn customers as churn customers and provide them some incentives for retaining them. Hence, the sensitivity score is more important here.</a:t>
            </a:r>
          </a:p>
          <a:p>
            <a:pPr algn="l"/>
            <a:endParaRPr lang="en-US" dirty="0">
              <a:latin typeface="system-ui"/>
            </a:endParaRPr>
          </a:p>
          <a:p>
            <a:pPr algn="l"/>
            <a:r>
              <a:rPr lang="en-US" b="1" dirty="0">
                <a:latin typeface="system-ui"/>
              </a:rPr>
              <a:t>C</a:t>
            </a:r>
            <a:r>
              <a:rPr lang="en-US" b="1" i="0" dirty="0">
                <a:effectLst/>
                <a:latin typeface="system-ui"/>
              </a:rPr>
              <a:t>onclusion with PCA</a:t>
            </a:r>
          </a:p>
          <a:p>
            <a:pPr algn="l"/>
            <a:endParaRPr lang="en-US" b="1" i="0" dirty="0">
              <a:effectLst/>
              <a:latin typeface="system-ui"/>
            </a:endParaRPr>
          </a:p>
          <a:p>
            <a:pPr algn="l"/>
            <a:r>
              <a:rPr lang="en-US" b="0" i="0" dirty="0">
                <a:effectLst/>
                <a:latin typeface="system-ui"/>
              </a:rPr>
              <a:t>After trying several </a:t>
            </a:r>
            <a:r>
              <a:rPr lang="en-US" dirty="0">
                <a:latin typeface="system-ui"/>
              </a:rPr>
              <a:t>M</a:t>
            </a:r>
            <a:r>
              <a:rPr lang="en-US" b="0" i="0" dirty="0">
                <a:effectLst/>
                <a:latin typeface="system-ui"/>
              </a:rPr>
              <a:t>odels we can see that for achieving the best sensitivity, which was our ultimate goal, the classic Logistic regression or the SVM models preforms well. For both the models the sensitivity was approx. 81%. </a:t>
            </a:r>
            <a:r>
              <a:rPr lang="en-US" dirty="0">
                <a:latin typeface="system-ui"/>
              </a:rPr>
              <a:t>a</a:t>
            </a:r>
            <a:r>
              <a:rPr lang="en-US" b="0" i="0" dirty="0">
                <a:effectLst/>
                <a:latin typeface="system-ui"/>
              </a:rPr>
              <a:t>lso we have good accuracy of approx. 85%.</a:t>
            </a:r>
          </a:p>
          <a:p>
            <a:pPr algn="l"/>
            <a:endParaRPr lang="en-US" b="0" i="0" dirty="0">
              <a:effectLst/>
              <a:latin typeface="system-ui"/>
            </a:endParaRPr>
          </a:p>
          <a:p>
            <a:pPr algn="l"/>
            <a:endParaRPr lang="en-US" b="0" i="0" dirty="0">
              <a:effectLst/>
              <a:latin typeface="system-ui"/>
            </a:endParaRPr>
          </a:p>
          <a:p>
            <a:endParaRPr lang="en-IN" dirty="0"/>
          </a:p>
        </p:txBody>
      </p:sp>
    </p:spTree>
    <p:extLst>
      <p:ext uri="{BB962C8B-B14F-4D97-AF65-F5344CB8AC3E}">
        <p14:creationId xmlns:p14="http://schemas.microsoft.com/office/powerpoint/2010/main" val="349783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EFEE0-D208-C460-1F4D-526B150081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48DCC1-7327-6E5B-BAFD-126B692F3BB5}"/>
              </a:ext>
            </a:extLst>
          </p:cNvPr>
          <p:cNvSpPr txBox="1"/>
          <p:nvPr/>
        </p:nvSpPr>
        <p:spPr>
          <a:xfrm>
            <a:off x="399393" y="315310"/>
            <a:ext cx="4582510" cy="369332"/>
          </a:xfrm>
          <a:prstGeom prst="rect">
            <a:avLst/>
          </a:prstGeom>
          <a:noFill/>
        </p:spPr>
        <p:txBody>
          <a:bodyPr wrap="square" rtlCol="0">
            <a:spAutoFit/>
          </a:bodyPr>
          <a:lstStyle/>
          <a:p>
            <a:r>
              <a:rPr lang="en-IN" b="1" dirty="0"/>
              <a:t>Business Recommendations</a:t>
            </a:r>
          </a:p>
        </p:txBody>
      </p:sp>
      <p:sp>
        <p:nvSpPr>
          <p:cNvPr id="9" name="TextBox 8">
            <a:extLst>
              <a:ext uri="{FF2B5EF4-FFF2-40B4-BE49-F238E27FC236}">
                <a16:creationId xmlns:a16="http://schemas.microsoft.com/office/drawing/2014/main" id="{FED8372F-CBB4-8771-C9EB-A1C6FDA6DEC0}"/>
              </a:ext>
            </a:extLst>
          </p:cNvPr>
          <p:cNvSpPr txBox="1"/>
          <p:nvPr/>
        </p:nvSpPr>
        <p:spPr>
          <a:xfrm>
            <a:off x="430924" y="988982"/>
            <a:ext cx="11246069" cy="1200329"/>
          </a:xfrm>
          <a:prstGeom prst="rect">
            <a:avLst/>
          </a:prstGeom>
          <a:noFill/>
        </p:spPr>
        <p:txBody>
          <a:bodyPr wrap="square" rtlCol="0">
            <a:spAutoFit/>
          </a:bodyPr>
          <a:lstStyle/>
          <a:p>
            <a:pPr algn="l"/>
            <a:r>
              <a:rPr lang="en-US" b="1" i="0" dirty="0">
                <a:effectLst/>
                <a:latin typeface="system-ui"/>
              </a:rPr>
              <a:t>Top predictors</a:t>
            </a:r>
          </a:p>
          <a:p>
            <a:pPr algn="l"/>
            <a:endParaRPr lang="en-US" b="1" i="0" dirty="0">
              <a:effectLst/>
              <a:latin typeface="system-ui"/>
            </a:endParaRPr>
          </a:p>
          <a:p>
            <a:pPr algn="l"/>
            <a:r>
              <a:rPr lang="en-US" b="0" i="0" dirty="0">
                <a:effectLst/>
                <a:latin typeface="system-ui"/>
              </a:rPr>
              <a:t>Below are few top variables selected in the logistic regression model.</a:t>
            </a:r>
          </a:p>
          <a:p>
            <a:endParaRPr lang="en-IN" dirty="0"/>
          </a:p>
        </p:txBody>
      </p:sp>
      <p:graphicFrame>
        <p:nvGraphicFramePr>
          <p:cNvPr id="10" name="Table 9">
            <a:extLst>
              <a:ext uri="{FF2B5EF4-FFF2-40B4-BE49-F238E27FC236}">
                <a16:creationId xmlns:a16="http://schemas.microsoft.com/office/drawing/2014/main" id="{C7F8B395-683B-87A0-081E-FCD662B736FC}"/>
              </a:ext>
            </a:extLst>
          </p:cNvPr>
          <p:cNvGraphicFramePr>
            <a:graphicFrameLocks noGrp="1"/>
          </p:cNvGraphicFramePr>
          <p:nvPr>
            <p:extLst>
              <p:ext uri="{D42A27DB-BD31-4B8C-83A1-F6EECF244321}">
                <p14:modId xmlns:p14="http://schemas.microsoft.com/office/powerpoint/2010/main" val="1946470047"/>
              </p:ext>
            </p:extLst>
          </p:nvPr>
        </p:nvGraphicFramePr>
        <p:xfrm>
          <a:off x="515007" y="2189311"/>
          <a:ext cx="10515600" cy="4023360"/>
        </p:xfrm>
        <a:graphic>
          <a:graphicData uri="http://schemas.openxmlformats.org/drawingml/2006/table">
            <a:tbl>
              <a:tblPr/>
              <a:tblGrid>
                <a:gridCol w="5257800">
                  <a:extLst>
                    <a:ext uri="{9D8B030D-6E8A-4147-A177-3AD203B41FA5}">
                      <a16:colId xmlns:a16="http://schemas.microsoft.com/office/drawing/2014/main" val="1466498844"/>
                    </a:ext>
                  </a:extLst>
                </a:gridCol>
                <a:gridCol w="5257800">
                  <a:extLst>
                    <a:ext uri="{9D8B030D-6E8A-4147-A177-3AD203B41FA5}">
                      <a16:colId xmlns:a16="http://schemas.microsoft.com/office/drawing/2014/main" val="1475844159"/>
                    </a:ext>
                  </a:extLst>
                </a:gridCol>
              </a:tblGrid>
              <a:tr h="0">
                <a:tc>
                  <a:txBody>
                    <a:bodyPr/>
                    <a:lstStyle/>
                    <a:p>
                      <a:pPr fontAlgn="ctr"/>
                      <a:r>
                        <a:rPr lang="en-IN" b="1">
                          <a:effectLst/>
                        </a:rPr>
                        <a:t>Variables</a:t>
                      </a:r>
                    </a:p>
                  </a:txBody>
                  <a:tcPr anchor="ctr">
                    <a:lnL>
                      <a:noFill/>
                    </a:lnL>
                    <a:lnR>
                      <a:noFill/>
                    </a:lnR>
                    <a:lnT>
                      <a:noFill/>
                    </a:lnT>
                    <a:lnB>
                      <a:noFill/>
                    </a:lnB>
                    <a:solidFill>
                      <a:srgbClr val="FFFFFF"/>
                    </a:solidFill>
                  </a:tcPr>
                </a:tc>
                <a:tc>
                  <a:txBody>
                    <a:bodyPr/>
                    <a:lstStyle/>
                    <a:p>
                      <a:pPr fontAlgn="ctr"/>
                      <a:r>
                        <a:rPr lang="en-IN" b="1">
                          <a:effectLst/>
                        </a:rPr>
                        <a:t>Coefficients</a:t>
                      </a:r>
                    </a:p>
                  </a:txBody>
                  <a:tcPr anchor="ctr">
                    <a:lnL>
                      <a:noFill/>
                    </a:lnL>
                    <a:lnR>
                      <a:noFill/>
                    </a:lnR>
                    <a:lnT>
                      <a:noFill/>
                    </a:lnT>
                    <a:lnB>
                      <a:noFill/>
                    </a:lnB>
                    <a:solidFill>
                      <a:srgbClr val="FFFFFF"/>
                    </a:solidFill>
                  </a:tcPr>
                </a:tc>
                <a:extLst>
                  <a:ext uri="{0D108BD9-81ED-4DB2-BD59-A6C34878D82A}">
                    <a16:rowId xmlns:a16="http://schemas.microsoft.com/office/drawing/2014/main" val="4035374856"/>
                  </a:ext>
                </a:extLst>
              </a:tr>
              <a:tr h="0">
                <a:tc>
                  <a:txBody>
                    <a:bodyPr/>
                    <a:lstStyle/>
                    <a:p>
                      <a:pPr fontAlgn="ctr"/>
                      <a:r>
                        <a:rPr lang="en-IN" dirty="0">
                          <a:effectLst/>
                        </a:rPr>
                        <a:t>loc_ic_mou_8</a:t>
                      </a:r>
                    </a:p>
                  </a:txBody>
                  <a:tcPr anchor="ctr">
                    <a:lnL>
                      <a:noFill/>
                    </a:lnL>
                    <a:lnR>
                      <a:noFill/>
                    </a:lnR>
                    <a:lnT>
                      <a:noFill/>
                    </a:lnT>
                    <a:lnB>
                      <a:noFill/>
                    </a:lnB>
                    <a:solidFill>
                      <a:srgbClr val="FFFFFF"/>
                    </a:solidFill>
                  </a:tcPr>
                </a:tc>
                <a:tc>
                  <a:txBody>
                    <a:bodyPr/>
                    <a:lstStyle/>
                    <a:p>
                      <a:pPr fontAlgn="ctr"/>
                      <a:r>
                        <a:rPr lang="en-IN">
                          <a:effectLst/>
                        </a:rPr>
                        <a:t>-3.3287</a:t>
                      </a:r>
                    </a:p>
                  </a:txBody>
                  <a:tcPr anchor="ctr">
                    <a:lnL>
                      <a:noFill/>
                    </a:lnL>
                    <a:lnR>
                      <a:noFill/>
                    </a:lnR>
                    <a:lnT>
                      <a:noFill/>
                    </a:lnT>
                    <a:lnB>
                      <a:noFill/>
                    </a:lnB>
                    <a:solidFill>
                      <a:srgbClr val="FFFFFF"/>
                    </a:solidFill>
                  </a:tcPr>
                </a:tc>
                <a:extLst>
                  <a:ext uri="{0D108BD9-81ED-4DB2-BD59-A6C34878D82A}">
                    <a16:rowId xmlns:a16="http://schemas.microsoft.com/office/drawing/2014/main" val="1745313266"/>
                  </a:ext>
                </a:extLst>
              </a:tr>
              <a:tr h="0">
                <a:tc>
                  <a:txBody>
                    <a:bodyPr/>
                    <a:lstStyle/>
                    <a:p>
                      <a:pPr fontAlgn="ctr"/>
                      <a:r>
                        <a:rPr lang="en-IN">
                          <a:effectLst/>
                        </a:rPr>
                        <a:t>og_others_7</a:t>
                      </a:r>
                    </a:p>
                  </a:txBody>
                  <a:tcPr anchor="ctr">
                    <a:lnL>
                      <a:noFill/>
                    </a:lnL>
                    <a:lnR>
                      <a:noFill/>
                    </a:lnR>
                    <a:lnT>
                      <a:noFill/>
                    </a:lnT>
                    <a:lnB>
                      <a:noFill/>
                    </a:lnB>
                    <a:solidFill>
                      <a:srgbClr val="FFFFFF"/>
                    </a:solidFill>
                  </a:tcPr>
                </a:tc>
                <a:tc>
                  <a:txBody>
                    <a:bodyPr/>
                    <a:lstStyle/>
                    <a:p>
                      <a:pPr fontAlgn="ctr"/>
                      <a:r>
                        <a:rPr lang="en-IN">
                          <a:effectLst/>
                        </a:rPr>
                        <a:t>-2.4711</a:t>
                      </a:r>
                    </a:p>
                  </a:txBody>
                  <a:tcPr anchor="ctr">
                    <a:lnL>
                      <a:noFill/>
                    </a:lnL>
                    <a:lnR>
                      <a:noFill/>
                    </a:lnR>
                    <a:lnT>
                      <a:noFill/>
                    </a:lnT>
                    <a:lnB>
                      <a:noFill/>
                    </a:lnB>
                    <a:solidFill>
                      <a:srgbClr val="FFFFFF"/>
                    </a:solidFill>
                  </a:tcPr>
                </a:tc>
                <a:extLst>
                  <a:ext uri="{0D108BD9-81ED-4DB2-BD59-A6C34878D82A}">
                    <a16:rowId xmlns:a16="http://schemas.microsoft.com/office/drawing/2014/main" val="1975299806"/>
                  </a:ext>
                </a:extLst>
              </a:tr>
              <a:tr h="0">
                <a:tc>
                  <a:txBody>
                    <a:bodyPr/>
                    <a:lstStyle/>
                    <a:p>
                      <a:pPr fontAlgn="ctr"/>
                      <a:r>
                        <a:rPr lang="en-IN">
                          <a:effectLst/>
                        </a:rPr>
                        <a:t>ic_others_8</a:t>
                      </a:r>
                    </a:p>
                  </a:txBody>
                  <a:tcPr anchor="ctr">
                    <a:lnL>
                      <a:noFill/>
                    </a:lnL>
                    <a:lnR>
                      <a:noFill/>
                    </a:lnR>
                    <a:lnT>
                      <a:noFill/>
                    </a:lnT>
                    <a:lnB>
                      <a:noFill/>
                    </a:lnB>
                    <a:solidFill>
                      <a:srgbClr val="FFFFFF"/>
                    </a:solidFill>
                  </a:tcPr>
                </a:tc>
                <a:tc>
                  <a:txBody>
                    <a:bodyPr/>
                    <a:lstStyle/>
                    <a:p>
                      <a:pPr fontAlgn="ctr"/>
                      <a:r>
                        <a:rPr lang="en-IN">
                          <a:effectLst/>
                        </a:rPr>
                        <a:t>-1.5131</a:t>
                      </a:r>
                    </a:p>
                  </a:txBody>
                  <a:tcPr anchor="ctr">
                    <a:lnL>
                      <a:noFill/>
                    </a:lnL>
                    <a:lnR>
                      <a:noFill/>
                    </a:lnR>
                    <a:lnT>
                      <a:noFill/>
                    </a:lnT>
                    <a:lnB>
                      <a:noFill/>
                    </a:lnB>
                    <a:solidFill>
                      <a:srgbClr val="FFFFFF"/>
                    </a:solidFill>
                  </a:tcPr>
                </a:tc>
                <a:extLst>
                  <a:ext uri="{0D108BD9-81ED-4DB2-BD59-A6C34878D82A}">
                    <a16:rowId xmlns:a16="http://schemas.microsoft.com/office/drawing/2014/main" val="2755482222"/>
                  </a:ext>
                </a:extLst>
              </a:tr>
              <a:tr h="0">
                <a:tc>
                  <a:txBody>
                    <a:bodyPr/>
                    <a:lstStyle/>
                    <a:p>
                      <a:pPr fontAlgn="ctr"/>
                      <a:r>
                        <a:rPr lang="en-IN" dirty="0">
                          <a:effectLst/>
                        </a:rPr>
                        <a:t>isd_og_mou_8</a:t>
                      </a:r>
                    </a:p>
                  </a:txBody>
                  <a:tcPr anchor="ctr">
                    <a:lnL>
                      <a:noFill/>
                    </a:lnL>
                    <a:lnR>
                      <a:noFill/>
                    </a:lnR>
                    <a:lnT>
                      <a:noFill/>
                    </a:lnT>
                    <a:lnB>
                      <a:noFill/>
                    </a:lnB>
                    <a:solidFill>
                      <a:srgbClr val="FFFFFF"/>
                    </a:solidFill>
                  </a:tcPr>
                </a:tc>
                <a:tc>
                  <a:txBody>
                    <a:bodyPr/>
                    <a:lstStyle/>
                    <a:p>
                      <a:pPr fontAlgn="ctr"/>
                      <a:r>
                        <a:rPr lang="en-IN">
                          <a:effectLst/>
                        </a:rPr>
                        <a:t>-1.3811</a:t>
                      </a:r>
                    </a:p>
                  </a:txBody>
                  <a:tcPr anchor="ctr">
                    <a:lnL>
                      <a:noFill/>
                    </a:lnL>
                    <a:lnR>
                      <a:noFill/>
                    </a:lnR>
                    <a:lnT>
                      <a:noFill/>
                    </a:lnT>
                    <a:lnB>
                      <a:noFill/>
                    </a:lnB>
                    <a:solidFill>
                      <a:srgbClr val="FFFFFF"/>
                    </a:solidFill>
                  </a:tcPr>
                </a:tc>
                <a:extLst>
                  <a:ext uri="{0D108BD9-81ED-4DB2-BD59-A6C34878D82A}">
                    <a16:rowId xmlns:a16="http://schemas.microsoft.com/office/drawing/2014/main" val="733371055"/>
                  </a:ext>
                </a:extLst>
              </a:tr>
              <a:tr h="0">
                <a:tc>
                  <a:txBody>
                    <a:bodyPr/>
                    <a:lstStyle/>
                    <a:p>
                      <a:pPr fontAlgn="ctr"/>
                      <a:r>
                        <a:rPr lang="en-IN">
                          <a:effectLst/>
                        </a:rPr>
                        <a:t>decrease_vbc_action</a:t>
                      </a:r>
                    </a:p>
                  </a:txBody>
                  <a:tcPr anchor="ctr">
                    <a:lnL>
                      <a:noFill/>
                    </a:lnL>
                    <a:lnR>
                      <a:noFill/>
                    </a:lnR>
                    <a:lnT>
                      <a:noFill/>
                    </a:lnT>
                    <a:lnB>
                      <a:noFill/>
                    </a:lnB>
                    <a:solidFill>
                      <a:srgbClr val="FFFFFF"/>
                    </a:solidFill>
                  </a:tcPr>
                </a:tc>
                <a:tc>
                  <a:txBody>
                    <a:bodyPr/>
                    <a:lstStyle/>
                    <a:p>
                      <a:pPr fontAlgn="ctr"/>
                      <a:r>
                        <a:rPr lang="en-IN">
                          <a:effectLst/>
                        </a:rPr>
                        <a:t>-1.3293</a:t>
                      </a:r>
                    </a:p>
                  </a:txBody>
                  <a:tcPr anchor="ctr">
                    <a:lnL>
                      <a:noFill/>
                    </a:lnL>
                    <a:lnR>
                      <a:noFill/>
                    </a:lnR>
                    <a:lnT>
                      <a:noFill/>
                    </a:lnT>
                    <a:lnB>
                      <a:noFill/>
                    </a:lnB>
                    <a:solidFill>
                      <a:srgbClr val="FFFFFF"/>
                    </a:solidFill>
                  </a:tcPr>
                </a:tc>
                <a:extLst>
                  <a:ext uri="{0D108BD9-81ED-4DB2-BD59-A6C34878D82A}">
                    <a16:rowId xmlns:a16="http://schemas.microsoft.com/office/drawing/2014/main" val="1769380711"/>
                  </a:ext>
                </a:extLst>
              </a:tr>
              <a:tr h="0">
                <a:tc>
                  <a:txBody>
                    <a:bodyPr/>
                    <a:lstStyle/>
                    <a:p>
                      <a:pPr fontAlgn="ctr"/>
                      <a:r>
                        <a:rPr lang="en-IN">
                          <a:effectLst/>
                        </a:rPr>
                        <a:t>monthly_3g_8</a:t>
                      </a:r>
                    </a:p>
                  </a:txBody>
                  <a:tcPr anchor="ctr">
                    <a:lnL>
                      <a:noFill/>
                    </a:lnL>
                    <a:lnR>
                      <a:noFill/>
                    </a:lnR>
                    <a:lnT>
                      <a:noFill/>
                    </a:lnT>
                    <a:lnB>
                      <a:noFill/>
                    </a:lnB>
                    <a:solidFill>
                      <a:srgbClr val="FFFFFF"/>
                    </a:solidFill>
                  </a:tcPr>
                </a:tc>
                <a:tc>
                  <a:txBody>
                    <a:bodyPr/>
                    <a:lstStyle/>
                    <a:p>
                      <a:pPr fontAlgn="ctr"/>
                      <a:r>
                        <a:rPr lang="en-IN">
                          <a:effectLst/>
                        </a:rPr>
                        <a:t>-1.0943</a:t>
                      </a:r>
                    </a:p>
                  </a:txBody>
                  <a:tcPr anchor="ctr">
                    <a:lnL>
                      <a:noFill/>
                    </a:lnL>
                    <a:lnR>
                      <a:noFill/>
                    </a:lnR>
                    <a:lnT>
                      <a:noFill/>
                    </a:lnT>
                    <a:lnB>
                      <a:noFill/>
                    </a:lnB>
                    <a:solidFill>
                      <a:srgbClr val="FFFFFF"/>
                    </a:solidFill>
                  </a:tcPr>
                </a:tc>
                <a:extLst>
                  <a:ext uri="{0D108BD9-81ED-4DB2-BD59-A6C34878D82A}">
                    <a16:rowId xmlns:a16="http://schemas.microsoft.com/office/drawing/2014/main" val="3832769315"/>
                  </a:ext>
                </a:extLst>
              </a:tr>
              <a:tr h="0">
                <a:tc>
                  <a:txBody>
                    <a:bodyPr/>
                    <a:lstStyle/>
                    <a:p>
                      <a:pPr fontAlgn="ctr"/>
                      <a:r>
                        <a:rPr lang="de-DE">
                          <a:effectLst/>
                        </a:rPr>
                        <a:t>std_ic_t2f_mou_8</a:t>
                      </a:r>
                    </a:p>
                  </a:txBody>
                  <a:tcPr anchor="ctr">
                    <a:lnL>
                      <a:noFill/>
                    </a:lnL>
                    <a:lnR>
                      <a:noFill/>
                    </a:lnR>
                    <a:lnT>
                      <a:noFill/>
                    </a:lnT>
                    <a:lnB>
                      <a:noFill/>
                    </a:lnB>
                    <a:solidFill>
                      <a:srgbClr val="FFFFFF"/>
                    </a:solidFill>
                  </a:tcPr>
                </a:tc>
                <a:tc>
                  <a:txBody>
                    <a:bodyPr/>
                    <a:lstStyle/>
                    <a:p>
                      <a:pPr fontAlgn="ctr"/>
                      <a:r>
                        <a:rPr lang="en-IN">
                          <a:effectLst/>
                        </a:rPr>
                        <a:t>-0.9503</a:t>
                      </a:r>
                    </a:p>
                  </a:txBody>
                  <a:tcPr anchor="ctr">
                    <a:lnL>
                      <a:noFill/>
                    </a:lnL>
                    <a:lnR>
                      <a:noFill/>
                    </a:lnR>
                    <a:lnT>
                      <a:noFill/>
                    </a:lnT>
                    <a:lnB>
                      <a:noFill/>
                    </a:lnB>
                    <a:solidFill>
                      <a:srgbClr val="FFFFFF"/>
                    </a:solidFill>
                  </a:tcPr>
                </a:tc>
                <a:extLst>
                  <a:ext uri="{0D108BD9-81ED-4DB2-BD59-A6C34878D82A}">
                    <a16:rowId xmlns:a16="http://schemas.microsoft.com/office/drawing/2014/main" val="2834217425"/>
                  </a:ext>
                </a:extLst>
              </a:tr>
              <a:tr h="0">
                <a:tc>
                  <a:txBody>
                    <a:bodyPr/>
                    <a:lstStyle/>
                    <a:p>
                      <a:pPr fontAlgn="ctr"/>
                      <a:r>
                        <a:rPr lang="en-IN">
                          <a:effectLst/>
                        </a:rPr>
                        <a:t>monthly_2g_8</a:t>
                      </a:r>
                    </a:p>
                  </a:txBody>
                  <a:tcPr anchor="ctr">
                    <a:lnL>
                      <a:noFill/>
                    </a:lnL>
                    <a:lnR>
                      <a:noFill/>
                    </a:lnR>
                    <a:lnT>
                      <a:noFill/>
                    </a:lnT>
                    <a:lnB>
                      <a:noFill/>
                    </a:lnB>
                    <a:solidFill>
                      <a:srgbClr val="FFFFFF"/>
                    </a:solidFill>
                  </a:tcPr>
                </a:tc>
                <a:tc>
                  <a:txBody>
                    <a:bodyPr/>
                    <a:lstStyle/>
                    <a:p>
                      <a:pPr fontAlgn="ctr"/>
                      <a:r>
                        <a:rPr lang="en-IN">
                          <a:effectLst/>
                        </a:rPr>
                        <a:t>-0.9279</a:t>
                      </a:r>
                    </a:p>
                  </a:txBody>
                  <a:tcPr anchor="ctr">
                    <a:lnL>
                      <a:noFill/>
                    </a:lnL>
                    <a:lnR>
                      <a:noFill/>
                    </a:lnR>
                    <a:lnT>
                      <a:noFill/>
                    </a:lnT>
                    <a:lnB>
                      <a:noFill/>
                    </a:lnB>
                    <a:solidFill>
                      <a:srgbClr val="FFFFFF"/>
                    </a:solidFill>
                  </a:tcPr>
                </a:tc>
                <a:extLst>
                  <a:ext uri="{0D108BD9-81ED-4DB2-BD59-A6C34878D82A}">
                    <a16:rowId xmlns:a16="http://schemas.microsoft.com/office/drawing/2014/main" val="1246729543"/>
                  </a:ext>
                </a:extLst>
              </a:tr>
              <a:tr h="0">
                <a:tc>
                  <a:txBody>
                    <a:bodyPr/>
                    <a:lstStyle/>
                    <a:p>
                      <a:pPr fontAlgn="ctr"/>
                      <a:r>
                        <a:rPr lang="fr-FR">
                          <a:effectLst/>
                        </a:rPr>
                        <a:t>loc_ic_t2f_mou_8</a:t>
                      </a:r>
                    </a:p>
                  </a:txBody>
                  <a:tcPr anchor="ctr">
                    <a:lnL>
                      <a:noFill/>
                    </a:lnL>
                    <a:lnR>
                      <a:noFill/>
                    </a:lnR>
                    <a:lnT>
                      <a:noFill/>
                    </a:lnT>
                    <a:lnB>
                      <a:noFill/>
                    </a:lnB>
                    <a:solidFill>
                      <a:srgbClr val="FFFFFF"/>
                    </a:solidFill>
                  </a:tcPr>
                </a:tc>
                <a:tc>
                  <a:txBody>
                    <a:bodyPr/>
                    <a:lstStyle/>
                    <a:p>
                      <a:pPr fontAlgn="ctr"/>
                      <a:r>
                        <a:rPr lang="en-IN">
                          <a:effectLst/>
                        </a:rPr>
                        <a:t>-0.7102</a:t>
                      </a:r>
                    </a:p>
                  </a:txBody>
                  <a:tcPr anchor="ctr">
                    <a:lnL>
                      <a:noFill/>
                    </a:lnL>
                    <a:lnR>
                      <a:noFill/>
                    </a:lnR>
                    <a:lnT>
                      <a:noFill/>
                    </a:lnT>
                    <a:lnB>
                      <a:noFill/>
                    </a:lnB>
                    <a:solidFill>
                      <a:srgbClr val="FFFFFF"/>
                    </a:solidFill>
                  </a:tcPr>
                </a:tc>
                <a:extLst>
                  <a:ext uri="{0D108BD9-81ED-4DB2-BD59-A6C34878D82A}">
                    <a16:rowId xmlns:a16="http://schemas.microsoft.com/office/drawing/2014/main" val="4065899363"/>
                  </a:ext>
                </a:extLst>
              </a:tr>
              <a:tr h="0">
                <a:tc>
                  <a:txBody>
                    <a:bodyPr/>
                    <a:lstStyle/>
                    <a:p>
                      <a:pPr fontAlgn="ctr"/>
                      <a:r>
                        <a:rPr lang="en-IN">
                          <a:effectLst/>
                        </a:rPr>
                        <a:t>roam_og_mou_8</a:t>
                      </a:r>
                    </a:p>
                  </a:txBody>
                  <a:tcPr anchor="ctr">
                    <a:lnL>
                      <a:noFill/>
                    </a:lnL>
                    <a:lnR>
                      <a:noFill/>
                    </a:lnR>
                    <a:lnT>
                      <a:noFill/>
                    </a:lnT>
                    <a:lnB>
                      <a:noFill/>
                    </a:lnB>
                    <a:solidFill>
                      <a:srgbClr val="FFFFFF"/>
                    </a:solidFill>
                  </a:tcPr>
                </a:tc>
                <a:tc>
                  <a:txBody>
                    <a:bodyPr/>
                    <a:lstStyle/>
                    <a:p>
                      <a:pPr fontAlgn="ctr"/>
                      <a:r>
                        <a:rPr lang="en-IN" dirty="0">
                          <a:effectLst/>
                        </a:rPr>
                        <a:t>0.7135</a:t>
                      </a:r>
                    </a:p>
                  </a:txBody>
                  <a:tcPr anchor="ctr">
                    <a:lnL>
                      <a:noFill/>
                    </a:lnL>
                    <a:lnR>
                      <a:noFill/>
                    </a:lnR>
                    <a:lnT>
                      <a:noFill/>
                    </a:lnT>
                    <a:lnB>
                      <a:noFill/>
                    </a:lnB>
                    <a:solidFill>
                      <a:srgbClr val="FFFFFF"/>
                    </a:solidFill>
                  </a:tcPr>
                </a:tc>
                <a:extLst>
                  <a:ext uri="{0D108BD9-81ED-4DB2-BD59-A6C34878D82A}">
                    <a16:rowId xmlns:a16="http://schemas.microsoft.com/office/drawing/2014/main" val="2084556511"/>
                  </a:ext>
                </a:extLst>
              </a:tr>
            </a:tbl>
          </a:graphicData>
        </a:graphic>
      </p:graphicFrame>
    </p:spTree>
    <p:extLst>
      <p:ext uri="{BB962C8B-B14F-4D97-AF65-F5344CB8AC3E}">
        <p14:creationId xmlns:p14="http://schemas.microsoft.com/office/powerpoint/2010/main" val="214493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0E980-3F10-60AE-950F-436BBC3AAEC1}"/>
              </a:ext>
            </a:extLst>
          </p:cNvPr>
          <p:cNvSpPr txBox="1"/>
          <p:nvPr/>
        </p:nvSpPr>
        <p:spPr>
          <a:xfrm>
            <a:off x="325821" y="483476"/>
            <a:ext cx="11645462" cy="6324808"/>
          </a:xfrm>
          <a:prstGeom prst="rect">
            <a:avLst/>
          </a:prstGeom>
          <a:noFill/>
        </p:spPr>
        <p:txBody>
          <a:bodyPr wrap="square" rtlCol="0">
            <a:spAutoFit/>
          </a:bodyPr>
          <a:lstStyle/>
          <a:p>
            <a:r>
              <a:rPr lang="en-IN" b="1" dirty="0"/>
              <a:t>Business Recommendations</a:t>
            </a:r>
          </a:p>
          <a:p>
            <a:endParaRPr lang="en-IN" dirty="0"/>
          </a:p>
          <a:p>
            <a:pPr marL="285750" indent="-285750" algn="l">
              <a:lnSpc>
                <a:spcPct val="150000"/>
              </a:lnSpc>
              <a:buFont typeface="Arial" panose="020B0604020202020204" pitchFamily="34" charset="0"/>
              <a:buChar char="•"/>
            </a:pPr>
            <a:r>
              <a:rPr lang="en-US" b="0" i="0" dirty="0">
                <a:effectLst/>
                <a:latin typeface="system-ui"/>
              </a:rPr>
              <a:t>Target the customers, whose minutes of usage of the incoming local calls and outgoing ISD calls are less in the action phase (mostly in the month of August).</a:t>
            </a:r>
          </a:p>
          <a:p>
            <a:pPr marL="285750" indent="-285750" algn="l">
              <a:lnSpc>
                <a:spcPct val="150000"/>
              </a:lnSpc>
              <a:buFont typeface="Arial" panose="020B0604020202020204" pitchFamily="34" charset="0"/>
              <a:buChar char="•"/>
            </a:pPr>
            <a:r>
              <a:rPr lang="en-US" b="0" i="0" dirty="0">
                <a:effectLst/>
                <a:latin typeface="system-ui"/>
              </a:rPr>
              <a:t>Target the customers, whose outgoing others charge in July and incoming others on August are less.</a:t>
            </a:r>
          </a:p>
          <a:p>
            <a:pPr marL="285750" indent="-285750" algn="l">
              <a:lnSpc>
                <a:spcPct val="150000"/>
              </a:lnSpc>
              <a:buFont typeface="Arial" panose="020B0604020202020204" pitchFamily="34" charset="0"/>
              <a:buChar char="•"/>
            </a:pPr>
            <a:r>
              <a:rPr lang="en-US" b="0" i="0" dirty="0">
                <a:effectLst/>
                <a:latin typeface="system-ui"/>
              </a:rPr>
              <a:t>Also, the customers having value based cost in the action phase increased are more likely to churn than the other customers. Hence, these customers may be a good target to provide offer.</a:t>
            </a:r>
          </a:p>
          <a:p>
            <a:pPr marL="285750" indent="-285750" algn="l">
              <a:lnSpc>
                <a:spcPct val="150000"/>
              </a:lnSpc>
              <a:buFont typeface="Arial" panose="020B0604020202020204" pitchFamily="34" charset="0"/>
              <a:buChar char="•"/>
            </a:pPr>
            <a:r>
              <a:rPr lang="en-US" b="0" i="0" dirty="0">
                <a:effectLst/>
                <a:latin typeface="system-ui"/>
              </a:rPr>
              <a:t>Customers, whose monthly 3G recharge in August is more, are likely to be churned.</a:t>
            </a:r>
          </a:p>
          <a:p>
            <a:pPr marL="285750" indent="-285750" algn="l">
              <a:lnSpc>
                <a:spcPct val="150000"/>
              </a:lnSpc>
              <a:buFont typeface="Arial" panose="020B0604020202020204" pitchFamily="34" charset="0"/>
              <a:buChar char="•"/>
            </a:pPr>
            <a:r>
              <a:rPr lang="en-US" b="0" i="0" dirty="0">
                <a:effectLst/>
                <a:latin typeface="system-ui"/>
              </a:rPr>
              <a:t>Customers having decreasing STD incoming minutes of usage for operators T to fixed lines of T for the month of August are more likely to churn.</a:t>
            </a:r>
          </a:p>
          <a:p>
            <a:pPr marL="285750" indent="-285750" algn="l">
              <a:lnSpc>
                <a:spcPct val="150000"/>
              </a:lnSpc>
              <a:buFont typeface="Arial" panose="020B0604020202020204" pitchFamily="34" charset="0"/>
              <a:buChar char="•"/>
            </a:pPr>
            <a:r>
              <a:rPr lang="en-US" b="0" i="0" dirty="0">
                <a:effectLst/>
                <a:latin typeface="system-ui"/>
              </a:rPr>
              <a:t>Customers decreasing monthly 2g usage for August are most probable to churn.</a:t>
            </a:r>
          </a:p>
          <a:p>
            <a:pPr marL="285750" indent="-285750" algn="l">
              <a:lnSpc>
                <a:spcPct val="150000"/>
              </a:lnSpc>
              <a:buFont typeface="Arial" panose="020B0604020202020204" pitchFamily="34" charset="0"/>
              <a:buChar char="•"/>
            </a:pPr>
            <a:r>
              <a:rPr lang="en-US" b="0" i="0" dirty="0">
                <a:effectLst/>
                <a:latin typeface="system-ui"/>
              </a:rPr>
              <a:t>Customers having decreasing incoming minutes of usage for operators T to fixed lines of T for August are more likely to churn.</a:t>
            </a:r>
          </a:p>
          <a:p>
            <a:pPr marL="285750" indent="-285750" algn="l">
              <a:lnSpc>
                <a:spcPct val="150000"/>
              </a:lnSpc>
              <a:buFont typeface="Arial" panose="020B0604020202020204" pitchFamily="34" charset="0"/>
              <a:buChar char="•"/>
            </a:pPr>
            <a:r>
              <a:rPr lang="en-US" b="0" i="0" dirty="0">
                <a:effectLst/>
                <a:latin typeface="system-ui"/>
              </a:rPr>
              <a:t>roam_og_mou_8 variables have positive coefficients (0.7135). That means for the customers, whose roaming outgoing minutes of usage is increasing are more likely to churn.</a:t>
            </a:r>
          </a:p>
          <a:p>
            <a:endParaRPr lang="en-IN" dirty="0"/>
          </a:p>
        </p:txBody>
      </p:sp>
    </p:spTree>
    <p:extLst>
      <p:ext uri="{BB962C8B-B14F-4D97-AF65-F5344CB8AC3E}">
        <p14:creationId xmlns:p14="http://schemas.microsoft.com/office/powerpoint/2010/main" val="1282695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6E5AA6-C9C9-8D37-7B93-29F038BD792D}"/>
              </a:ext>
            </a:extLst>
          </p:cNvPr>
          <p:cNvSpPr/>
          <p:nvPr/>
        </p:nvSpPr>
        <p:spPr>
          <a:xfrm>
            <a:off x="73572" y="2505670"/>
            <a:ext cx="12023835"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032584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736</Words>
  <Application>Microsoft Office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circular</vt:lpstr>
      <vt:lpstr>freight-text-pro</vt:lpstr>
      <vt:lpstr>system-ui</vt:lpstr>
      <vt:lpstr>Office Theme</vt:lpstr>
      <vt:lpstr>     Telecom Churn Capstone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Kirankumar</dc:creator>
  <cp:lastModifiedBy>Kirankumar</cp:lastModifiedBy>
  <cp:revision>3</cp:revision>
  <dcterms:created xsi:type="dcterms:W3CDTF">2024-11-01T14:13:38Z</dcterms:created>
  <dcterms:modified xsi:type="dcterms:W3CDTF">2024-11-02T14:22:12Z</dcterms:modified>
</cp:coreProperties>
</file>