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0" r:id="rId2"/>
    <p:sldId id="261" r:id="rId3"/>
    <p:sldId id="262" r:id="rId4"/>
    <p:sldId id="263" r:id="rId5"/>
    <p:sldId id="276" r:id="rId6"/>
    <p:sldId id="266" r:id="rId7"/>
    <p:sldId id="265" r:id="rId8"/>
    <p:sldId id="281" r:id="rId9"/>
    <p:sldId id="259" r:id="rId10"/>
    <p:sldId id="282" r:id="rId11"/>
    <p:sldId id="273" r:id="rId12"/>
    <p:sldId id="268" r:id="rId13"/>
    <p:sldId id="297" r:id="rId14"/>
    <p:sldId id="283" r:id="rId15"/>
    <p:sldId id="272" r:id="rId16"/>
    <p:sldId id="285" r:id="rId17"/>
    <p:sldId id="287" r:id="rId18"/>
    <p:sldId id="294" r:id="rId19"/>
    <p:sldId id="292" r:id="rId20"/>
    <p:sldId id="290" r:id="rId21"/>
    <p:sldId id="295" r:id="rId22"/>
    <p:sldId id="296" r:id="rId23"/>
    <p:sldId id="284" r:id="rId24"/>
    <p:sldId id="275" r:id="rId25"/>
    <p:sldId id="288" r:id="rId26"/>
    <p:sldId id="298" r:id="rId27"/>
    <p:sldId id="299" r:id="rId28"/>
    <p:sldId id="289" r:id="rId29"/>
    <p:sldId id="26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C0291D-67AD-4536-B142-8C39BB2C08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D9FE31-3310-4A7B-A0C6-08BEAE53779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0AD22-E625-41D6-9C05-39406AFCEA8E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8114ED9-7AF6-4D2A-84DB-1B46719F80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28C35C6-39FC-4DF0-9096-708F8BA62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DCDC9-B40D-4E9C-81EC-412AADF185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C4185-0D12-4321-BC31-DE039A1628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90E22-716E-4D08-9634-0C6E346FA5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understand where the energy is going, otherwise we can’t reconstruct what particles are coming out of batch collisions in the LJC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97F74-D016-4638-ABCA-2E24163F02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38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 component comes from decaying pi and eta mesons that decay into photons and electrons. This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shower energy resolution is somewhat limited in current designs.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fluctuations in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shower fraction dominate the hadronic energy resolution, making it difficult to reconstruct energy. Hard to tell what is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what is not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component. (“invisible energy”)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97F74-D016-4638-ABCA-2E24163F02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80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63B2-1F39-4987-A680-712133B25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06EE5-1633-4C32-B3D9-44808BE92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50FDD-F5B8-45AB-BD2C-D3427472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0DF8-1A61-4323-82C7-FA990C38302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CE47A-7B87-497F-BDD5-B7E3319F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54DC6-4376-4008-80DF-96DBDE32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2D-3F9D-43AB-A0E3-DC71E866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3940-8EEA-42D5-A7E5-AA557889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B0FBB2-680A-4F5E-9FF3-AF3835EE1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AA63B-9135-4934-B882-117D3544C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0DF8-1A61-4323-82C7-FA990C38302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0E72C-D50F-491C-B2C1-A1265074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9A388-58ED-41E7-996F-C7F7447A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2D-3F9D-43AB-A0E3-DC71E866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9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3DFC8C-5B9C-4D95-9260-1631EA0BB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20707-DE71-4FAC-960B-8A4430A8C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12049-54D3-450A-8BE7-55920508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0DF8-1A61-4323-82C7-FA990C38302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4E29B-586A-4DD2-97ED-FCF4F827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0E0C7-45B3-4055-B2D7-5D9516A7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2D-3F9D-43AB-A0E3-DC71E866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66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444815"/>
            <a:ext cx="10969139" cy="94044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fr-CH"/>
              <a:t>Click to edit Master title style</a:t>
            </a:r>
            <a:endParaRPr kumimoji="0" lang="en-US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3959113" y="63623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4/16/2019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1034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3835" y="6356351"/>
            <a:ext cx="66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0"/>
          </p:nvPr>
        </p:nvSpPr>
        <p:spPr>
          <a:xfrm>
            <a:off x="609600" y="3391125"/>
            <a:ext cx="3657600" cy="419653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CH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4587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1AE0-4354-449C-B34E-56B2CE49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4CD07-FB8F-4112-BDC9-32491129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A0F97-DED4-4230-93A4-E518FE93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0DF8-1A61-4323-82C7-FA990C38302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E350-B1E5-4985-9A20-3BFBD3BE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2490C-FD58-4895-9232-E7D7B875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2D-3F9D-43AB-A0E3-DC71E866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2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FD3E-56A0-4203-A7B5-49EC97C10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14BB0-0102-4C60-BF09-57907422A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60EAF-E9AE-4B7B-BA6F-850826D5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0DF8-1A61-4323-82C7-FA990C38302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2F594-1EF7-4A26-9D26-D26C47C9D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0303C-3ED9-4718-A560-97C4DB1F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2D-3F9D-43AB-A0E3-DC71E866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8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8C41-0D6E-447B-9FF6-AB194DC0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E74DF-DF5B-4C17-ABC8-88A034C9E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8DADF-F5E8-43B2-BB58-94C9EDCDD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810E7-2BDF-4B34-B0E5-AE11B106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0DF8-1A61-4323-82C7-FA990C38302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91933-1020-4F72-A939-4C693693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84B81-D404-4DCE-A0F3-1422F765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2D-3F9D-43AB-A0E3-DC71E866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8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5C34-44D0-4EAF-B63F-18411280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55792-E5F8-42E3-A999-CAF034253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CBEBD-C5EB-4F96-A78F-CDE3B7970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DB9C2-DA15-4777-A814-4E2E5F8E2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63E26-314B-4553-83E6-89F6F8F2F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88250-BB8D-4D1A-866C-2AE2B156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0DF8-1A61-4323-82C7-FA990C38302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5A65C-54D1-4981-8012-164F077E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0A7A6F-50C7-4DB9-86D1-7EA947D1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2D-3F9D-43AB-A0E3-DC71E866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7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304D-17A5-482B-BE96-ECD5F3D1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6318E-929A-4FE0-B9C2-570D9D72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0DF8-1A61-4323-82C7-FA990C38302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A21CF-37E0-4883-8B87-2E6C142D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0D1F7-851B-4DA3-BCC9-41302AD8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2D-3F9D-43AB-A0E3-DC71E866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6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92731-B4C9-4654-AABE-1A523589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0DF8-1A61-4323-82C7-FA990C38302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47BB9-CFA4-430B-A224-CFC8844D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360E0-C2D2-4E7F-B919-17BA898E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2D-3F9D-43AB-A0E3-DC71E866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8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3CD3-906A-4066-98BD-9158C3D49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EFE6E-1D9A-41D8-A5ED-10CA1DB61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6C2CC-8E70-4499-8801-2D45860D5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CF492-39EB-4D03-AE50-2DE62DA1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0DF8-1A61-4323-82C7-FA990C38302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DAB22-5198-4636-B3AB-092F3BD3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56C2C-D250-4F6C-AA62-3679C586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2D-3F9D-43AB-A0E3-DC71E866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6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DD483-64FC-4016-8FF5-F25E1850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662-868F-4271-ACCC-1AC9C078A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A83B2-77F9-4B3C-A953-78D5B805F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40B26-D172-4F7A-8E53-DABBF81E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0DF8-1A61-4323-82C7-FA990C38302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85B04-F157-47EF-9C02-2498BDDC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03676-6762-45BD-9ABF-3AD3D40E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2D-3F9D-43AB-A0E3-DC71E866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9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1DDE5F-07E9-4F5E-8026-3AC6A0969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EBEAE-4EDD-4330-8112-CDF33547D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D9F12-8895-4F71-BEA6-7B3B14DF3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A0DF8-1A61-4323-82C7-FA990C38302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9DCF1-C68B-406B-91B4-4BBE27A60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21BD8-69A8-4CE1-AC50-F0C916AE8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2082D-3F9D-43AB-A0E3-DC71E866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4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804.06913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523E-DEE5-4B6D-B533-9444C3E2C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Dual-Readout Calorimetry Signal Analysis with Neural Networks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90FD3-EA3D-4015-B63A-E57909F308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4/16/2019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6F757-7277-4DE2-823B-48A52725B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Dual-Readout Calorimetry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35539-A04E-43CF-96FA-3F42CA640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E84380-7A82-4EF1-8734-38283C7D0F4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25979" y="3458096"/>
            <a:ext cx="3657600" cy="419653"/>
          </a:xfrm>
        </p:spPr>
        <p:txBody>
          <a:bodyPr/>
          <a:lstStyle/>
          <a:p>
            <a:r>
              <a:rPr lang="en-US" dirty="0"/>
              <a:t>Murali Saravanan</a:t>
            </a:r>
          </a:p>
        </p:txBody>
      </p:sp>
      <p:pic>
        <p:nvPicPr>
          <p:cNvPr id="1026" name="Picture 2" descr="Image result for texas tech logo">
            <a:extLst>
              <a:ext uri="{FF2B5EF4-FFF2-40B4-BE49-F238E27FC236}">
                <a16:creationId xmlns:a16="http://schemas.microsoft.com/office/drawing/2014/main" id="{EEED4918-1BAA-4173-ABE4-C0E547076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236" y="4323635"/>
            <a:ext cx="996535" cy="115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university of michigan logo">
            <a:extLst>
              <a:ext uri="{FF2B5EF4-FFF2-40B4-BE49-F238E27FC236}">
                <a16:creationId xmlns:a16="http://schemas.microsoft.com/office/drawing/2014/main" id="{8C881AF5-0E46-4C55-97EA-82A352902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148" y="4323635"/>
            <a:ext cx="1413604" cy="101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ornell logo">
            <a:extLst>
              <a:ext uri="{FF2B5EF4-FFF2-40B4-BE49-F238E27FC236}">
                <a16:creationId xmlns:a16="http://schemas.microsoft.com/office/drawing/2014/main" id="{AA931340-A63D-4AB2-875D-BBC132A13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585" y="4094922"/>
            <a:ext cx="1475620" cy="147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257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63FB-8851-4E26-8CD1-97D9B6E7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Pulse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6D159-6026-47BA-B05E-EFD45270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Vary Ratio between -25 and 25</a:t>
            </a:r>
          </a:p>
          <a:p>
            <a:r>
              <a:rPr lang="en-US" dirty="0"/>
              <a:t>Vary </a:t>
            </a:r>
            <a:r>
              <a:rPr lang="en-US" dirty="0" err="1"/>
              <a:t>Scint</a:t>
            </a:r>
            <a:r>
              <a:rPr lang="en-US" dirty="0"/>
              <a:t> Decay from 15ns to 50ns</a:t>
            </a:r>
          </a:p>
          <a:p>
            <a:r>
              <a:rPr lang="en-US" dirty="0"/>
              <a:t>1k-5k photoelectrons </a:t>
            </a:r>
          </a:p>
          <a:p>
            <a:r>
              <a:rPr lang="en-US" dirty="0"/>
              <a:t>30, 100, 300 bins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9FE22F-DC15-4EF0-984D-795BB3467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326" y="3844925"/>
            <a:ext cx="36290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D5B37C2-A150-46F8-BE3A-60EC5D449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042" y="881063"/>
            <a:ext cx="36957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2BC538D-01BC-4CCB-BA3D-EC1CC9441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667" y="3844925"/>
            <a:ext cx="36004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F53251F-0F55-4F7F-81D4-B57157A3E17C}"/>
              </a:ext>
            </a:extLst>
          </p:cNvPr>
          <p:cNvSpPr txBox="1">
            <a:spLocks/>
          </p:cNvSpPr>
          <p:nvPr/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1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463AA1-0167-4922-BD36-A7160B8C01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83"/>
          <a:stretch/>
        </p:blipFill>
        <p:spPr bwMode="auto">
          <a:xfrm>
            <a:off x="1802789" y="-764931"/>
            <a:ext cx="847725" cy="804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40B54019-892D-475C-8F87-4F4BAB02C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-76200"/>
            <a:ext cx="6591300" cy="659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2502E1E-1B9E-432A-92E0-1CC9634259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83" r="10259"/>
          <a:stretch/>
        </p:blipFill>
        <p:spPr bwMode="auto">
          <a:xfrm>
            <a:off x="2109421" y="6515100"/>
            <a:ext cx="7415579" cy="54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B500B89-5251-4722-80D4-874CC308E1B7}"/>
              </a:ext>
            </a:extLst>
          </p:cNvPr>
          <p:cNvSpPr txBox="1">
            <a:spLocks/>
          </p:cNvSpPr>
          <p:nvPr/>
        </p:nvSpPr>
        <p:spPr>
          <a:xfrm>
            <a:off x="11192345" y="6421437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72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FA141-6CAB-499F-B2BD-EE11EAD94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6862"/>
            <a:ext cx="10515600" cy="5790101"/>
          </a:xfrm>
        </p:spPr>
        <p:txBody>
          <a:bodyPr/>
          <a:lstStyle/>
          <a:p>
            <a:r>
              <a:rPr lang="en-US" dirty="0"/>
              <a:t>Vary digitizer </a:t>
            </a:r>
            <a:r>
              <a:rPr lang="en-US" dirty="0" err="1"/>
              <a:t>freq</a:t>
            </a:r>
            <a:r>
              <a:rPr lang="en-US" dirty="0"/>
              <a:t> and </a:t>
            </a:r>
            <a:r>
              <a:rPr lang="en-US" dirty="0" err="1"/>
              <a:t>photostatistics</a:t>
            </a:r>
            <a:endParaRPr lang="en-US" dirty="0"/>
          </a:p>
          <a:p>
            <a:pPr lvl="1"/>
            <a:r>
              <a:rPr lang="en-US" dirty="0"/>
              <a:t>30 bins, 5k</a:t>
            </a:r>
          </a:p>
          <a:p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E51FD7C-27E9-4393-B4A5-9D12B07B1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100504"/>
            <a:ext cx="6067425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739BC949-3703-42FE-BDAC-1B712A5EB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030898"/>
            <a:ext cx="62484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8C0DD58-31F8-4C93-9E28-EBAACB65F6AF}"/>
              </a:ext>
            </a:extLst>
          </p:cNvPr>
          <p:cNvSpPr txBox="1">
            <a:spLocks/>
          </p:cNvSpPr>
          <p:nvPr/>
        </p:nvSpPr>
        <p:spPr>
          <a:xfrm>
            <a:off x="11482491" y="6492875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87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D014-809C-4B7B-9F81-105F83C4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8A956-E41C-4E7B-83CE-DA4A6FFA4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dependence is on ratio and not scintillation decay time</a:t>
            </a:r>
          </a:p>
          <a:p>
            <a:r>
              <a:rPr lang="en-US" dirty="0"/>
              <a:t>Higher photoelectron count gives better results </a:t>
            </a:r>
          </a:p>
          <a:p>
            <a:pPr lvl="1"/>
            <a:r>
              <a:rPr lang="en-US" dirty="0"/>
              <a:t>Gradual change over 1k-5k photoelectrons range (no tipping point)</a:t>
            </a:r>
          </a:p>
          <a:p>
            <a:r>
              <a:rPr lang="en-US" dirty="0"/>
              <a:t>Higher digitizer </a:t>
            </a:r>
            <a:r>
              <a:rPr lang="en-US" dirty="0" err="1"/>
              <a:t>freq</a:t>
            </a:r>
            <a:r>
              <a:rPr lang="en-US" dirty="0"/>
              <a:t> ≠ better prediction</a:t>
            </a:r>
          </a:p>
          <a:p>
            <a:pPr lvl="1"/>
            <a:r>
              <a:rPr lang="en-US" dirty="0"/>
              <a:t>Low </a:t>
            </a:r>
            <a:r>
              <a:rPr lang="en-US" dirty="0" err="1"/>
              <a:t>freq</a:t>
            </a:r>
            <a:r>
              <a:rPr lang="en-US" dirty="0"/>
              <a:t> hides the effects of fluctuations</a:t>
            </a:r>
          </a:p>
          <a:p>
            <a:r>
              <a:rPr lang="en-US" dirty="0"/>
              <a:t>Scintillation prediction is much more stable than Cerenkov prediction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3235CA4-E44F-4196-85D9-BE296E3696EE}"/>
              </a:ext>
            </a:extLst>
          </p:cNvPr>
          <p:cNvSpPr txBox="1">
            <a:spLocks/>
          </p:cNvSpPr>
          <p:nvPr/>
        </p:nvSpPr>
        <p:spPr>
          <a:xfrm>
            <a:off x="8185376" y="6373934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5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6AAE-6B2A-41CF-B8BA-3FB6DFB54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9317"/>
            <a:ext cx="9144000" cy="2387600"/>
          </a:xfrm>
        </p:spPr>
        <p:txBody>
          <a:bodyPr/>
          <a:lstStyle/>
          <a:p>
            <a:r>
              <a:rPr lang="en-US" dirty="0"/>
              <a:t>Part 2: Real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DEEE4-1FF5-4AEB-A9BF-F316FACB24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65D57-EFEE-4C06-873D-755CCC543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289005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A3D06B-2466-40FE-8F41-8D01FFE4ADFD}"/>
              </a:ext>
            </a:extLst>
          </p:cNvPr>
          <p:cNvSpPr txBox="1">
            <a:spLocks/>
          </p:cNvSpPr>
          <p:nvPr/>
        </p:nvSpPr>
        <p:spPr>
          <a:xfrm>
            <a:off x="8185376" y="6365142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851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2690-FC11-4973-A6F3-E09ECF39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12FCE-6569-4E36-ABCF-4C57C5E1C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 of Ce-doped silica fibers exposed to electrons in the 20–200-GeV</a:t>
            </a:r>
          </a:p>
          <a:p>
            <a:r>
              <a:rPr lang="en-US" dirty="0"/>
              <a:t>What does a realistic pulse look like? What is the actual ratio of C/S? Expected photoelectron count?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0EDB57-2946-41E2-B6A7-F61360B6F7B4}"/>
              </a:ext>
            </a:extLst>
          </p:cNvPr>
          <p:cNvSpPr txBox="1">
            <a:spLocks/>
          </p:cNvSpPr>
          <p:nvPr/>
        </p:nvSpPr>
        <p:spPr>
          <a:xfrm>
            <a:off x="8185376" y="6365142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47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0C18-78C1-4864-A0B0-DC6A2612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Pulse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4C200A-BDA6-45F9-A331-7BA5F26FCD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4"/>
          <a:stretch/>
        </p:blipFill>
        <p:spPr bwMode="auto">
          <a:xfrm>
            <a:off x="1194655" y="2517165"/>
            <a:ext cx="3629025" cy="231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71E943-CF01-42E7-ABA9-AC01B7561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91530"/>
            <a:ext cx="4901345" cy="49013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9CA8A0-2605-40C2-B000-4D1C8A32DC45}"/>
              </a:ext>
            </a:extLst>
          </p:cNvPr>
          <p:cNvSpPr txBox="1"/>
          <p:nvPr/>
        </p:nvSpPr>
        <p:spPr>
          <a:xfrm>
            <a:off x="1194655" y="2118946"/>
            <a:ext cx="369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200 GeV Pulse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2AB966-2B24-43D9-BAAC-1A7F88DCD339}"/>
              </a:ext>
            </a:extLst>
          </p:cNvPr>
          <p:cNvSpPr txBox="1"/>
          <p:nvPr/>
        </p:nvSpPr>
        <p:spPr>
          <a:xfrm>
            <a:off x="152793" y="6492875"/>
            <a:ext cx="477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 Cova, Francesca, et al.  </a:t>
            </a:r>
            <a:r>
              <a:rPr lang="en-US" sz="1200" i="1" dirty="0"/>
              <a:t>Physical Review Applied</a:t>
            </a:r>
            <a:r>
              <a:rPr lang="en-US" sz="1200" dirty="0"/>
              <a:t> 11.2 (2019): 024036.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12B4F-B85D-4233-AA69-08BEE35483BF}"/>
              </a:ext>
            </a:extLst>
          </p:cNvPr>
          <p:cNvSpPr txBox="1"/>
          <p:nvPr/>
        </p:nvSpPr>
        <p:spPr>
          <a:xfrm rot="10800000">
            <a:off x="919989" y="2804588"/>
            <a:ext cx="346249" cy="17437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050" dirty="0"/>
              <a:t>PMT Voltage (arbitrary Units)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FF956-186A-42EA-89A2-5279FB5DC5FE}"/>
              </a:ext>
            </a:extLst>
          </p:cNvPr>
          <p:cNvSpPr txBox="1"/>
          <p:nvPr/>
        </p:nvSpPr>
        <p:spPr>
          <a:xfrm>
            <a:off x="2377440" y="4864655"/>
            <a:ext cx="1413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Sample number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BB0F4C1-AB8C-48D0-9E95-1DD4EC83CB81}"/>
              </a:ext>
            </a:extLst>
          </p:cNvPr>
          <p:cNvSpPr txBox="1">
            <a:spLocks/>
          </p:cNvSpPr>
          <p:nvPr/>
        </p:nvSpPr>
        <p:spPr>
          <a:xfrm>
            <a:off x="8185376" y="6365142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14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FE1C8-E024-45F8-9D66-2B3B7480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Photoelectron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34C9-AB79-4776-AF96-6CB278B7E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7.5k for Cerenkov, 30k for Scintillation (ratio=-4)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3CAF4B-E6DB-4699-8FE1-8890F688B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07" y="2289978"/>
            <a:ext cx="8323385" cy="4202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A9B993-C58C-49CE-BA0E-955E3A54C375}"/>
              </a:ext>
            </a:extLst>
          </p:cNvPr>
          <p:cNvSpPr txBox="1"/>
          <p:nvPr/>
        </p:nvSpPr>
        <p:spPr>
          <a:xfrm>
            <a:off x="152793" y="6492875"/>
            <a:ext cx="477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 Cova, Francesca, et al.  </a:t>
            </a:r>
            <a:r>
              <a:rPr lang="en-US" sz="1200" i="1" dirty="0"/>
              <a:t>Physical Review Applied</a:t>
            </a:r>
            <a:r>
              <a:rPr lang="en-US" sz="1200" dirty="0"/>
              <a:t> 11.2 (2019): 024036.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0E83-436F-4D21-8830-F22DBB7DA8C0}"/>
              </a:ext>
            </a:extLst>
          </p:cNvPr>
          <p:cNvSpPr txBox="1">
            <a:spLocks/>
          </p:cNvSpPr>
          <p:nvPr/>
        </p:nvSpPr>
        <p:spPr>
          <a:xfrm>
            <a:off x="8185376" y="6365142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45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463AA1-0167-4922-BD36-A7160B8C01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83"/>
          <a:stretch/>
        </p:blipFill>
        <p:spPr bwMode="auto">
          <a:xfrm>
            <a:off x="1802789" y="-764931"/>
            <a:ext cx="847725" cy="804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40B54019-892D-475C-8F87-4F4BAB02C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-76200"/>
            <a:ext cx="6591300" cy="659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2502E1E-1B9E-432A-92E0-1CC9634259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83" r="10259"/>
          <a:stretch/>
        </p:blipFill>
        <p:spPr bwMode="auto">
          <a:xfrm>
            <a:off x="2109421" y="6515100"/>
            <a:ext cx="7415579" cy="54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A0F721-900C-47BD-831E-E4E1705793A6}"/>
              </a:ext>
            </a:extLst>
          </p:cNvPr>
          <p:cNvCxnSpPr/>
          <p:nvPr/>
        </p:nvCxnSpPr>
        <p:spPr>
          <a:xfrm flipH="1">
            <a:off x="9592408" y="3543300"/>
            <a:ext cx="19431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BBB40D-52F5-447C-AD1A-8A3CA72B295E}"/>
              </a:ext>
            </a:extLst>
          </p:cNvPr>
          <p:cNvCxnSpPr/>
          <p:nvPr/>
        </p:nvCxnSpPr>
        <p:spPr>
          <a:xfrm flipH="1">
            <a:off x="9592408" y="4108939"/>
            <a:ext cx="19431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808059-FE13-477E-8CC2-8520AA7B18BB}"/>
              </a:ext>
            </a:extLst>
          </p:cNvPr>
          <p:cNvSpPr txBox="1">
            <a:spLocks/>
          </p:cNvSpPr>
          <p:nvPr/>
        </p:nvSpPr>
        <p:spPr>
          <a:xfrm>
            <a:off x="10823068" y="6332537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32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8215-2B02-4522-A330-F6BD7F79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results in this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FA33F-F574-4105-A9C4-5235640DF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With 5,000 photoelectrons and 100 bins, possibility of less than 1% error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5D6AAE6-C9CF-49A4-B971-A559309D5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1277144"/>
            <a:ext cx="6067425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CF95502-4FD5-4366-810C-04A900F8C0D9}"/>
              </a:ext>
            </a:extLst>
          </p:cNvPr>
          <p:cNvSpPr txBox="1">
            <a:spLocks/>
          </p:cNvSpPr>
          <p:nvPr/>
        </p:nvSpPr>
        <p:spPr>
          <a:xfrm>
            <a:off x="11750788" y="6542881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7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A210-050B-4D57-AC1B-1EFAA45D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1ABC7-5169-46C0-B967-E7A7EA163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Dual-Readout Calorimetry Recap</a:t>
            </a:r>
          </a:p>
          <a:p>
            <a:r>
              <a:rPr lang="en-US" dirty="0"/>
              <a:t>Current Results</a:t>
            </a:r>
          </a:p>
          <a:p>
            <a:pPr lvl="1"/>
            <a:r>
              <a:rPr lang="en-US" dirty="0"/>
              <a:t>Part I: Monte Carlo Simulations</a:t>
            </a:r>
          </a:p>
          <a:p>
            <a:pPr lvl="1"/>
            <a:r>
              <a:rPr lang="en-US" dirty="0"/>
              <a:t>Part II: Real Data</a:t>
            </a:r>
          </a:p>
          <a:p>
            <a:pPr lvl="1"/>
            <a:r>
              <a:rPr lang="en-US" dirty="0"/>
              <a:t>Part III: hls4ml</a:t>
            </a:r>
          </a:p>
          <a:p>
            <a:r>
              <a:rPr lang="en-US" dirty="0"/>
              <a:t>Future Steps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4FE8E-297D-45D4-99F9-409234CB8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BFD808-6B56-4447-9401-2398D08EE3C0}" type="datetime1">
              <a:rPr lang="en-US" smtClean="0"/>
              <a:pPr/>
              <a:t>4/16/2019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857A7-B3CF-4E20-9F10-3AF811242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20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F4FA-F2F7-4572-8F31-6612DB1B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Data 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4CAB-E306-4E63-BF64-DA4E8EB0D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progress!</a:t>
            </a:r>
          </a:p>
          <a:p>
            <a:r>
              <a:rPr lang="en-US" dirty="0"/>
              <a:t>Need to consistently clean data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EF0155A-C965-4625-A7C1-26EFB3DD6EC1}"/>
              </a:ext>
            </a:extLst>
          </p:cNvPr>
          <p:cNvSpPr txBox="1">
            <a:spLocks/>
          </p:cNvSpPr>
          <p:nvPr/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32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36B2-DAD1-4483-8035-3D249EA82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3: Implementation on FPGAs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C272D-7FF6-499F-855B-0BDF8D1621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D970502-330B-4945-94C4-E9A25271733B}"/>
              </a:ext>
            </a:extLst>
          </p:cNvPr>
          <p:cNvSpPr txBox="1">
            <a:spLocks/>
          </p:cNvSpPr>
          <p:nvPr/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96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842B-4DD5-4DBC-8219-E0B31D4C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FPGAs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AC15-E5BB-4599-91F4-3D9D16C14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Multiplier Units </a:t>
            </a:r>
          </a:p>
          <a:p>
            <a:pPr lvl="1"/>
            <a:r>
              <a:rPr lang="en-US" dirty="0"/>
              <a:t>Does arithmetic</a:t>
            </a:r>
          </a:p>
          <a:p>
            <a:r>
              <a:rPr lang="en-US" dirty="0"/>
              <a:t>Flip Flops</a:t>
            </a:r>
          </a:p>
          <a:p>
            <a:pPr lvl="1"/>
            <a:r>
              <a:rPr lang="en-US" dirty="0"/>
              <a:t>Short term memory registers</a:t>
            </a:r>
          </a:p>
          <a:p>
            <a:endParaRPr lang="en-US" dirty="0"/>
          </a:p>
          <a:p>
            <a:r>
              <a:rPr lang="en-US" dirty="0"/>
              <a:t>Wire algorithms into board</a:t>
            </a:r>
          </a:p>
          <a:p>
            <a:r>
              <a:rPr lang="en-US" dirty="0"/>
              <a:t>High Level Synthesis (HLS) is the language that Xilinx FPGAs use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680721-87DA-4816-B8C3-8471A7AD9DC2}"/>
              </a:ext>
            </a:extLst>
          </p:cNvPr>
          <p:cNvSpPr txBox="1">
            <a:spLocks/>
          </p:cNvSpPr>
          <p:nvPr/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254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D0243-13E6-4EC1-9768-2CB1CD42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hls4ml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1C098-CD82-4AFB-B6F3-33D7EB09E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155"/>
            <a:ext cx="10515600" cy="4351338"/>
          </a:xfrm>
        </p:spPr>
        <p:txBody>
          <a:bodyPr/>
          <a:lstStyle/>
          <a:p>
            <a:r>
              <a:rPr lang="en-US" dirty="0"/>
              <a:t>Takes NN and creates HLS implantation that provides resource usage estimates</a:t>
            </a:r>
          </a:p>
          <a:p>
            <a:endParaRPr lang="en-US" dirty="0"/>
          </a:p>
          <a:p>
            <a:r>
              <a:rPr lang="en-US" dirty="0"/>
              <a:t>Up to 6,000 parallel operations=# of multiplication units=max # of nodes and weights in NN if we aim for one clock cycle per analysis</a:t>
            </a:r>
          </a:p>
          <a:p>
            <a:endParaRPr lang="en-US" dirty="0"/>
          </a:p>
          <a:p>
            <a:r>
              <a:rPr lang="en-US" dirty="0"/>
              <a:t>Can trade latency for lower resource usage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44D97-8540-45F5-937A-08ABA5B146DF}"/>
              </a:ext>
            </a:extLst>
          </p:cNvPr>
          <p:cNvSpPr txBox="1"/>
          <p:nvPr/>
        </p:nvSpPr>
        <p:spPr>
          <a:xfrm>
            <a:off x="186043" y="6492875"/>
            <a:ext cx="4771505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[2] J.M. Duarte </a:t>
            </a:r>
            <a:r>
              <a:rPr lang="en-US" sz="1000" i="1" dirty="0"/>
              <a:t>et al.</a:t>
            </a:r>
            <a:r>
              <a:rPr lang="en-US" sz="1000" dirty="0"/>
              <a:t>, </a:t>
            </a:r>
            <a:r>
              <a:rPr lang="en-US" sz="1000" dirty="0">
                <a:hlinkClick r:id="rId2"/>
              </a:rPr>
              <a:t>arXiv:1804.06913</a:t>
            </a:r>
            <a:r>
              <a:rPr lang="en-US" sz="1000" dirty="0"/>
              <a:t>, April 2018.</a:t>
            </a:r>
          </a:p>
          <a:p>
            <a:endParaRPr lang="en-US" sz="8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E4A54F2-7539-44BD-9330-1D0C3F834EFB}"/>
              </a:ext>
            </a:extLst>
          </p:cNvPr>
          <p:cNvSpPr txBox="1">
            <a:spLocks/>
          </p:cNvSpPr>
          <p:nvPr/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92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A943-0661-4E78-A855-D1E6470C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6A1ED-0C3F-4683-A82F-EF3204C23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 bin Model with 5ns goal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3472C-147E-490F-8761-54145DF80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289" y="2507334"/>
            <a:ext cx="5993422" cy="4120478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F00AE88-BAA3-4683-B19A-3E7B37B0C894}"/>
              </a:ext>
            </a:extLst>
          </p:cNvPr>
          <p:cNvSpPr txBox="1">
            <a:spLocks/>
          </p:cNvSpPr>
          <p:nvPr/>
        </p:nvSpPr>
        <p:spPr>
          <a:xfrm>
            <a:off x="11289061" y="6445249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37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F624-1399-4BA5-9DA7-4B326759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41C0B-B6BB-4CDE-BC85-6A4F7D428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hls4ml in general provides an overestimate of resource usage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prune unnecessary nodes from intermediate layer to decrease resource usage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94A7C-7169-4469-95D9-D6C2E648D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011"/>
          <a:stretch/>
        </p:blipFill>
        <p:spPr>
          <a:xfrm>
            <a:off x="2148254" y="2337960"/>
            <a:ext cx="7772400" cy="2974975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2F98531-D82B-45D6-8E27-D76E6A8EBBA3}"/>
              </a:ext>
            </a:extLst>
          </p:cNvPr>
          <p:cNvSpPr txBox="1">
            <a:spLocks/>
          </p:cNvSpPr>
          <p:nvPr/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54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80C3-03C4-4FC1-8FEA-CC91A26E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0CD58-840F-422D-8D15-1BBF46C52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Dual Readout Calorimetry is promising for improving resolution of </a:t>
            </a:r>
            <a:r>
              <a:rPr lang="en-US" dirty="0" err="1"/>
              <a:t>em</a:t>
            </a:r>
            <a:r>
              <a:rPr lang="en-US" dirty="0"/>
              <a:t>-portion of hadronic energy on an event-by-event basis</a:t>
            </a:r>
          </a:p>
          <a:p>
            <a:r>
              <a:rPr lang="en-US" dirty="0"/>
              <a:t>Neural Networks can be implemented into FPGAs for low latency inference in </a:t>
            </a:r>
            <a:r>
              <a:rPr lang="en-US" b="1" dirty="0"/>
              <a:t>single channel </a:t>
            </a:r>
            <a:r>
              <a:rPr lang="en-US" dirty="0"/>
              <a:t>dual readout </a:t>
            </a:r>
            <a:r>
              <a:rPr lang="en-US" dirty="0" err="1"/>
              <a:t>calo</a:t>
            </a:r>
            <a:endParaRPr lang="en-US" dirty="0"/>
          </a:p>
          <a:p>
            <a:pPr lvl="1"/>
            <a:r>
              <a:rPr lang="en-US" dirty="0"/>
              <a:t>Small networks are adequate </a:t>
            </a:r>
          </a:p>
          <a:p>
            <a:r>
              <a:rPr lang="en-US" dirty="0"/>
              <a:t>Simulated performance of NNs can be used to inform the geometry/construction of the calorimeters and the associated hardware</a:t>
            </a:r>
          </a:p>
          <a:p>
            <a:endParaRPr lang="en-US" b="1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CB80865-4B06-45A5-AF06-E63EF9434FB2}"/>
              </a:ext>
            </a:extLst>
          </p:cNvPr>
          <p:cNvSpPr txBox="1">
            <a:spLocks/>
          </p:cNvSpPr>
          <p:nvPr/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20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80C3-03C4-4FC1-8FEA-CC91A26E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Conclusions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5AF515-0F23-4B3F-BA5A-C43C24E95990}"/>
              </a:ext>
            </a:extLst>
          </p:cNvPr>
          <p:cNvSpPr txBox="1"/>
          <p:nvPr/>
        </p:nvSpPr>
        <p:spPr>
          <a:xfrm>
            <a:off x="838201" y="2726446"/>
            <a:ext cx="10442170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Single Channel Dual Readout Calorimetry can work thanks to Neural Networks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6BA1E65-D924-426F-8FDD-8DA584AF49AD}"/>
              </a:ext>
            </a:extLst>
          </p:cNvPr>
          <p:cNvSpPr txBox="1">
            <a:spLocks/>
          </p:cNvSpPr>
          <p:nvPr/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15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41E9-D647-4B28-BE18-BFF77DCF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3F4BA-81AE-4764-98AA-98CF911A2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Produce NN results on real data</a:t>
            </a:r>
          </a:p>
          <a:p>
            <a:r>
              <a:rPr lang="en-US" dirty="0"/>
              <a:t>Look at implementation on real FPGA</a:t>
            </a:r>
          </a:p>
          <a:p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0BA24BA-0CC7-4EDE-9724-6F1F94DB10D6}"/>
              </a:ext>
            </a:extLst>
          </p:cNvPr>
          <p:cNvSpPr txBox="1">
            <a:spLocks/>
          </p:cNvSpPr>
          <p:nvPr/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800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0F66-B21D-49AE-A158-15898A834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D04B3F-E00A-41FC-B4C1-AE13C3E49BC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4/16/2019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E2DD5-D310-4A02-BBF6-79FFA7028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04DF30-3210-4F68-8039-07C0A984AB9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2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F6A7-7749-418A-82D9-8C61E9A5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LHC and Calorimetry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2BB2E-16BC-45F3-A085-E6C7F899C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Calorimeters are responsible for energy measurement in ATLAS, CMS, and various particle detectors</a:t>
            </a:r>
          </a:p>
          <a:p>
            <a:endParaRPr lang="en-US" dirty="0"/>
          </a:p>
          <a:p>
            <a:r>
              <a:rPr lang="en-US" b="1" dirty="0"/>
              <a:t>Hadronic</a:t>
            </a:r>
            <a:r>
              <a:rPr lang="en-US" dirty="0"/>
              <a:t> and Electromagnetic Calorimetry</a:t>
            </a:r>
          </a:p>
          <a:p>
            <a:pPr marL="448056" lvl="1" indent="0">
              <a:buNone/>
            </a:pPr>
            <a:r>
              <a:rPr lang="en-US" sz="2800" dirty="0"/>
              <a:t>	  protons, </a:t>
            </a:r>
            <a:r>
              <a:rPr lang="en-US" sz="2800" dirty="0" err="1"/>
              <a:t>pions</a:t>
            </a:r>
            <a:r>
              <a:rPr lang="en-US" sz="2800" dirty="0"/>
              <a:t>, and fragmenting quarks and gluons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328F2-72F6-45B5-9CDA-EFEC4FFFE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BFD808-6B56-4447-9401-2398D08EE3C0}" type="datetime1">
              <a:rPr lang="en-US" smtClean="0"/>
              <a:pPr/>
              <a:t>4/16/2019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8A245-C58D-49A7-B64E-4A78C10C3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A17D1D97-967B-4DCA-B3C5-12F545BAFB6B}"/>
              </a:ext>
            </a:extLst>
          </p:cNvPr>
          <p:cNvSpPr/>
          <p:nvPr/>
        </p:nvSpPr>
        <p:spPr>
          <a:xfrm rot="5400000">
            <a:off x="1598558" y="3649250"/>
            <a:ext cx="246888" cy="457200"/>
          </a:xfrm>
          <a:prstGeom prst="bent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3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F2C1-C6BD-4ABB-9227-8D5F0AF5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Hadronic Calorimetry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540C8-1A8F-4BB4-9F8F-7841BFF3D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Measure </a:t>
            </a:r>
            <a:r>
              <a:rPr lang="en-US" dirty="0" err="1"/>
              <a:t>em</a:t>
            </a:r>
            <a:r>
              <a:rPr lang="en-US" dirty="0"/>
              <a:t> and non-</a:t>
            </a:r>
            <a:r>
              <a:rPr lang="en-US" dirty="0" err="1"/>
              <a:t>em</a:t>
            </a:r>
            <a:r>
              <a:rPr lang="en-US" dirty="0"/>
              <a:t> components</a:t>
            </a:r>
          </a:p>
          <a:p>
            <a:pPr lvl="1"/>
            <a:r>
              <a:rPr lang="en-US" dirty="0"/>
              <a:t>Huge fluctuations in </a:t>
            </a:r>
            <a:r>
              <a:rPr lang="en-US" dirty="0" err="1"/>
              <a:t>em</a:t>
            </a:r>
            <a:r>
              <a:rPr lang="en-US" dirty="0"/>
              <a:t> component (up to 40%) on event-by-event basis</a:t>
            </a:r>
          </a:p>
          <a:p>
            <a:endParaRPr lang="en-US" dirty="0"/>
          </a:p>
          <a:p>
            <a:r>
              <a:rPr lang="en-US" dirty="0"/>
              <a:t>Different calorimeter materials respond to </a:t>
            </a:r>
            <a:r>
              <a:rPr lang="en-US" dirty="0" err="1"/>
              <a:t>em</a:t>
            </a:r>
            <a:r>
              <a:rPr lang="en-US" dirty="0"/>
              <a:t> and non-</a:t>
            </a:r>
            <a:r>
              <a:rPr lang="en-US" dirty="0" err="1"/>
              <a:t>em</a:t>
            </a:r>
            <a:r>
              <a:rPr lang="en-US" dirty="0"/>
              <a:t> differently. Use response curves but this works on average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A0FF7-B330-4B77-BC70-CD32EF11D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BFD808-6B56-4447-9401-2398D08EE3C0}" type="datetime1">
              <a:rPr lang="en-US" smtClean="0"/>
              <a:pPr/>
              <a:t>4/16/2019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891AC-B426-4EEA-B1B3-0C82EFEF2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1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1694-1AF0-4A9B-BB79-260018C4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Dual Readout Calorimetry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CEEE5-EC8C-4ABE-9447-28BD5F407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both Cerenkov and Scintillation radiation to achieve </a:t>
            </a:r>
            <a:r>
              <a:rPr lang="en-US" dirty="0" err="1"/>
              <a:t>em</a:t>
            </a:r>
            <a:r>
              <a:rPr lang="en-US" dirty="0"/>
              <a:t> energy resolution on event-by-event basis</a:t>
            </a:r>
          </a:p>
          <a:p>
            <a:pPr lvl="1"/>
            <a:r>
              <a:rPr lang="en-US" dirty="0"/>
              <a:t>Amount of Cerenkov/</a:t>
            </a:r>
            <a:r>
              <a:rPr lang="en-US" dirty="0" err="1"/>
              <a:t>Scint</a:t>
            </a:r>
            <a:r>
              <a:rPr lang="en-US" dirty="0"/>
              <a:t> light can be tweaked by materials and geometry of physical calorimeter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Huge improvement for hadronic energy resolution, would be useful in future colliders (FCC, ILC, CLIC)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019B8-95CF-4B22-B61E-BE3FBEED7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BFD808-6B56-4447-9401-2398D08EE3C0}" type="datetime1">
              <a:rPr lang="en-US" smtClean="0"/>
              <a:pPr/>
              <a:t>4/16/2019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E004A-7A82-47AF-AA3F-2D528BDF9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4B0E9-1566-4CF5-89D3-2168E5C75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6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3646-F8DB-4593-AAC7-078FC8CF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Channel Readout?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01D8A-9ED4-408D-A553-EB9F92E65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931"/>
            <a:ext cx="10515600" cy="4351338"/>
          </a:xfrm>
        </p:spPr>
        <p:txBody>
          <a:bodyPr/>
          <a:lstStyle/>
          <a:p>
            <a:r>
              <a:rPr lang="en-US" dirty="0"/>
              <a:t>Single Channel saves overhead</a:t>
            </a:r>
          </a:p>
          <a:p>
            <a:r>
              <a:rPr lang="en-US" dirty="0"/>
              <a:t>Four parameters vary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Ratio of Cerenkov/Scintillation Radiation (Area)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Scintillation Decay Rate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dirty="0"/>
              <a:t>Photoelectron Count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dirty="0"/>
              <a:t>Digitizer Freq/Bin Number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A7891-7F58-47B3-8358-1A1D4D509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BFD808-6B56-4447-9401-2398D08EE3C0}" type="datetime1">
              <a:rPr lang="en-US" smtClean="0"/>
              <a:pPr/>
              <a:t>4/16/2019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2E12F-F3B4-4364-8F0D-2AD22F7B3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896DFC-6696-4CAC-9E9F-490D933A2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780" y="4184178"/>
            <a:ext cx="4133339" cy="25372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2779B6-5DAB-4FD4-9B93-98A1F7285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119" y="4178151"/>
            <a:ext cx="4159630" cy="2453115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F1A013B-6EFE-4466-8C85-3CC0C569A9BF}"/>
              </a:ext>
            </a:extLst>
          </p:cNvPr>
          <p:cNvCxnSpPr>
            <a:cxnSpLocks/>
          </p:cNvCxnSpPr>
          <p:nvPr/>
        </p:nvCxnSpPr>
        <p:spPr>
          <a:xfrm rot="10800000">
            <a:off x="8185378" y="2685012"/>
            <a:ext cx="1232942" cy="20781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CDC08DF-9699-4783-A231-FFA47B60CBD1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85378" y="2892828"/>
            <a:ext cx="1232942" cy="15619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0C29A0-8A79-4B01-BB59-07EDCA4564D4}"/>
              </a:ext>
            </a:extLst>
          </p:cNvPr>
          <p:cNvSpPr txBox="1"/>
          <p:nvPr/>
        </p:nvSpPr>
        <p:spPr>
          <a:xfrm>
            <a:off x="9457805" y="2576945"/>
            <a:ext cx="138822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Material Properties</a:t>
            </a:r>
          </a:p>
        </p:txBody>
      </p:sp>
    </p:spTree>
    <p:extLst>
      <p:ext uri="{BB962C8B-B14F-4D97-AF65-F5344CB8AC3E}">
        <p14:creationId xmlns:p14="http://schemas.microsoft.com/office/powerpoint/2010/main" val="5933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EF1A-34BC-44AC-9A17-11C8AA0A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A598F-2A88-44EB-A24D-68AD03E6E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NN is constant time</a:t>
            </a:r>
          </a:p>
          <a:p>
            <a:r>
              <a:rPr lang="en-US" dirty="0"/>
              <a:t>Predict two parameters 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dirty="0"/>
              <a:t>Cerenkov pulse area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dirty="0"/>
              <a:t>Scintillation pulse area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6CBCD-096E-4F2A-8140-49C9B1197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BFD808-6B56-4447-9401-2398D08EE3C0}" type="datetime1">
              <a:rPr lang="en-US" smtClean="0"/>
              <a:pPr/>
              <a:t>4/16/2019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91B22-BFD7-4296-AA56-67FBC41ED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64D2F1-4873-4E31-B49F-7B38E8F11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362" y="3721100"/>
            <a:ext cx="71532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55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F5813-2BD5-4FFA-ACCD-6F680AFE04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1: Monte Carlo Simulated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01355-E713-417C-9E18-4CA1C39F6F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6B5FD13-3E5F-4A57-A96B-2C95DC1F2A20}"/>
              </a:ext>
            </a:extLst>
          </p:cNvPr>
          <p:cNvSpPr txBox="1">
            <a:spLocks/>
          </p:cNvSpPr>
          <p:nvPr/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303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8024-E71C-420B-96C8-334C07E2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Monte-Carlo Generation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D34-715C-4013-A2D8-47F0E8351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Modify:</a:t>
            </a:r>
          </a:p>
          <a:p>
            <a:pPr lvl="1"/>
            <a:r>
              <a:rPr lang="en-US" dirty="0"/>
              <a:t>Ratio</a:t>
            </a:r>
          </a:p>
          <a:p>
            <a:pPr lvl="2"/>
            <a:r>
              <a:rPr lang="en-US" dirty="0"/>
              <a:t>10-&gt; 10x more area of Cerenkov than Scintillation</a:t>
            </a:r>
          </a:p>
          <a:p>
            <a:pPr lvl="2"/>
            <a:r>
              <a:rPr lang="en-US" dirty="0"/>
              <a:t>-10-&gt; 10x more area of Scintillation than Cerenkov</a:t>
            </a:r>
          </a:p>
          <a:p>
            <a:pPr lvl="1"/>
            <a:r>
              <a:rPr lang="en-US" dirty="0"/>
              <a:t>Scintillation Decay</a:t>
            </a:r>
          </a:p>
          <a:p>
            <a:pPr lvl="1"/>
            <a:r>
              <a:rPr lang="en-US" dirty="0"/>
              <a:t>Photoelectron Count</a:t>
            </a:r>
          </a:p>
          <a:p>
            <a:pPr lvl="1"/>
            <a:r>
              <a:rPr lang="en-US" dirty="0"/>
              <a:t>Binning</a:t>
            </a:r>
          </a:p>
          <a:p>
            <a:pPr lvl="1"/>
            <a:endParaRPr lang="en-US" dirty="0"/>
          </a:p>
          <a:p>
            <a:r>
              <a:rPr lang="en-US" dirty="0"/>
              <a:t>Generate a library of histograms, varying the above parameters to create different experiments</a:t>
            </a:r>
          </a:p>
          <a:p>
            <a:r>
              <a:rPr lang="en-US" dirty="0"/>
              <a:t>Create many events per experiment to create needed random fluctuations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91181AB-1506-4032-9B8A-C06243E995A5}"/>
              </a:ext>
            </a:extLst>
          </p:cNvPr>
          <p:cNvSpPr txBox="1">
            <a:spLocks/>
          </p:cNvSpPr>
          <p:nvPr/>
        </p:nvSpPr>
        <p:spPr>
          <a:xfrm>
            <a:off x="8185376" y="6382726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84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801</Words>
  <Application>Microsoft Office PowerPoint</Application>
  <PresentationFormat>Widescreen</PresentationFormat>
  <Paragraphs>165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Dual-Readout Calorimetry Signal Analysis with Neural Networks</vt:lpstr>
      <vt:lpstr>Overview</vt:lpstr>
      <vt:lpstr>The LHC and Calorimetry</vt:lpstr>
      <vt:lpstr>Hadronic Calorimetry</vt:lpstr>
      <vt:lpstr>Dual Readout Calorimetry Recap</vt:lpstr>
      <vt:lpstr>Single Channel Readout?</vt:lpstr>
      <vt:lpstr>Using NN</vt:lpstr>
      <vt:lpstr>Part 1: Monte Carlo Simulated Data</vt:lpstr>
      <vt:lpstr>Monte-Carlo Generation of Data</vt:lpstr>
      <vt:lpstr>Example Pulse</vt:lpstr>
      <vt:lpstr>PowerPoint Presentation</vt:lpstr>
      <vt:lpstr>PowerPoint Presentation</vt:lpstr>
      <vt:lpstr>Part I Conclusions</vt:lpstr>
      <vt:lpstr>Part 2: Real Data</vt:lpstr>
      <vt:lpstr>Real Data</vt:lpstr>
      <vt:lpstr>Average Pulse</vt:lpstr>
      <vt:lpstr>Photoelectron Count</vt:lpstr>
      <vt:lpstr>PowerPoint Presentation</vt:lpstr>
      <vt:lpstr>Monte Carlo results in this area</vt:lpstr>
      <vt:lpstr>Real Data NN</vt:lpstr>
      <vt:lpstr>Part 3: Implementation on FPGAs</vt:lpstr>
      <vt:lpstr>Intro to FPGAs</vt:lpstr>
      <vt:lpstr>hls4ml</vt:lpstr>
      <vt:lpstr>Preliminary Results</vt:lpstr>
      <vt:lpstr>Preliminary Results</vt:lpstr>
      <vt:lpstr>Project Conclusions</vt:lpstr>
      <vt:lpstr>Project Conclusions</vt:lpstr>
      <vt:lpstr>Future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Machine Learning </dc:title>
  <dc:creator>Murali Saravanan</dc:creator>
  <cp:lastModifiedBy>Murali Saravanan</cp:lastModifiedBy>
  <cp:revision>22</cp:revision>
  <dcterms:created xsi:type="dcterms:W3CDTF">2019-04-15T19:24:10Z</dcterms:created>
  <dcterms:modified xsi:type="dcterms:W3CDTF">2019-04-16T14:33:07Z</dcterms:modified>
</cp:coreProperties>
</file>