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10799763" cy="15732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9"/>
    <p:restoredTop sz="96341"/>
  </p:normalViewPr>
  <p:slideViewPr>
    <p:cSldViewPr snapToGrid="0" snapToObjects="1">
      <p:cViewPr>
        <p:scale>
          <a:sx n="88" d="100"/>
          <a:sy n="88" d="100"/>
        </p:scale>
        <p:origin x="-1864" y="-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953B9-F248-B848-81F5-6D66B33A3EE2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70138" y="1143000"/>
            <a:ext cx="2117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E86E-26C9-9D4D-BBEC-8353A8762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50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56888" rtl="0" eaLnBrk="1" latinLnBrk="0" hangingPunct="1">
      <a:defRPr kumimoji="1" sz="1649" kern="1200">
        <a:solidFill>
          <a:schemeClr val="tx1"/>
        </a:solidFill>
        <a:latin typeface="+mn-lt"/>
        <a:ea typeface="+mn-ea"/>
        <a:cs typeface="+mn-cs"/>
      </a:defRPr>
    </a:lvl1pPr>
    <a:lvl2pPr marL="628443" algn="l" defTabSz="1256888" rtl="0" eaLnBrk="1" latinLnBrk="0" hangingPunct="1">
      <a:defRPr kumimoji="1" sz="1649" kern="1200">
        <a:solidFill>
          <a:schemeClr val="tx1"/>
        </a:solidFill>
        <a:latin typeface="+mn-lt"/>
        <a:ea typeface="+mn-ea"/>
        <a:cs typeface="+mn-cs"/>
      </a:defRPr>
    </a:lvl2pPr>
    <a:lvl3pPr marL="1256888" algn="l" defTabSz="1256888" rtl="0" eaLnBrk="1" latinLnBrk="0" hangingPunct="1">
      <a:defRPr kumimoji="1" sz="1649" kern="1200">
        <a:solidFill>
          <a:schemeClr val="tx1"/>
        </a:solidFill>
        <a:latin typeface="+mn-lt"/>
        <a:ea typeface="+mn-ea"/>
        <a:cs typeface="+mn-cs"/>
      </a:defRPr>
    </a:lvl3pPr>
    <a:lvl4pPr marL="1885331" algn="l" defTabSz="1256888" rtl="0" eaLnBrk="1" latinLnBrk="0" hangingPunct="1">
      <a:defRPr kumimoji="1" sz="1649" kern="1200">
        <a:solidFill>
          <a:schemeClr val="tx1"/>
        </a:solidFill>
        <a:latin typeface="+mn-lt"/>
        <a:ea typeface="+mn-ea"/>
        <a:cs typeface="+mn-cs"/>
      </a:defRPr>
    </a:lvl4pPr>
    <a:lvl5pPr marL="2513776" algn="l" defTabSz="1256888" rtl="0" eaLnBrk="1" latinLnBrk="0" hangingPunct="1">
      <a:defRPr kumimoji="1" sz="1649" kern="1200">
        <a:solidFill>
          <a:schemeClr val="tx1"/>
        </a:solidFill>
        <a:latin typeface="+mn-lt"/>
        <a:ea typeface="+mn-ea"/>
        <a:cs typeface="+mn-cs"/>
      </a:defRPr>
    </a:lvl5pPr>
    <a:lvl6pPr marL="3142219" algn="l" defTabSz="1256888" rtl="0" eaLnBrk="1" latinLnBrk="0" hangingPunct="1">
      <a:defRPr kumimoji="1" sz="1649" kern="1200">
        <a:solidFill>
          <a:schemeClr val="tx1"/>
        </a:solidFill>
        <a:latin typeface="+mn-lt"/>
        <a:ea typeface="+mn-ea"/>
        <a:cs typeface="+mn-cs"/>
      </a:defRPr>
    </a:lvl6pPr>
    <a:lvl7pPr marL="3770664" algn="l" defTabSz="1256888" rtl="0" eaLnBrk="1" latinLnBrk="0" hangingPunct="1">
      <a:defRPr kumimoji="1" sz="1649" kern="1200">
        <a:solidFill>
          <a:schemeClr val="tx1"/>
        </a:solidFill>
        <a:latin typeface="+mn-lt"/>
        <a:ea typeface="+mn-ea"/>
        <a:cs typeface="+mn-cs"/>
      </a:defRPr>
    </a:lvl7pPr>
    <a:lvl8pPr marL="4399107" algn="l" defTabSz="1256888" rtl="0" eaLnBrk="1" latinLnBrk="0" hangingPunct="1">
      <a:defRPr kumimoji="1" sz="1649" kern="1200">
        <a:solidFill>
          <a:schemeClr val="tx1"/>
        </a:solidFill>
        <a:latin typeface="+mn-lt"/>
        <a:ea typeface="+mn-ea"/>
        <a:cs typeface="+mn-cs"/>
      </a:defRPr>
    </a:lvl8pPr>
    <a:lvl9pPr marL="5027552" algn="l" defTabSz="1256888" rtl="0" eaLnBrk="1" latinLnBrk="0" hangingPunct="1">
      <a:defRPr kumimoji="1" sz="16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70138" y="1143000"/>
            <a:ext cx="2117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FE86E-26C9-9D4D-BBEC-8353A87623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9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574680"/>
            <a:ext cx="9179799" cy="5477110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263009"/>
            <a:ext cx="8099822" cy="379828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13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6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37590"/>
            <a:ext cx="2328699" cy="133322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37590"/>
            <a:ext cx="6851100" cy="133322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6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44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922111"/>
            <a:ext cx="9314796" cy="6544126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528147"/>
            <a:ext cx="9314796" cy="3441401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2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187950"/>
            <a:ext cx="4589899" cy="99818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187950"/>
            <a:ext cx="4589899" cy="99818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0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37593"/>
            <a:ext cx="9314796" cy="30408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856557"/>
            <a:ext cx="4568805" cy="189003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746595"/>
            <a:ext cx="4568805" cy="84523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856557"/>
            <a:ext cx="4591306" cy="189003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746595"/>
            <a:ext cx="4591306" cy="84523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23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65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4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48808"/>
            <a:ext cx="3483205" cy="367082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265138"/>
            <a:ext cx="5467380" cy="111800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719638"/>
            <a:ext cx="3483205" cy="87437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00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48808"/>
            <a:ext cx="3483205" cy="367082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265138"/>
            <a:ext cx="5467380" cy="111800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719638"/>
            <a:ext cx="3483205" cy="87437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11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37593"/>
            <a:ext cx="9314796" cy="304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187950"/>
            <a:ext cx="9314796" cy="9981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4581353"/>
            <a:ext cx="2429947" cy="83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FB521-CF58-AB44-8E5A-2CD327B4977A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4581353"/>
            <a:ext cx="3644920" cy="83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4581353"/>
            <a:ext cx="2429947" cy="83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7405-9CDB-0748-A6A4-0F40EDB4B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6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65002"/>
              </p:ext>
            </p:extLst>
          </p:nvPr>
        </p:nvGraphicFramePr>
        <p:xfrm>
          <a:off x="4392921" y="6027988"/>
          <a:ext cx="1477095" cy="58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t_login.html.erb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ログイン画面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87168"/>
              </p:ext>
            </p:extLst>
          </p:nvPr>
        </p:nvGraphicFramePr>
        <p:xfrm>
          <a:off x="2342657" y="1042119"/>
          <a:ext cx="1627369" cy="328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7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81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登録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76262"/>
              </p:ext>
            </p:extLst>
          </p:nvPr>
        </p:nvGraphicFramePr>
        <p:xfrm>
          <a:off x="-2483503" y="3273866"/>
          <a:ext cx="1228238" cy="65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92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select.html.erb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5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選択画面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05335"/>
              </p:ext>
            </p:extLst>
          </p:nvPr>
        </p:nvGraphicFramePr>
        <p:xfrm>
          <a:off x="4392921" y="7681004"/>
          <a:ext cx="1491008" cy="5854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10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t_login.rb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0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ログイン処理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32956"/>
              </p:ext>
            </p:extLst>
          </p:nvPr>
        </p:nvGraphicFramePr>
        <p:xfrm>
          <a:off x="6782390" y="6027988"/>
          <a:ext cx="1228238" cy="5755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8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7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dry_search.rb</a:t>
                      </a:r>
                      <a:endParaRPr kumimoji="1" lang="en-US" altLang="ja-JP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選択処理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39244"/>
              </p:ext>
            </p:extLst>
          </p:nvPr>
        </p:nvGraphicFramePr>
        <p:xfrm>
          <a:off x="2659126" y="10761055"/>
          <a:ext cx="1833242" cy="612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84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water.html.erb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水量選択画面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01285"/>
              </p:ext>
            </p:extLst>
          </p:nvPr>
        </p:nvGraphicFramePr>
        <p:xfrm>
          <a:off x="5691566" y="10770824"/>
          <a:ext cx="1827188" cy="6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dry.html.erb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乾燥量選択画面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82772"/>
              </p:ext>
            </p:extLst>
          </p:nvPr>
        </p:nvGraphicFramePr>
        <p:xfrm>
          <a:off x="3926593" y="14437605"/>
          <a:ext cx="2372491" cy="58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complete.html.erb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完了画面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51447"/>
              </p:ext>
            </p:extLst>
          </p:nvPr>
        </p:nvGraphicFramePr>
        <p:xfrm>
          <a:off x="2667415" y="12682823"/>
          <a:ext cx="1833242" cy="5854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water.rb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水量選択処理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75708"/>
              </p:ext>
            </p:extLst>
          </p:nvPr>
        </p:nvGraphicFramePr>
        <p:xfrm>
          <a:off x="5705833" y="12684788"/>
          <a:ext cx="1827188" cy="5854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71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0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dry.rb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乾燥量選択処理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6" name="直線矢印コネクタ 25"/>
          <p:cNvCxnSpPr/>
          <p:nvPr/>
        </p:nvCxnSpPr>
        <p:spPr>
          <a:xfrm>
            <a:off x="5131469" y="2658326"/>
            <a:ext cx="0" cy="2952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cxnSpLocks/>
            <a:endCxn id="33" idx="0"/>
          </p:cNvCxnSpPr>
          <p:nvPr/>
        </p:nvCxnSpPr>
        <p:spPr>
          <a:xfrm flipH="1">
            <a:off x="5121947" y="4614465"/>
            <a:ext cx="3979" cy="4125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98656"/>
              </p:ext>
            </p:extLst>
          </p:nvPr>
        </p:nvGraphicFramePr>
        <p:xfrm>
          <a:off x="4174093" y="2946133"/>
          <a:ext cx="1914752" cy="58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t_wash.html.erb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0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洗濯機利用状況確認画面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38465"/>
              </p:ext>
            </p:extLst>
          </p:nvPr>
        </p:nvGraphicFramePr>
        <p:xfrm>
          <a:off x="4120899" y="2042200"/>
          <a:ext cx="2021140" cy="5854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1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3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use_wash.rb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0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洗濯機利用状況確認処理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0859"/>
              </p:ext>
            </p:extLst>
          </p:nvPr>
        </p:nvGraphicFramePr>
        <p:xfrm>
          <a:off x="4507828" y="5027018"/>
          <a:ext cx="1228238" cy="5755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8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77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wash_search.rb</a:t>
                      </a:r>
                      <a:endParaRPr kumimoji="1" lang="en-US" altLang="ja-JP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7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選択処理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76556"/>
              </p:ext>
            </p:extLst>
          </p:nvPr>
        </p:nvGraphicFramePr>
        <p:xfrm>
          <a:off x="6348990" y="3706244"/>
          <a:ext cx="1992075" cy="5605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4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use_dry.rb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0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乾燥機利用状況確認処理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0" name="直線矢印コネクタ 39"/>
          <p:cNvCxnSpPr>
            <a:cxnSpLocks/>
            <a:endCxn id="34" idx="0"/>
          </p:cNvCxnSpPr>
          <p:nvPr/>
        </p:nvCxnSpPr>
        <p:spPr>
          <a:xfrm flipH="1">
            <a:off x="7345027" y="3372068"/>
            <a:ext cx="0" cy="334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  <a:stCxn id="34" idx="2"/>
          </p:cNvCxnSpPr>
          <p:nvPr/>
        </p:nvCxnSpPr>
        <p:spPr>
          <a:xfrm>
            <a:off x="7345026" y="4266751"/>
            <a:ext cx="0" cy="3982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cxnSpLocks/>
            <a:stCxn id="10" idx="1"/>
            <a:endCxn id="4" idx="3"/>
          </p:cNvCxnSpPr>
          <p:nvPr/>
        </p:nvCxnSpPr>
        <p:spPr>
          <a:xfrm flipH="1">
            <a:off x="5870016" y="6315742"/>
            <a:ext cx="912374" cy="4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cxnSpLocks/>
            <a:endCxn id="4" idx="0"/>
          </p:cNvCxnSpPr>
          <p:nvPr/>
        </p:nvCxnSpPr>
        <p:spPr>
          <a:xfrm>
            <a:off x="5125926" y="5614055"/>
            <a:ext cx="0" cy="4139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12614082" y="4216312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12770236" y="4372466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12926389" y="4528620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3082544" y="4684774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13238697" y="4840928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cxnSpLocks/>
            <a:stCxn id="15" idx="2"/>
          </p:cNvCxnSpPr>
          <p:nvPr/>
        </p:nvCxnSpPr>
        <p:spPr>
          <a:xfrm>
            <a:off x="6605160" y="11379588"/>
            <a:ext cx="0" cy="387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cxnSpLocks/>
            <a:endCxn id="9" idx="0"/>
          </p:cNvCxnSpPr>
          <p:nvPr/>
        </p:nvCxnSpPr>
        <p:spPr>
          <a:xfrm>
            <a:off x="5121947" y="7367234"/>
            <a:ext cx="16478" cy="313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cxnSpLocks/>
            <a:stCxn id="94" idx="2"/>
            <a:endCxn id="20" idx="0"/>
          </p:cNvCxnSpPr>
          <p:nvPr/>
        </p:nvCxnSpPr>
        <p:spPr>
          <a:xfrm>
            <a:off x="6619426" y="12086696"/>
            <a:ext cx="1" cy="5980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cxnSpLocks/>
            <a:stCxn id="14" idx="2"/>
          </p:cNvCxnSpPr>
          <p:nvPr/>
        </p:nvCxnSpPr>
        <p:spPr>
          <a:xfrm>
            <a:off x="3575747" y="11373902"/>
            <a:ext cx="0" cy="530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cxnSpLocks/>
            <a:stCxn id="19" idx="2"/>
          </p:cNvCxnSpPr>
          <p:nvPr/>
        </p:nvCxnSpPr>
        <p:spPr>
          <a:xfrm>
            <a:off x="3584035" y="13268283"/>
            <a:ext cx="6979" cy="530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12693630" y="7798002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12849784" y="7954155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3005938" y="8110309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13162092" y="8266463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cxnSpLocks/>
            <a:stCxn id="91" idx="2"/>
          </p:cNvCxnSpPr>
          <p:nvPr/>
        </p:nvCxnSpPr>
        <p:spPr>
          <a:xfrm flipH="1">
            <a:off x="3573793" y="12182744"/>
            <a:ext cx="0" cy="565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cxnSpLocks/>
            <a:stCxn id="20" idx="2"/>
          </p:cNvCxnSpPr>
          <p:nvPr/>
        </p:nvCxnSpPr>
        <p:spPr>
          <a:xfrm>
            <a:off x="6619426" y="13270248"/>
            <a:ext cx="5203" cy="530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cxnSpLocks/>
          </p:cNvCxnSpPr>
          <p:nvPr/>
        </p:nvCxnSpPr>
        <p:spPr>
          <a:xfrm>
            <a:off x="5175955" y="14058436"/>
            <a:ext cx="0" cy="38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12635396" y="9960661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12791550" y="10116815"/>
            <a:ext cx="0" cy="13977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cxnSpLocks/>
            <a:stCxn id="31" idx="3"/>
          </p:cNvCxnSpPr>
          <p:nvPr/>
        </p:nvCxnSpPr>
        <p:spPr>
          <a:xfrm>
            <a:off x="6088843" y="3238861"/>
            <a:ext cx="6106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xmlns="" id="{A8DDC5D4-F75D-446F-9559-0616497514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3546" y="9990648"/>
            <a:ext cx="1579918" cy="784876"/>
          </a:xfrm>
          <a:prstGeom prst="bentConnector3">
            <a:avLst>
              <a:gd name="adj1" fmla="val 1000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xmlns="" id="{FC72C8DD-F753-4A71-9F7D-1A939E41E70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043616" y="9990648"/>
            <a:ext cx="1561544" cy="78017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xmlns="" id="{7A99AE7E-B023-426A-BC8D-87477FF6A524}"/>
              </a:ext>
            </a:extLst>
          </p:cNvPr>
          <p:cNvSpPr txBox="1"/>
          <p:nvPr/>
        </p:nvSpPr>
        <p:spPr>
          <a:xfrm>
            <a:off x="3095658" y="7068794"/>
            <a:ext cx="352982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25" dirty="0"/>
              <a:t>No</a:t>
            </a:r>
            <a:endParaRPr kumimoji="1" lang="ja-JP" altLang="en-US" sz="1125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xmlns="" id="{2A0C5B6A-D348-4E33-984B-A1E4C974E988}"/>
              </a:ext>
            </a:extLst>
          </p:cNvPr>
          <p:cNvSpPr txBox="1"/>
          <p:nvPr/>
        </p:nvSpPr>
        <p:spPr>
          <a:xfrm>
            <a:off x="6631354" y="10228027"/>
            <a:ext cx="133882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25" dirty="0"/>
              <a:t>乾燥機を使用する</a:t>
            </a:r>
          </a:p>
        </p:txBody>
      </p: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xmlns="" id="{4256B9F9-1880-4867-8FCD-A3C42D2F931E}"/>
              </a:ext>
            </a:extLst>
          </p:cNvPr>
          <p:cNvCxnSpPr>
            <a:cxnSpLocks/>
            <a:stCxn id="18" idx="3"/>
            <a:endCxn id="32" idx="3"/>
          </p:cNvCxnSpPr>
          <p:nvPr/>
        </p:nvCxnSpPr>
        <p:spPr>
          <a:xfrm flipH="1" flipV="1">
            <a:off x="6142039" y="2334929"/>
            <a:ext cx="157045" cy="12395405"/>
          </a:xfrm>
          <a:prstGeom prst="bentConnector3">
            <a:avLst>
              <a:gd name="adj1" fmla="val -274539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表 131">
            <a:extLst>
              <a:ext uri="{FF2B5EF4-FFF2-40B4-BE49-F238E27FC236}">
                <a16:creationId xmlns:a16="http://schemas.microsoft.com/office/drawing/2014/main" xmlns="" id="{51CE3E76-F527-43A2-B696-E77D95497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68350"/>
              </p:ext>
            </p:extLst>
          </p:nvPr>
        </p:nvGraphicFramePr>
        <p:xfrm>
          <a:off x="6435348" y="4663158"/>
          <a:ext cx="1914752" cy="56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4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t_dry.html.erb</a:t>
                      </a:r>
                      <a:endParaRPr kumimoji="1" lang="ja-JP" altLang="en-US" sz="1200" dirty="0"/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10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乾燥機利用状況確認画面</a:t>
                      </a:r>
                    </a:p>
                  </a:txBody>
                  <a:tcPr marL="93692" marR="93692" marT="46847" marB="4684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xmlns="" id="{CE2E4217-6B4F-4724-84C1-24521049AB8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96509" y="5724340"/>
            <a:ext cx="0" cy="303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: 判断 156">
            <a:extLst>
              <a:ext uri="{FF2B5EF4-FFF2-40B4-BE49-F238E27FC236}">
                <a16:creationId xmlns:a16="http://schemas.microsoft.com/office/drawing/2014/main" xmlns="" id="{1271AF28-775B-4E04-B5E8-AF31A20B1AF6}"/>
              </a:ext>
            </a:extLst>
          </p:cNvPr>
          <p:cNvSpPr/>
          <p:nvPr/>
        </p:nvSpPr>
        <p:spPr>
          <a:xfrm>
            <a:off x="3591014" y="8586688"/>
            <a:ext cx="3106174" cy="679739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2702" tIns="26351" rIns="52702" bIns="263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/>
              <a:t>該当するユーザが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存在するか</a:t>
            </a:r>
            <a:endParaRPr lang="ja-JP" altLang="en-US" sz="1200" dirty="0"/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xmlns="" id="{90B5DAA9-091B-4425-891A-CA8ADC0CE3CD}"/>
              </a:ext>
            </a:extLst>
          </p:cNvPr>
          <p:cNvCxnSpPr>
            <a:cxnSpLocks/>
            <a:stCxn id="9" idx="2"/>
            <a:endCxn id="157" idx="0"/>
          </p:cNvCxnSpPr>
          <p:nvPr/>
        </p:nvCxnSpPr>
        <p:spPr>
          <a:xfrm>
            <a:off x="5138425" y="8266463"/>
            <a:ext cx="5676" cy="3202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コネクタ: カギ線 167">
            <a:extLst>
              <a:ext uri="{FF2B5EF4-FFF2-40B4-BE49-F238E27FC236}">
                <a16:creationId xmlns:a16="http://schemas.microsoft.com/office/drawing/2014/main" xmlns="" id="{93F2314F-BB38-4E2E-A10C-C207853ACE3A}"/>
              </a:ext>
            </a:extLst>
          </p:cNvPr>
          <p:cNvCxnSpPr>
            <a:cxnSpLocks/>
            <a:stCxn id="157" idx="1"/>
            <a:endCxn id="4" idx="1"/>
          </p:cNvCxnSpPr>
          <p:nvPr/>
        </p:nvCxnSpPr>
        <p:spPr>
          <a:xfrm rot="10800000" flipH="1">
            <a:off x="3591013" y="6320718"/>
            <a:ext cx="801907" cy="2605841"/>
          </a:xfrm>
          <a:prstGeom prst="bentConnector3">
            <a:avLst>
              <a:gd name="adj1" fmla="val -2850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xmlns="" id="{24E0E522-5FF0-4AEE-963F-B8C42923B89E}"/>
              </a:ext>
            </a:extLst>
          </p:cNvPr>
          <p:cNvSpPr txBox="1"/>
          <p:nvPr/>
        </p:nvSpPr>
        <p:spPr>
          <a:xfrm>
            <a:off x="2197358" y="10236246"/>
            <a:ext cx="133882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25" dirty="0"/>
              <a:t>洗濯機を使用する</a:t>
            </a: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xmlns="" id="{C51FFDAC-39AA-4A68-BEFD-4C073683249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5144101" y="9266427"/>
            <a:ext cx="814" cy="742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xmlns="" id="{C4F3188D-04C4-40E6-A76A-7DC47D773A24}"/>
              </a:ext>
            </a:extLst>
          </p:cNvPr>
          <p:cNvSpPr txBox="1"/>
          <p:nvPr/>
        </p:nvSpPr>
        <p:spPr>
          <a:xfrm>
            <a:off x="5173464" y="941608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cxnSp>
        <p:nvCxnSpPr>
          <p:cNvPr id="223" name="直線矢印コネクタ 222">
            <a:extLst>
              <a:ext uri="{FF2B5EF4-FFF2-40B4-BE49-F238E27FC236}">
                <a16:creationId xmlns:a16="http://schemas.microsoft.com/office/drawing/2014/main" xmlns="" id="{3DE552AE-FE7F-4D2C-85E5-C4E54387A102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8350100" y="4943411"/>
            <a:ext cx="5069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xmlns="" id="{4B5A93E8-9E40-459A-990A-3EB34C0EB023}"/>
              </a:ext>
            </a:extLst>
          </p:cNvPr>
          <p:cNvCxnSpPr>
            <a:cxnSpLocks/>
          </p:cNvCxnSpPr>
          <p:nvPr/>
        </p:nvCxnSpPr>
        <p:spPr>
          <a:xfrm>
            <a:off x="10112294" y="4935719"/>
            <a:ext cx="5069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xmlns="" id="{99328136-A80F-435E-A586-AA8612434225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7392724" y="5223664"/>
            <a:ext cx="0" cy="316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xmlns="" id="{2E6A3DB2-2098-4CDC-98FA-FEBAB49A8A7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131469" y="3531592"/>
            <a:ext cx="0" cy="852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線矢印コネクタ 264">
            <a:extLst>
              <a:ext uri="{FF2B5EF4-FFF2-40B4-BE49-F238E27FC236}">
                <a16:creationId xmlns:a16="http://schemas.microsoft.com/office/drawing/2014/main" xmlns="" id="{98A658EB-3ED4-460A-8C63-F536D37C204E}"/>
              </a:ext>
            </a:extLst>
          </p:cNvPr>
          <p:cNvCxnSpPr>
            <a:cxnSpLocks/>
          </p:cNvCxnSpPr>
          <p:nvPr/>
        </p:nvCxnSpPr>
        <p:spPr>
          <a:xfrm flipH="1">
            <a:off x="5121947" y="6616322"/>
            <a:ext cx="0" cy="262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グループ化 63">
            <a:extLst>
              <a:ext uri="{FF2B5EF4-FFF2-40B4-BE49-F238E27FC236}">
                <a16:creationId xmlns="" xmlns:a16="http://schemas.microsoft.com/office/drawing/2014/main" id="{2E81DFD3-3820-4123-BEEE-4B01591D30AE}"/>
              </a:ext>
            </a:extLst>
          </p:cNvPr>
          <p:cNvGrpSpPr/>
          <p:nvPr/>
        </p:nvGrpSpPr>
        <p:grpSpPr>
          <a:xfrm>
            <a:off x="4165829" y="4369685"/>
            <a:ext cx="1931280" cy="281614"/>
            <a:chOff x="1683837" y="766295"/>
            <a:chExt cx="2442108" cy="380883"/>
          </a:xfrm>
        </p:grpSpPr>
        <p:sp>
          <p:nvSpPr>
            <p:cNvPr id="83" name="四角形: 角を丸くする 64">
              <a:extLst>
                <a:ext uri="{FF2B5EF4-FFF2-40B4-BE49-F238E27FC236}">
                  <a16:creationId xmlns="" xmlns:a16="http://schemas.microsoft.com/office/drawing/2014/main" id="{545F24E6-7938-40D8-AB2B-E0271948DAC2}"/>
                </a:ext>
              </a:extLst>
            </p:cNvPr>
            <p:cNvSpPr/>
            <p:nvPr/>
          </p:nvSpPr>
          <p:spPr>
            <a:xfrm>
              <a:off x="1683837" y="771170"/>
              <a:ext cx="2442108" cy="37600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="" xmlns:a16="http://schemas.microsoft.com/office/drawing/2014/main" id="{55230F59-4F7F-4616-86F1-87A8E496DEAC}"/>
                </a:ext>
              </a:extLst>
            </p:cNvPr>
            <p:cNvSpPr txBox="1"/>
            <p:nvPr/>
          </p:nvSpPr>
          <p:spPr>
            <a:xfrm>
              <a:off x="1750735" y="766295"/>
              <a:ext cx="2375210" cy="37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 smtClean="0"/>
                <a:t>利用する洗濯機を選択</a:t>
              </a:r>
              <a:endParaRPr kumimoji="1" lang="ja-JP" altLang="en-US" sz="1200" dirty="0"/>
            </a:p>
          </p:txBody>
        </p:sp>
      </p:grpSp>
      <p:sp>
        <p:nvSpPr>
          <p:cNvPr id="86" name="四角形: 角を丸くする 64">
            <a:extLst>
              <a:ext uri="{FF2B5EF4-FFF2-40B4-BE49-F238E27FC236}">
                <a16:creationId xmlns="" xmlns:a16="http://schemas.microsoft.com/office/drawing/2014/main" id="{545F24E6-7938-40D8-AB2B-E0271948DAC2}"/>
              </a:ext>
            </a:extLst>
          </p:cNvPr>
          <p:cNvSpPr/>
          <p:nvPr/>
        </p:nvSpPr>
        <p:spPr>
          <a:xfrm>
            <a:off x="6711754" y="3075458"/>
            <a:ext cx="1291841" cy="2927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乾燥機を選択</a:t>
            </a:r>
            <a:endParaRPr kumimoji="1" lang="ja-JP" altLang="en-US" sz="1200" dirty="0"/>
          </a:p>
        </p:txBody>
      </p:sp>
      <p:sp>
        <p:nvSpPr>
          <p:cNvPr id="88" name="四角形: 角を丸くする 64">
            <a:extLst>
              <a:ext uri="{FF2B5EF4-FFF2-40B4-BE49-F238E27FC236}">
                <a16:creationId xmlns="" xmlns:a16="http://schemas.microsoft.com/office/drawing/2014/main" id="{545F24E6-7938-40D8-AB2B-E0271948DAC2}"/>
              </a:ext>
            </a:extLst>
          </p:cNvPr>
          <p:cNvSpPr/>
          <p:nvPr/>
        </p:nvSpPr>
        <p:spPr>
          <a:xfrm>
            <a:off x="6400123" y="5534472"/>
            <a:ext cx="1882499" cy="2958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利用する乾燥機を選択</a:t>
            </a:r>
            <a:endParaRPr kumimoji="1" lang="ja-JP" altLang="en-US" sz="1200" dirty="0"/>
          </a:p>
        </p:txBody>
      </p:sp>
      <p:sp>
        <p:nvSpPr>
          <p:cNvPr id="90" name="四角形: 角を丸くする 64">
            <a:extLst>
              <a:ext uri="{FF2B5EF4-FFF2-40B4-BE49-F238E27FC236}">
                <a16:creationId xmlns="" xmlns:a16="http://schemas.microsoft.com/office/drawing/2014/main" id="{545F24E6-7938-40D8-AB2B-E0271948DAC2}"/>
              </a:ext>
            </a:extLst>
          </p:cNvPr>
          <p:cNvSpPr/>
          <p:nvPr/>
        </p:nvSpPr>
        <p:spPr>
          <a:xfrm>
            <a:off x="3938163" y="6880629"/>
            <a:ext cx="2384045" cy="5209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ユーザ</a:t>
            </a:r>
            <a:r>
              <a:rPr kumimoji="1" lang="en-US" altLang="ja-JP" sz="1200" dirty="0" smtClean="0"/>
              <a:t>ID</a:t>
            </a:r>
            <a:r>
              <a:rPr kumimoji="1" lang="ja-JP" altLang="en-US" sz="1200" dirty="0" smtClean="0"/>
              <a:t>とパスワードの入力し、「ログイン」を選択</a:t>
            </a:r>
            <a:endParaRPr kumimoji="1" lang="ja-JP" altLang="en-US" sz="1200" dirty="0"/>
          </a:p>
        </p:txBody>
      </p:sp>
      <p:sp>
        <p:nvSpPr>
          <p:cNvPr id="91" name="四角形: 角を丸くする 64">
            <a:extLst>
              <a:ext uri="{FF2B5EF4-FFF2-40B4-BE49-F238E27FC236}">
                <a16:creationId xmlns="" xmlns:a16="http://schemas.microsoft.com/office/drawing/2014/main" id="{545F24E6-7938-40D8-AB2B-E0271948DAC2}"/>
              </a:ext>
            </a:extLst>
          </p:cNvPr>
          <p:cNvSpPr/>
          <p:nvPr/>
        </p:nvSpPr>
        <p:spPr>
          <a:xfrm>
            <a:off x="2945092" y="11930744"/>
            <a:ext cx="1291841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対象水量の選択</a:t>
            </a:r>
            <a:endParaRPr kumimoji="1" lang="ja-JP" altLang="en-US" sz="1200" dirty="0"/>
          </a:p>
        </p:txBody>
      </p:sp>
      <p:sp>
        <p:nvSpPr>
          <p:cNvPr id="94" name="四角形: 角を丸くする 64">
            <a:extLst>
              <a:ext uri="{FF2B5EF4-FFF2-40B4-BE49-F238E27FC236}">
                <a16:creationId xmlns="" xmlns:a16="http://schemas.microsoft.com/office/drawing/2014/main" id="{545F24E6-7938-40D8-AB2B-E0271948DAC2}"/>
              </a:ext>
            </a:extLst>
          </p:cNvPr>
          <p:cNvSpPr/>
          <p:nvPr/>
        </p:nvSpPr>
        <p:spPr>
          <a:xfrm>
            <a:off x="5852765" y="11790096"/>
            <a:ext cx="1533321" cy="296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対象乾燥量</a:t>
            </a:r>
            <a:r>
              <a:rPr kumimoji="1" lang="ja-JP" altLang="en-US" sz="1200" dirty="0" smtClean="0"/>
              <a:t>の選択</a:t>
            </a:r>
            <a:endParaRPr kumimoji="1" lang="ja-JP" altLang="en-US" sz="1200" dirty="0"/>
          </a:p>
        </p:txBody>
      </p:sp>
      <p:sp>
        <p:nvSpPr>
          <p:cNvPr id="101" name="四角形: 角を丸くする 64">
            <a:extLst>
              <a:ext uri="{FF2B5EF4-FFF2-40B4-BE49-F238E27FC236}">
                <a16:creationId xmlns="" xmlns:a16="http://schemas.microsoft.com/office/drawing/2014/main" id="{545F24E6-7938-40D8-AB2B-E0271948DAC2}"/>
              </a:ext>
            </a:extLst>
          </p:cNvPr>
          <p:cNvSpPr/>
          <p:nvPr/>
        </p:nvSpPr>
        <p:spPr>
          <a:xfrm>
            <a:off x="3054424" y="13835355"/>
            <a:ext cx="4206993" cy="22308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「決定」を選択</a:t>
            </a:r>
            <a:endParaRPr kumimoji="1" lang="ja-JP" altLang="en-US" sz="1200" dirty="0"/>
          </a:p>
        </p:txBody>
      </p:sp>
      <p:sp>
        <p:nvSpPr>
          <p:cNvPr id="75" name="四角形: 角を丸くする 64">
            <a:extLst>
              <a:ext uri="{FF2B5EF4-FFF2-40B4-BE49-F238E27FC236}">
                <a16:creationId xmlns="" xmlns:a16="http://schemas.microsoft.com/office/drawing/2014/main" id="{545F24E6-7938-40D8-AB2B-E0271948DAC2}"/>
              </a:ext>
            </a:extLst>
          </p:cNvPr>
          <p:cNvSpPr/>
          <p:nvPr/>
        </p:nvSpPr>
        <p:spPr>
          <a:xfrm>
            <a:off x="8858466" y="4820741"/>
            <a:ext cx="1370131" cy="2765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洗濯機</a:t>
            </a:r>
            <a:r>
              <a:rPr kumimoji="1" lang="ja-JP" altLang="en-US" sz="1200" dirty="0" smtClean="0"/>
              <a:t>を選択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01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xmlns="" id="{6377D916-95BC-4D67-A215-51F3F309BDBC}"/>
              </a:ext>
            </a:extLst>
          </p:cNvPr>
          <p:cNvGrpSpPr/>
          <p:nvPr/>
        </p:nvGrpSpPr>
        <p:grpSpPr>
          <a:xfrm>
            <a:off x="2627303" y="6125437"/>
            <a:ext cx="1402284" cy="679739"/>
            <a:chOff x="1285461" y="306123"/>
            <a:chExt cx="1842052" cy="793805"/>
          </a:xfrm>
        </p:grpSpPr>
        <p:sp>
          <p:nvSpPr>
            <p:cNvPr id="7" name="フローチャート: 判断 6">
              <a:extLst>
                <a:ext uri="{FF2B5EF4-FFF2-40B4-BE49-F238E27FC236}">
                  <a16:creationId xmlns:a16="http://schemas.microsoft.com/office/drawing/2014/main" xmlns="" id="{742A2864-9158-47D9-9EB6-15539CAE868C}"/>
                </a:ext>
              </a:extLst>
            </p:cNvPr>
            <p:cNvSpPr/>
            <p:nvPr/>
          </p:nvSpPr>
          <p:spPr>
            <a:xfrm>
              <a:off x="1285461" y="306123"/>
              <a:ext cx="1842052" cy="793805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2702" tIns="26351" rIns="52702" bIns="26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692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xmlns="" id="{553E49BD-F796-491D-BC2B-345C4A054383}"/>
                </a:ext>
              </a:extLst>
            </p:cNvPr>
            <p:cNvSpPr txBox="1"/>
            <p:nvPr/>
          </p:nvSpPr>
          <p:spPr>
            <a:xfrm>
              <a:off x="1498601" y="564526"/>
              <a:ext cx="1455473" cy="323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ユーザの探索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xmlns="" id="{CC45CADD-735D-40A9-BFDA-5E89A59F7737}"/>
              </a:ext>
            </a:extLst>
          </p:cNvPr>
          <p:cNvGrpSpPr/>
          <p:nvPr/>
        </p:nvGrpSpPr>
        <p:grpSpPr>
          <a:xfrm>
            <a:off x="2627304" y="6849068"/>
            <a:ext cx="1061676" cy="457514"/>
            <a:chOff x="1285461" y="306123"/>
            <a:chExt cx="1842052" cy="793805"/>
          </a:xfrm>
        </p:grpSpPr>
        <p:sp>
          <p:nvSpPr>
            <p:cNvPr id="12" name="フローチャート: 判断 11">
              <a:extLst>
                <a:ext uri="{FF2B5EF4-FFF2-40B4-BE49-F238E27FC236}">
                  <a16:creationId xmlns:a16="http://schemas.microsoft.com/office/drawing/2014/main" xmlns="" id="{91AD144F-F8FE-4DD1-89DF-F6AD48DF91A3}"/>
                </a:ext>
              </a:extLst>
            </p:cNvPr>
            <p:cNvSpPr/>
            <p:nvPr/>
          </p:nvSpPr>
          <p:spPr>
            <a:xfrm>
              <a:off x="1285461" y="306123"/>
              <a:ext cx="1842052" cy="79380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2702" tIns="26351" rIns="52702" bIns="2635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692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xmlns="" id="{6BBC5486-B07E-41DF-BC7D-C2F11C78A73D}"/>
                </a:ext>
              </a:extLst>
            </p:cNvPr>
            <p:cNvSpPr txBox="1"/>
            <p:nvPr/>
          </p:nvSpPr>
          <p:spPr>
            <a:xfrm>
              <a:off x="1498600" y="564526"/>
              <a:ext cx="1544164" cy="344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692" dirty="0"/>
                <a:t>「乾燥機」を選択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xmlns="" id="{710BC8AB-5D39-4D95-B200-F535FE923910}"/>
              </a:ext>
            </a:extLst>
          </p:cNvPr>
          <p:cNvGrpSpPr/>
          <p:nvPr/>
        </p:nvGrpSpPr>
        <p:grpSpPr>
          <a:xfrm>
            <a:off x="3505669" y="5251090"/>
            <a:ext cx="2438591" cy="1554086"/>
            <a:chOff x="1019175" y="1378845"/>
            <a:chExt cx="2379968" cy="1516727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xmlns="" id="{F351FDB2-A451-4699-A351-28B8A0C052BB}"/>
                </a:ext>
              </a:extLst>
            </p:cNvPr>
            <p:cNvSpPr/>
            <p:nvPr/>
          </p:nvSpPr>
          <p:spPr>
            <a:xfrm>
              <a:off x="1019175" y="1378845"/>
              <a:ext cx="1228725" cy="2476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692" tIns="46847" rIns="93692" bIns="468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229" dirty="0"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xmlns="" id="{61496061-1B67-4E4F-A15C-D706461C5217}"/>
                </a:ext>
              </a:extLst>
            </p:cNvPr>
            <p:cNvSpPr txBox="1"/>
            <p:nvPr/>
          </p:nvSpPr>
          <p:spPr>
            <a:xfrm>
              <a:off x="1926799" y="2620852"/>
              <a:ext cx="1472344" cy="274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29" dirty="0"/>
                <a:t>「乾燥機」を選択</a:t>
              </a:r>
              <a:endParaRPr lang="en-US" altLang="ja-JP" sz="1229" dirty="0"/>
            </a:p>
          </p:txBody>
        </p:sp>
      </p:grp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xmlns="" id="{54404E97-6BEF-4565-BF22-753B03498BD1}"/>
              </a:ext>
            </a:extLst>
          </p:cNvPr>
          <p:cNvSpPr/>
          <p:nvPr/>
        </p:nvSpPr>
        <p:spPr>
          <a:xfrm>
            <a:off x="3806154" y="8276574"/>
            <a:ext cx="1258990" cy="2537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92" tIns="46847" rIns="93692" bIns="46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29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xmlns="" id="{1DDC50B0-4543-468B-9DDB-49220ABFB002}"/>
              </a:ext>
            </a:extLst>
          </p:cNvPr>
          <p:cNvSpPr/>
          <p:nvPr/>
        </p:nvSpPr>
        <p:spPr>
          <a:xfrm>
            <a:off x="3806154" y="7306583"/>
            <a:ext cx="1359501" cy="2537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92" tIns="46847" rIns="93692" bIns="46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29" dirty="0">
                <a:solidFill>
                  <a:schemeClr val="tx1"/>
                </a:solidFill>
              </a:rPr>
              <a:t>対象水量の選択</a:t>
            </a:r>
            <a:endParaRPr lang="en-US" altLang="ja-JP" sz="1229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xmlns="" id="{79EE49C7-0BFB-49AB-988E-3B33978F73F2}"/>
              </a:ext>
            </a:extLst>
          </p:cNvPr>
          <p:cNvSpPr/>
          <p:nvPr/>
        </p:nvSpPr>
        <p:spPr>
          <a:xfrm>
            <a:off x="1390647" y="7992940"/>
            <a:ext cx="1359500" cy="2537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692" tIns="46847" rIns="93692" bIns="46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29" dirty="0">
                <a:solidFill>
                  <a:schemeClr val="tx1"/>
                </a:solidFill>
              </a:rPr>
              <a:t>「決定」を選択</a:t>
            </a:r>
            <a:endParaRPr lang="en-US" altLang="ja-JP" sz="122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45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141</Words>
  <Application>Microsoft Macintosh PowerPoint</Application>
  <PresentationFormat>ユーザー設定</PresentationFormat>
  <Paragraphs>49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Yu Gothic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久保壮一郎</dc:creator>
  <cp:lastModifiedBy>三森迅</cp:lastModifiedBy>
  <cp:revision>31</cp:revision>
  <dcterms:created xsi:type="dcterms:W3CDTF">2017-12-11T08:14:34Z</dcterms:created>
  <dcterms:modified xsi:type="dcterms:W3CDTF">2017-12-12T06:36:18Z</dcterms:modified>
</cp:coreProperties>
</file>