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989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9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8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6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9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38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0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3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8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08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2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C4311-50A7-48EC-99BC-68FA7DC40AE2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1D31-473B-49E5-ADFF-A13CF6E2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2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Компьютерный анализ японского текста: проблемы и вызовы (на примере исследований корпуса газетных редакционных статей)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01025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младший научный сотрудник ИНИОН РАН</a:t>
            </a:r>
          </a:p>
          <a:p>
            <a:pPr algn="r"/>
            <a:r>
              <a:rPr lang="ru-RU" dirty="0" smtClean="0"/>
              <a:t>Максимов Алексей Александрович</a:t>
            </a:r>
          </a:p>
          <a:p>
            <a:endParaRPr lang="ru-RU" dirty="0"/>
          </a:p>
          <a:p>
            <a:r>
              <a:rPr lang="ru-RU" dirty="0" smtClean="0"/>
              <a:t>25.04.2025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7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08" y="1435241"/>
            <a:ext cx="7506971" cy="530582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Кластеризация статей по темам</a:t>
            </a:r>
            <a:br>
              <a:rPr lang="ru-RU" dirty="0" smtClean="0"/>
            </a:br>
            <a:r>
              <a:rPr lang="ru-RU" dirty="0" smtClean="0"/>
              <a:t>(машинное обучение без учителя)</a:t>
            </a:r>
            <a:endParaRPr lang="ru-RU" dirty="0"/>
          </a:p>
        </p:txBody>
      </p:sp>
      <p:pic>
        <p:nvPicPr>
          <p:cNvPr id="3074" name="Picture 2" descr="http://qrcoder.ru/code/?https%3A%2F%2Fgithub.com%2Fmurasakigarasu%2FJapEdit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743" y="5078968"/>
            <a:ext cx="39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Латентно-семантический анализ (</a:t>
            </a:r>
            <a:r>
              <a:rPr lang="en-US" dirty="0" smtClean="0"/>
              <a:t>LSA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1837"/>
            <a:ext cx="10422811" cy="1016391"/>
          </a:xfrm>
        </p:spPr>
      </p:pic>
      <p:pic>
        <p:nvPicPr>
          <p:cNvPr id="3074" name="Picture 2" descr="http://qrcoder.ru/code/?https%3A%2F%2Fgithub.com%2Fmurasakigarasu%2FJapEdit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9743" y="5078968"/>
            <a:ext cx="39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733063" y="1415637"/>
            <a:ext cx="29349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«</a:t>
            </a:r>
            <a:r>
              <a:rPr lang="ja-JP" altLang="en-US" sz="2400" dirty="0"/>
              <a:t>侵略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併合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一体性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戦況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占領地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en-GB" sz="2400" dirty="0"/>
              <a:t>4</a:t>
            </a:r>
            <a:r>
              <a:rPr lang="ja-JP" altLang="en-US" sz="2400" dirty="0"/>
              <a:t>州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クリミア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返還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領土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蛮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権威主義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野望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米欧</a:t>
            </a:r>
            <a:r>
              <a:rPr lang="en-GB" sz="2400" dirty="0"/>
              <a:t>» </a:t>
            </a:r>
            <a:endParaRPr lang="ru-RU" sz="2400" dirty="0" smtClean="0"/>
          </a:p>
          <a:p>
            <a:r>
              <a:rPr lang="en-GB" sz="2400" dirty="0" smtClean="0"/>
              <a:t>«</a:t>
            </a:r>
            <a:r>
              <a:rPr lang="ja-JP" altLang="en-US" sz="2400" dirty="0"/>
              <a:t>西側</a:t>
            </a:r>
            <a:r>
              <a:rPr lang="en-GB" sz="2400" dirty="0" smtClean="0"/>
              <a:t>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29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Латентный анализ Дирихле (</a:t>
            </a:r>
            <a:r>
              <a:rPr lang="en-US" dirty="0" smtClean="0"/>
              <a:t>LDA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074" name="Picture 2" descr="http://qrcoder.ru/code/?https%3A%2F%2Fgithub.com%2Fmurasakigarasu%2FJapEdit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09700" y="6385254"/>
            <a:ext cx="39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86646"/>
            <a:ext cx="5181600" cy="366228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833"/>
            <a:ext cx="5189764" cy="36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компьютерного анализа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Проблема с текстами, созданных раньше 1950-х </a:t>
            </a:r>
            <a:r>
              <a:rPr lang="ru-RU" dirty="0" err="1" smtClean="0"/>
              <a:t>гг</a:t>
            </a:r>
            <a:endParaRPr lang="ru-RU" dirty="0" smtClean="0"/>
          </a:p>
          <a:p>
            <a:r>
              <a:rPr lang="ru-RU" dirty="0" smtClean="0"/>
              <a:t>Существующие решения часто не учитывают специфику японского языка и японской культуры</a:t>
            </a:r>
          </a:p>
          <a:p>
            <a:r>
              <a:rPr lang="ru-RU" dirty="0" smtClean="0"/>
              <a:t>Политика </a:t>
            </a:r>
            <a:r>
              <a:rPr lang="ru-RU" dirty="0" smtClean="0"/>
              <a:t>Японии в области 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85" y="1825625"/>
            <a:ext cx="4861830" cy="4351338"/>
          </a:xfrm>
        </p:spPr>
      </p:pic>
    </p:spTree>
    <p:extLst>
      <p:ext uri="{BB962C8B-B14F-4D97-AF65-F5344CB8AC3E}">
        <p14:creationId xmlns:p14="http://schemas.microsoft.com/office/powerpoint/2010/main" val="9295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пути решения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err="1" smtClean="0"/>
              <a:t>Дообучение</a:t>
            </a:r>
            <a:r>
              <a:rPr lang="ru-RU" dirty="0" smtClean="0"/>
              <a:t> существующих моделей на доступных материалах</a:t>
            </a:r>
          </a:p>
          <a:p>
            <a:r>
              <a:rPr lang="ru-RU" dirty="0" smtClean="0"/>
              <a:t>Создание собственных списков стоп-слов</a:t>
            </a:r>
          </a:p>
          <a:p>
            <a:r>
              <a:rPr lang="ru-RU" dirty="0" smtClean="0"/>
              <a:t>Возможное использование ИИ для автоматической разметки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35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заключения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Цифровые методы – это, в первую очередь, методы. Не надо их превозносить или поносить. У каждого из них есть как достоинства, так и недостатки. Наиболее полные и интересные результаты получаются при комбинации «новых» (цифровых) и «старых» (традиционных). </a:t>
            </a:r>
          </a:p>
          <a:p>
            <a:pPr marL="0" indent="0">
              <a:buNone/>
            </a:pPr>
            <a:r>
              <a:rPr lang="ru-RU" sz="3600" dirty="0" smtClean="0"/>
              <a:t>Каждый решает сам, как и чем заполнить «цифру».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776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379" y="2822575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2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761"/>
          </a:xfrm>
        </p:spPr>
        <p:txBody>
          <a:bodyPr/>
          <a:lstStyle/>
          <a:p>
            <a:r>
              <a:rPr lang="ru-RU" dirty="0" smtClean="0"/>
              <a:t>Новая оптика – проблемы старые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Цифровые методы появились не сегодня</a:t>
            </a:r>
          </a:p>
          <a:p>
            <a:r>
              <a:rPr lang="ru-RU" dirty="0" smtClean="0"/>
              <a:t>Цифровые методы подразумевают формализацию данных</a:t>
            </a:r>
          </a:p>
          <a:p>
            <a:r>
              <a:rPr lang="ru-RU" dirty="0" smtClean="0"/>
              <a:t>Любая модель подразумевает редукцию данных</a:t>
            </a:r>
          </a:p>
          <a:p>
            <a:r>
              <a:rPr lang="ru-RU" dirty="0" smtClean="0"/>
              <a:t>Объект изучения не </a:t>
            </a:r>
            <a:r>
              <a:rPr lang="ru-RU" i="1" dirty="0" smtClean="0"/>
              <a:t>уникальный</a:t>
            </a:r>
            <a:r>
              <a:rPr lang="ru-RU" dirty="0" smtClean="0"/>
              <a:t>, а </a:t>
            </a:r>
            <a:r>
              <a:rPr lang="ru-RU" b="1" dirty="0" smtClean="0"/>
              <a:t>типичный</a:t>
            </a:r>
          </a:p>
          <a:p>
            <a:r>
              <a:rPr lang="ru-RU" dirty="0" smtClean="0"/>
              <a:t>Гуманитарии привыкли иметь дело с уникальным</a:t>
            </a:r>
          </a:p>
          <a:p>
            <a:r>
              <a:rPr lang="ru-RU" dirty="0" smtClean="0"/>
              <a:t>Основные проблемы в рамках существующих традиций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0617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82" y="1632961"/>
            <a:ext cx="8671117" cy="45375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ПРИМЕРЫ ИСПОЛЬЗОВАНИЯ ЦИФРОВЫХ МЕТОДОВ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6" y="1488181"/>
            <a:ext cx="3705204" cy="2323878"/>
          </a:xfrm>
        </p:spPr>
      </p:pic>
      <p:pic>
        <p:nvPicPr>
          <p:cNvPr id="1026" name="Picture 2" descr="http://qrcoder.ru/code/?https%3A%2F%2Fgithub.com%2Fmurasakigarasu%2FGenjiNet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885680" y="1449791"/>
            <a:ext cx="230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 социальных связей персонажей роман </a:t>
            </a:r>
            <a:r>
              <a:rPr lang="ru-RU" dirty="0" err="1" smtClean="0"/>
              <a:t>Гэндзи-моногатари</a:t>
            </a:r>
            <a:r>
              <a:rPr lang="ru-RU" dirty="0" smtClean="0"/>
              <a:t> (1-41)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268379" y="1900704"/>
            <a:ext cx="612000" cy="567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6430" y="1490462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Варианты укладки графа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9851" y="4368569"/>
            <a:ext cx="343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СЕТЕВОЙ АНАЛИЗ</a:t>
            </a:r>
            <a:endParaRPr lang="ru-RU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09700" y="6339840"/>
            <a:ext cx="39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5278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ИСПОЛЬЗОВАНИЯ ЦИФРОВЫХ МЕТОДОВ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00" y="1825625"/>
            <a:ext cx="5395090" cy="3813175"/>
          </a:xfrm>
        </p:spPr>
      </p:pic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455" y="365125"/>
            <a:ext cx="1323273" cy="183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446" y="4450988"/>
            <a:ext cx="1324759" cy="18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924" y="2414089"/>
            <a:ext cx="1329804" cy="18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icture backg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11" y="2202498"/>
            <a:ext cx="1512259" cy="22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Прямая соединительная линия 10"/>
          <p:cNvCxnSpPr>
            <a:stCxn id="4098" idx="3"/>
            <a:endCxn id="4108" idx="1"/>
          </p:cNvCxnSpPr>
          <p:nvPr/>
        </p:nvCxnSpPr>
        <p:spPr>
          <a:xfrm>
            <a:off x="8773728" y="1283812"/>
            <a:ext cx="1514683" cy="2042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106" idx="3"/>
            <a:endCxn id="4108" idx="1"/>
          </p:cNvCxnSpPr>
          <p:nvPr/>
        </p:nvCxnSpPr>
        <p:spPr>
          <a:xfrm>
            <a:off x="8773728" y="3326743"/>
            <a:ext cx="15146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102" idx="3"/>
            <a:endCxn id="4108" idx="1"/>
          </p:cNvCxnSpPr>
          <p:nvPr/>
        </p:nvCxnSpPr>
        <p:spPr>
          <a:xfrm flipV="1">
            <a:off x="8771205" y="3326743"/>
            <a:ext cx="1517206" cy="20368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5464" y="5638800"/>
            <a:ext cx="3836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СТИЛОМЕТРИЧЕСКИЙ </a:t>
            </a:r>
            <a:r>
              <a:rPr lang="ru-RU" sz="2800" b="1" dirty="0" smtClean="0"/>
              <a:t>АНАЛИЗ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894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06725"/>
            <a:ext cx="12192000" cy="2357755"/>
          </a:xfrm>
        </p:spPr>
        <p:txBody>
          <a:bodyPr>
            <a:normAutofit/>
          </a:bodyPr>
          <a:lstStyle/>
          <a:p>
            <a:r>
              <a:rPr lang="ru-RU" sz="6000" dirty="0" smtClean="0"/>
              <a:t>Прочитать </a:t>
            </a:r>
            <a:r>
              <a:rPr lang="ru-RU" sz="6000" dirty="0" smtClean="0"/>
              <a:t>не читая. «</a:t>
            </a:r>
            <a:r>
              <a:rPr lang="en-US" sz="6000" dirty="0" smtClean="0"/>
              <a:t>Distant reading</a:t>
            </a:r>
            <a:r>
              <a:rPr lang="ru-RU" sz="6000" dirty="0" smtClean="0"/>
              <a:t>» и компьютерный анализ текста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481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вызов – сбор материала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Суровый «Закон об авторском праве» и низкое качество готовых </a:t>
            </a:r>
            <a:r>
              <a:rPr lang="ru-RU" dirty="0" err="1" smtClean="0"/>
              <a:t>датасетов</a:t>
            </a:r>
            <a:endParaRPr lang="ru-RU" dirty="0" smtClean="0"/>
          </a:p>
          <a:p>
            <a:r>
              <a:rPr lang="ru-RU" dirty="0" smtClean="0"/>
              <a:t>Основные сайты – тяжелы для </a:t>
            </a:r>
            <a:r>
              <a:rPr lang="ru-RU" dirty="0" err="1" smtClean="0"/>
              <a:t>парсинга</a:t>
            </a:r>
            <a:endParaRPr lang="ru-RU" dirty="0" smtClean="0"/>
          </a:p>
          <a:p>
            <a:r>
              <a:rPr lang="ru-RU" dirty="0" smtClean="0"/>
              <a:t>Необходимо собирать </a:t>
            </a:r>
            <a:r>
              <a:rPr lang="ru-RU" dirty="0" err="1" smtClean="0"/>
              <a:t>датасеты</a:t>
            </a:r>
            <a:r>
              <a:rPr lang="ru-RU" dirty="0" smtClean="0"/>
              <a:t> вручную или полуавтоматическим способом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35764"/>
            <a:ext cx="5785293" cy="2985271"/>
          </a:xfrm>
        </p:spPr>
      </p:pic>
    </p:spTree>
    <p:extLst>
      <p:ext uri="{BB962C8B-B14F-4D97-AF65-F5344CB8AC3E}">
        <p14:creationId xmlns:p14="http://schemas.microsoft.com/office/powerpoint/2010/main" val="25121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65" y="1894114"/>
            <a:ext cx="6354356" cy="347503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вызов – обработка материала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Существующие морфологические анализаторы обучены на данных в сети</a:t>
            </a:r>
          </a:p>
          <a:p>
            <a:r>
              <a:rPr lang="ru-RU" dirty="0" smtClean="0"/>
              <a:t>Списки стоп-слов переведены с английского и не отражают существующую языковую реальность</a:t>
            </a:r>
          </a:p>
          <a:p>
            <a:r>
              <a:rPr lang="ru-RU" dirty="0" smtClean="0"/>
              <a:t>Необходимо </a:t>
            </a:r>
            <a:r>
              <a:rPr lang="ru-RU" dirty="0" err="1" smtClean="0"/>
              <a:t>дообучать</a:t>
            </a:r>
            <a:r>
              <a:rPr lang="ru-RU" dirty="0" smtClean="0"/>
              <a:t> модели и дополнять списки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Отдельный случай – именованные сущности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Именованные сущности – вызов для любого языка</a:t>
            </a:r>
          </a:p>
          <a:p>
            <a:r>
              <a:rPr lang="ru-RU" dirty="0" smtClean="0"/>
              <a:t>В газетных текстах есть один плюс – постфиксы после имён и фамилий (</a:t>
            </a:r>
            <a:r>
              <a:rPr lang="ru-RU" dirty="0" smtClean="0"/>
              <a:t>напр. </a:t>
            </a:r>
            <a:r>
              <a:rPr lang="ja-JP" altLang="en-US" dirty="0" smtClean="0"/>
              <a:t>氏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Проблема с географическими названиями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495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7259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08" y="1148080"/>
            <a:ext cx="7238112" cy="507679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Самые частотные слова газетных редакционных статей (</a:t>
            </a:r>
            <a:r>
              <a:rPr lang="ja-JP" altLang="en-US" dirty="0" smtClean="0"/>
              <a:t>社説</a:t>
            </a:r>
            <a:r>
              <a:rPr lang="ru-RU" dirty="0" smtClean="0"/>
              <a:t>) о России за 2024 год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" y="1690688"/>
            <a:ext cx="6038312" cy="4267795"/>
          </a:xfrm>
        </p:spPr>
      </p:pic>
      <p:pic>
        <p:nvPicPr>
          <p:cNvPr id="2050" name="Picture 2" descr="http://qrcoder.ru/code/?https%3A%2F%2Fgithub.com%2Fmurasakigarasu%2FJapEdit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09700" y="6339840"/>
            <a:ext cx="390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4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402</Words>
  <Application>Microsoft Office PowerPoint</Application>
  <PresentationFormat>Широкоэкранный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Тема Office</vt:lpstr>
      <vt:lpstr>Компьютерный анализ японского текста: проблемы и вызовы (на примере исследований корпуса газетных редакционных статей)</vt:lpstr>
      <vt:lpstr>Новая оптика – проблемы старые</vt:lpstr>
      <vt:lpstr>ПРИМЕРЫ ИСПОЛЬЗОВАНИЯ ЦИФРОВЫХ МЕТОДОВ</vt:lpstr>
      <vt:lpstr>ПРИМЕРЫ ИСПОЛЬЗОВАНИЯ ЦИФРОВЫХ МЕТОДОВ</vt:lpstr>
      <vt:lpstr>Прочитать не читая. «Distant reading» и компьютерный анализ текста</vt:lpstr>
      <vt:lpstr>Первый вызов – сбор материала</vt:lpstr>
      <vt:lpstr>Второй вызов – обработка материала</vt:lpstr>
      <vt:lpstr>Отдельный случай – именованные сущности</vt:lpstr>
      <vt:lpstr>Самые частотные слова газетных редакционных статей (社説) о России за 2024 год</vt:lpstr>
      <vt:lpstr>Кластеризация статей по темам (машинное обучение без учителя)</vt:lpstr>
      <vt:lpstr>Латентно-семантический анализ (LSA)</vt:lpstr>
      <vt:lpstr>Латентный анализ Дирихле (LDA)</vt:lpstr>
      <vt:lpstr>Проблемы компьютерного анализа</vt:lpstr>
      <vt:lpstr>Возможные пути решения</vt:lpstr>
      <vt:lpstr>Вместо заключения</vt:lpstr>
      <vt:lpstr>Спасибо за внимание!!!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Компьютерный анализ японского текста: проблемы и вызовы (на примере исследований корпуса газетных редакционных статей)</dc:title>
  <dc:creator>Алексей Максимов</dc:creator>
  <cp:lastModifiedBy>Алексей Максимов</cp:lastModifiedBy>
  <cp:revision>6</cp:revision>
  <dcterms:created xsi:type="dcterms:W3CDTF">2025-04-23T12:03:51Z</dcterms:created>
  <dcterms:modified xsi:type="dcterms:W3CDTF">2025-04-23T15:45:08Z</dcterms:modified>
</cp:coreProperties>
</file>