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Source Code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4dd22e36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4dd22e36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4dd22e36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4dd22e36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4dd22e36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4dd22e36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4dd22e36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4dd22e36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4dd22e3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4dd22e3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4dd22e36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4dd22e36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dd22e36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dd22e36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4dd22e36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4dd22e36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4dd22e36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4dd22e36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4dd22e36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4dd22e36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4a038af0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4a038af0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4a2772a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4a2772a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4302D"/>
                </a:solidFill>
                <a:highlight>
                  <a:srgbClr val="F1F1F1"/>
                </a:highlight>
              </a:rPr>
              <a:t>Another useful approach is to not start the server at all, but test only the layer below that, where Spring handles the incoming HTTP request and hands it off to your controller. That way, almost the full stack is used, and your code will be called exactly the same way as if it was processing a real HTTP request, but without the cost of starting the server. To do that we will use Spring’s </a:t>
            </a:r>
            <a:r>
              <a:rPr lang="en-GB" sz="1050">
                <a:solidFill>
                  <a:srgbClr val="305CB5"/>
                </a:solidFill>
                <a:highlight>
                  <a:srgbClr val="F7F7F9"/>
                </a:highlight>
                <a:latin typeface="Consolas"/>
                <a:ea typeface="Consolas"/>
                <a:cs typeface="Consolas"/>
                <a:sym typeface="Consolas"/>
              </a:rPr>
              <a:t>MockMvc</a:t>
            </a:r>
            <a:r>
              <a:rPr lang="en-GB" sz="1150">
                <a:solidFill>
                  <a:srgbClr val="34302D"/>
                </a:solidFill>
                <a:highlight>
                  <a:srgbClr val="F1F1F1"/>
                </a:highlight>
              </a:rPr>
              <a:t>, and we can ask for that to be injected for us by using the </a:t>
            </a:r>
            <a:r>
              <a:rPr lang="en-GB" sz="1050">
                <a:solidFill>
                  <a:srgbClr val="305CB5"/>
                </a:solidFill>
                <a:highlight>
                  <a:srgbClr val="F7F7F9"/>
                </a:highlight>
                <a:latin typeface="Consolas"/>
                <a:ea typeface="Consolas"/>
                <a:cs typeface="Consolas"/>
                <a:sym typeface="Consolas"/>
              </a:rPr>
              <a:t>@AutoConfigureMockMvc</a:t>
            </a:r>
            <a:r>
              <a:rPr lang="en-GB" sz="1150">
                <a:solidFill>
                  <a:srgbClr val="34302D"/>
                </a:solidFill>
                <a:highlight>
                  <a:srgbClr val="F1F1F1"/>
                </a:highlight>
              </a:rPr>
              <a:t> annotation on the test case: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4a2772a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4a2772a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4a2772a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4a2772a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4a038af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4a038af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4a038af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4a038af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4a2772a2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4a2772a2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solidFill>
                  <a:srgbClr val="333333"/>
                </a:solidFill>
                <a:highlight>
                  <a:srgbClr val="FFFFFF"/>
                </a:highlight>
              </a:rPr>
              <a:t>The </a:t>
            </a:r>
            <a:r>
              <a:rPr lang="en-GB">
                <a:solidFill>
                  <a:srgbClr val="6D180B"/>
                </a:solidFill>
                <a:highlight>
                  <a:srgbClr val="F2F2F2"/>
                </a:highlight>
                <a:latin typeface="Consolas"/>
                <a:ea typeface="Consolas"/>
                <a:cs typeface="Consolas"/>
                <a:sym typeface="Consolas"/>
              </a:rPr>
              <a:t>spring-boot-starter-test</a:t>
            </a:r>
            <a:r>
              <a:rPr lang="en-GB">
                <a:solidFill>
                  <a:srgbClr val="333333"/>
                </a:solidFill>
                <a:highlight>
                  <a:srgbClr val="FFFFFF"/>
                </a:highlight>
              </a:rPr>
              <a:t> “Starter” (in the </a:t>
            </a:r>
            <a:r>
              <a:rPr lang="en-GB">
                <a:solidFill>
                  <a:srgbClr val="6D180B"/>
                </a:solidFill>
                <a:highlight>
                  <a:srgbClr val="F2F2F2"/>
                </a:highlight>
                <a:latin typeface="Consolas"/>
                <a:ea typeface="Consolas"/>
                <a:cs typeface="Consolas"/>
                <a:sym typeface="Consolas"/>
              </a:rPr>
              <a:t>test</a:t>
            </a:r>
            <a:r>
              <a:rPr lang="en-GB">
                <a:solidFill>
                  <a:srgbClr val="333333"/>
                </a:solidFill>
                <a:highlight>
                  <a:srgbClr val="FFFFFF"/>
                </a:highlight>
              </a:rPr>
              <a:t> </a:t>
            </a:r>
            <a:r>
              <a:rPr lang="en-GB">
                <a:solidFill>
                  <a:srgbClr val="6D180B"/>
                </a:solidFill>
                <a:highlight>
                  <a:srgbClr val="F2F2F2"/>
                </a:highlight>
                <a:latin typeface="Consolas"/>
                <a:ea typeface="Consolas"/>
                <a:cs typeface="Consolas"/>
                <a:sym typeface="Consolas"/>
              </a:rPr>
              <a:t>scope</a:t>
            </a:r>
            <a:r>
              <a:rPr lang="en-GB">
                <a:solidFill>
                  <a:srgbClr val="333333"/>
                </a:solidFill>
                <a:highlight>
                  <a:srgbClr val="FFFFFF"/>
                </a:highlight>
              </a:rPr>
              <a:t>) contains the following provided libraries: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4a038af0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a038af0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33333"/>
                </a:solidFill>
                <a:highlight>
                  <a:srgbClr val="FFFFFF"/>
                </a:highlight>
              </a:rPr>
              <a:t>By default, </a:t>
            </a:r>
            <a:r>
              <a:rPr lang="en-GB">
                <a:solidFill>
                  <a:srgbClr val="6D180B"/>
                </a:solidFill>
                <a:highlight>
                  <a:srgbClr val="F2F2F2"/>
                </a:highlight>
                <a:latin typeface="Consolas"/>
                <a:ea typeface="Consolas"/>
                <a:cs typeface="Consolas"/>
                <a:sym typeface="Consolas"/>
              </a:rPr>
              <a:t>@SpringBootTest</a:t>
            </a:r>
            <a:r>
              <a:rPr lang="en-GB">
                <a:solidFill>
                  <a:srgbClr val="333333"/>
                </a:solidFill>
                <a:highlight>
                  <a:srgbClr val="FFFFFF"/>
                </a:highlight>
              </a:rPr>
              <a:t> will not start a server. You can use the </a:t>
            </a:r>
            <a:r>
              <a:rPr lang="en-GB">
                <a:solidFill>
                  <a:srgbClr val="6D180B"/>
                </a:solidFill>
                <a:highlight>
                  <a:srgbClr val="F2F2F2"/>
                </a:highlight>
                <a:latin typeface="Consolas"/>
                <a:ea typeface="Consolas"/>
                <a:cs typeface="Consolas"/>
                <a:sym typeface="Consolas"/>
              </a:rPr>
              <a:t>webEnvironment</a:t>
            </a:r>
            <a:r>
              <a:rPr lang="en-GB">
                <a:solidFill>
                  <a:srgbClr val="333333"/>
                </a:solidFill>
                <a:highlight>
                  <a:srgbClr val="FFFFFF"/>
                </a:highlight>
              </a:rPr>
              <a:t> attribute of </a:t>
            </a:r>
            <a:r>
              <a:rPr lang="en-GB">
                <a:solidFill>
                  <a:srgbClr val="6D180B"/>
                </a:solidFill>
                <a:highlight>
                  <a:srgbClr val="F2F2F2"/>
                </a:highlight>
                <a:latin typeface="Consolas"/>
                <a:ea typeface="Consolas"/>
                <a:cs typeface="Consolas"/>
                <a:sym typeface="Consolas"/>
              </a:rPr>
              <a:t>@SpringBootTest</a:t>
            </a:r>
            <a:r>
              <a:rPr lang="en-GB">
                <a:solidFill>
                  <a:srgbClr val="333333"/>
                </a:solidFill>
                <a:highlight>
                  <a:srgbClr val="FFFFFF"/>
                </a:highlight>
              </a:rPr>
              <a:t> to further refine how your tests run: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4a038af0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4a038af0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4a038af0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4a038af0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50">
                <a:solidFill>
                  <a:srgbClr val="34302D"/>
                </a:solidFill>
                <a:highlight>
                  <a:srgbClr val="F1F1F1"/>
                </a:highlight>
              </a:rPr>
              <a:t>It’s nice to have a sanity check like that</a:t>
            </a:r>
            <a:r>
              <a:rPr lang="en-GB" sz="1150">
                <a:solidFill>
                  <a:srgbClr val="34302D"/>
                </a:solidFill>
                <a:highlight>
                  <a:srgbClr val="F1F1F1"/>
                </a:highlight>
              </a:rPr>
              <a:t>, but we should also write some tests that assert the behaviour of our application. To do that we could start the application up and listen for a connection like it would do in production, and then send an HTTP request and assert the response.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4dd22e3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4dd22e3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4dd22e36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4dd22e36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st.github.com/nursultanturdaliev/6ba686b944a750f6a2ec0db9d8c5f7f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st.github.com/nursultanturdaliev/febbc3d3c4767a5e297b5400a01108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st.github.com/nursultanturdaliev/ec2a8bb3a8d140f4034fd6cac8e5f43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pring.io/guides/gs/testing-web/" TargetMode="External"/><Relationship Id="rId4" Type="http://schemas.openxmlformats.org/officeDocument/2006/relationships/hyperlink" Target="https://www.baeldung.com/integration-testing-in-spring" TargetMode="External"/><Relationship Id="rId5" Type="http://schemas.openxmlformats.org/officeDocument/2006/relationships/hyperlink" Target="https://www.baeldung.com/rest-template" TargetMode="External"/><Relationship Id="rId6" Type="http://schemas.openxmlformats.org/officeDocument/2006/relationships/hyperlink" Target="https://www.baeldung.com/junit-before-beforeclass-beforeeach-beforeall" TargetMode="External"/><Relationship Id="rId7" Type="http://schemas.openxmlformats.org/officeDocument/2006/relationships/hyperlink" Target="https://reflectoring.io/unit-testing-spring-bo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unit.org/" TargetMode="External"/><Relationship Id="rId4" Type="http://schemas.openxmlformats.org/officeDocument/2006/relationships/hyperlink" Target="https://docs.spring.io/spring/docs/5.1.10.RELEASE/spring-framework-reference/testing.html#integration-testing" TargetMode="External"/><Relationship Id="rId9" Type="http://schemas.openxmlformats.org/officeDocument/2006/relationships/hyperlink" Target="https://github.com/jayway/JsonPath" TargetMode="External"/><Relationship Id="rId5" Type="http://schemas.openxmlformats.org/officeDocument/2006/relationships/hyperlink" Target="https://joel-costigliola.github.io/assertj/" TargetMode="External"/><Relationship Id="rId6" Type="http://schemas.openxmlformats.org/officeDocument/2006/relationships/hyperlink" Target="https://github.com/hamcrest/JavaHamcrest" TargetMode="External"/><Relationship Id="rId7" Type="http://schemas.openxmlformats.org/officeDocument/2006/relationships/hyperlink" Target="https://mockito.github.io/" TargetMode="External"/><Relationship Id="rId8" Type="http://schemas.openxmlformats.org/officeDocument/2006/relationships/hyperlink" Target="https://github.com/skyscreamer/JSONasser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st.github.com/nursultanturdaliev/f8318c9644995ba06048410007841a1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joel-costigliola.github.io/assertj/"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Spring Boot Testing 2</a:t>
            </a:r>
            <a:endParaRPr/>
          </a:p>
        </p:txBody>
      </p:sp>
      <p:sp>
        <p:nvSpPr>
          <p:cNvPr id="55" name="Google Shape;55;p13"/>
          <p:cNvSpPr txBox="1"/>
          <p:nvPr/>
        </p:nvSpPr>
        <p:spPr>
          <a:xfrm>
            <a:off x="1863900" y="2980775"/>
            <a:ext cx="5416200" cy="11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rgbClr val="E69138"/>
                </a:solidFill>
              </a:rPr>
              <a:t>End To End Testing </a:t>
            </a:r>
            <a:br>
              <a:rPr b="1" lang="en-GB" sz="1800">
                <a:solidFill>
                  <a:srgbClr val="E69138"/>
                </a:solidFill>
              </a:rPr>
            </a:br>
            <a:r>
              <a:rPr b="1" lang="en-GB" sz="1800">
                <a:solidFill>
                  <a:srgbClr val="E69138"/>
                </a:solidFill>
              </a:rPr>
              <a:t>TestRestTemplate &amp; Database Prepopulating</a:t>
            </a:r>
            <a:br>
              <a:rPr b="1" lang="en-GB" sz="1800">
                <a:solidFill>
                  <a:srgbClr val="E69138"/>
                </a:solidFill>
              </a:rPr>
            </a:br>
            <a:r>
              <a:rPr b="1" lang="en-GB" sz="1800">
                <a:solidFill>
                  <a:srgbClr val="E69138"/>
                </a:solidFill>
              </a:rPr>
              <a:t>Unit Testing</a:t>
            </a:r>
            <a:endParaRPr b="1" sz="1800">
              <a:solidFill>
                <a:srgbClr val="E6913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TestRestTemplate </a:t>
            </a:r>
            <a:r>
              <a:rPr b="1" lang="en-GB">
                <a:solidFill>
                  <a:srgbClr val="000000"/>
                </a:solidFill>
                <a:highlight>
                  <a:srgbClr val="FFFFFF"/>
                </a:highlight>
              </a:rPr>
              <a:t>getForObject</a:t>
            </a:r>
            <a:endParaRPr b="1">
              <a:solidFill>
                <a:srgbClr val="000000"/>
              </a:solidFill>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br>
              <a:rPr lang="en-GB">
                <a:solidFill>
                  <a:srgbClr val="808000"/>
                </a:solidFill>
                <a:highlight>
                  <a:srgbClr val="FFFFFF"/>
                </a:highlight>
              </a:rPr>
            </a:br>
            <a:br>
              <a:rPr lang="en-GB">
                <a:solidFill>
                  <a:srgbClr val="808000"/>
                </a:solidFill>
                <a:highlight>
                  <a:srgbClr val="FFFFFF"/>
                </a:highlight>
              </a:rPr>
            </a:br>
            <a:r>
              <a:rPr lang="en-GB">
                <a:solidFill>
                  <a:srgbClr val="808000"/>
                </a:solidFill>
                <a:highlight>
                  <a:srgbClr val="FFFFFF"/>
                </a:highlight>
              </a:rPr>
              <a:t>@Test</a:t>
            </a:r>
            <a:endParaRPr>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b="1" lang="en-GB">
                <a:solidFill>
                  <a:srgbClr val="000080"/>
                </a:solidFill>
                <a:highlight>
                  <a:srgbClr val="FFFFFF"/>
                </a:highlight>
              </a:rPr>
              <a:t>public void </a:t>
            </a:r>
            <a:r>
              <a:rPr lang="en-GB">
                <a:solidFill>
                  <a:schemeClr val="dk1"/>
                </a:solidFill>
                <a:highlight>
                  <a:srgbClr val="FFFFFF"/>
                </a:highlight>
              </a:rPr>
              <a:t>testFetchAllUsersEndpoint()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r>
              <a:rPr i="1" lang="en-GB">
                <a:solidFill>
                  <a:schemeClr val="dk1"/>
                </a:solidFill>
                <a:highlight>
                  <a:srgbClr val="FFFFFF"/>
                </a:highlight>
              </a:rPr>
              <a:t>assertThat</a:t>
            </a:r>
            <a:r>
              <a:rPr lang="en-GB">
                <a:solidFill>
                  <a:schemeClr val="dk1"/>
                </a:solidFill>
                <a:highlight>
                  <a:srgbClr val="FFFFFF"/>
                </a:highlight>
              </a:rPr>
              <a:t>(</a:t>
            </a:r>
            <a:r>
              <a:rPr b="1" lang="en-GB">
                <a:solidFill>
                  <a:srgbClr val="000080"/>
                </a:solidFill>
                <a:highlight>
                  <a:srgbClr val="FFFFFF"/>
                </a:highlight>
              </a:rPr>
              <a:t>this</a:t>
            </a:r>
            <a:r>
              <a:rPr lang="en-GB">
                <a:solidFill>
                  <a:schemeClr val="dk1"/>
                </a:solidFill>
                <a:highlight>
                  <a:srgbClr val="FFFFFF"/>
                </a:highlight>
              </a:rPr>
              <a:t>.</a:t>
            </a:r>
            <a:r>
              <a:rPr b="1" lang="en-GB">
                <a:solidFill>
                  <a:srgbClr val="660E7A"/>
                </a:solidFill>
                <a:highlight>
                  <a:srgbClr val="FFFFFF"/>
                </a:highlight>
              </a:rPr>
              <a:t>restTemplate</a:t>
            </a:r>
            <a:r>
              <a:rPr lang="en-GB">
                <a:solidFill>
                  <a:schemeClr val="dk1"/>
                </a:solidFill>
                <a:highlight>
                  <a:srgbClr val="FFFFFF"/>
                </a:highlight>
              </a:rPr>
              <a:t>.getForObject(</a:t>
            </a:r>
            <a:r>
              <a:rPr b="1" i="1" lang="en-GB">
                <a:solidFill>
                  <a:srgbClr val="660E7A"/>
                </a:solidFill>
                <a:highlight>
                  <a:srgbClr val="FFFFFF"/>
                </a:highlight>
              </a:rPr>
              <a:t>HTTP_LOCALHOST </a:t>
            </a:r>
            <a:r>
              <a:rPr lang="en-GB">
                <a:solidFill>
                  <a:schemeClr val="dk1"/>
                </a:solidFill>
                <a:highlight>
                  <a:srgbClr val="FFFFFF"/>
                </a:highlight>
              </a:rPr>
              <a:t>+ </a:t>
            </a:r>
            <a:r>
              <a:rPr b="1" lang="en-GB">
                <a:solidFill>
                  <a:srgbClr val="660E7A"/>
                </a:solidFill>
                <a:highlight>
                  <a:srgbClr val="FFFFFF"/>
                </a:highlight>
              </a:rPr>
              <a:t>port </a:t>
            </a:r>
            <a:r>
              <a:rPr lang="en-GB">
                <a:solidFill>
                  <a:schemeClr val="dk1"/>
                </a:solidFill>
                <a:highlight>
                  <a:srgbClr val="FFFFFF"/>
                </a:highlight>
              </a:rPr>
              <a:t>+ </a:t>
            </a:r>
            <a:r>
              <a:rPr b="1" lang="en-GB">
                <a:solidFill>
                  <a:srgbClr val="008000"/>
                </a:solidFill>
                <a:highlight>
                  <a:srgbClr val="FFFFFF"/>
                </a:highlight>
              </a:rPr>
              <a:t>"/api/users/"</a:t>
            </a:r>
            <a:r>
              <a:rPr lang="en-GB">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User[].</a:t>
            </a:r>
            <a:r>
              <a:rPr b="1" lang="en-GB">
                <a:solidFill>
                  <a:srgbClr val="000080"/>
                </a:solidFill>
                <a:highlight>
                  <a:srgbClr val="FFFFFF"/>
                </a:highlight>
              </a:rPr>
              <a:t>class</a:t>
            </a:r>
            <a:r>
              <a:rPr lang="en-GB">
                <a:solidFill>
                  <a:schemeClr val="dk1"/>
                </a:solidFill>
                <a:highlight>
                  <a:srgbClr val="FFFFFF"/>
                </a:highlight>
              </a:rPr>
              <a:t>)).hasSize(</a:t>
            </a:r>
            <a:r>
              <a:rPr lang="en-GB">
                <a:solidFill>
                  <a:srgbClr val="0000FF"/>
                </a:solidFill>
                <a:highlight>
                  <a:srgbClr val="FFFFFF"/>
                </a:highlight>
              </a:rPr>
              <a:t>2</a:t>
            </a:r>
            <a:r>
              <a:rPr lang="en-GB">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rPr lang="en-GB">
                <a:solidFill>
                  <a:schemeClr val="dk1"/>
                </a:solidFill>
                <a:highlight>
                  <a:srgbClr val="FFFFFF"/>
                </a:highlight>
              </a:rPr>
              <a:t>}</a:t>
            </a:r>
            <a:endParaRPr/>
          </a:p>
        </p:txBody>
      </p:sp>
      <p:sp>
        <p:nvSpPr>
          <p:cNvPr id="113" name="Google Shape;113;p22"/>
          <p:cNvSpPr txBox="1"/>
          <p:nvPr/>
        </p:nvSpPr>
        <p:spPr>
          <a:xfrm>
            <a:off x="1826250" y="4703625"/>
            <a:ext cx="54915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3"/>
              </a:rPr>
              <a:t>https://gist.github.com/nursultanturdaliev/6ba686b944a750f6a2ec0db9d8c5f7fa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TestRestTemplate </a:t>
            </a:r>
            <a:r>
              <a:rPr b="1" lang="en-GB"/>
              <a:t>getForEntity </a:t>
            </a:r>
            <a:endParaRPr b="1"/>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400">
                <a:solidFill>
                  <a:srgbClr val="000080"/>
                </a:solidFill>
                <a:highlight>
                  <a:srgbClr val="FFFFFF"/>
                </a:highlight>
              </a:rPr>
              <a:t>public void </a:t>
            </a:r>
            <a:r>
              <a:rPr lang="en-GB" sz="1400">
                <a:solidFill>
                  <a:schemeClr val="dk1"/>
                </a:solidFill>
                <a:highlight>
                  <a:srgbClr val="FFFFFF"/>
                </a:highlight>
              </a:rPr>
              <a:t>testFetchUserEndpointWithExistingUser() {</a:t>
            </a:r>
            <a:endParaRPr sz="14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GB" sz="1400">
                <a:solidFill>
                  <a:schemeClr val="dk1"/>
                </a:solidFill>
                <a:highlight>
                  <a:srgbClr val="FFFFFF"/>
                </a:highlight>
              </a:rPr>
              <a:t>   User firstUser = </a:t>
            </a:r>
            <a:r>
              <a:rPr b="1" lang="en-GB" sz="1400">
                <a:solidFill>
                  <a:srgbClr val="000080"/>
                </a:solidFill>
                <a:highlight>
                  <a:srgbClr val="FFFFFF"/>
                </a:highlight>
              </a:rPr>
              <a:t>this</a:t>
            </a:r>
            <a:r>
              <a:rPr lang="en-GB" sz="1400">
                <a:solidFill>
                  <a:schemeClr val="dk1"/>
                </a:solidFill>
                <a:highlight>
                  <a:srgbClr val="FFFFFF"/>
                </a:highlight>
              </a:rPr>
              <a:t>.</a:t>
            </a:r>
            <a:r>
              <a:rPr b="1" lang="en-GB" sz="1400">
                <a:solidFill>
                  <a:srgbClr val="660E7A"/>
                </a:solidFill>
                <a:highlight>
                  <a:srgbClr val="FFFFFF"/>
                </a:highlight>
              </a:rPr>
              <a:t>restTemplate</a:t>
            </a:r>
            <a:r>
              <a:rPr lang="en-GB" sz="1400">
                <a:solidFill>
                  <a:schemeClr val="dk1"/>
                </a:solidFill>
                <a:highlight>
                  <a:srgbClr val="FFFFFF"/>
                </a:highlight>
              </a:rPr>
              <a:t>.getForObject(</a:t>
            </a:r>
            <a:r>
              <a:rPr b="1" i="1" lang="en-GB" sz="1400">
                <a:solidFill>
                  <a:srgbClr val="660E7A"/>
                </a:solidFill>
                <a:highlight>
                  <a:srgbClr val="FFFFFF"/>
                </a:highlight>
              </a:rPr>
              <a:t>HTTP_LOCALHOST </a:t>
            </a:r>
            <a:r>
              <a:rPr lang="en-GB" sz="1400">
                <a:solidFill>
                  <a:schemeClr val="dk1"/>
                </a:solidFill>
                <a:highlight>
                  <a:srgbClr val="FFFFFF"/>
                </a:highlight>
              </a:rPr>
              <a:t>+ </a:t>
            </a:r>
            <a:r>
              <a:rPr b="1" lang="en-GB" sz="1400">
                <a:solidFill>
                  <a:srgbClr val="660E7A"/>
                </a:solidFill>
                <a:highlight>
                  <a:srgbClr val="FFFFFF"/>
                </a:highlight>
              </a:rPr>
              <a:t>port </a:t>
            </a:r>
            <a:r>
              <a:rPr lang="en-GB" sz="1400">
                <a:solidFill>
                  <a:schemeClr val="dk1"/>
                </a:solidFill>
                <a:highlight>
                  <a:srgbClr val="FFFFFF"/>
                </a:highlight>
              </a:rPr>
              <a:t>+ </a:t>
            </a:r>
            <a:r>
              <a:rPr b="1" lang="en-GB" sz="1400">
                <a:solidFill>
                  <a:srgbClr val="008000"/>
                </a:solidFill>
                <a:highlight>
                  <a:srgbClr val="FFFFFF"/>
                </a:highlight>
              </a:rPr>
              <a:t>"/api/users/1"</a:t>
            </a:r>
            <a:r>
              <a:rPr lang="en-GB" sz="1400">
                <a:solidFill>
                  <a:schemeClr val="dk1"/>
                </a:solidFill>
                <a:highlight>
                  <a:srgbClr val="FFFFFF"/>
                </a:highlight>
              </a:rPr>
              <a:t>, User.</a:t>
            </a:r>
            <a:r>
              <a:rPr b="1" lang="en-GB" sz="1400">
                <a:solidFill>
                  <a:srgbClr val="000080"/>
                </a:solidFill>
                <a:highlight>
                  <a:srgbClr val="FFFFFF"/>
                </a:highlight>
              </a:rPr>
              <a:t>class</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GB" sz="1400">
                <a:solidFill>
                  <a:schemeClr val="dk1"/>
                </a:solidFill>
                <a:highlight>
                  <a:srgbClr val="FFFFFF"/>
                </a:highlight>
              </a:rPr>
              <a:t>   </a:t>
            </a:r>
            <a:r>
              <a:rPr i="1" lang="en-GB" sz="1400">
                <a:solidFill>
                  <a:schemeClr val="dk1"/>
                </a:solidFill>
                <a:highlight>
                  <a:srgbClr val="FFFFFF"/>
                </a:highlight>
              </a:rPr>
              <a:t>assertThat</a:t>
            </a:r>
            <a:r>
              <a:rPr lang="en-GB" sz="1400">
                <a:solidFill>
                  <a:schemeClr val="dk1"/>
                </a:solidFill>
                <a:highlight>
                  <a:srgbClr val="FFFFFF"/>
                </a:highlight>
              </a:rPr>
              <a:t>(firstUser).hasFieldOrPropertyWithValue(</a:t>
            </a:r>
            <a:r>
              <a:rPr b="1" lang="en-GB" sz="1400">
                <a:solidFill>
                  <a:srgbClr val="008000"/>
                </a:solidFill>
                <a:highlight>
                  <a:srgbClr val="FFFFFF"/>
                </a:highlight>
              </a:rPr>
              <a:t>"firstName"</a:t>
            </a:r>
            <a:r>
              <a:rPr lang="en-GB" sz="1400">
                <a:solidFill>
                  <a:schemeClr val="dk1"/>
                </a:solidFill>
                <a:highlight>
                  <a:srgbClr val="FFFFFF"/>
                </a:highlight>
              </a:rPr>
              <a:t>, </a:t>
            </a:r>
            <a:r>
              <a:rPr b="1" lang="en-GB" sz="1400">
                <a:solidFill>
                  <a:srgbClr val="008000"/>
                </a:solidFill>
                <a:highlight>
                  <a:srgbClr val="FFFFFF"/>
                </a:highlight>
              </a:rPr>
              <a:t>"Nursultan"</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GB" sz="1400">
                <a:solidFill>
                  <a:schemeClr val="dk1"/>
                </a:solidFill>
                <a:highlight>
                  <a:srgbClr val="FFFFFF"/>
                </a:highlight>
              </a:rPr>
              <a:t>   </a:t>
            </a:r>
            <a:r>
              <a:rPr i="1" lang="en-GB" sz="1400">
                <a:solidFill>
                  <a:schemeClr val="dk1"/>
                </a:solidFill>
                <a:highlight>
                  <a:srgbClr val="FFFFFF"/>
                </a:highlight>
              </a:rPr>
              <a:t>assertThat</a:t>
            </a:r>
            <a:r>
              <a:rPr lang="en-GB" sz="1400">
                <a:solidFill>
                  <a:schemeClr val="dk1"/>
                </a:solidFill>
                <a:highlight>
                  <a:srgbClr val="FFFFFF"/>
                </a:highlight>
              </a:rPr>
              <a:t>(firstUser).hasFieldOrPropertyWithValue(</a:t>
            </a:r>
            <a:r>
              <a:rPr b="1" lang="en-GB" sz="1400">
                <a:solidFill>
                  <a:srgbClr val="008000"/>
                </a:solidFill>
                <a:highlight>
                  <a:srgbClr val="FFFFFF"/>
                </a:highlight>
              </a:rPr>
              <a:t>"lastName"</a:t>
            </a:r>
            <a:r>
              <a:rPr lang="en-GB" sz="1400">
                <a:solidFill>
                  <a:schemeClr val="dk1"/>
                </a:solidFill>
                <a:highlight>
                  <a:srgbClr val="FFFFFF"/>
                </a:highlight>
              </a:rPr>
              <a:t>, </a:t>
            </a:r>
            <a:r>
              <a:rPr b="1" lang="en-GB" sz="1400">
                <a:solidFill>
                  <a:srgbClr val="008000"/>
                </a:solidFill>
                <a:highlight>
                  <a:srgbClr val="FFFFFF"/>
                </a:highlight>
              </a:rPr>
              <a:t>"Turdaliev"</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1600"/>
              </a:spcBef>
              <a:spcAft>
                <a:spcPts val="1600"/>
              </a:spcAft>
              <a:buNone/>
            </a:pPr>
            <a:r>
              <a:rPr lang="en-GB" sz="1400">
                <a:solidFill>
                  <a:schemeClr val="dk1"/>
                </a:solidFill>
                <a:highlight>
                  <a:srgbClr val="FFFFFF"/>
                </a:highlight>
              </a:rPr>
              <a:t>}</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TestRestTemplate </a:t>
            </a:r>
            <a:r>
              <a:rPr b="1" lang="en-GB"/>
              <a:t>postForEntity</a:t>
            </a:r>
            <a:endParaRPr b="1"/>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GB" sz="1200">
                <a:solidFill>
                  <a:srgbClr val="808000"/>
                </a:solidFill>
                <a:highlight>
                  <a:srgbClr val="FFFFFF"/>
                </a:highlight>
              </a:rPr>
            </a:br>
            <a:r>
              <a:rPr lang="en-GB" sz="1400">
                <a:solidFill>
                  <a:srgbClr val="808000"/>
                </a:solidFill>
                <a:highlight>
                  <a:srgbClr val="FFFFFF"/>
                </a:highlight>
              </a:rPr>
              <a:t>@Test</a:t>
            </a:r>
            <a:endParaRPr sz="1400">
              <a:solidFill>
                <a:srgbClr val="808000"/>
              </a:solidFill>
              <a:highlight>
                <a:srgbClr val="FFFFFF"/>
              </a:highlight>
            </a:endParaRPr>
          </a:p>
          <a:p>
            <a:pPr indent="0" lvl="0" marL="0" rtl="0" algn="l">
              <a:spcBef>
                <a:spcPts val="0"/>
              </a:spcBef>
              <a:spcAft>
                <a:spcPts val="0"/>
              </a:spcAft>
              <a:buNone/>
            </a:pPr>
            <a:r>
              <a:rPr b="1" lang="en-GB" sz="1400">
                <a:solidFill>
                  <a:srgbClr val="000080"/>
                </a:solidFill>
                <a:highlight>
                  <a:srgbClr val="FFFFFF"/>
                </a:highlight>
              </a:rPr>
              <a:t>public void </a:t>
            </a:r>
            <a:r>
              <a:rPr lang="en-GB" sz="1400">
                <a:solidFill>
                  <a:schemeClr val="dk1"/>
                </a:solidFill>
                <a:highlight>
                  <a:srgbClr val="FFFFFF"/>
                </a:highlight>
              </a:rPr>
              <a:t>testCreateUserEndpoint() </a:t>
            </a:r>
            <a:r>
              <a:rPr b="1" lang="en-GB" sz="1400">
                <a:solidFill>
                  <a:srgbClr val="000080"/>
                </a:solidFill>
                <a:highlight>
                  <a:srgbClr val="FFFFFF"/>
                </a:highlight>
              </a:rPr>
              <a:t>throws </a:t>
            </a:r>
            <a:r>
              <a:rPr lang="en-GB" sz="1400">
                <a:solidFill>
                  <a:schemeClr val="dk1"/>
                </a:solidFill>
                <a:highlight>
                  <a:srgbClr val="FFFFFF"/>
                </a:highlight>
              </a:rPr>
              <a:t>URISyntaxException {</a:t>
            </a:r>
            <a:endParaRPr sz="1400">
              <a:solidFill>
                <a:schemeClr val="dk1"/>
              </a:solidFill>
              <a:highlight>
                <a:srgbClr val="FFFFFF"/>
              </a:highlight>
            </a:endParaRPr>
          </a:p>
          <a:p>
            <a:pPr indent="0" lvl="0" marL="0" rtl="0" algn="l">
              <a:spcBef>
                <a:spcPts val="0"/>
              </a:spcBef>
              <a:spcAft>
                <a:spcPts val="0"/>
              </a:spcAft>
              <a:buNone/>
            </a:pPr>
            <a:r>
              <a:rPr lang="en-GB" sz="1400">
                <a:solidFill>
                  <a:schemeClr val="dk1"/>
                </a:solidFill>
                <a:highlight>
                  <a:srgbClr val="FFFFFF"/>
                </a:highlight>
              </a:rPr>
              <a:t>   URI url = </a:t>
            </a:r>
            <a:r>
              <a:rPr b="1" lang="en-GB" sz="1400">
                <a:solidFill>
                  <a:srgbClr val="000080"/>
                </a:solidFill>
                <a:highlight>
                  <a:srgbClr val="FFFFFF"/>
                </a:highlight>
              </a:rPr>
              <a:t>new </a:t>
            </a:r>
            <a:r>
              <a:rPr lang="en-GB" sz="1400">
                <a:solidFill>
                  <a:schemeClr val="dk1"/>
                </a:solidFill>
                <a:highlight>
                  <a:srgbClr val="FFFFFF"/>
                </a:highlight>
              </a:rPr>
              <a:t>URI(</a:t>
            </a:r>
            <a:r>
              <a:rPr b="1" i="1" lang="en-GB" sz="1400">
                <a:solidFill>
                  <a:srgbClr val="660E7A"/>
                </a:solidFill>
                <a:highlight>
                  <a:srgbClr val="FFFFFF"/>
                </a:highlight>
              </a:rPr>
              <a:t>HTTP_LOCALHOST </a:t>
            </a:r>
            <a:r>
              <a:rPr lang="en-GB" sz="1400">
                <a:solidFill>
                  <a:schemeClr val="dk1"/>
                </a:solidFill>
                <a:highlight>
                  <a:srgbClr val="FFFFFF"/>
                </a:highlight>
              </a:rPr>
              <a:t>+ </a:t>
            </a:r>
            <a:r>
              <a:rPr b="1" lang="en-GB" sz="1400">
                <a:solidFill>
                  <a:srgbClr val="660E7A"/>
                </a:solidFill>
                <a:highlight>
                  <a:srgbClr val="FFFFFF"/>
                </a:highlight>
              </a:rPr>
              <a:t>port </a:t>
            </a:r>
            <a:r>
              <a:rPr lang="en-GB" sz="1400">
                <a:solidFill>
                  <a:schemeClr val="dk1"/>
                </a:solidFill>
                <a:highlight>
                  <a:srgbClr val="FFFFFF"/>
                </a:highlight>
              </a:rPr>
              <a:t>+ </a:t>
            </a:r>
            <a:r>
              <a:rPr b="1" lang="en-GB" sz="1400">
                <a:solidFill>
                  <a:srgbClr val="008000"/>
                </a:solidFill>
                <a:highlight>
                  <a:srgbClr val="FFFFFF"/>
                </a:highlight>
              </a:rPr>
              <a:t>"/api/users/"</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None/>
            </a:pPr>
            <a:r>
              <a:rPr lang="en-GB" sz="1400">
                <a:solidFill>
                  <a:schemeClr val="dk1"/>
                </a:solidFill>
                <a:highlight>
                  <a:srgbClr val="FFFFFF"/>
                </a:highlight>
              </a:rPr>
              <a:t>   ResponseEntity&lt;User&gt; userResponseEntity = </a:t>
            </a:r>
            <a:r>
              <a:rPr b="1" lang="en-GB" sz="1400">
                <a:solidFill>
                  <a:srgbClr val="000080"/>
                </a:solidFill>
                <a:highlight>
                  <a:srgbClr val="FFFFFF"/>
                </a:highlight>
              </a:rPr>
              <a:t>this</a:t>
            </a:r>
            <a:r>
              <a:rPr lang="en-GB" sz="1400">
                <a:solidFill>
                  <a:schemeClr val="dk1"/>
                </a:solidFill>
                <a:highlight>
                  <a:srgbClr val="FFFFFF"/>
                </a:highlight>
              </a:rPr>
              <a:t>.</a:t>
            </a:r>
            <a:r>
              <a:rPr b="1" lang="en-GB" sz="1400">
                <a:solidFill>
                  <a:srgbClr val="660E7A"/>
                </a:solidFill>
                <a:highlight>
                  <a:srgbClr val="FFFFFF"/>
                </a:highlight>
              </a:rPr>
              <a:t>restTemplate</a:t>
            </a:r>
            <a:endParaRPr b="1" sz="1400">
              <a:solidFill>
                <a:srgbClr val="660E7A"/>
              </a:solidFill>
              <a:highlight>
                <a:srgbClr val="FFFFFF"/>
              </a:highlight>
            </a:endParaRPr>
          </a:p>
          <a:p>
            <a:pPr indent="0" lvl="0" marL="0" rtl="0" algn="l">
              <a:spcBef>
                <a:spcPts val="0"/>
              </a:spcBef>
              <a:spcAft>
                <a:spcPts val="0"/>
              </a:spcAft>
              <a:buNone/>
            </a:pPr>
            <a:r>
              <a:rPr b="1" lang="en-GB" sz="1400">
                <a:solidFill>
                  <a:srgbClr val="660E7A"/>
                </a:solidFill>
                <a:highlight>
                  <a:srgbClr val="FFFFFF"/>
                </a:highlight>
              </a:rPr>
              <a:t>           </a:t>
            </a:r>
            <a:r>
              <a:rPr lang="en-GB" sz="1400">
                <a:solidFill>
                  <a:schemeClr val="dk1"/>
                </a:solidFill>
                <a:highlight>
                  <a:srgbClr val="FFFFFF"/>
                </a:highlight>
              </a:rPr>
              <a:t>.postForEntity(url, </a:t>
            </a:r>
            <a:r>
              <a:rPr b="1" lang="en-GB" sz="1400">
                <a:solidFill>
                  <a:srgbClr val="000080"/>
                </a:solidFill>
                <a:highlight>
                  <a:srgbClr val="FFFFFF"/>
                </a:highlight>
              </a:rPr>
              <a:t>new </a:t>
            </a:r>
            <a:r>
              <a:rPr lang="en-GB" sz="1400">
                <a:solidFill>
                  <a:schemeClr val="dk1"/>
                </a:solidFill>
                <a:highlight>
                  <a:srgbClr val="FFFFFF"/>
                </a:highlight>
              </a:rPr>
              <a:t>User(</a:t>
            </a:r>
            <a:r>
              <a:rPr b="1" lang="en-GB" sz="1400">
                <a:solidFill>
                  <a:srgbClr val="008000"/>
                </a:solidFill>
                <a:highlight>
                  <a:srgbClr val="FFFFFF"/>
                </a:highlight>
              </a:rPr>
              <a:t>"Tokon"</a:t>
            </a:r>
            <a:r>
              <a:rPr lang="en-GB" sz="1400">
                <a:solidFill>
                  <a:schemeClr val="dk1"/>
                </a:solidFill>
                <a:highlight>
                  <a:srgbClr val="FFFFFF"/>
                </a:highlight>
              </a:rPr>
              <a:t>, </a:t>
            </a:r>
            <a:r>
              <a:rPr b="1" lang="en-GB" sz="1400">
                <a:solidFill>
                  <a:srgbClr val="008000"/>
                </a:solidFill>
                <a:highlight>
                  <a:srgbClr val="FFFFFF"/>
                </a:highlight>
              </a:rPr>
              <a:t>"</a:t>
            </a:r>
            <a:r>
              <a:rPr b="1" lang="en-GB" sz="1400">
                <a:solidFill>
                  <a:srgbClr val="008000"/>
                </a:solidFill>
                <a:highlight>
                  <a:srgbClr val="FFFFFF"/>
                </a:highlight>
              </a:rPr>
              <a:t>Mamytov</a:t>
            </a:r>
            <a:r>
              <a:rPr b="1" lang="en-GB" sz="1400">
                <a:solidFill>
                  <a:srgbClr val="008000"/>
                </a:solidFill>
                <a:highlight>
                  <a:srgbClr val="FFFFFF"/>
                </a:highlight>
              </a:rPr>
              <a:t>"</a:t>
            </a:r>
            <a:r>
              <a:rPr lang="en-GB" sz="1400">
                <a:solidFill>
                  <a:schemeClr val="dk1"/>
                </a:solidFill>
                <a:highlight>
                  <a:srgbClr val="FFFFFF"/>
                </a:highlight>
              </a:rPr>
              <a:t>), User.</a:t>
            </a:r>
            <a:r>
              <a:rPr b="1" lang="en-GB" sz="1400">
                <a:solidFill>
                  <a:srgbClr val="000080"/>
                </a:solidFill>
                <a:highlight>
                  <a:srgbClr val="FFFFFF"/>
                </a:highlight>
              </a:rPr>
              <a:t>class</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None/>
            </a:pPr>
            <a:r>
              <a:t/>
            </a:r>
            <a:endParaRPr sz="1400">
              <a:solidFill>
                <a:schemeClr val="dk1"/>
              </a:solidFill>
              <a:highlight>
                <a:srgbClr val="FFFFFF"/>
              </a:highlight>
            </a:endParaRPr>
          </a:p>
          <a:p>
            <a:pPr indent="0" lvl="0" marL="0" rtl="0" algn="l">
              <a:spcBef>
                <a:spcPts val="0"/>
              </a:spcBef>
              <a:spcAft>
                <a:spcPts val="0"/>
              </a:spcAft>
              <a:buNone/>
            </a:pPr>
            <a:r>
              <a:rPr lang="en-GB" sz="1400">
                <a:solidFill>
                  <a:schemeClr val="dk1"/>
                </a:solidFill>
                <a:highlight>
                  <a:srgbClr val="FFFFFF"/>
                </a:highlight>
              </a:rPr>
              <a:t>   </a:t>
            </a:r>
            <a:r>
              <a:rPr i="1" lang="en-GB" sz="1400">
                <a:solidFill>
                  <a:schemeClr val="dk1"/>
                </a:solidFill>
                <a:highlight>
                  <a:srgbClr val="FFFFFF"/>
                </a:highlight>
              </a:rPr>
              <a:t>assertThat</a:t>
            </a:r>
            <a:r>
              <a:rPr lang="en-GB" sz="1400">
                <a:solidFill>
                  <a:schemeClr val="dk1"/>
                </a:solidFill>
                <a:highlight>
                  <a:srgbClr val="FFFFFF"/>
                </a:highlight>
              </a:rPr>
              <a:t>(userResponseEntity.getStatusCode()).isEqualTo(HttpStatus.</a:t>
            </a:r>
            <a:r>
              <a:rPr b="1" i="1" lang="en-GB" sz="1400">
                <a:solidFill>
                  <a:srgbClr val="660E7A"/>
                </a:solidFill>
                <a:highlight>
                  <a:srgbClr val="FFFFFF"/>
                </a:highlight>
              </a:rPr>
              <a:t>CREATED</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None/>
            </a:pPr>
            <a:r>
              <a:rPr lang="en-GB" sz="1400">
                <a:solidFill>
                  <a:schemeClr val="dk1"/>
                </a:solidFill>
                <a:highlight>
                  <a:srgbClr val="FFFFFF"/>
                </a:highlight>
              </a:rPr>
              <a:t>   </a:t>
            </a:r>
            <a:r>
              <a:rPr i="1" lang="en-GB" sz="1400">
                <a:solidFill>
                  <a:schemeClr val="dk1"/>
                </a:solidFill>
                <a:highlight>
                  <a:srgbClr val="FFFFFF"/>
                </a:highlight>
              </a:rPr>
              <a:t>assertThat</a:t>
            </a:r>
            <a:r>
              <a:rPr lang="en-GB" sz="1400">
                <a:solidFill>
                  <a:schemeClr val="dk1"/>
                </a:solidFill>
                <a:highlight>
                  <a:srgbClr val="FFFFFF"/>
                </a:highlight>
              </a:rPr>
              <a:t>(userResponseEntity.getBody()).hasFieldOrPropertyWithValue(</a:t>
            </a:r>
            <a:r>
              <a:rPr b="1" lang="en-GB" sz="1400">
                <a:solidFill>
                  <a:srgbClr val="008000"/>
                </a:solidFill>
                <a:highlight>
                  <a:srgbClr val="FFFFFF"/>
                </a:highlight>
              </a:rPr>
              <a:t>"firstName"</a:t>
            </a:r>
            <a:r>
              <a:rPr lang="en-GB" sz="1400">
                <a:solidFill>
                  <a:schemeClr val="dk1"/>
                </a:solidFill>
                <a:highlight>
                  <a:srgbClr val="FFFFFF"/>
                </a:highlight>
              </a:rPr>
              <a:t>, </a:t>
            </a:r>
            <a:r>
              <a:rPr b="1" lang="en-GB" sz="1400">
                <a:solidFill>
                  <a:srgbClr val="008000"/>
                </a:solidFill>
                <a:highlight>
                  <a:srgbClr val="FFFFFF"/>
                </a:highlight>
              </a:rPr>
              <a:t>"Tokon"</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None/>
            </a:pPr>
            <a:r>
              <a:rPr lang="en-GB" sz="1400">
                <a:solidFill>
                  <a:schemeClr val="dk1"/>
                </a:solidFill>
                <a:highlight>
                  <a:srgbClr val="FFFFFF"/>
                </a:highlight>
              </a:rPr>
              <a:t>   </a:t>
            </a:r>
            <a:r>
              <a:rPr i="1" lang="en-GB" sz="1400">
                <a:solidFill>
                  <a:schemeClr val="dk1"/>
                </a:solidFill>
                <a:highlight>
                  <a:srgbClr val="FFFFFF"/>
                </a:highlight>
              </a:rPr>
              <a:t>assertThat</a:t>
            </a:r>
            <a:r>
              <a:rPr lang="en-GB" sz="1400">
                <a:solidFill>
                  <a:schemeClr val="dk1"/>
                </a:solidFill>
                <a:highlight>
                  <a:srgbClr val="FFFFFF"/>
                </a:highlight>
              </a:rPr>
              <a:t>(userResponseEntity.getBody()).hasFieldOrPropertyWithValue(</a:t>
            </a:r>
            <a:r>
              <a:rPr b="1" lang="en-GB" sz="1400">
                <a:solidFill>
                  <a:srgbClr val="008000"/>
                </a:solidFill>
                <a:highlight>
                  <a:srgbClr val="FFFFFF"/>
                </a:highlight>
              </a:rPr>
              <a:t>"lastName"</a:t>
            </a:r>
            <a:r>
              <a:rPr lang="en-GB" sz="1400">
                <a:solidFill>
                  <a:schemeClr val="dk1"/>
                </a:solidFill>
                <a:highlight>
                  <a:srgbClr val="FFFFFF"/>
                </a:highlight>
              </a:rPr>
              <a:t>, </a:t>
            </a:r>
            <a:r>
              <a:rPr b="1" lang="en-GB" sz="1400">
                <a:solidFill>
                  <a:srgbClr val="008000"/>
                </a:solidFill>
                <a:highlight>
                  <a:srgbClr val="FFFFFF"/>
                </a:highlight>
              </a:rPr>
              <a:t>"Mamytov"</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None/>
            </a:pPr>
            <a:r>
              <a:rPr lang="en-GB" sz="1400">
                <a:solidFill>
                  <a:schemeClr val="dk1"/>
                </a:solidFill>
                <a:highlight>
                  <a:srgbClr val="FFFFFF"/>
                </a:highlight>
              </a:rPr>
              <a:t>}</a:t>
            </a:r>
            <a:endParaRPr sz="1400">
              <a:solidFill>
                <a:srgbClr val="808000"/>
              </a:solidFill>
              <a:highlight>
                <a:srgbClr val="FFFFFF"/>
              </a:highlight>
            </a:endParaRPr>
          </a:p>
          <a:p>
            <a:pPr indent="0" lvl="0" marL="0" rtl="0" algn="l">
              <a:spcBef>
                <a:spcPts val="0"/>
              </a:spcBef>
              <a:spcAft>
                <a:spcPts val="0"/>
              </a:spcAft>
              <a:buNone/>
            </a:pPr>
            <a:r>
              <a:t/>
            </a:r>
            <a:endParaRPr sz="1200">
              <a:solidFill>
                <a:srgbClr val="808000"/>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Insert Data Into Database Using @Sql Method Level</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808000"/>
                </a:solidFill>
                <a:highlight>
                  <a:srgbClr val="FFFFFF"/>
                </a:highlight>
              </a:rPr>
              <a:t>@Test</a:t>
            </a:r>
            <a:endParaRPr sz="1300">
              <a:solidFill>
                <a:srgbClr val="808000"/>
              </a:solidFill>
              <a:highlight>
                <a:srgbClr val="FFFFFF"/>
              </a:highlight>
            </a:endParaRPr>
          </a:p>
          <a:p>
            <a:pPr indent="0" lvl="0" marL="0" rtl="0" algn="l">
              <a:spcBef>
                <a:spcPts val="0"/>
              </a:spcBef>
              <a:spcAft>
                <a:spcPts val="0"/>
              </a:spcAft>
              <a:buNone/>
            </a:pPr>
            <a:r>
              <a:rPr lang="en-GB" sz="1300">
                <a:solidFill>
                  <a:srgbClr val="808000"/>
                </a:solidFill>
                <a:highlight>
                  <a:srgbClr val="FFFFFF"/>
                </a:highlight>
              </a:rPr>
              <a:t>@Sql</a:t>
            </a:r>
            <a:r>
              <a:rPr lang="en-GB" sz="1300">
                <a:solidFill>
                  <a:schemeClr val="dk1"/>
                </a:solidFill>
                <a:highlight>
                  <a:srgbClr val="FFFFFF"/>
                </a:highlight>
              </a:rPr>
              <a:t>(executionPhase = </a:t>
            </a:r>
            <a:r>
              <a:rPr lang="en-GB" sz="1300">
                <a:solidFill>
                  <a:srgbClr val="808000"/>
                </a:solidFill>
                <a:highlight>
                  <a:srgbClr val="FFFFFF"/>
                </a:highlight>
              </a:rPr>
              <a:t>Sql</a:t>
            </a:r>
            <a:r>
              <a:rPr lang="en-GB" sz="1300">
                <a:solidFill>
                  <a:schemeClr val="dk1"/>
                </a:solidFill>
                <a:highlight>
                  <a:srgbClr val="FFFFFF"/>
                </a:highlight>
              </a:rPr>
              <a:t>.ExecutionPhase.</a:t>
            </a:r>
            <a:r>
              <a:rPr b="1" i="1" lang="en-GB" sz="1300">
                <a:solidFill>
                  <a:srgbClr val="660E7A"/>
                </a:solidFill>
                <a:highlight>
                  <a:srgbClr val="FFFFFF"/>
                </a:highlight>
              </a:rPr>
              <a:t>AFTER_TEST_METHOD</a:t>
            </a:r>
            <a:r>
              <a:rPr lang="en-GB" sz="1300">
                <a:solidFill>
                  <a:schemeClr val="dk1"/>
                </a:solidFill>
                <a:highlight>
                  <a:srgbClr val="FFFFFF"/>
                </a:highlight>
              </a:rPr>
              <a:t>, scripts = </a:t>
            </a:r>
            <a:r>
              <a:rPr b="1" lang="en-GB" sz="1300">
                <a:solidFill>
                  <a:srgbClr val="008000"/>
                </a:solidFill>
                <a:highlight>
                  <a:srgbClr val="FFFFFF"/>
                </a:highlight>
              </a:rPr>
              <a:t>"classpath:delete-users.sql"</a:t>
            </a:r>
            <a:r>
              <a:rPr lang="en-GB" sz="1300">
                <a:solidFill>
                  <a:schemeClr val="dk1"/>
                </a:solidFill>
                <a:highlight>
                  <a:srgbClr val="FFFFFF"/>
                </a:highlight>
              </a:rPr>
              <a:t>)</a:t>
            </a:r>
            <a:endParaRPr sz="1300">
              <a:solidFill>
                <a:schemeClr val="dk1"/>
              </a:solidFill>
              <a:highlight>
                <a:srgbClr val="FFFFFF"/>
              </a:highlight>
            </a:endParaRPr>
          </a:p>
          <a:p>
            <a:pPr indent="0" lvl="0" marL="0" rtl="0" algn="l">
              <a:spcBef>
                <a:spcPts val="0"/>
              </a:spcBef>
              <a:spcAft>
                <a:spcPts val="0"/>
              </a:spcAft>
              <a:buNone/>
            </a:pPr>
            <a:r>
              <a:rPr lang="en-GB" sz="1300">
                <a:solidFill>
                  <a:srgbClr val="808000"/>
                </a:solidFill>
                <a:highlight>
                  <a:srgbClr val="FFFFFF"/>
                </a:highlight>
              </a:rPr>
              <a:t>@Sql</a:t>
            </a:r>
            <a:r>
              <a:rPr lang="en-GB" sz="1300">
                <a:solidFill>
                  <a:schemeClr val="dk1"/>
                </a:solidFill>
                <a:highlight>
                  <a:srgbClr val="FFFFFF"/>
                </a:highlight>
              </a:rPr>
              <a:t>(executionPhase = </a:t>
            </a:r>
            <a:r>
              <a:rPr lang="en-GB" sz="1300">
                <a:solidFill>
                  <a:srgbClr val="808000"/>
                </a:solidFill>
                <a:highlight>
                  <a:srgbClr val="FFFFFF"/>
                </a:highlight>
              </a:rPr>
              <a:t>Sql</a:t>
            </a:r>
            <a:r>
              <a:rPr lang="en-GB" sz="1300">
                <a:solidFill>
                  <a:schemeClr val="dk1"/>
                </a:solidFill>
                <a:highlight>
                  <a:srgbClr val="FFFFFF"/>
                </a:highlight>
              </a:rPr>
              <a:t>.ExecutionPhase.</a:t>
            </a:r>
            <a:r>
              <a:rPr b="1" i="1" lang="en-GB" sz="1300">
                <a:solidFill>
                  <a:srgbClr val="660E7A"/>
                </a:solidFill>
                <a:highlight>
                  <a:srgbClr val="FFFFFF"/>
                </a:highlight>
              </a:rPr>
              <a:t>BEFORE_TEST_METHOD</a:t>
            </a:r>
            <a:r>
              <a:rPr lang="en-GB" sz="1300">
                <a:solidFill>
                  <a:schemeClr val="dk1"/>
                </a:solidFill>
                <a:highlight>
                  <a:srgbClr val="FFFFFF"/>
                </a:highlight>
              </a:rPr>
              <a:t>, scripts = </a:t>
            </a:r>
            <a:r>
              <a:rPr b="1" lang="en-GB" sz="1300">
                <a:solidFill>
                  <a:srgbClr val="008000"/>
                </a:solidFill>
                <a:highlight>
                  <a:srgbClr val="FFFFFF"/>
                </a:highlight>
              </a:rPr>
              <a:t>"classpath:testRunSpecificMethodRelatedSql.sql"</a:t>
            </a:r>
            <a:r>
              <a:rPr lang="en-GB" sz="1300">
                <a:solidFill>
                  <a:schemeClr val="dk1"/>
                </a:solidFill>
                <a:highlight>
                  <a:srgbClr val="FFFFFF"/>
                </a:highlight>
              </a:rPr>
              <a:t>)</a:t>
            </a:r>
            <a:endParaRPr sz="1300">
              <a:solidFill>
                <a:schemeClr val="dk1"/>
              </a:solidFill>
              <a:highlight>
                <a:srgbClr val="FFFFFF"/>
              </a:highlight>
            </a:endParaRPr>
          </a:p>
          <a:p>
            <a:pPr indent="0" lvl="0" marL="0" rtl="0" algn="l">
              <a:spcBef>
                <a:spcPts val="0"/>
              </a:spcBef>
              <a:spcAft>
                <a:spcPts val="0"/>
              </a:spcAft>
              <a:buNone/>
            </a:pPr>
            <a:r>
              <a:rPr b="1" lang="en-GB" sz="1300">
                <a:solidFill>
                  <a:srgbClr val="000080"/>
                </a:solidFill>
                <a:highlight>
                  <a:srgbClr val="FFFFFF"/>
                </a:highlight>
              </a:rPr>
              <a:t>public void </a:t>
            </a:r>
            <a:r>
              <a:rPr lang="en-GB" sz="1300">
                <a:solidFill>
                  <a:schemeClr val="dk1"/>
                </a:solidFill>
                <a:highlight>
                  <a:srgbClr val="FFFFFF"/>
                </a:highlight>
              </a:rPr>
              <a:t>testRunSpecificMethodRelatedSql() </a:t>
            </a:r>
            <a:r>
              <a:rPr b="1" lang="en-GB" sz="1300">
                <a:solidFill>
                  <a:srgbClr val="000080"/>
                </a:solidFill>
                <a:highlight>
                  <a:srgbClr val="FFFFFF"/>
                </a:highlight>
              </a:rPr>
              <a:t>throws </a:t>
            </a:r>
            <a:r>
              <a:rPr lang="en-GB" sz="1300">
                <a:solidFill>
                  <a:schemeClr val="dk1"/>
                </a:solidFill>
                <a:highlight>
                  <a:srgbClr val="FFFFFF"/>
                </a:highlight>
              </a:rPr>
              <a:t>URISyntaxException {</a:t>
            </a:r>
            <a:endParaRPr sz="1300">
              <a:solidFill>
                <a:schemeClr val="dk1"/>
              </a:solidFill>
              <a:highlight>
                <a:srgbClr val="FFFFFF"/>
              </a:highlight>
            </a:endParaRPr>
          </a:p>
          <a:p>
            <a:pPr indent="0" lvl="0" marL="0" rtl="0" algn="l">
              <a:spcBef>
                <a:spcPts val="0"/>
              </a:spcBef>
              <a:spcAft>
                <a:spcPts val="0"/>
              </a:spcAft>
              <a:buNone/>
            </a:pPr>
            <a:r>
              <a:t/>
            </a:r>
            <a:endParaRPr sz="1300">
              <a:solidFill>
                <a:schemeClr val="dk1"/>
              </a:solidFill>
              <a:highlight>
                <a:srgbClr val="FFFFFF"/>
              </a:highlight>
            </a:endParaRPr>
          </a:p>
          <a:p>
            <a:pPr indent="0" lvl="0" marL="0" rtl="0" algn="l">
              <a:spcBef>
                <a:spcPts val="0"/>
              </a:spcBef>
              <a:spcAft>
                <a:spcPts val="0"/>
              </a:spcAft>
              <a:buNone/>
            </a:pPr>
            <a:r>
              <a:rPr lang="en-GB" sz="1300">
                <a:solidFill>
                  <a:schemeClr val="dk1"/>
                </a:solidFill>
                <a:highlight>
                  <a:srgbClr val="FFFFFF"/>
                </a:highlight>
              </a:rPr>
              <a:t>   URI url = </a:t>
            </a:r>
            <a:r>
              <a:rPr b="1" lang="en-GB" sz="1300">
                <a:solidFill>
                  <a:srgbClr val="000080"/>
                </a:solidFill>
                <a:highlight>
                  <a:srgbClr val="FFFFFF"/>
                </a:highlight>
              </a:rPr>
              <a:t>new </a:t>
            </a:r>
            <a:r>
              <a:rPr lang="en-GB" sz="1300">
                <a:solidFill>
                  <a:schemeClr val="dk1"/>
                </a:solidFill>
                <a:highlight>
                  <a:srgbClr val="FFFFFF"/>
                </a:highlight>
              </a:rPr>
              <a:t>URI(</a:t>
            </a:r>
            <a:r>
              <a:rPr b="1" i="1" lang="en-GB" sz="1300">
                <a:solidFill>
                  <a:srgbClr val="660E7A"/>
                </a:solidFill>
                <a:highlight>
                  <a:srgbClr val="FFFFFF"/>
                </a:highlight>
              </a:rPr>
              <a:t>HTTP_LOCALHOST </a:t>
            </a:r>
            <a:r>
              <a:rPr lang="en-GB" sz="1300">
                <a:solidFill>
                  <a:schemeClr val="dk1"/>
                </a:solidFill>
                <a:highlight>
                  <a:srgbClr val="FFFFFF"/>
                </a:highlight>
              </a:rPr>
              <a:t>+ </a:t>
            </a:r>
            <a:r>
              <a:rPr b="1" lang="en-GB" sz="1300">
                <a:solidFill>
                  <a:srgbClr val="660E7A"/>
                </a:solidFill>
                <a:highlight>
                  <a:srgbClr val="FFFFFF"/>
                </a:highlight>
              </a:rPr>
              <a:t>port </a:t>
            </a:r>
            <a:r>
              <a:rPr lang="en-GB" sz="1300">
                <a:solidFill>
                  <a:schemeClr val="dk1"/>
                </a:solidFill>
                <a:highlight>
                  <a:srgbClr val="FFFFFF"/>
                </a:highlight>
              </a:rPr>
              <a:t>+ </a:t>
            </a:r>
            <a:r>
              <a:rPr b="1" lang="en-GB" sz="1300">
                <a:solidFill>
                  <a:srgbClr val="008000"/>
                </a:solidFill>
                <a:highlight>
                  <a:srgbClr val="FFFFFF"/>
                </a:highlight>
              </a:rPr>
              <a:t>"/api/users/"</a:t>
            </a:r>
            <a:r>
              <a:rPr lang="en-GB" sz="1300">
                <a:solidFill>
                  <a:schemeClr val="dk1"/>
                </a:solidFill>
                <a:highlight>
                  <a:srgbClr val="FFFFFF"/>
                </a:highlight>
              </a:rPr>
              <a:t>);</a:t>
            </a:r>
            <a:endParaRPr sz="1300">
              <a:solidFill>
                <a:schemeClr val="dk1"/>
              </a:solidFill>
              <a:highlight>
                <a:srgbClr val="FFFFFF"/>
              </a:highlight>
            </a:endParaRPr>
          </a:p>
          <a:p>
            <a:pPr indent="0" lvl="0" marL="0" rtl="0" algn="l">
              <a:spcBef>
                <a:spcPts val="0"/>
              </a:spcBef>
              <a:spcAft>
                <a:spcPts val="0"/>
              </a:spcAft>
              <a:buNone/>
            </a:pPr>
            <a:r>
              <a:rPr lang="en-GB" sz="1300">
                <a:solidFill>
                  <a:schemeClr val="dk1"/>
                </a:solidFill>
                <a:highlight>
                  <a:srgbClr val="FFFFFF"/>
                </a:highlight>
              </a:rPr>
              <a:t>   ResponseEntity&lt;User&gt; userResponseEntity = </a:t>
            </a:r>
            <a:r>
              <a:rPr b="1" lang="en-GB" sz="1300">
                <a:solidFill>
                  <a:srgbClr val="000080"/>
                </a:solidFill>
                <a:highlight>
                  <a:srgbClr val="FFFFFF"/>
                </a:highlight>
              </a:rPr>
              <a:t>this</a:t>
            </a:r>
            <a:r>
              <a:rPr lang="en-GB" sz="1300">
                <a:solidFill>
                  <a:schemeClr val="dk1"/>
                </a:solidFill>
                <a:highlight>
                  <a:srgbClr val="FFFFFF"/>
                </a:highlight>
              </a:rPr>
              <a:t>.</a:t>
            </a:r>
            <a:r>
              <a:rPr b="1" lang="en-GB" sz="1300">
                <a:solidFill>
                  <a:srgbClr val="660E7A"/>
                </a:solidFill>
                <a:highlight>
                  <a:srgbClr val="FFFFFF"/>
                </a:highlight>
              </a:rPr>
              <a:t>restTemplate</a:t>
            </a:r>
            <a:r>
              <a:rPr lang="en-GB" sz="1300">
                <a:solidFill>
                  <a:schemeClr val="dk1"/>
                </a:solidFill>
                <a:highlight>
                  <a:srgbClr val="FFFFFF"/>
                </a:highlight>
              </a:rPr>
              <a:t>.getForEntity(url + </a:t>
            </a:r>
            <a:r>
              <a:rPr b="1" lang="en-GB" sz="1300">
                <a:solidFill>
                  <a:srgbClr val="008000"/>
                </a:solidFill>
                <a:highlight>
                  <a:srgbClr val="FFFFFF"/>
                </a:highlight>
              </a:rPr>
              <a:t>"100"</a:t>
            </a:r>
            <a:r>
              <a:rPr lang="en-GB" sz="1300">
                <a:solidFill>
                  <a:schemeClr val="dk1"/>
                </a:solidFill>
                <a:highlight>
                  <a:srgbClr val="FFFFFF"/>
                </a:highlight>
              </a:rPr>
              <a:t>,User.</a:t>
            </a:r>
            <a:r>
              <a:rPr b="1" lang="en-GB" sz="1300">
                <a:solidFill>
                  <a:srgbClr val="000080"/>
                </a:solidFill>
                <a:highlight>
                  <a:srgbClr val="FFFFFF"/>
                </a:highlight>
              </a:rPr>
              <a:t>class</a:t>
            </a:r>
            <a:r>
              <a:rPr lang="en-GB" sz="1300">
                <a:solidFill>
                  <a:schemeClr val="dk1"/>
                </a:solidFill>
                <a:highlight>
                  <a:srgbClr val="FFFFFF"/>
                </a:highlight>
              </a:rPr>
              <a:t>);</a:t>
            </a:r>
            <a:endParaRPr sz="1300">
              <a:solidFill>
                <a:schemeClr val="dk1"/>
              </a:solidFill>
              <a:highlight>
                <a:srgbClr val="FFFFFF"/>
              </a:highlight>
            </a:endParaRPr>
          </a:p>
          <a:p>
            <a:pPr indent="0" lvl="0" marL="0" rtl="0" algn="l">
              <a:spcBef>
                <a:spcPts val="0"/>
              </a:spcBef>
              <a:spcAft>
                <a:spcPts val="0"/>
              </a:spcAft>
              <a:buNone/>
            </a:pPr>
            <a:r>
              <a:t/>
            </a:r>
            <a:endParaRPr sz="1300">
              <a:solidFill>
                <a:schemeClr val="dk1"/>
              </a:solidFill>
              <a:highlight>
                <a:srgbClr val="FFFFFF"/>
              </a:highlight>
            </a:endParaRPr>
          </a:p>
          <a:p>
            <a:pPr indent="0" lvl="0" marL="0" rtl="0" algn="l">
              <a:spcBef>
                <a:spcPts val="0"/>
              </a:spcBef>
              <a:spcAft>
                <a:spcPts val="0"/>
              </a:spcAft>
              <a:buNone/>
            </a:pPr>
            <a:r>
              <a:rPr lang="en-GB" sz="1300">
                <a:solidFill>
                  <a:schemeClr val="dk1"/>
                </a:solidFill>
                <a:highlight>
                  <a:srgbClr val="FFFFFF"/>
                </a:highlight>
              </a:rPr>
              <a:t>   </a:t>
            </a:r>
            <a:r>
              <a:rPr i="1" lang="en-GB" sz="1300">
                <a:solidFill>
                  <a:schemeClr val="dk1"/>
                </a:solidFill>
                <a:highlight>
                  <a:srgbClr val="FFFFFF"/>
                </a:highlight>
              </a:rPr>
              <a:t>assertThat</a:t>
            </a:r>
            <a:r>
              <a:rPr lang="en-GB" sz="1300">
                <a:solidFill>
                  <a:schemeClr val="dk1"/>
                </a:solidFill>
                <a:highlight>
                  <a:srgbClr val="FFFFFF"/>
                </a:highlight>
              </a:rPr>
              <a:t>(userResponseEntity.getStatusCode()).isEqualTo(HttpStatus.</a:t>
            </a:r>
            <a:r>
              <a:rPr b="1" i="1" lang="en-GB" sz="1300">
                <a:solidFill>
                  <a:srgbClr val="660E7A"/>
                </a:solidFill>
                <a:highlight>
                  <a:srgbClr val="FFFFFF"/>
                </a:highlight>
              </a:rPr>
              <a:t>OK</a:t>
            </a:r>
            <a:r>
              <a:rPr lang="en-GB" sz="1300">
                <a:solidFill>
                  <a:schemeClr val="dk1"/>
                </a:solidFill>
                <a:highlight>
                  <a:srgbClr val="FFFFFF"/>
                </a:highlight>
              </a:rPr>
              <a:t>);</a:t>
            </a:r>
            <a:endParaRPr sz="1300">
              <a:solidFill>
                <a:schemeClr val="dk1"/>
              </a:solidFill>
              <a:highlight>
                <a:srgbClr val="FFFFFF"/>
              </a:highlight>
            </a:endParaRPr>
          </a:p>
          <a:p>
            <a:pPr indent="0" lvl="0" marL="0" rtl="0" algn="l">
              <a:spcBef>
                <a:spcPts val="0"/>
              </a:spcBef>
              <a:spcAft>
                <a:spcPts val="0"/>
              </a:spcAft>
              <a:buNone/>
            </a:pPr>
            <a:r>
              <a:rPr lang="en-GB" sz="1300">
                <a:solidFill>
                  <a:schemeClr val="dk1"/>
                </a:solidFill>
                <a:highlight>
                  <a:srgbClr val="FFFFFF"/>
                </a:highlight>
              </a:rPr>
              <a:t>   </a:t>
            </a:r>
            <a:r>
              <a:rPr i="1" lang="en-GB" sz="1300">
                <a:solidFill>
                  <a:schemeClr val="dk1"/>
                </a:solidFill>
                <a:highlight>
                  <a:srgbClr val="FFFFFF"/>
                </a:highlight>
              </a:rPr>
              <a:t>assertThat</a:t>
            </a:r>
            <a:r>
              <a:rPr lang="en-GB" sz="1300">
                <a:solidFill>
                  <a:schemeClr val="dk1"/>
                </a:solidFill>
                <a:highlight>
                  <a:srgbClr val="FFFFFF"/>
                </a:highlight>
              </a:rPr>
              <a:t>(userResponseEntity.getBody()).hasFieldOrPropertyWithValue(</a:t>
            </a:r>
            <a:r>
              <a:rPr b="1" lang="en-GB" sz="1300">
                <a:solidFill>
                  <a:srgbClr val="008000"/>
                </a:solidFill>
                <a:highlight>
                  <a:srgbClr val="FFFFFF"/>
                </a:highlight>
              </a:rPr>
              <a:t>"firstName"</a:t>
            </a:r>
            <a:r>
              <a:rPr lang="en-GB" sz="1300">
                <a:solidFill>
                  <a:schemeClr val="dk1"/>
                </a:solidFill>
                <a:highlight>
                  <a:srgbClr val="FFFFFF"/>
                </a:highlight>
              </a:rPr>
              <a:t>, </a:t>
            </a:r>
            <a:r>
              <a:rPr b="1" lang="en-GB" sz="1300">
                <a:solidFill>
                  <a:srgbClr val="008000"/>
                </a:solidFill>
                <a:highlight>
                  <a:srgbClr val="FFFFFF"/>
                </a:highlight>
              </a:rPr>
              <a:t>"Azamat"</a:t>
            </a:r>
            <a:r>
              <a:rPr lang="en-GB" sz="1300">
                <a:solidFill>
                  <a:schemeClr val="dk1"/>
                </a:solidFill>
                <a:highlight>
                  <a:srgbClr val="FFFFFF"/>
                </a:highlight>
              </a:rPr>
              <a:t>);</a:t>
            </a:r>
            <a:endParaRPr sz="1300">
              <a:solidFill>
                <a:schemeClr val="dk1"/>
              </a:solidFill>
              <a:highlight>
                <a:srgbClr val="FFFFFF"/>
              </a:highlight>
            </a:endParaRPr>
          </a:p>
          <a:p>
            <a:pPr indent="0" lvl="0" marL="0" rtl="0" algn="l">
              <a:spcBef>
                <a:spcPts val="0"/>
              </a:spcBef>
              <a:spcAft>
                <a:spcPts val="0"/>
              </a:spcAft>
              <a:buNone/>
            </a:pPr>
            <a:r>
              <a:rPr lang="en-GB" sz="1300">
                <a:solidFill>
                  <a:schemeClr val="dk1"/>
                </a:solidFill>
                <a:highlight>
                  <a:srgbClr val="FFFFFF"/>
                </a:highlight>
              </a:rPr>
              <a:t>   </a:t>
            </a:r>
            <a:r>
              <a:rPr i="1" lang="en-GB" sz="1300">
                <a:solidFill>
                  <a:schemeClr val="dk1"/>
                </a:solidFill>
                <a:highlight>
                  <a:srgbClr val="FFFFFF"/>
                </a:highlight>
              </a:rPr>
              <a:t>assertThat</a:t>
            </a:r>
            <a:r>
              <a:rPr lang="en-GB" sz="1300">
                <a:solidFill>
                  <a:schemeClr val="dk1"/>
                </a:solidFill>
                <a:highlight>
                  <a:srgbClr val="FFFFFF"/>
                </a:highlight>
              </a:rPr>
              <a:t>(userResponseEntity.getBody()).hasFieldOrPropertyWithValue(</a:t>
            </a:r>
            <a:r>
              <a:rPr b="1" lang="en-GB" sz="1300">
                <a:solidFill>
                  <a:srgbClr val="008000"/>
                </a:solidFill>
                <a:highlight>
                  <a:srgbClr val="FFFFFF"/>
                </a:highlight>
              </a:rPr>
              <a:t>"lastName"</a:t>
            </a:r>
            <a:r>
              <a:rPr lang="en-GB" sz="1300">
                <a:solidFill>
                  <a:schemeClr val="dk1"/>
                </a:solidFill>
                <a:highlight>
                  <a:srgbClr val="FFFFFF"/>
                </a:highlight>
              </a:rPr>
              <a:t>, </a:t>
            </a:r>
            <a:r>
              <a:rPr b="1" lang="en-GB" sz="1300">
                <a:solidFill>
                  <a:srgbClr val="008000"/>
                </a:solidFill>
                <a:highlight>
                  <a:srgbClr val="FFFFFF"/>
                </a:highlight>
              </a:rPr>
              <a:t>"Baimatov"</a:t>
            </a:r>
            <a:r>
              <a:rPr lang="en-GB" sz="1300">
                <a:solidFill>
                  <a:schemeClr val="dk1"/>
                </a:solidFill>
                <a:highlight>
                  <a:srgbClr val="FFFFFF"/>
                </a:highlight>
              </a:rPr>
              <a:t>);</a:t>
            </a:r>
            <a:endParaRPr sz="1300">
              <a:solidFill>
                <a:schemeClr val="dk1"/>
              </a:solidFill>
              <a:highlight>
                <a:srgbClr val="FFFFFF"/>
              </a:highlight>
            </a:endParaRPr>
          </a:p>
          <a:p>
            <a:pPr indent="0" lvl="0" marL="0" rtl="0" algn="l">
              <a:spcBef>
                <a:spcPts val="0"/>
              </a:spcBef>
              <a:spcAft>
                <a:spcPts val="0"/>
              </a:spcAft>
              <a:buNone/>
            </a:pPr>
            <a:r>
              <a:rPr lang="en-GB" sz="1300">
                <a:solidFill>
                  <a:schemeClr val="dk1"/>
                </a:solidFill>
                <a:highlight>
                  <a:srgbClr val="FFFFFF"/>
                </a:highlight>
              </a:rPr>
              <a:t>}</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@Sql query execution on class level</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a:solidFill>
                  <a:srgbClr val="808000"/>
                </a:solidFill>
                <a:highlight>
                  <a:srgbClr val="FFFFFF"/>
                </a:highlight>
              </a:rPr>
              <a:t>@RunWith</a:t>
            </a:r>
            <a:r>
              <a:rPr lang="en-GB">
                <a:solidFill>
                  <a:schemeClr val="dk1"/>
                </a:solidFill>
                <a:highlight>
                  <a:srgbClr val="FFFFFF"/>
                </a:highlight>
              </a:rPr>
              <a:t>(SpringRunner.</a:t>
            </a:r>
            <a:r>
              <a:rPr b="1" lang="en-GB">
                <a:solidFill>
                  <a:srgbClr val="000080"/>
                </a:solidFill>
                <a:highlight>
                  <a:srgbClr val="FFFFFF"/>
                </a:highlight>
              </a:rPr>
              <a:t>class</a:t>
            </a:r>
            <a:r>
              <a:rPr lang="en-GB">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rgbClr val="808000"/>
                </a:solidFill>
                <a:highlight>
                  <a:srgbClr val="FFFFFF"/>
                </a:highlight>
              </a:rPr>
              <a:t>@SpringBootTest</a:t>
            </a:r>
            <a:r>
              <a:rPr lang="en-GB">
                <a:solidFill>
                  <a:schemeClr val="dk1"/>
                </a:solidFill>
                <a:highlight>
                  <a:srgbClr val="FFFFFF"/>
                </a:highlight>
              </a:rPr>
              <a:t>(webEnvironment = </a:t>
            </a:r>
            <a:r>
              <a:rPr lang="en-GB">
                <a:solidFill>
                  <a:srgbClr val="808000"/>
                </a:solidFill>
                <a:highlight>
                  <a:srgbClr val="FFFFFF"/>
                </a:highlight>
              </a:rPr>
              <a:t>SpringBootTest</a:t>
            </a:r>
            <a:r>
              <a:rPr lang="en-GB">
                <a:solidFill>
                  <a:schemeClr val="dk1"/>
                </a:solidFill>
                <a:highlight>
                  <a:srgbClr val="FFFFFF"/>
                </a:highlight>
              </a:rPr>
              <a:t>.WebEnvironment.</a:t>
            </a:r>
            <a:r>
              <a:rPr b="1" i="1" lang="en-GB">
                <a:solidFill>
                  <a:srgbClr val="660E7A"/>
                </a:solidFill>
                <a:highlight>
                  <a:srgbClr val="FFFFFF"/>
                </a:highlight>
              </a:rPr>
              <a:t>RANDOM_PORT</a:t>
            </a:r>
            <a:r>
              <a:rPr lang="en-GB">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rgbClr val="808000"/>
                </a:solidFill>
                <a:highlight>
                  <a:srgbClr val="FFFFFF"/>
                </a:highlight>
              </a:rPr>
              <a:t>@Sql</a:t>
            </a:r>
            <a:r>
              <a:rPr lang="en-GB">
                <a:solidFill>
                  <a:schemeClr val="dk1"/>
                </a:solidFill>
                <a:highlight>
                  <a:srgbClr val="FFFFFF"/>
                </a:highlight>
              </a:rPr>
              <a:t>({ </a:t>
            </a:r>
            <a:r>
              <a:rPr b="1" lang="en-GB">
                <a:solidFill>
                  <a:srgbClr val="008000"/>
                </a:solidFill>
                <a:highlight>
                  <a:srgbClr val="FFFFFF"/>
                </a:highlight>
              </a:rPr>
              <a:t>"drop_schema.sql"</a:t>
            </a:r>
            <a:r>
              <a:rPr lang="en-GB">
                <a:solidFill>
                  <a:schemeClr val="dk1"/>
                </a:solidFill>
                <a:highlight>
                  <a:srgbClr val="FFFFFF"/>
                </a:highlight>
              </a:rPr>
              <a:t>, </a:t>
            </a:r>
            <a:r>
              <a:rPr b="1" lang="en-GB">
                <a:solidFill>
                  <a:srgbClr val="008000"/>
                </a:solidFill>
                <a:highlight>
                  <a:srgbClr val="FFFFFF"/>
                </a:highlight>
              </a:rPr>
              <a:t>"schema.sql"</a:t>
            </a:r>
            <a:r>
              <a:rPr lang="en-GB">
                <a:solidFill>
                  <a:schemeClr val="dk1"/>
                </a:solidFill>
                <a:highlight>
                  <a:srgbClr val="FFFFFF"/>
                </a:highlight>
              </a:rPr>
              <a:t>, </a:t>
            </a:r>
            <a:r>
              <a:rPr b="1" lang="en-GB">
                <a:solidFill>
                  <a:srgbClr val="008000"/>
                </a:solidFill>
                <a:highlight>
                  <a:srgbClr val="FFFFFF"/>
                </a:highlight>
              </a:rPr>
              <a:t>"data.sql" </a:t>
            </a:r>
            <a:r>
              <a:rPr lang="en-GB">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rPr b="1" lang="en-GB">
                <a:solidFill>
                  <a:srgbClr val="000080"/>
                </a:solidFill>
                <a:highlight>
                  <a:srgbClr val="FFFFFF"/>
                </a:highlight>
              </a:rPr>
              <a:t>public class </a:t>
            </a:r>
            <a:r>
              <a:rPr lang="en-GB">
                <a:solidFill>
                  <a:schemeClr val="dk1"/>
                </a:solidFill>
                <a:highlight>
                  <a:srgbClr val="FFFFFF"/>
                </a:highlight>
              </a:rPr>
              <a:t>UsersApiTest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SQL file locations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classpath:delete-users.sql =&gt; </a:t>
            </a:r>
            <a:r>
              <a:rPr b="1" lang="en-GB"/>
              <a:t>src/test/resources/delete-users.sql</a:t>
            </a:r>
            <a:endParaRPr b="1"/>
          </a:p>
          <a:p>
            <a:pPr indent="0" lvl="0" marL="0" rtl="0" algn="l">
              <a:spcBef>
                <a:spcPts val="1600"/>
              </a:spcBef>
              <a:spcAft>
                <a:spcPts val="1600"/>
              </a:spcAft>
              <a:buNone/>
            </a:pPr>
            <a:r>
              <a:rPr lang="en-GB"/>
              <a:t>classpath:testRunSpecificMethodRelatedSql.sql =&gt; </a:t>
            </a:r>
            <a:r>
              <a:rPr b="1" lang="en-GB"/>
              <a:t>src/test/resources/testRunSpecificMethodRelatedSql.sql</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Cover user endpoints</a:t>
            </a:r>
            <a:endParaRPr/>
          </a:p>
          <a:p>
            <a:pPr indent="-317500" lvl="1" marL="914400" rtl="0" algn="l">
              <a:spcBef>
                <a:spcPts val="0"/>
              </a:spcBef>
              <a:spcAft>
                <a:spcPts val="0"/>
              </a:spcAft>
              <a:buSzPts val="1400"/>
              <a:buAutoNum type="alphaLcPeriod"/>
            </a:pPr>
            <a:r>
              <a:rPr lang="en-GB"/>
              <a:t>User search endpoint</a:t>
            </a:r>
            <a:endParaRPr/>
          </a:p>
          <a:p>
            <a:pPr indent="-317500" lvl="1" marL="914400" rtl="0" algn="l">
              <a:spcBef>
                <a:spcPts val="0"/>
              </a:spcBef>
              <a:spcAft>
                <a:spcPts val="0"/>
              </a:spcAft>
              <a:buSzPts val="1400"/>
              <a:buAutoNum type="alphaLcPeriod"/>
            </a:pPr>
            <a:r>
              <a:rPr lang="en-GB"/>
              <a:t>User update endpoint</a:t>
            </a:r>
            <a:endParaRPr/>
          </a:p>
          <a:p>
            <a:pPr indent="-317500" lvl="1" marL="914400" rtl="0" algn="l">
              <a:spcBef>
                <a:spcPts val="0"/>
              </a:spcBef>
              <a:spcAft>
                <a:spcPts val="0"/>
              </a:spcAft>
              <a:buSzPts val="1400"/>
              <a:buAutoNum type="alphaLcPeriod"/>
            </a:pPr>
            <a:r>
              <a:rPr lang="en-GB"/>
              <a:t>User delete endpoint</a:t>
            </a:r>
            <a:endParaRPr/>
          </a:p>
          <a:p>
            <a:pPr indent="-317500" lvl="1" marL="914400" rtl="0" algn="l">
              <a:spcBef>
                <a:spcPts val="0"/>
              </a:spcBef>
              <a:spcAft>
                <a:spcPts val="0"/>
              </a:spcAft>
              <a:buSzPts val="1400"/>
              <a:buAutoNum type="alphaLcPeriod"/>
            </a:pPr>
            <a:r>
              <a:rPr lang="en-GB"/>
              <a:t>Fetch user transactions endpoint</a:t>
            </a:r>
            <a:endParaRPr/>
          </a:p>
          <a:p>
            <a:pPr indent="-342900" lvl="0" marL="457200" rtl="0" algn="l">
              <a:spcBef>
                <a:spcPts val="0"/>
              </a:spcBef>
              <a:spcAft>
                <a:spcPts val="0"/>
              </a:spcAft>
              <a:buSzPts val="1800"/>
              <a:buAutoNum type="arabicPeriod"/>
            </a:pPr>
            <a:r>
              <a:rPr lang="en-GB"/>
              <a:t>Cover transactions endpoint with end-to-end tests</a:t>
            </a:r>
            <a:endParaRPr/>
          </a:p>
          <a:p>
            <a:pPr indent="-342900" lvl="0" marL="457200" rtl="0" algn="l">
              <a:spcBef>
                <a:spcPts val="0"/>
              </a:spcBef>
              <a:spcAft>
                <a:spcPts val="0"/>
              </a:spcAft>
              <a:buSzPts val="1800"/>
              <a:buAutoNum type="arabicPeriod"/>
            </a:pPr>
            <a:r>
              <a:rPr lang="en-GB"/>
              <a:t>Create create-transaction endpoint</a:t>
            </a:r>
            <a:endParaRPr/>
          </a:p>
          <a:p>
            <a:pPr indent="-317500" lvl="1" marL="914400" rtl="0" algn="l">
              <a:spcBef>
                <a:spcPts val="0"/>
              </a:spcBef>
              <a:spcAft>
                <a:spcPts val="0"/>
              </a:spcAft>
              <a:buSzPts val="1400"/>
              <a:buAutoNum type="alphaLcPeriod"/>
            </a:pPr>
            <a:r>
              <a:rPr lang="en-GB"/>
              <a:t>Cover this endpoint with tests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Unit Testing</a:t>
            </a:r>
            <a:endParaRPr/>
          </a:p>
        </p:txBody>
      </p:sp>
      <p:sp>
        <p:nvSpPr>
          <p:cNvPr id="155" name="Google Shape;155;p29"/>
          <p:cNvSpPr txBox="1"/>
          <p:nvPr>
            <p:ph idx="1" type="body"/>
          </p:nvPr>
        </p:nvSpPr>
        <p:spPr>
          <a:xfrm>
            <a:off x="4946050" y="1227700"/>
            <a:ext cx="3600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808000"/>
                </a:solidFill>
                <a:highlight>
                  <a:srgbClr val="FFFFFF"/>
                </a:highlight>
              </a:rPr>
              <a:t>@SpringBootTest</a:t>
            </a:r>
            <a:endParaRPr sz="14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rgbClr val="808000"/>
                </a:solidFill>
                <a:highlight>
                  <a:srgbClr val="FFFFFF"/>
                </a:highlight>
              </a:rPr>
              <a:t>@RunWith</a:t>
            </a:r>
            <a:r>
              <a:rPr lang="en-GB" sz="1400">
                <a:solidFill>
                  <a:schemeClr val="dk1"/>
                </a:solidFill>
                <a:highlight>
                  <a:srgbClr val="FFFFFF"/>
                </a:highlight>
              </a:rPr>
              <a:t>(SpringRunner.</a:t>
            </a:r>
            <a:r>
              <a:rPr b="1" lang="en-GB" sz="1400">
                <a:solidFill>
                  <a:srgbClr val="000080"/>
                </a:solidFill>
                <a:highlight>
                  <a:srgbClr val="FFFFFF"/>
                </a:highlight>
              </a:rPr>
              <a:t>class</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GB" sz="1400">
                <a:solidFill>
                  <a:srgbClr val="000080"/>
                </a:solidFill>
                <a:highlight>
                  <a:srgbClr val="FFFFFF"/>
                </a:highlight>
              </a:rPr>
              <a:t>public class </a:t>
            </a:r>
            <a:r>
              <a:rPr lang="en-GB" sz="1400">
                <a:solidFill>
                  <a:schemeClr val="dk1"/>
                </a:solidFill>
                <a:highlight>
                  <a:srgbClr val="FFFFFF"/>
                </a:highlight>
              </a:rPr>
              <a:t>UserServiceTest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r>
              <a:rPr lang="en-GB" sz="1400">
                <a:solidFill>
                  <a:srgbClr val="808000"/>
                </a:solidFill>
                <a:highlight>
                  <a:srgbClr val="FFFFFF"/>
                </a:highlight>
              </a:rPr>
              <a:t>@Autowired</a:t>
            </a:r>
            <a:endParaRPr sz="14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rgbClr val="808000"/>
                </a:solidFill>
                <a:highlight>
                  <a:srgbClr val="FFFFFF"/>
                </a:highlight>
              </a:rPr>
              <a:t>   </a:t>
            </a:r>
            <a:r>
              <a:rPr b="1" lang="en-GB" sz="1400">
                <a:solidFill>
                  <a:srgbClr val="000080"/>
                </a:solidFill>
                <a:highlight>
                  <a:srgbClr val="FFFFFF"/>
                </a:highlight>
              </a:rPr>
              <a:t>private </a:t>
            </a:r>
            <a:r>
              <a:rPr lang="en-GB" sz="1400">
                <a:solidFill>
                  <a:schemeClr val="dk1"/>
                </a:solidFill>
                <a:highlight>
                  <a:srgbClr val="FFFFFF"/>
                </a:highlight>
              </a:rPr>
              <a:t>UserService </a:t>
            </a:r>
            <a:r>
              <a:rPr b="1" lang="en-GB" sz="1400">
                <a:solidFill>
                  <a:srgbClr val="660E7A"/>
                </a:solidFill>
                <a:highlight>
                  <a:srgbClr val="FFFFFF"/>
                </a:highlight>
              </a:rPr>
              <a:t>userService</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r>
              <a:rPr lang="en-GB" sz="1400">
                <a:solidFill>
                  <a:srgbClr val="808000"/>
                </a:solidFill>
                <a:highlight>
                  <a:srgbClr val="FFFFFF"/>
                </a:highlight>
              </a:rPr>
              <a:t>@Test</a:t>
            </a:r>
            <a:endParaRPr sz="14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rgbClr val="808000"/>
                </a:solidFill>
                <a:highlight>
                  <a:srgbClr val="FFFFFF"/>
                </a:highlight>
              </a:rPr>
              <a:t>   </a:t>
            </a:r>
            <a:r>
              <a:rPr b="1" lang="en-GB" sz="1400">
                <a:solidFill>
                  <a:srgbClr val="000080"/>
                </a:solidFill>
                <a:highlight>
                  <a:srgbClr val="FFFFFF"/>
                </a:highlight>
              </a:rPr>
              <a:t>public void </a:t>
            </a:r>
            <a:r>
              <a:rPr lang="en-GB" sz="1400">
                <a:solidFill>
                  <a:schemeClr val="dk1"/>
                </a:solidFill>
                <a:highlight>
                  <a:srgbClr val="FFFFFF"/>
                </a:highlight>
              </a:rPr>
              <a:t>testFetchAll()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r>
              <a:rPr b="1" lang="en-GB" sz="1400">
                <a:solidFill>
                  <a:srgbClr val="660E7A"/>
                </a:solidFill>
                <a:highlight>
                  <a:srgbClr val="FFFFFF"/>
                </a:highlight>
              </a:rPr>
              <a:t>userService</a:t>
            </a:r>
            <a:r>
              <a:rPr lang="en-GB" sz="1400">
                <a:solidFill>
                  <a:schemeClr val="dk1"/>
                </a:solidFill>
                <a:highlight>
                  <a:srgbClr val="FFFFFF"/>
                </a:highlight>
              </a:rPr>
              <a:t>.fetchAllUsers();</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None/>
            </a:pPr>
            <a:r>
              <a:t/>
            </a:r>
            <a:endParaRPr sz="1400"/>
          </a:p>
        </p:txBody>
      </p:sp>
      <p:sp>
        <p:nvSpPr>
          <p:cNvPr id="156" name="Google Shape;156;p29"/>
          <p:cNvSpPr txBox="1"/>
          <p:nvPr/>
        </p:nvSpPr>
        <p:spPr>
          <a:xfrm>
            <a:off x="517150" y="1227700"/>
            <a:ext cx="4428900" cy="29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808000"/>
                </a:solidFill>
                <a:highlight>
                  <a:srgbClr val="FFFFFF"/>
                </a:highlight>
              </a:rPr>
              <a:t>@Service</a:t>
            </a:r>
            <a:endParaRPr>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b="1" lang="en-GB">
                <a:solidFill>
                  <a:srgbClr val="000080"/>
                </a:solidFill>
                <a:highlight>
                  <a:srgbClr val="FFFFFF"/>
                </a:highlight>
              </a:rPr>
              <a:t>public class </a:t>
            </a:r>
            <a:r>
              <a:rPr lang="en-GB">
                <a:solidFill>
                  <a:schemeClr val="dk1"/>
                </a:solidFill>
                <a:highlight>
                  <a:srgbClr val="FFFFFF"/>
                </a:highlight>
              </a:rPr>
              <a:t>UserService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r>
              <a:rPr lang="en-GB">
                <a:solidFill>
                  <a:srgbClr val="808000"/>
                </a:solidFill>
                <a:highlight>
                  <a:srgbClr val="FFFFFF"/>
                </a:highlight>
              </a:rPr>
              <a:t>@Autowired</a:t>
            </a:r>
            <a:endParaRPr>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a:solidFill>
                  <a:srgbClr val="808000"/>
                </a:solidFill>
                <a:highlight>
                  <a:srgbClr val="FFFFFF"/>
                </a:highlight>
              </a:rPr>
              <a:t>   </a:t>
            </a:r>
            <a:r>
              <a:rPr b="1" lang="en-GB">
                <a:solidFill>
                  <a:srgbClr val="000080"/>
                </a:solidFill>
                <a:highlight>
                  <a:srgbClr val="FFFFFF"/>
                </a:highlight>
              </a:rPr>
              <a:t>private </a:t>
            </a:r>
            <a:r>
              <a:rPr lang="en-GB">
                <a:solidFill>
                  <a:schemeClr val="dk1"/>
                </a:solidFill>
                <a:highlight>
                  <a:srgbClr val="FFFFFF"/>
                </a:highlight>
              </a:rPr>
              <a:t>UserRepository </a:t>
            </a:r>
            <a:r>
              <a:rPr b="1" lang="en-GB">
                <a:solidFill>
                  <a:srgbClr val="660E7A"/>
                </a:solidFill>
                <a:highlight>
                  <a:srgbClr val="FFFFFF"/>
                </a:highlight>
              </a:rPr>
              <a:t>userRepository</a:t>
            </a:r>
            <a:r>
              <a:rPr lang="en-GB">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r>
              <a:rPr b="1" lang="en-GB">
                <a:solidFill>
                  <a:srgbClr val="000080"/>
                </a:solidFill>
                <a:highlight>
                  <a:srgbClr val="FFFFFF"/>
                </a:highlight>
              </a:rPr>
              <a:t>public </a:t>
            </a:r>
            <a:r>
              <a:rPr lang="en-GB">
                <a:solidFill>
                  <a:schemeClr val="dk1"/>
                </a:solidFill>
                <a:highlight>
                  <a:srgbClr val="FFFFFF"/>
                </a:highlight>
              </a:rPr>
              <a:t>Iterable&lt;User&gt; fetchAllUsers()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r>
              <a:rPr b="1" lang="en-GB">
                <a:solidFill>
                  <a:srgbClr val="000080"/>
                </a:solidFill>
                <a:highlight>
                  <a:srgbClr val="FFFFFF"/>
                </a:highlight>
              </a:rPr>
              <a:t>return </a:t>
            </a:r>
            <a:r>
              <a:rPr b="1" lang="en-GB">
                <a:solidFill>
                  <a:srgbClr val="660E7A"/>
                </a:solidFill>
                <a:highlight>
                  <a:srgbClr val="FFFFFF"/>
                </a:highlight>
              </a:rPr>
              <a:t>userRepository</a:t>
            </a:r>
            <a:r>
              <a:rPr lang="en-GB">
                <a:solidFill>
                  <a:schemeClr val="dk1"/>
                </a:solidFill>
                <a:highlight>
                  <a:srgbClr val="FFFFFF"/>
                </a:highlight>
              </a:rPr>
              <a:t>.findAll();</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Unit Testing Removing Dependencies</a:t>
            </a:r>
            <a:endParaRPr/>
          </a:p>
        </p:txBody>
      </p:sp>
      <p:sp>
        <p:nvSpPr>
          <p:cNvPr id="162" name="Google Shape;162;p3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900">
                <a:solidFill>
                  <a:srgbClr val="808000"/>
                </a:solidFill>
                <a:highlight>
                  <a:srgbClr val="FFFFFF"/>
                </a:highlight>
              </a:rPr>
              <a:t>@RunWith</a:t>
            </a:r>
            <a:r>
              <a:rPr lang="en-GB" sz="900">
                <a:solidFill>
                  <a:schemeClr val="dk1"/>
                </a:solidFill>
                <a:highlight>
                  <a:srgbClr val="FFFFFF"/>
                </a:highlight>
              </a:rPr>
              <a:t>(SpringRunner.</a:t>
            </a:r>
            <a:r>
              <a:rPr b="1" lang="en-GB" sz="900">
                <a:solidFill>
                  <a:srgbClr val="000080"/>
                </a:solidFill>
                <a:highlight>
                  <a:srgbClr val="FFFFFF"/>
                </a:highlight>
              </a:rPr>
              <a:t>class</a:t>
            </a:r>
            <a:r>
              <a:rPr lang="en-GB" sz="900">
                <a:solidFill>
                  <a:schemeClr val="dk1"/>
                </a:solidFill>
                <a:highlight>
                  <a:srgbClr val="FFFFFF"/>
                </a:highlight>
              </a:rPr>
              <a:t>)</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rgbClr val="808000"/>
                </a:solidFill>
                <a:highlight>
                  <a:srgbClr val="FFFFFF"/>
                </a:highlight>
              </a:rPr>
              <a:t>@SpringBootTest</a:t>
            </a:r>
            <a:endParaRPr sz="9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b="1" lang="en-GB" sz="900">
                <a:solidFill>
                  <a:srgbClr val="000080"/>
                </a:solidFill>
                <a:highlight>
                  <a:srgbClr val="FFFFFF"/>
                </a:highlight>
              </a:rPr>
              <a:t>public class </a:t>
            </a:r>
            <a:r>
              <a:rPr lang="en-GB" sz="900">
                <a:solidFill>
                  <a:schemeClr val="dk1"/>
                </a:solidFill>
                <a:highlight>
                  <a:srgbClr val="FFFFFF"/>
                </a:highlight>
              </a:rPr>
              <a:t>UserServiceTestImprovedVersionTwo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lang="en-GB" sz="900">
                <a:solidFill>
                  <a:srgbClr val="808000"/>
                </a:solidFill>
                <a:highlight>
                  <a:srgbClr val="FFFFFF"/>
                </a:highlight>
              </a:rPr>
              <a:t>@Autowired</a:t>
            </a:r>
            <a:endParaRPr sz="9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rgbClr val="808000"/>
                </a:solidFill>
                <a:highlight>
                  <a:srgbClr val="FFFFFF"/>
                </a:highlight>
              </a:rPr>
              <a:t>   </a:t>
            </a:r>
            <a:r>
              <a:rPr b="1" lang="en-GB" sz="900">
                <a:solidFill>
                  <a:srgbClr val="000080"/>
                </a:solidFill>
                <a:highlight>
                  <a:srgbClr val="FFFFFF"/>
                </a:highlight>
              </a:rPr>
              <a:t>private </a:t>
            </a:r>
            <a:r>
              <a:rPr lang="en-GB" sz="900">
                <a:solidFill>
                  <a:schemeClr val="dk1"/>
                </a:solidFill>
                <a:highlight>
                  <a:srgbClr val="FFFFFF"/>
                </a:highlight>
              </a:rPr>
              <a:t>UserRepository </a:t>
            </a:r>
            <a:r>
              <a:rPr b="1" lang="en-GB" sz="900">
                <a:solidFill>
                  <a:srgbClr val="660E7A"/>
                </a:solidFill>
                <a:highlight>
                  <a:srgbClr val="FFFFFF"/>
                </a:highlight>
              </a:rPr>
              <a:t>userRepository</a:t>
            </a:r>
            <a:r>
              <a:rPr lang="en-GB" sz="900">
                <a:solidFill>
                  <a:schemeClr val="dk1"/>
                </a:solidFill>
                <a:highlight>
                  <a:srgbClr val="FFFFFF"/>
                </a:highlight>
              </a:rPr>
              <a:t>;</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b="1" lang="en-GB" sz="900">
                <a:solidFill>
                  <a:srgbClr val="000080"/>
                </a:solidFill>
                <a:highlight>
                  <a:srgbClr val="FFFFFF"/>
                </a:highlight>
              </a:rPr>
              <a:t>private </a:t>
            </a:r>
            <a:r>
              <a:rPr lang="en-GB" sz="900">
                <a:solidFill>
                  <a:schemeClr val="dk1"/>
                </a:solidFill>
                <a:highlight>
                  <a:srgbClr val="FFFFFF"/>
                </a:highlight>
              </a:rPr>
              <a:t>UserService </a:t>
            </a:r>
            <a:r>
              <a:rPr b="1" lang="en-GB" sz="900">
                <a:solidFill>
                  <a:srgbClr val="660E7A"/>
                </a:solidFill>
                <a:highlight>
                  <a:srgbClr val="FFFFFF"/>
                </a:highlight>
              </a:rPr>
              <a:t>userService</a:t>
            </a:r>
            <a:r>
              <a:rPr lang="en-GB" sz="900">
                <a:solidFill>
                  <a:schemeClr val="dk1"/>
                </a:solidFill>
                <a:highlight>
                  <a:srgbClr val="FFFFFF"/>
                </a:highlight>
              </a:rPr>
              <a:t>;</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lang="en-GB" sz="900">
                <a:solidFill>
                  <a:srgbClr val="808000"/>
                </a:solidFill>
                <a:highlight>
                  <a:srgbClr val="FFFFFF"/>
                </a:highlight>
              </a:rPr>
              <a:t>@Before</a:t>
            </a:r>
            <a:endParaRPr sz="9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rgbClr val="808000"/>
                </a:solidFill>
                <a:highlight>
                  <a:srgbClr val="FFFFFF"/>
                </a:highlight>
              </a:rPr>
              <a:t>   </a:t>
            </a:r>
            <a:r>
              <a:rPr b="1" lang="en-GB" sz="900">
                <a:solidFill>
                  <a:srgbClr val="000080"/>
                </a:solidFill>
                <a:highlight>
                  <a:srgbClr val="FFFFFF"/>
                </a:highlight>
              </a:rPr>
              <a:t>public void </a:t>
            </a:r>
            <a:r>
              <a:rPr lang="en-GB" sz="900">
                <a:solidFill>
                  <a:schemeClr val="dk1"/>
                </a:solidFill>
                <a:highlight>
                  <a:srgbClr val="FFFFFF"/>
                </a:highlight>
              </a:rPr>
              <a:t>initUserService()</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b="1" lang="en-GB" sz="900">
                <a:solidFill>
                  <a:srgbClr val="660E7A"/>
                </a:solidFill>
                <a:highlight>
                  <a:srgbClr val="FFFFFF"/>
                </a:highlight>
              </a:rPr>
              <a:t>userService </a:t>
            </a:r>
            <a:r>
              <a:rPr lang="en-GB" sz="900">
                <a:solidFill>
                  <a:schemeClr val="dk1"/>
                </a:solidFill>
                <a:highlight>
                  <a:srgbClr val="FFFFFF"/>
                </a:highlight>
              </a:rPr>
              <a:t>= </a:t>
            </a:r>
            <a:r>
              <a:rPr b="1" lang="en-GB" sz="900">
                <a:solidFill>
                  <a:srgbClr val="000080"/>
                </a:solidFill>
                <a:highlight>
                  <a:srgbClr val="FFFFFF"/>
                </a:highlight>
              </a:rPr>
              <a:t>new </a:t>
            </a:r>
            <a:r>
              <a:rPr lang="en-GB" sz="900">
                <a:solidFill>
                  <a:schemeClr val="dk1"/>
                </a:solidFill>
                <a:highlight>
                  <a:srgbClr val="FFFFFF"/>
                </a:highlight>
              </a:rPr>
              <a:t>UserService(</a:t>
            </a:r>
            <a:r>
              <a:rPr b="1" lang="en-GB" sz="900">
                <a:solidFill>
                  <a:srgbClr val="660E7A"/>
                </a:solidFill>
                <a:highlight>
                  <a:srgbClr val="FFFFFF"/>
                </a:highlight>
              </a:rPr>
              <a:t>userRepository</a:t>
            </a:r>
            <a:r>
              <a:rPr lang="en-GB" sz="900">
                <a:solidFill>
                  <a:schemeClr val="dk1"/>
                </a:solidFill>
                <a:highlight>
                  <a:srgbClr val="FFFFFF"/>
                </a:highlight>
              </a:rPr>
              <a:t>);</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lang="en-GB" sz="900">
                <a:solidFill>
                  <a:srgbClr val="808000"/>
                </a:solidFill>
                <a:highlight>
                  <a:srgbClr val="FFFFFF"/>
                </a:highlight>
              </a:rPr>
              <a:t>@Test</a:t>
            </a:r>
            <a:endParaRPr sz="9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rgbClr val="808000"/>
                </a:solidFill>
                <a:highlight>
                  <a:srgbClr val="FFFFFF"/>
                </a:highlight>
              </a:rPr>
              <a:t>   </a:t>
            </a:r>
            <a:r>
              <a:rPr b="1" lang="en-GB" sz="900">
                <a:solidFill>
                  <a:srgbClr val="000080"/>
                </a:solidFill>
                <a:highlight>
                  <a:srgbClr val="FFFFFF"/>
                </a:highlight>
              </a:rPr>
              <a:t>public void </a:t>
            </a:r>
            <a:r>
              <a:rPr lang="en-GB" sz="900">
                <a:solidFill>
                  <a:schemeClr val="dk1"/>
                </a:solidFill>
                <a:highlight>
                  <a:srgbClr val="FFFFFF"/>
                </a:highlight>
              </a:rPr>
              <a:t>testFetchAll()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i="1" lang="en-GB" sz="900">
                <a:solidFill>
                  <a:schemeClr val="dk1"/>
                </a:solidFill>
                <a:highlight>
                  <a:srgbClr val="FFFFFF"/>
                </a:highlight>
              </a:rPr>
              <a:t>assertThat</a:t>
            </a:r>
            <a:r>
              <a:rPr lang="en-GB" sz="900">
                <a:solidFill>
                  <a:schemeClr val="dk1"/>
                </a:solidFill>
                <a:highlight>
                  <a:srgbClr val="FFFFFF"/>
                </a:highlight>
              </a:rPr>
              <a:t>(</a:t>
            </a:r>
            <a:r>
              <a:rPr b="1" lang="en-GB" sz="900">
                <a:solidFill>
                  <a:srgbClr val="660E7A"/>
                </a:solidFill>
                <a:highlight>
                  <a:srgbClr val="FFFFFF"/>
                </a:highlight>
              </a:rPr>
              <a:t>userService</a:t>
            </a:r>
            <a:r>
              <a:rPr lang="en-GB" sz="900">
                <a:solidFill>
                  <a:schemeClr val="dk1"/>
                </a:solidFill>
                <a:highlight>
                  <a:srgbClr val="FFFFFF"/>
                </a:highlight>
              </a:rPr>
              <a:t>.fetchAllUsers()).isNotEmpty();</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a:t>
            </a:r>
            <a:endParaRPr sz="900">
              <a:solidFill>
                <a:schemeClr val="dk1"/>
              </a:solidFill>
              <a:highlight>
                <a:srgbClr val="FFFFFF"/>
              </a:highlight>
            </a:endParaRPr>
          </a:p>
          <a:p>
            <a:pPr indent="0" lvl="0" marL="0" rtl="0" algn="l">
              <a:spcBef>
                <a:spcPts val="0"/>
              </a:spcBef>
              <a:spcAft>
                <a:spcPts val="0"/>
              </a:spcAft>
              <a:buNone/>
            </a:pPr>
            <a:r>
              <a:t/>
            </a:r>
            <a:endParaRPr/>
          </a:p>
        </p:txBody>
      </p:sp>
      <p:sp>
        <p:nvSpPr>
          <p:cNvPr id="163" name="Google Shape;163;p30"/>
          <p:cNvSpPr txBox="1"/>
          <p:nvPr/>
        </p:nvSpPr>
        <p:spPr>
          <a:xfrm>
            <a:off x="4645125" y="1340525"/>
            <a:ext cx="4128000" cy="30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rgbClr val="808000"/>
                </a:solidFill>
                <a:highlight>
                  <a:srgbClr val="FFFFFF"/>
                </a:highlight>
              </a:rPr>
              <a:t>@Service</a:t>
            </a:r>
            <a:endParaRPr sz="12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b="1" lang="en-GB" sz="1200">
                <a:solidFill>
                  <a:srgbClr val="000080"/>
                </a:solidFill>
                <a:highlight>
                  <a:srgbClr val="FFFFFF"/>
                </a:highlight>
              </a:rPr>
              <a:t>public class </a:t>
            </a:r>
            <a:r>
              <a:rPr lang="en-GB" sz="1200">
                <a:solidFill>
                  <a:schemeClr val="dk1"/>
                </a:solidFill>
                <a:highlight>
                  <a:srgbClr val="FFFFFF"/>
                </a:highlight>
              </a:rPr>
              <a:t>UserService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200">
                <a:solidFill>
                  <a:schemeClr val="dk1"/>
                </a:solidFill>
                <a:highlight>
                  <a:srgbClr val="FFFFFF"/>
                </a:highlight>
              </a:rPr>
              <a:t>   </a:t>
            </a:r>
            <a:r>
              <a:rPr b="1" lang="en-GB" sz="1200">
                <a:solidFill>
                  <a:srgbClr val="000080"/>
                </a:solidFill>
                <a:highlight>
                  <a:srgbClr val="FFFFFF"/>
                </a:highlight>
              </a:rPr>
              <a:t>private final </a:t>
            </a:r>
            <a:r>
              <a:rPr lang="en-GB" sz="1200">
                <a:solidFill>
                  <a:schemeClr val="dk1"/>
                </a:solidFill>
                <a:highlight>
                  <a:srgbClr val="FFFFFF"/>
                </a:highlight>
              </a:rPr>
              <a:t>UserRepository </a:t>
            </a:r>
            <a:r>
              <a:rPr b="1" lang="en-GB" sz="1200">
                <a:solidFill>
                  <a:srgbClr val="660E7A"/>
                </a:solidFill>
                <a:highlight>
                  <a:srgbClr val="FFFFFF"/>
                </a:highlight>
              </a:rPr>
              <a:t>userRepository</a:t>
            </a:r>
            <a:r>
              <a:rPr lang="en-GB" sz="1200">
                <a:solidFill>
                  <a:schemeClr val="dk1"/>
                </a:solidFill>
                <a:highlight>
                  <a:srgbClr val="FFFFFF"/>
                </a:highlight>
              </a:rPr>
              <a:t>;</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200">
                <a:solidFill>
                  <a:schemeClr val="dk1"/>
                </a:solidFill>
                <a:highlight>
                  <a:srgbClr val="FFFFFF"/>
                </a:highlight>
              </a:rPr>
              <a:t>   </a:t>
            </a:r>
            <a:r>
              <a:rPr b="1" lang="en-GB" sz="1200">
                <a:solidFill>
                  <a:srgbClr val="000080"/>
                </a:solidFill>
                <a:highlight>
                  <a:srgbClr val="FFFFFF"/>
                </a:highlight>
              </a:rPr>
              <a:t>public </a:t>
            </a:r>
            <a:r>
              <a:rPr lang="en-GB" sz="1200">
                <a:solidFill>
                  <a:schemeClr val="dk1"/>
                </a:solidFill>
                <a:highlight>
                  <a:srgbClr val="FFFFFF"/>
                </a:highlight>
              </a:rPr>
              <a:t>UserService(UserRepository userRepository)</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200">
                <a:solidFill>
                  <a:schemeClr val="dk1"/>
                </a:solidFill>
                <a:highlight>
                  <a:srgbClr val="FFFFFF"/>
                </a:highlight>
              </a:rPr>
              <a:t>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200">
                <a:solidFill>
                  <a:schemeClr val="dk1"/>
                </a:solidFill>
                <a:highlight>
                  <a:srgbClr val="FFFFFF"/>
                </a:highlight>
              </a:rPr>
              <a:t>       </a:t>
            </a:r>
            <a:r>
              <a:rPr b="1" lang="en-GB" sz="1200">
                <a:solidFill>
                  <a:srgbClr val="000080"/>
                </a:solidFill>
                <a:highlight>
                  <a:srgbClr val="FFFFFF"/>
                </a:highlight>
              </a:rPr>
              <a:t>this</a:t>
            </a:r>
            <a:r>
              <a:rPr lang="en-GB" sz="1200">
                <a:solidFill>
                  <a:schemeClr val="dk1"/>
                </a:solidFill>
                <a:highlight>
                  <a:srgbClr val="FFFFFF"/>
                </a:highlight>
              </a:rPr>
              <a:t>.</a:t>
            </a:r>
            <a:r>
              <a:rPr b="1" lang="en-GB" sz="1200">
                <a:solidFill>
                  <a:srgbClr val="660E7A"/>
                </a:solidFill>
                <a:highlight>
                  <a:srgbClr val="FFFFFF"/>
                </a:highlight>
              </a:rPr>
              <a:t>userRepository </a:t>
            </a:r>
            <a:r>
              <a:rPr lang="en-GB" sz="1200">
                <a:solidFill>
                  <a:schemeClr val="dk1"/>
                </a:solidFill>
                <a:highlight>
                  <a:srgbClr val="FFFFFF"/>
                </a:highlight>
              </a:rPr>
              <a:t>= userRepository;</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200">
                <a:solidFill>
                  <a:schemeClr val="dk1"/>
                </a:solidFill>
                <a:highlight>
                  <a:srgbClr val="FFFFFF"/>
                </a:highlight>
              </a:rPr>
              <a:t>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200">
                <a:solidFill>
                  <a:schemeClr val="dk1"/>
                </a:solidFill>
                <a:highlight>
                  <a:srgbClr val="FFFFFF"/>
                </a:highlight>
              </a:rPr>
              <a:t>   </a:t>
            </a:r>
            <a:r>
              <a:rPr b="1" lang="en-GB" sz="1200">
                <a:solidFill>
                  <a:srgbClr val="000080"/>
                </a:solidFill>
                <a:highlight>
                  <a:srgbClr val="FFFFFF"/>
                </a:highlight>
              </a:rPr>
              <a:t>public </a:t>
            </a:r>
            <a:r>
              <a:rPr lang="en-GB" sz="1200">
                <a:solidFill>
                  <a:schemeClr val="dk1"/>
                </a:solidFill>
                <a:highlight>
                  <a:srgbClr val="FFFFFF"/>
                </a:highlight>
              </a:rPr>
              <a:t>Iterable&lt;User&gt; fetchAllUsers()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200">
                <a:solidFill>
                  <a:schemeClr val="dk1"/>
                </a:solidFill>
                <a:highlight>
                  <a:srgbClr val="FFFFFF"/>
                </a:highlight>
              </a:rPr>
              <a:t>       </a:t>
            </a:r>
            <a:r>
              <a:rPr b="1" lang="en-GB" sz="1200">
                <a:solidFill>
                  <a:srgbClr val="000080"/>
                </a:solidFill>
                <a:highlight>
                  <a:srgbClr val="FFFFFF"/>
                </a:highlight>
              </a:rPr>
              <a:t>return </a:t>
            </a:r>
            <a:r>
              <a:rPr b="1" lang="en-GB" sz="1200">
                <a:solidFill>
                  <a:srgbClr val="660E7A"/>
                </a:solidFill>
                <a:highlight>
                  <a:srgbClr val="FFFFFF"/>
                </a:highlight>
              </a:rPr>
              <a:t>userRepository</a:t>
            </a:r>
            <a:r>
              <a:rPr lang="en-GB" sz="1200">
                <a:solidFill>
                  <a:schemeClr val="dk1"/>
                </a:solidFill>
                <a:highlight>
                  <a:srgbClr val="FFFFFF"/>
                </a:highlight>
              </a:rPr>
              <a:t>.findAll();</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200">
                <a:solidFill>
                  <a:schemeClr val="dk1"/>
                </a:solidFill>
                <a:highlight>
                  <a:srgbClr val="FFFFFF"/>
                </a:highlight>
              </a:rPr>
              <a:t>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200">
                <a:solidFill>
                  <a:schemeClr val="dk1"/>
                </a:solidFill>
                <a:highlight>
                  <a:srgbClr val="FFFFFF"/>
                </a:highlight>
              </a:rPr>
              <a:t>}</a:t>
            </a:r>
            <a:endParaRPr sz="1200">
              <a:solidFill>
                <a:schemeClr val="dk1"/>
              </a:solidFill>
              <a:highlight>
                <a:srgbClr val="FFFFFF"/>
              </a:highlight>
            </a:endParaRPr>
          </a:p>
          <a:p>
            <a:pPr indent="0" lvl="0" marL="0" rtl="0" algn="l">
              <a:spcBef>
                <a:spcPts val="0"/>
              </a:spcBef>
              <a:spcAft>
                <a:spcPts val="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Unit Testing Mocking External Dependencies</a:t>
            </a:r>
            <a:endParaRPr/>
          </a:p>
        </p:txBody>
      </p:sp>
      <p:sp>
        <p:nvSpPr>
          <p:cNvPr id="169" name="Google Shape;169;p31"/>
          <p:cNvSpPr txBox="1"/>
          <p:nvPr>
            <p:ph idx="1" type="body"/>
          </p:nvPr>
        </p:nvSpPr>
        <p:spPr>
          <a:xfrm>
            <a:off x="311700" y="1152475"/>
            <a:ext cx="4427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900">
                <a:solidFill>
                  <a:srgbClr val="000080"/>
                </a:solidFill>
                <a:highlight>
                  <a:srgbClr val="FFFFFF"/>
                </a:highlight>
              </a:rPr>
              <a:t>public class </a:t>
            </a:r>
            <a:r>
              <a:rPr lang="en-GB" sz="900">
                <a:solidFill>
                  <a:schemeClr val="dk1"/>
                </a:solidFill>
                <a:highlight>
                  <a:srgbClr val="FFFFFF"/>
                </a:highlight>
              </a:rPr>
              <a:t>UserServiceTestCorrectVersion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b="1" lang="en-GB" sz="900">
                <a:solidFill>
                  <a:srgbClr val="000080"/>
                </a:solidFill>
                <a:highlight>
                  <a:srgbClr val="FFFFFF"/>
                </a:highlight>
              </a:rPr>
              <a:t>private </a:t>
            </a:r>
            <a:r>
              <a:rPr lang="en-GB" sz="900">
                <a:solidFill>
                  <a:schemeClr val="dk1"/>
                </a:solidFill>
                <a:highlight>
                  <a:srgbClr val="FFFFFF"/>
                </a:highlight>
              </a:rPr>
              <a:t>UserRepository </a:t>
            </a:r>
            <a:r>
              <a:rPr b="1" lang="en-GB" sz="900">
                <a:solidFill>
                  <a:srgbClr val="660E7A"/>
                </a:solidFill>
                <a:highlight>
                  <a:srgbClr val="FFFFFF"/>
                </a:highlight>
              </a:rPr>
              <a:t>userRepository </a:t>
            </a:r>
            <a:r>
              <a:rPr lang="en-GB" sz="900">
                <a:solidFill>
                  <a:schemeClr val="dk1"/>
                </a:solidFill>
                <a:highlight>
                  <a:srgbClr val="FFFFFF"/>
                </a:highlight>
              </a:rPr>
              <a:t>= Mockito.</a:t>
            </a:r>
            <a:r>
              <a:rPr i="1" lang="en-GB" sz="900">
                <a:solidFill>
                  <a:schemeClr val="dk1"/>
                </a:solidFill>
                <a:highlight>
                  <a:srgbClr val="FFFFFF"/>
                </a:highlight>
              </a:rPr>
              <a:t>mock</a:t>
            </a:r>
            <a:r>
              <a:rPr lang="en-GB" sz="900">
                <a:solidFill>
                  <a:schemeClr val="dk1"/>
                </a:solidFill>
                <a:highlight>
                  <a:srgbClr val="FFFFFF"/>
                </a:highlight>
              </a:rPr>
              <a:t>(UserRepository.</a:t>
            </a:r>
            <a:r>
              <a:rPr b="1" lang="en-GB" sz="900">
                <a:solidFill>
                  <a:srgbClr val="000080"/>
                </a:solidFill>
                <a:highlight>
                  <a:srgbClr val="FFFFFF"/>
                </a:highlight>
              </a:rPr>
              <a:t>class</a:t>
            </a:r>
            <a:r>
              <a:rPr lang="en-GB" sz="900">
                <a:solidFill>
                  <a:schemeClr val="dk1"/>
                </a:solidFill>
                <a:highlight>
                  <a:srgbClr val="FFFFFF"/>
                </a:highlight>
              </a:rPr>
              <a:t>);</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b="1" lang="en-GB" sz="900">
                <a:solidFill>
                  <a:srgbClr val="000080"/>
                </a:solidFill>
                <a:highlight>
                  <a:srgbClr val="FFFFFF"/>
                </a:highlight>
              </a:rPr>
              <a:t>private </a:t>
            </a:r>
            <a:r>
              <a:rPr lang="en-GB" sz="900">
                <a:solidFill>
                  <a:schemeClr val="dk1"/>
                </a:solidFill>
                <a:highlight>
                  <a:srgbClr val="FFFFFF"/>
                </a:highlight>
              </a:rPr>
              <a:t>UserService </a:t>
            </a:r>
            <a:r>
              <a:rPr b="1" lang="en-GB" sz="900">
                <a:solidFill>
                  <a:srgbClr val="660E7A"/>
                </a:solidFill>
                <a:highlight>
                  <a:srgbClr val="FFFFFF"/>
                </a:highlight>
              </a:rPr>
              <a:t>userService</a:t>
            </a:r>
            <a:r>
              <a:rPr lang="en-GB" sz="900">
                <a:solidFill>
                  <a:schemeClr val="dk1"/>
                </a:solidFill>
                <a:highlight>
                  <a:srgbClr val="FFFFFF"/>
                </a:highlight>
              </a:rPr>
              <a:t>;</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lang="en-GB" sz="900">
                <a:solidFill>
                  <a:srgbClr val="808000"/>
                </a:solidFill>
                <a:highlight>
                  <a:srgbClr val="FFFFFF"/>
                </a:highlight>
              </a:rPr>
              <a:t>@Before</a:t>
            </a:r>
            <a:endParaRPr sz="9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rgbClr val="808000"/>
                </a:solidFill>
                <a:highlight>
                  <a:srgbClr val="FFFFFF"/>
                </a:highlight>
              </a:rPr>
              <a:t>   </a:t>
            </a:r>
            <a:r>
              <a:rPr b="1" lang="en-GB" sz="900">
                <a:solidFill>
                  <a:srgbClr val="000080"/>
                </a:solidFill>
                <a:highlight>
                  <a:srgbClr val="FFFFFF"/>
                </a:highlight>
              </a:rPr>
              <a:t>public void </a:t>
            </a:r>
            <a:r>
              <a:rPr lang="en-GB" sz="900">
                <a:solidFill>
                  <a:schemeClr val="dk1"/>
                </a:solidFill>
                <a:highlight>
                  <a:srgbClr val="FFFFFF"/>
                </a:highlight>
              </a:rPr>
              <a:t>initUserService()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b="1" lang="en-GB" sz="900">
                <a:solidFill>
                  <a:srgbClr val="660E7A"/>
                </a:solidFill>
                <a:highlight>
                  <a:srgbClr val="FFFFFF"/>
                </a:highlight>
              </a:rPr>
              <a:t>userService </a:t>
            </a:r>
            <a:r>
              <a:rPr lang="en-GB" sz="900">
                <a:solidFill>
                  <a:schemeClr val="dk1"/>
                </a:solidFill>
                <a:highlight>
                  <a:srgbClr val="FFFFFF"/>
                </a:highlight>
              </a:rPr>
              <a:t>= </a:t>
            </a:r>
            <a:r>
              <a:rPr b="1" lang="en-GB" sz="900">
                <a:solidFill>
                  <a:srgbClr val="000080"/>
                </a:solidFill>
                <a:highlight>
                  <a:srgbClr val="FFFFFF"/>
                </a:highlight>
              </a:rPr>
              <a:t>new </a:t>
            </a:r>
            <a:r>
              <a:rPr lang="en-GB" sz="900">
                <a:solidFill>
                  <a:schemeClr val="dk1"/>
                </a:solidFill>
                <a:highlight>
                  <a:srgbClr val="FFFFFF"/>
                </a:highlight>
              </a:rPr>
              <a:t>UserService(</a:t>
            </a:r>
            <a:r>
              <a:rPr b="1" lang="en-GB" sz="900">
                <a:solidFill>
                  <a:srgbClr val="660E7A"/>
                </a:solidFill>
                <a:highlight>
                  <a:srgbClr val="FFFFFF"/>
                </a:highlight>
              </a:rPr>
              <a:t>userRepository</a:t>
            </a:r>
            <a:r>
              <a:rPr lang="en-GB" sz="900">
                <a:solidFill>
                  <a:schemeClr val="dk1"/>
                </a:solidFill>
                <a:highlight>
                  <a:srgbClr val="FFFFFF"/>
                </a:highlight>
              </a:rPr>
              <a:t>);</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lang="en-GB" sz="900">
                <a:solidFill>
                  <a:srgbClr val="808000"/>
                </a:solidFill>
                <a:highlight>
                  <a:srgbClr val="FFFFFF"/>
                </a:highlight>
              </a:rPr>
              <a:t>@Test</a:t>
            </a:r>
            <a:endParaRPr sz="9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rgbClr val="808000"/>
                </a:solidFill>
                <a:highlight>
                  <a:srgbClr val="FFFFFF"/>
                </a:highlight>
              </a:rPr>
              <a:t>   </a:t>
            </a:r>
            <a:r>
              <a:rPr b="1" lang="en-GB" sz="900">
                <a:solidFill>
                  <a:srgbClr val="000080"/>
                </a:solidFill>
                <a:highlight>
                  <a:srgbClr val="FFFFFF"/>
                </a:highlight>
              </a:rPr>
              <a:t>public void </a:t>
            </a:r>
            <a:r>
              <a:rPr lang="en-GB" sz="900">
                <a:solidFill>
                  <a:schemeClr val="dk1"/>
                </a:solidFill>
                <a:highlight>
                  <a:srgbClr val="FFFFFF"/>
                </a:highlight>
              </a:rPr>
              <a:t>testFetchAll()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List&lt;User&gt; userList = </a:t>
            </a:r>
            <a:r>
              <a:rPr b="1" lang="en-GB" sz="900">
                <a:solidFill>
                  <a:srgbClr val="000080"/>
                </a:solidFill>
                <a:highlight>
                  <a:srgbClr val="FFFFFF"/>
                </a:highlight>
              </a:rPr>
              <a:t>new </a:t>
            </a:r>
            <a:r>
              <a:rPr lang="en-GB" sz="900">
                <a:solidFill>
                  <a:schemeClr val="dk1"/>
                </a:solidFill>
                <a:highlight>
                  <a:srgbClr val="FFFFFF"/>
                </a:highlight>
              </a:rPr>
              <a:t>ArrayList&lt;&gt;();</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userList.add(</a:t>
            </a:r>
            <a:r>
              <a:rPr b="1" lang="en-GB" sz="900">
                <a:solidFill>
                  <a:srgbClr val="000080"/>
                </a:solidFill>
                <a:highlight>
                  <a:srgbClr val="FFFFFF"/>
                </a:highlight>
              </a:rPr>
              <a:t>new </a:t>
            </a:r>
            <a:r>
              <a:rPr lang="en-GB" sz="900">
                <a:solidFill>
                  <a:schemeClr val="dk1"/>
                </a:solidFill>
                <a:highlight>
                  <a:srgbClr val="FFFFFF"/>
                </a:highlight>
              </a:rPr>
              <a:t>User(</a:t>
            </a:r>
            <a:r>
              <a:rPr b="1" lang="en-GB" sz="900">
                <a:solidFill>
                  <a:srgbClr val="008000"/>
                </a:solidFill>
                <a:highlight>
                  <a:srgbClr val="FFFFFF"/>
                </a:highlight>
              </a:rPr>
              <a:t>"Askar"</a:t>
            </a:r>
            <a:r>
              <a:rPr lang="en-GB" sz="900">
                <a:solidFill>
                  <a:schemeClr val="dk1"/>
                </a:solidFill>
                <a:highlight>
                  <a:srgbClr val="FFFFFF"/>
                </a:highlight>
              </a:rPr>
              <a:t>, </a:t>
            </a:r>
            <a:r>
              <a:rPr b="1" lang="en-GB" sz="900">
                <a:solidFill>
                  <a:srgbClr val="008000"/>
                </a:solidFill>
                <a:highlight>
                  <a:srgbClr val="FFFFFF"/>
                </a:highlight>
              </a:rPr>
              <a:t>"Akaev"</a:t>
            </a:r>
            <a:r>
              <a:rPr lang="en-GB" sz="900">
                <a:solidFill>
                  <a:schemeClr val="dk1"/>
                </a:solidFill>
                <a:highlight>
                  <a:srgbClr val="FFFFFF"/>
                </a:highlight>
              </a:rPr>
              <a:t>));</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i="1" lang="en-GB" sz="900">
                <a:solidFill>
                  <a:schemeClr val="dk1"/>
                </a:solidFill>
                <a:highlight>
                  <a:srgbClr val="FFFFFF"/>
                </a:highlight>
              </a:rPr>
              <a:t>when</a:t>
            </a:r>
            <a:r>
              <a:rPr lang="en-GB" sz="900">
                <a:solidFill>
                  <a:schemeClr val="dk1"/>
                </a:solidFill>
                <a:highlight>
                  <a:srgbClr val="FFFFFF"/>
                </a:highlight>
              </a:rPr>
              <a:t>(</a:t>
            </a:r>
            <a:r>
              <a:rPr b="1" lang="en-GB" sz="900">
                <a:solidFill>
                  <a:srgbClr val="660E7A"/>
                </a:solidFill>
                <a:highlight>
                  <a:srgbClr val="FFFFFF"/>
                </a:highlight>
              </a:rPr>
              <a:t>userRepository</a:t>
            </a:r>
            <a:r>
              <a:rPr lang="en-GB" sz="900">
                <a:solidFill>
                  <a:schemeClr val="dk1"/>
                </a:solidFill>
                <a:highlight>
                  <a:srgbClr val="FFFFFF"/>
                </a:highlight>
              </a:rPr>
              <a:t>.findAll()).thenReturn(userList);</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r>
              <a:rPr i="1" lang="en-GB" sz="900">
                <a:solidFill>
                  <a:schemeClr val="dk1"/>
                </a:solidFill>
                <a:highlight>
                  <a:srgbClr val="FFFFFF"/>
                </a:highlight>
              </a:rPr>
              <a:t>assertThat</a:t>
            </a:r>
            <a:r>
              <a:rPr lang="en-GB" sz="900">
                <a:solidFill>
                  <a:schemeClr val="dk1"/>
                </a:solidFill>
                <a:highlight>
                  <a:srgbClr val="FFFFFF"/>
                </a:highlight>
              </a:rPr>
              <a:t>(</a:t>
            </a:r>
            <a:r>
              <a:rPr b="1" lang="en-GB" sz="900">
                <a:solidFill>
                  <a:srgbClr val="660E7A"/>
                </a:solidFill>
                <a:highlight>
                  <a:srgbClr val="FFFFFF"/>
                </a:highlight>
              </a:rPr>
              <a:t>userService</a:t>
            </a:r>
            <a:r>
              <a:rPr lang="en-GB" sz="900">
                <a:solidFill>
                  <a:schemeClr val="dk1"/>
                </a:solidFill>
                <a:highlight>
                  <a:srgbClr val="FFFFFF"/>
                </a:highlight>
              </a:rPr>
              <a:t>.fetchAllUsers()).isNotEmpty();</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   }</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900">
                <a:solidFill>
                  <a:schemeClr val="dk1"/>
                </a:solidFill>
                <a:highlight>
                  <a:srgbClr val="FFFFFF"/>
                </a:highlight>
              </a:rPr>
              <a:t>}</a:t>
            </a:r>
            <a:endParaRPr sz="9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Exercises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End-to-end testing</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Prepopulating Database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End-to-end testing exercise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Unit Testing</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Initializing Tests In Different Context Levels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Starting tests without running server</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Running web layer</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Running specific controllers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Mocking</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Without Starting Server</a:t>
            </a:r>
            <a:endParaRPr/>
          </a:p>
        </p:txBody>
      </p:sp>
      <p:sp>
        <p:nvSpPr>
          <p:cNvPr id="175" name="Google Shape;175;p32"/>
          <p:cNvSpPr txBox="1"/>
          <p:nvPr>
            <p:ph idx="1" type="body"/>
          </p:nvPr>
        </p:nvSpPr>
        <p:spPr>
          <a:xfrm>
            <a:off x="311700" y="1152475"/>
            <a:ext cx="6640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808000"/>
                </a:solidFill>
                <a:highlight>
                  <a:srgbClr val="FFFFFF"/>
                </a:highlight>
              </a:rPr>
              <a:t>@RunWith</a:t>
            </a:r>
            <a:r>
              <a:rPr lang="en-GB" sz="1100">
                <a:solidFill>
                  <a:schemeClr val="dk1"/>
                </a:solidFill>
                <a:highlight>
                  <a:srgbClr val="FFFFFF"/>
                </a:highlight>
              </a:rPr>
              <a:t>(SpringRunner.</a:t>
            </a:r>
            <a:r>
              <a:rPr b="1" lang="en-GB" sz="1100">
                <a:solidFill>
                  <a:srgbClr val="000080"/>
                </a:solidFill>
                <a:highlight>
                  <a:srgbClr val="FFFFFF"/>
                </a:highlight>
              </a:rPr>
              <a:t>class</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lang="en-GB" sz="1100">
                <a:solidFill>
                  <a:srgbClr val="808000"/>
                </a:solidFill>
                <a:highlight>
                  <a:srgbClr val="FFFFFF"/>
                </a:highlight>
              </a:rPr>
              <a:t>@SpringBootTest</a:t>
            </a:r>
            <a:endParaRPr sz="1100">
              <a:solidFill>
                <a:srgbClr val="808000"/>
              </a:solidFill>
              <a:highlight>
                <a:srgbClr val="FFFFFF"/>
              </a:highlight>
            </a:endParaRPr>
          </a:p>
          <a:p>
            <a:pPr indent="0" lvl="0" marL="0" rtl="0" algn="l">
              <a:spcBef>
                <a:spcPts val="0"/>
              </a:spcBef>
              <a:spcAft>
                <a:spcPts val="0"/>
              </a:spcAft>
              <a:buNone/>
            </a:pPr>
            <a:r>
              <a:rPr lang="en-GB" sz="1100">
                <a:solidFill>
                  <a:srgbClr val="808000"/>
                </a:solidFill>
                <a:highlight>
                  <a:srgbClr val="FFFFFF"/>
                </a:highlight>
              </a:rPr>
              <a:t>@AutoConfigureMockMvc</a:t>
            </a:r>
            <a:endParaRPr sz="1100">
              <a:solidFill>
                <a:srgbClr val="808000"/>
              </a:solidFill>
              <a:highlight>
                <a:srgbClr val="FFFFFF"/>
              </a:highlight>
            </a:endParaRPr>
          </a:p>
          <a:p>
            <a:pPr indent="0" lvl="0" marL="0" rtl="0" algn="l">
              <a:spcBef>
                <a:spcPts val="0"/>
              </a:spcBef>
              <a:spcAft>
                <a:spcPts val="0"/>
              </a:spcAft>
              <a:buNone/>
            </a:pPr>
            <a:r>
              <a:rPr b="1" lang="en-GB" sz="1100">
                <a:solidFill>
                  <a:srgbClr val="000080"/>
                </a:solidFill>
                <a:highlight>
                  <a:srgbClr val="FFFFFF"/>
                </a:highlight>
              </a:rPr>
              <a:t>public class </a:t>
            </a:r>
            <a:r>
              <a:rPr lang="en-GB" sz="1100">
                <a:solidFill>
                  <a:schemeClr val="dk1"/>
                </a:solidFill>
                <a:highlight>
                  <a:srgbClr val="FFFFFF"/>
                </a:highlight>
              </a:rPr>
              <a:t>ApplicationTest {</a:t>
            </a:r>
            <a:endParaRPr sz="11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r>
              <a:rPr lang="en-GB" sz="1100">
                <a:solidFill>
                  <a:srgbClr val="808000"/>
                </a:solidFill>
                <a:highlight>
                  <a:srgbClr val="FFFFFF"/>
                </a:highlight>
              </a:rPr>
              <a:t>@Autowired</a:t>
            </a:r>
            <a:endParaRPr sz="1100">
              <a:solidFill>
                <a:srgbClr val="808000"/>
              </a:solidFill>
              <a:highlight>
                <a:srgbClr val="FFFFFF"/>
              </a:highlight>
            </a:endParaRPr>
          </a:p>
          <a:p>
            <a:pPr indent="0" lvl="0" marL="0" rtl="0" algn="l">
              <a:spcBef>
                <a:spcPts val="0"/>
              </a:spcBef>
              <a:spcAft>
                <a:spcPts val="0"/>
              </a:spcAft>
              <a:buNone/>
            </a:pPr>
            <a:r>
              <a:rPr lang="en-GB" sz="1100">
                <a:solidFill>
                  <a:srgbClr val="808000"/>
                </a:solidFill>
                <a:highlight>
                  <a:srgbClr val="FFFFFF"/>
                </a:highlight>
              </a:rPr>
              <a:t>   </a:t>
            </a:r>
            <a:r>
              <a:rPr b="1" lang="en-GB" sz="1100">
                <a:solidFill>
                  <a:srgbClr val="000080"/>
                </a:solidFill>
                <a:highlight>
                  <a:srgbClr val="FFFFFF"/>
                </a:highlight>
              </a:rPr>
              <a:t>private </a:t>
            </a:r>
            <a:r>
              <a:rPr lang="en-GB" sz="1100">
                <a:solidFill>
                  <a:schemeClr val="dk1"/>
                </a:solidFill>
                <a:highlight>
                  <a:srgbClr val="FFFFFF"/>
                </a:highlight>
              </a:rPr>
              <a:t>MockMvc </a:t>
            </a:r>
            <a:r>
              <a:rPr b="1" lang="en-GB" sz="1100">
                <a:solidFill>
                  <a:srgbClr val="660E7A"/>
                </a:solidFill>
                <a:highlight>
                  <a:srgbClr val="FFFFFF"/>
                </a:highlight>
              </a:rPr>
              <a:t>mockMvc</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r>
              <a:rPr lang="en-GB" sz="1100">
                <a:solidFill>
                  <a:srgbClr val="808000"/>
                </a:solidFill>
                <a:highlight>
                  <a:srgbClr val="FFFFFF"/>
                </a:highlight>
              </a:rPr>
              <a:t>@Test</a:t>
            </a:r>
            <a:endParaRPr sz="1100">
              <a:solidFill>
                <a:srgbClr val="808000"/>
              </a:solidFill>
              <a:highlight>
                <a:srgbClr val="FFFFFF"/>
              </a:highlight>
            </a:endParaRPr>
          </a:p>
          <a:p>
            <a:pPr indent="0" lvl="0" marL="0" rtl="0" algn="l">
              <a:spcBef>
                <a:spcPts val="0"/>
              </a:spcBef>
              <a:spcAft>
                <a:spcPts val="0"/>
              </a:spcAft>
              <a:buNone/>
            </a:pPr>
            <a:r>
              <a:rPr lang="en-GB" sz="1100">
                <a:solidFill>
                  <a:srgbClr val="808000"/>
                </a:solidFill>
                <a:highlight>
                  <a:srgbClr val="FFFFFF"/>
                </a:highlight>
              </a:rPr>
              <a:t>   </a:t>
            </a:r>
            <a:r>
              <a:rPr b="1" lang="en-GB" sz="1100">
                <a:solidFill>
                  <a:srgbClr val="000080"/>
                </a:solidFill>
                <a:highlight>
                  <a:srgbClr val="FFFFFF"/>
                </a:highlight>
              </a:rPr>
              <a:t>public void </a:t>
            </a:r>
            <a:r>
              <a:rPr lang="en-GB" sz="1100">
                <a:solidFill>
                  <a:schemeClr val="dk1"/>
                </a:solidFill>
                <a:highlight>
                  <a:srgbClr val="FFFFFF"/>
                </a:highlight>
              </a:rPr>
              <a:t>shouldReturnDefaultMessage() </a:t>
            </a:r>
            <a:r>
              <a:rPr b="1" lang="en-GB" sz="1100">
                <a:solidFill>
                  <a:srgbClr val="000080"/>
                </a:solidFill>
                <a:highlight>
                  <a:srgbClr val="FFFFFF"/>
                </a:highlight>
              </a:rPr>
              <a:t>throws </a:t>
            </a:r>
            <a:r>
              <a:rPr lang="en-GB" sz="1100">
                <a:solidFill>
                  <a:schemeClr val="dk1"/>
                </a:solidFill>
                <a:highlight>
                  <a:srgbClr val="FFFFFF"/>
                </a:highlight>
              </a:rPr>
              <a:t>Exception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r>
              <a:rPr b="1" lang="en-GB" sz="1100">
                <a:solidFill>
                  <a:srgbClr val="000080"/>
                </a:solidFill>
                <a:highlight>
                  <a:srgbClr val="FFFFFF"/>
                </a:highlight>
              </a:rPr>
              <a:t>this</a:t>
            </a:r>
            <a:r>
              <a:rPr lang="en-GB" sz="1100">
                <a:solidFill>
                  <a:schemeClr val="dk1"/>
                </a:solidFill>
                <a:highlight>
                  <a:srgbClr val="FFFFFF"/>
                </a:highlight>
              </a:rPr>
              <a:t>.</a:t>
            </a:r>
            <a:r>
              <a:rPr b="1" lang="en-GB" sz="1100">
                <a:solidFill>
                  <a:srgbClr val="660E7A"/>
                </a:solidFill>
                <a:highlight>
                  <a:srgbClr val="FFFFFF"/>
                </a:highlight>
              </a:rPr>
              <a:t>mockMvc</a:t>
            </a:r>
            <a:r>
              <a:rPr lang="en-GB" sz="1100">
                <a:solidFill>
                  <a:schemeClr val="dk1"/>
                </a:solidFill>
                <a:highlight>
                  <a:srgbClr val="FFFFFF"/>
                </a:highlight>
              </a:rPr>
              <a:t>.perform(</a:t>
            </a:r>
            <a:r>
              <a:rPr i="1" lang="en-GB" sz="1100">
                <a:solidFill>
                  <a:schemeClr val="dk1"/>
                </a:solidFill>
                <a:highlight>
                  <a:srgbClr val="FFFFFF"/>
                </a:highlight>
              </a:rPr>
              <a:t>get</a:t>
            </a:r>
            <a:r>
              <a:rPr lang="en-GB" sz="1100">
                <a:solidFill>
                  <a:schemeClr val="dk1"/>
                </a:solidFill>
                <a:highlight>
                  <a:srgbClr val="FFFFFF"/>
                </a:highlight>
              </a:rPr>
              <a:t>(</a:t>
            </a:r>
            <a:r>
              <a:rPr b="1" lang="en-GB" sz="1100">
                <a:solidFill>
                  <a:srgbClr val="008000"/>
                </a:solidFill>
                <a:highlight>
                  <a:srgbClr val="FFFFFF"/>
                </a:highlight>
              </a:rPr>
              <a: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.andDo(</a:t>
            </a:r>
            <a:r>
              <a:rPr i="1" lang="en-GB" sz="1100">
                <a:solidFill>
                  <a:schemeClr val="dk1"/>
                </a:solidFill>
                <a:highlight>
                  <a:srgbClr val="FFFFFF"/>
                </a:highlight>
              </a:rPr>
              <a:t>print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.andExpect(</a:t>
            </a:r>
            <a:r>
              <a:rPr i="1" lang="en-GB" sz="1100">
                <a:solidFill>
                  <a:schemeClr val="dk1"/>
                </a:solidFill>
                <a:highlight>
                  <a:srgbClr val="FFFFFF"/>
                </a:highlight>
              </a:rPr>
              <a:t>status</a:t>
            </a:r>
            <a:r>
              <a:rPr lang="en-GB" sz="1100">
                <a:solidFill>
                  <a:schemeClr val="dk1"/>
                </a:solidFill>
                <a:highlight>
                  <a:srgbClr val="FFFFFF"/>
                </a:highlight>
              </a:rPr>
              <a:t>().isOk())</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.andExpect(</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r>
              <a:rPr i="1" lang="en-GB" sz="1100">
                <a:solidFill>
                  <a:schemeClr val="dk1"/>
                </a:solidFill>
                <a:highlight>
                  <a:srgbClr val="FFFFFF"/>
                </a:highlight>
              </a:rPr>
              <a:t>content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.string(</a:t>
            </a:r>
            <a:r>
              <a:rPr i="1" lang="en-GB" sz="1100">
                <a:solidFill>
                  <a:schemeClr val="dk1"/>
                </a:solidFill>
                <a:highlight>
                  <a:srgbClr val="FFFFFF"/>
                </a:highlight>
              </a:rPr>
              <a:t>containsString</a:t>
            </a:r>
            <a:r>
              <a:rPr lang="en-GB" sz="1100">
                <a:solidFill>
                  <a:schemeClr val="dk1"/>
                </a:solidFill>
                <a:highlight>
                  <a:srgbClr val="FFFFFF"/>
                </a:highlight>
              </a:rPr>
              <a:t>(</a:t>
            </a:r>
            <a:r>
              <a:rPr b="1" lang="en-GB" sz="1100">
                <a:solidFill>
                  <a:srgbClr val="008000"/>
                </a:solidFill>
                <a:highlight>
                  <a:srgbClr val="FFFFFF"/>
                </a:highlight>
              </a:rPr>
              <a:t>"Welcome Home!"</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sz="1200">
              <a:solidFill>
                <a:srgbClr val="808000"/>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p:txBody>
      </p:sp>
      <p:sp>
        <p:nvSpPr>
          <p:cNvPr id="176" name="Google Shape;176;p32"/>
          <p:cNvSpPr txBox="1"/>
          <p:nvPr/>
        </p:nvSpPr>
        <p:spPr>
          <a:xfrm>
            <a:off x="5753950" y="3809275"/>
            <a:ext cx="3142500" cy="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F</a:t>
            </a:r>
            <a:r>
              <a:rPr b="1" lang="en-GB"/>
              <a:t>ull Spring application context is started, but without the serve</a:t>
            </a:r>
            <a:endParaRPr b="1"/>
          </a:p>
        </p:txBody>
      </p:sp>
      <p:sp>
        <p:nvSpPr>
          <p:cNvPr id="177" name="Google Shape;177;p32"/>
          <p:cNvSpPr txBox="1"/>
          <p:nvPr/>
        </p:nvSpPr>
        <p:spPr>
          <a:xfrm>
            <a:off x="3425250" y="4568875"/>
            <a:ext cx="51774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u="sng">
                <a:solidFill>
                  <a:schemeClr val="accent5"/>
                </a:solidFill>
                <a:hlinkClick r:id="rId3"/>
              </a:rPr>
              <a:t>https://gist.github.com/nursultanturdaliev/febbc3d3c4767a5e297b5400a01108df</a:t>
            </a:r>
            <a:endParaRPr sz="1100">
              <a:solidFill>
                <a:schemeClr val="dk1"/>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Web Layer Test</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@RunWith</a:t>
            </a:r>
            <a:r>
              <a:rPr lang="en-GB" sz="1100">
                <a:solidFill>
                  <a:schemeClr val="dk1"/>
                </a:solidFill>
                <a:highlight>
                  <a:srgbClr val="FFFFFF"/>
                </a:highlight>
              </a:rPr>
              <a:t>(SpringRunner.</a:t>
            </a:r>
            <a:r>
              <a:rPr b="1" lang="en-GB" sz="1100">
                <a:solidFill>
                  <a:srgbClr val="000080"/>
                </a:solidFill>
                <a:highlight>
                  <a:srgbClr val="FFFFFF"/>
                </a:highlight>
              </a:rPr>
              <a:t>class</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@WebMvcTest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b="1" lang="en-GB" sz="1100">
                <a:solidFill>
                  <a:srgbClr val="000080"/>
                </a:solidFill>
                <a:highlight>
                  <a:srgbClr val="FFFFFF"/>
                </a:highlight>
              </a:rPr>
              <a:t>public class </a:t>
            </a:r>
            <a:r>
              <a:rPr lang="en-GB" sz="1100">
                <a:solidFill>
                  <a:schemeClr val="dk1"/>
                </a:solidFill>
                <a:highlight>
                  <a:srgbClr val="FFFFFF"/>
                </a:highlight>
              </a:rPr>
              <a:t>WebLayerTest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@Autowired</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private </a:t>
            </a:r>
            <a:r>
              <a:rPr lang="en-GB" sz="1100">
                <a:solidFill>
                  <a:schemeClr val="dk1"/>
                </a:solidFill>
                <a:highlight>
                  <a:srgbClr val="FFFFFF"/>
                </a:highlight>
              </a:rPr>
              <a:t>MockMvc </a:t>
            </a:r>
            <a:r>
              <a:rPr b="1" lang="en-GB" sz="1100">
                <a:solidFill>
                  <a:srgbClr val="660E7A"/>
                </a:solidFill>
                <a:highlight>
                  <a:srgbClr val="FFFFFF"/>
                </a:highlight>
              </a:rPr>
              <a:t>mockMvc</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@Test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public void </a:t>
            </a:r>
            <a:r>
              <a:rPr lang="en-GB" sz="1100">
                <a:solidFill>
                  <a:schemeClr val="dk1"/>
                </a:solidFill>
                <a:highlight>
                  <a:srgbClr val="FFFFFF"/>
                </a:highlight>
              </a:rPr>
              <a:t>shouldReturnDefaultMessage() </a:t>
            </a:r>
            <a:r>
              <a:rPr b="1" lang="en-GB" sz="1100">
                <a:solidFill>
                  <a:srgbClr val="000080"/>
                </a:solidFill>
                <a:highlight>
                  <a:srgbClr val="FFFFFF"/>
                </a:highlight>
              </a:rPr>
              <a:t>throws </a:t>
            </a:r>
            <a:r>
              <a:rPr lang="en-GB" sz="1100">
                <a:solidFill>
                  <a:schemeClr val="dk1"/>
                </a:solidFill>
                <a:highlight>
                  <a:srgbClr val="FFFFFF"/>
                </a:highlight>
              </a:rPr>
              <a:t>Exception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b="1" lang="en-GB" sz="1100">
                <a:solidFill>
                  <a:srgbClr val="000080"/>
                </a:solidFill>
                <a:highlight>
                  <a:srgbClr val="FFFFFF"/>
                </a:highlight>
              </a:rPr>
              <a:t>this</a:t>
            </a:r>
            <a:r>
              <a:rPr lang="en-GB" sz="1100">
                <a:solidFill>
                  <a:schemeClr val="dk1"/>
                </a:solidFill>
                <a:highlight>
                  <a:srgbClr val="FFFFFF"/>
                </a:highlight>
              </a:rPr>
              <a:t>.</a:t>
            </a:r>
            <a:r>
              <a:rPr b="1" lang="en-GB" sz="1100">
                <a:solidFill>
                  <a:srgbClr val="660E7A"/>
                </a:solidFill>
                <a:highlight>
                  <a:srgbClr val="FFFFFF"/>
                </a:highlight>
              </a:rPr>
              <a:t>mockMvc</a:t>
            </a:r>
            <a:r>
              <a:rPr lang="en-GB" sz="1100">
                <a:solidFill>
                  <a:schemeClr val="dk1"/>
                </a:solidFill>
                <a:highlight>
                  <a:srgbClr val="FFFFFF"/>
                </a:highlight>
              </a:rPr>
              <a:t>.perform(</a:t>
            </a:r>
            <a:r>
              <a:rPr i="1" lang="en-GB" sz="1100">
                <a:solidFill>
                  <a:schemeClr val="dk1"/>
                </a:solidFill>
                <a:highlight>
                  <a:srgbClr val="FFFFFF"/>
                </a:highlight>
              </a:rPr>
              <a:t>get</a:t>
            </a:r>
            <a:r>
              <a:rPr lang="en-GB" sz="1100">
                <a:solidFill>
                  <a:schemeClr val="dk1"/>
                </a:solidFill>
                <a:highlight>
                  <a:srgbClr val="FFFFFF"/>
                </a:highlight>
              </a:rPr>
              <a:t>(</a:t>
            </a:r>
            <a:r>
              <a:rPr b="1" lang="en-GB" sz="1100">
                <a:solidFill>
                  <a:srgbClr val="008000"/>
                </a:solidFill>
                <a:highlight>
                  <a:srgbClr val="FFFFFF"/>
                </a:highlight>
              </a:rPr>
              <a: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.andDo(</a:t>
            </a:r>
            <a:r>
              <a:rPr i="1" lang="en-GB" sz="1100">
                <a:solidFill>
                  <a:schemeClr val="dk1"/>
                </a:solidFill>
                <a:highlight>
                  <a:srgbClr val="FFFFFF"/>
                </a:highlight>
              </a:rPr>
              <a:t>print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.andExpect(</a:t>
            </a:r>
            <a:r>
              <a:rPr i="1" lang="en-GB" sz="1100">
                <a:solidFill>
                  <a:schemeClr val="dk1"/>
                </a:solidFill>
                <a:highlight>
                  <a:srgbClr val="FFFFFF"/>
                </a:highlight>
              </a:rPr>
              <a:t>status</a:t>
            </a:r>
            <a:r>
              <a:rPr lang="en-GB" sz="1100">
                <a:solidFill>
                  <a:schemeClr val="dk1"/>
                </a:solidFill>
                <a:highlight>
                  <a:srgbClr val="FFFFFF"/>
                </a:highlight>
              </a:rPr>
              <a:t>().isOk())</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.andExpect(</a:t>
            </a:r>
            <a:r>
              <a:rPr i="1" lang="en-GB" sz="1100">
                <a:solidFill>
                  <a:schemeClr val="dk1"/>
                </a:solidFill>
                <a:highlight>
                  <a:srgbClr val="FFFFFF"/>
                </a:highlight>
              </a:rPr>
              <a:t>content</a:t>
            </a:r>
            <a:r>
              <a:rPr lang="en-GB" sz="1100">
                <a:solidFill>
                  <a:schemeClr val="dk1"/>
                </a:solidFill>
                <a:highlight>
                  <a:srgbClr val="FFFFFF"/>
                </a:highlight>
              </a:rPr>
              <a:t>().string(</a:t>
            </a:r>
            <a:r>
              <a:rPr i="1" lang="en-GB" sz="1100">
                <a:solidFill>
                  <a:schemeClr val="dk1"/>
                </a:solidFill>
                <a:highlight>
                  <a:srgbClr val="FFFFFF"/>
                </a:highlight>
              </a:rPr>
              <a:t>containsString</a:t>
            </a:r>
            <a:r>
              <a:rPr lang="en-GB" sz="1100">
                <a:solidFill>
                  <a:schemeClr val="dk1"/>
                </a:solidFill>
                <a:highlight>
                  <a:srgbClr val="FFFFFF"/>
                </a:highlight>
              </a:rPr>
              <a:t>(</a:t>
            </a:r>
            <a:r>
              <a:rPr b="1" lang="en-GB" sz="1100">
                <a:solidFill>
                  <a:srgbClr val="008000"/>
                </a:solidFill>
                <a:highlight>
                  <a:srgbClr val="FFFFFF"/>
                </a:highlight>
              </a:rPr>
              <a:t>"Welcome Home!"</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rPr lang="en-GB" sz="1100" u="sng">
                <a:solidFill>
                  <a:schemeClr val="hlink"/>
                </a:solidFill>
                <a:hlinkClick r:id="rId3"/>
              </a:rPr>
              <a:t>https://gist.github.com/nursultanturdaliev/ec2a8bb3a8d140f4034fd6cac8e5f43a</a:t>
            </a:r>
            <a:endParaRPr sz="1100">
              <a:solidFill>
                <a:schemeClr val="dk1"/>
              </a:solidFill>
              <a:highlight>
                <a:srgbClr val="FFFFFF"/>
              </a:highlight>
            </a:endParaRPr>
          </a:p>
        </p:txBody>
      </p:sp>
      <p:sp>
        <p:nvSpPr>
          <p:cNvPr id="184" name="Google Shape;184;p33"/>
          <p:cNvSpPr txBox="1"/>
          <p:nvPr/>
        </p:nvSpPr>
        <p:spPr>
          <a:xfrm>
            <a:off x="5188725" y="2757150"/>
            <a:ext cx="3775800" cy="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Spring Boot is only instantiating the web layer, not the whole context.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Loading Specific Controller &amp; Mocking</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@RunWith</a:t>
            </a:r>
            <a:r>
              <a:rPr lang="en-GB" sz="1100">
                <a:solidFill>
                  <a:schemeClr val="dk1"/>
                </a:solidFill>
                <a:highlight>
                  <a:srgbClr val="FFFFFF"/>
                </a:highlight>
              </a:rPr>
              <a:t>(SpringRunner.</a:t>
            </a:r>
            <a:r>
              <a:rPr b="1" lang="en-GB" sz="1100">
                <a:solidFill>
                  <a:srgbClr val="000080"/>
                </a:solidFill>
                <a:highlight>
                  <a:srgbClr val="FFFFFF"/>
                </a:highlight>
              </a:rPr>
              <a:t>class</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@WebMvcTest</a:t>
            </a:r>
            <a:r>
              <a:rPr lang="en-GB" sz="1100">
                <a:solidFill>
                  <a:schemeClr val="dk1"/>
                </a:solidFill>
                <a:highlight>
                  <a:srgbClr val="FFFFFF"/>
                </a:highlight>
              </a:rPr>
              <a:t>(HomeController.</a:t>
            </a:r>
            <a:r>
              <a:rPr b="1" lang="en-GB" sz="1100">
                <a:solidFill>
                  <a:srgbClr val="000080"/>
                </a:solidFill>
                <a:highlight>
                  <a:srgbClr val="FFFFFF"/>
                </a:highlight>
              </a:rPr>
              <a:t>class</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GB" sz="1100">
                <a:solidFill>
                  <a:srgbClr val="000080"/>
                </a:solidFill>
                <a:highlight>
                  <a:srgbClr val="FFFFFF"/>
                </a:highlight>
              </a:rPr>
              <a:t>public class </a:t>
            </a:r>
            <a:r>
              <a:rPr lang="en-GB" sz="1100">
                <a:solidFill>
                  <a:schemeClr val="dk1"/>
                </a:solidFill>
                <a:highlight>
                  <a:srgbClr val="FFFFFF"/>
                </a:highlight>
              </a:rPr>
              <a:t>ControllerContextTest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@Autowired</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private </a:t>
            </a:r>
            <a:r>
              <a:rPr lang="en-GB" sz="1100">
                <a:solidFill>
                  <a:schemeClr val="dk1"/>
                </a:solidFill>
                <a:highlight>
                  <a:srgbClr val="FFFFFF"/>
                </a:highlight>
              </a:rPr>
              <a:t>MockMvc </a:t>
            </a:r>
            <a:r>
              <a:rPr b="1" lang="en-GB" sz="1100">
                <a:solidFill>
                  <a:srgbClr val="660E7A"/>
                </a:solidFill>
                <a:highlight>
                  <a:srgbClr val="FFFFFF"/>
                </a:highlight>
              </a:rPr>
              <a:t>mockMvc</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@MockBean</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private </a:t>
            </a:r>
            <a:r>
              <a:rPr lang="en-GB" sz="1100">
                <a:solidFill>
                  <a:schemeClr val="dk1"/>
                </a:solidFill>
                <a:highlight>
                  <a:srgbClr val="FFFFFF"/>
                </a:highlight>
              </a:rPr>
              <a:t>HomeService </a:t>
            </a:r>
            <a:r>
              <a:rPr b="1" lang="en-GB" sz="1100">
                <a:solidFill>
                  <a:srgbClr val="660E7A"/>
                </a:solidFill>
                <a:highlight>
                  <a:srgbClr val="FFFFFF"/>
                </a:highlight>
              </a:rPr>
              <a:t>service</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@Test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public void </a:t>
            </a:r>
            <a:r>
              <a:rPr lang="en-GB" sz="1100">
                <a:solidFill>
                  <a:schemeClr val="dk1"/>
                </a:solidFill>
                <a:highlight>
                  <a:srgbClr val="FFFFFF"/>
                </a:highlight>
              </a:rPr>
              <a:t>greetingShouldReturnMessageFromService() </a:t>
            </a:r>
            <a:r>
              <a:rPr b="1" lang="en-GB" sz="1100">
                <a:solidFill>
                  <a:srgbClr val="000080"/>
                </a:solidFill>
                <a:highlight>
                  <a:srgbClr val="FFFFFF"/>
                </a:highlight>
              </a:rPr>
              <a:t>throws </a:t>
            </a:r>
            <a:r>
              <a:rPr lang="en-GB" sz="1100">
                <a:solidFill>
                  <a:schemeClr val="dk1"/>
                </a:solidFill>
                <a:highlight>
                  <a:srgbClr val="FFFFFF"/>
                </a:highlight>
              </a:rPr>
              <a:t>Exception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i="1" lang="en-GB" sz="1100">
                <a:solidFill>
                  <a:schemeClr val="dk1"/>
                </a:solidFill>
                <a:highlight>
                  <a:srgbClr val="FFFFFF"/>
                </a:highlight>
              </a:rPr>
              <a:t>when</a:t>
            </a:r>
            <a:r>
              <a:rPr lang="en-GB" sz="1100">
                <a:solidFill>
                  <a:schemeClr val="dk1"/>
                </a:solidFill>
                <a:highlight>
                  <a:srgbClr val="FFFFFF"/>
                </a:highlight>
              </a:rPr>
              <a:t>(</a:t>
            </a:r>
            <a:r>
              <a:rPr b="1" lang="en-GB" sz="1100">
                <a:solidFill>
                  <a:srgbClr val="660E7A"/>
                </a:solidFill>
                <a:highlight>
                  <a:srgbClr val="FFFFFF"/>
                </a:highlight>
              </a:rPr>
              <a:t>service</a:t>
            </a:r>
            <a:r>
              <a:rPr lang="en-GB" sz="1100">
                <a:solidFill>
                  <a:schemeClr val="dk1"/>
                </a:solidFill>
                <a:highlight>
                  <a:srgbClr val="FFFFFF"/>
                </a:highlight>
              </a:rPr>
              <a:t>.welcome()).thenReturn(</a:t>
            </a:r>
            <a:r>
              <a:rPr b="1" lang="en-GB" sz="1100">
                <a:solidFill>
                  <a:srgbClr val="008000"/>
                </a:solidFill>
                <a:highlight>
                  <a:srgbClr val="FFFFFF"/>
                </a:highlight>
              </a:rPr>
              <a:t>"Welcome Mock!"</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b="1" lang="en-GB" sz="1100">
                <a:solidFill>
                  <a:srgbClr val="000080"/>
                </a:solidFill>
                <a:highlight>
                  <a:srgbClr val="FFFFFF"/>
                </a:highlight>
              </a:rPr>
              <a:t>this</a:t>
            </a:r>
            <a:r>
              <a:rPr lang="en-GB" sz="1100">
                <a:solidFill>
                  <a:schemeClr val="dk1"/>
                </a:solidFill>
                <a:highlight>
                  <a:srgbClr val="FFFFFF"/>
                </a:highlight>
              </a:rPr>
              <a:t>.</a:t>
            </a:r>
            <a:r>
              <a:rPr b="1" lang="en-GB" sz="1100">
                <a:solidFill>
                  <a:srgbClr val="660E7A"/>
                </a:solidFill>
                <a:highlight>
                  <a:srgbClr val="FFFFFF"/>
                </a:highlight>
              </a:rPr>
              <a:t>mockMvc</a:t>
            </a:r>
            <a:r>
              <a:rPr lang="en-GB" sz="1100">
                <a:solidFill>
                  <a:schemeClr val="dk1"/>
                </a:solidFill>
                <a:highlight>
                  <a:srgbClr val="FFFFFF"/>
                </a:highlight>
              </a:rPr>
              <a:t>.perform(</a:t>
            </a:r>
            <a:r>
              <a:rPr i="1" lang="en-GB" sz="1100">
                <a:solidFill>
                  <a:schemeClr val="dk1"/>
                </a:solidFill>
                <a:highlight>
                  <a:srgbClr val="FFFFFF"/>
                </a:highlight>
              </a:rPr>
              <a:t>get</a:t>
            </a:r>
            <a:r>
              <a:rPr lang="en-GB" sz="1100">
                <a:solidFill>
                  <a:schemeClr val="dk1"/>
                </a:solidFill>
                <a:highlight>
                  <a:srgbClr val="FFFFFF"/>
                </a:highlight>
              </a:rPr>
              <a:t>(</a:t>
            </a:r>
            <a:r>
              <a:rPr b="1" lang="en-GB" sz="1100">
                <a:solidFill>
                  <a:srgbClr val="008000"/>
                </a:solidFill>
                <a:highlight>
                  <a:srgbClr val="FFFFFF"/>
                </a:highlight>
              </a:rPr>
              <a:t>"/"</a:t>
            </a:r>
            <a:r>
              <a:rPr lang="en-GB" sz="1100">
                <a:solidFill>
                  <a:schemeClr val="dk1"/>
                </a:solidFill>
                <a:highlight>
                  <a:srgbClr val="FFFFFF"/>
                </a:highlight>
              </a:rPr>
              <a:t>)).andDo(</a:t>
            </a:r>
            <a:r>
              <a:rPr i="1" lang="en-GB" sz="1100">
                <a:solidFill>
                  <a:schemeClr val="dk1"/>
                </a:solidFill>
                <a:highlight>
                  <a:srgbClr val="FFFFFF"/>
                </a:highlight>
              </a:rPr>
              <a:t>print</a:t>
            </a:r>
            <a:r>
              <a:rPr lang="en-GB" sz="1100">
                <a:solidFill>
                  <a:schemeClr val="dk1"/>
                </a:solidFill>
                <a:highlight>
                  <a:srgbClr val="FFFFFF"/>
                </a:highlight>
              </a:rPr>
              <a:t>()).andExpect(</a:t>
            </a:r>
            <a:r>
              <a:rPr i="1" lang="en-GB" sz="1100">
                <a:solidFill>
                  <a:schemeClr val="dk1"/>
                </a:solidFill>
                <a:highlight>
                  <a:srgbClr val="FFFFFF"/>
                </a:highlight>
              </a:rPr>
              <a:t>status</a:t>
            </a:r>
            <a:r>
              <a:rPr lang="en-GB" sz="1100">
                <a:solidFill>
                  <a:schemeClr val="dk1"/>
                </a:solidFill>
                <a:highlight>
                  <a:srgbClr val="FFFFFF"/>
                </a:highlight>
              </a:rPr>
              <a:t>().isOk())</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.andExpect(</a:t>
            </a:r>
            <a:r>
              <a:rPr i="1" lang="en-GB" sz="1100">
                <a:solidFill>
                  <a:schemeClr val="dk1"/>
                </a:solidFill>
                <a:highlight>
                  <a:srgbClr val="FFFFFF"/>
                </a:highlight>
              </a:rPr>
              <a:t>content</a:t>
            </a:r>
            <a:r>
              <a:rPr lang="en-GB" sz="1100">
                <a:solidFill>
                  <a:schemeClr val="dk1"/>
                </a:solidFill>
                <a:highlight>
                  <a:srgbClr val="FFFFFF"/>
                </a:highlight>
              </a:rPr>
              <a:t>().string(</a:t>
            </a:r>
            <a:r>
              <a:rPr i="1" lang="en-GB" sz="1100">
                <a:solidFill>
                  <a:schemeClr val="dk1"/>
                </a:solidFill>
                <a:highlight>
                  <a:srgbClr val="FFFFFF"/>
                </a:highlight>
              </a:rPr>
              <a:t>containsString</a:t>
            </a:r>
            <a:r>
              <a:rPr lang="en-GB" sz="1100">
                <a:solidFill>
                  <a:schemeClr val="dk1"/>
                </a:solidFill>
                <a:highlight>
                  <a:srgbClr val="FFFFFF"/>
                </a:highlight>
              </a:rPr>
              <a:t>(</a:t>
            </a:r>
            <a:r>
              <a:rPr b="1" lang="en-GB" sz="1100">
                <a:solidFill>
                  <a:srgbClr val="008000"/>
                </a:solidFill>
                <a:highlight>
                  <a:srgbClr val="FFFFFF"/>
                </a:highlight>
              </a:rPr>
              <a:t>"Welcome Mock!"</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u="sng">
                <a:solidFill>
                  <a:schemeClr val="hlink"/>
                </a:solidFill>
                <a:hlinkClick r:id="rId3"/>
              </a:rPr>
              <a:t>https://spring.io/guides/gs/testing-web/</a:t>
            </a:r>
            <a:endParaRPr/>
          </a:p>
          <a:p>
            <a:pPr indent="-342900" lvl="0" marL="457200" rtl="0" algn="l">
              <a:spcBef>
                <a:spcPts val="0"/>
              </a:spcBef>
              <a:spcAft>
                <a:spcPts val="0"/>
              </a:spcAft>
              <a:buSzPts val="1800"/>
              <a:buChar char="●"/>
            </a:pPr>
            <a:r>
              <a:rPr lang="en-GB" u="sng">
                <a:solidFill>
                  <a:schemeClr val="hlink"/>
                </a:solidFill>
                <a:hlinkClick r:id="rId4"/>
              </a:rPr>
              <a:t>https://www.baeldung.com/integration-testing-in-spring</a:t>
            </a:r>
            <a:endParaRPr/>
          </a:p>
          <a:p>
            <a:pPr indent="-342900" lvl="0" marL="457200" rtl="0" algn="l">
              <a:spcBef>
                <a:spcPts val="0"/>
              </a:spcBef>
              <a:spcAft>
                <a:spcPts val="0"/>
              </a:spcAft>
              <a:buSzPts val="1800"/>
              <a:buChar char="●"/>
            </a:pPr>
            <a:r>
              <a:rPr lang="en-GB" u="sng">
                <a:solidFill>
                  <a:schemeClr val="hlink"/>
                </a:solidFill>
                <a:hlinkClick r:id="rId5"/>
              </a:rPr>
              <a:t>https://www.baeldung.com/rest-template</a:t>
            </a:r>
            <a:endParaRPr/>
          </a:p>
          <a:p>
            <a:pPr indent="-342900" lvl="0" marL="457200" rtl="0" algn="l">
              <a:spcBef>
                <a:spcPts val="0"/>
              </a:spcBef>
              <a:spcAft>
                <a:spcPts val="0"/>
              </a:spcAft>
              <a:buSzPts val="1800"/>
              <a:buChar char="●"/>
            </a:pPr>
            <a:r>
              <a:rPr lang="en-GB" u="sng">
                <a:solidFill>
                  <a:schemeClr val="hlink"/>
                </a:solidFill>
                <a:hlinkClick r:id="rId6"/>
              </a:rPr>
              <a:t>https://www.baeldung.com/junit-before-beforeclass-beforeeach-beforeall</a:t>
            </a:r>
            <a:endParaRPr/>
          </a:p>
          <a:p>
            <a:pPr indent="-342900" lvl="0" marL="457200" rtl="0" algn="l">
              <a:spcBef>
                <a:spcPts val="0"/>
              </a:spcBef>
              <a:spcAft>
                <a:spcPts val="0"/>
              </a:spcAft>
              <a:buSzPts val="1800"/>
              <a:buChar char="●"/>
            </a:pPr>
            <a:r>
              <a:rPr lang="en-GB" u="sng">
                <a:solidFill>
                  <a:schemeClr val="hlink"/>
                </a:solidFill>
                <a:hlinkClick r:id="rId7"/>
              </a:rPr>
              <a:t>https://reflectoring.io/unit-testing-spring-boot/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424242"/>
              </a:buClr>
              <a:buSzPts val="1100"/>
              <a:buFont typeface="Source Code Pro"/>
              <a:buAutoNum type="arabicPeriod"/>
            </a:pPr>
            <a:r>
              <a:rPr lang="en-GB" sz="1100">
                <a:solidFill>
                  <a:srgbClr val="424242"/>
                </a:solidFill>
                <a:latin typeface="Source Code Pro"/>
                <a:ea typeface="Source Code Pro"/>
                <a:cs typeface="Source Code Pro"/>
                <a:sym typeface="Source Code Pro"/>
              </a:rPr>
              <a:t>Add user monitoring columns. They should be automatically saved</a:t>
            </a:r>
            <a:endParaRPr sz="1100">
              <a:solidFill>
                <a:srgbClr val="424242"/>
              </a:solidFill>
              <a:latin typeface="Source Code Pro"/>
              <a:ea typeface="Source Code Pro"/>
              <a:cs typeface="Source Code Pro"/>
              <a:sym typeface="Source Code Pro"/>
            </a:endParaRPr>
          </a:p>
          <a:p>
            <a:pPr indent="-298450" lvl="1" marL="914400" rtl="0" algn="l">
              <a:spcBef>
                <a:spcPts val="0"/>
              </a:spcBef>
              <a:spcAft>
                <a:spcPts val="0"/>
              </a:spcAft>
              <a:buClr>
                <a:srgbClr val="424242"/>
              </a:buClr>
              <a:buSzPts val="1100"/>
              <a:buFont typeface="Source Code Pro"/>
              <a:buAutoNum type="alphaLcPeriod"/>
            </a:pPr>
            <a:r>
              <a:rPr lang="en-GB" sz="1100">
                <a:solidFill>
                  <a:srgbClr val="424242"/>
                </a:solidFill>
                <a:latin typeface="Source Code Pro"/>
                <a:ea typeface="Source Code Pro"/>
                <a:cs typeface="Source Code Pro"/>
                <a:sym typeface="Source Code Pro"/>
              </a:rPr>
              <a:t>Created date</a:t>
            </a:r>
            <a:endParaRPr sz="1100">
              <a:solidFill>
                <a:srgbClr val="424242"/>
              </a:solidFill>
              <a:latin typeface="Source Code Pro"/>
              <a:ea typeface="Source Code Pro"/>
              <a:cs typeface="Source Code Pro"/>
              <a:sym typeface="Source Code Pro"/>
            </a:endParaRPr>
          </a:p>
          <a:p>
            <a:pPr indent="-298450" lvl="1" marL="914400" rtl="0" algn="l">
              <a:spcBef>
                <a:spcPts val="0"/>
              </a:spcBef>
              <a:spcAft>
                <a:spcPts val="0"/>
              </a:spcAft>
              <a:buClr>
                <a:srgbClr val="424242"/>
              </a:buClr>
              <a:buSzPts val="1100"/>
              <a:buFont typeface="Source Code Pro"/>
              <a:buAutoNum type="alphaLcPeriod"/>
            </a:pPr>
            <a:r>
              <a:rPr lang="en-GB" sz="1100">
                <a:solidFill>
                  <a:srgbClr val="424242"/>
                </a:solidFill>
                <a:latin typeface="Source Code Pro"/>
                <a:ea typeface="Source Code Pro"/>
                <a:cs typeface="Source Code Pro"/>
                <a:sym typeface="Source Code Pro"/>
              </a:rPr>
              <a:t>Modified date</a:t>
            </a:r>
            <a:endParaRPr sz="1100">
              <a:solidFill>
                <a:srgbClr val="424242"/>
              </a:solidFill>
              <a:latin typeface="Source Code Pro"/>
              <a:ea typeface="Source Code Pro"/>
              <a:cs typeface="Source Code Pro"/>
              <a:sym typeface="Source Code Pro"/>
            </a:endParaRPr>
          </a:p>
          <a:p>
            <a:pPr indent="-298450" lvl="0" marL="457200" rtl="0" algn="l">
              <a:spcBef>
                <a:spcPts val="0"/>
              </a:spcBef>
              <a:spcAft>
                <a:spcPts val="0"/>
              </a:spcAft>
              <a:buClr>
                <a:srgbClr val="424242"/>
              </a:buClr>
              <a:buSzPts val="1100"/>
              <a:buFont typeface="Source Code Pro"/>
              <a:buAutoNum type="arabicPeriod"/>
            </a:pPr>
            <a:r>
              <a:rPr lang="en-GB" sz="1100">
                <a:solidFill>
                  <a:srgbClr val="424242"/>
                </a:solidFill>
                <a:latin typeface="Source Code Pro"/>
                <a:ea typeface="Source Code Pro"/>
                <a:cs typeface="Source Code Pro"/>
                <a:sym typeface="Source Code Pro"/>
              </a:rPr>
              <a:t>Add deleted column to users table</a:t>
            </a:r>
            <a:endParaRPr sz="1100">
              <a:solidFill>
                <a:srgbClr val="424242"/>
              </a:solidFill>
              <a:latin typeface="Source Code Pro"/>
              <a:ea typeface="Source Code Pro"/>
              <a:cs typeface="Source Code Pro"/>
              <a:sym typeface="Source Code Pro"/>
            </a:endParaRPr>
          </a:p>
          <a:p>
            <a:pPr indent="-298450" lvl="1" marL="914400" rtl="0" algn="l">
              <a:spcBef>
                <a:spcPts val="0"/>
              </a:spcBef>
              <a:spcAft>
                <a:spcPts val="0"/>
              </a:spcAft>
              <a:buClr>
                <a:srgbClr val="424242"/>
              </a:buClr>
              <a:buSzPts val="1100"/>
              <a:buFont typeface="Source Code Pro"/>
              <a:buAutoNum type="alphaLcPeriod"/>
            </a:pPr>
            <a:r>
              <a:rPr lang="en-GB" sz="1100">
                <a:solidFill>
                  <a:srgbClr val="424242"/>
                </a:solidFill>
                <a:latin typeface="Source Code Pro"/>
                <a:ea typeface="Source Code Pro"/>
                <a:cs typeface="Source Code Pro"/>
                <a:sym typeface="Source Code Pro"/>
              </a:rPr>
              <a:t>Write custom query to fetch not deleted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Spring Boot Starter Test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333333"/>
              </a:buClr>
              <a:buSzPts val="1800"/>
              <a:buChar char="●"/>
            </a:pPr>
            <a:r>
              <a:rPr lang="en-GB">
                <a:solidFill>
                  <a:srgbClr val="4183C4"/>
                </a:solidFill>
                <a:highlight>
                  <a:srgbClr val="FFFFFF"/>
                </a:highlight>
                <a:uFill>
                  <a:noFill/>
                </a:uFill>
                <a:hlinkClick r:id="rId3"/>
              </a:rPr>
              <a:t>JUnit 4</a:t>
            </a:r>
            <a:r>
              <a:rPr lang="en-GB">
                <a:solidFill>
                  <a:srgbClr val="333333"/>
                </a:solidFill>
                <a:highlight>
                  <a:srgbClr val="FFFFFF"/>
                </a:highlight>
              </a:rPr>
              <a:t>: The de-facto standard for unit testing Java applications.</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4"/>
              </a:rPr>
              <a:t>Spring Test</a:t>
            </a:r>
            <a:r>
              <a:rPr lang="en-GB">
                <a:solidFill>
                  <a:srgbClr val="333333"/>
                </a:solidFill>
                <a:highlight>
                  <a:srgbClr val="FFFFFF"/>
                </a:highlight>
              </a:rPr>
              <a:t> &amp; Spring Boot Test: Utilities and integration test support for Spring Boot applications.</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5"/>
              </a:rPr>
              <a:t>AssertJ</a:t>
            </a:r>
            <a:r>
              <a:rPr lang="en-GB">
                <a:solidFill>
                  <a:srgbClr val="333333"/>
                </a:solidFill>
                <a:highlight>
                  <a:srgbClr val="FFFFFF"/>
                </a:highlight>
              </a:rPr>
              <a:t>: A fluent assertion library.</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6"/>
              </a:rPr>
              <a:t>Hamcrest</a:t>
            </a:r>
            <a:r>
              <a:rPr lang="en-GB">
                <a:solidFill>
                  <a:srgbClr val="333333"/>
                </a:solidFill>
                <a:highlight>
                  <a:srgbClr val="FFFFFF"/>
                </a:highlight>
              </a:rPr>
              <a:t>: A library of matcher objects (also known as constraints or predicates).</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7"/>
              </a:rPr>
              <a:t>Mockito</a:t>
            </a:r>
            <a:r>
              <a:rPr lang="en-GB">
                <a:solidFill>
                  <a:srgbClr val="333333"/>
                </a:solidFill>
                <a:highlight>
                  <a:srgbClr val="FFFFFF"/>
                </a:highlight>
              </a:rPr>
              <a:t>: A Java mocking framework.</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8"/>
              </a:rPr>
              <a:t>JSONassert</a:t>
            </a:r>
            <a:r>
              <a:rPr lang="en-GB">
                <a:solidFill>
                  <a:srgbClr val="333333"/>
                </a:solidFill>
                <a:highlight>
                  <a:srgbClr val="FFFFFF"/>
                </a:highlight>
              </a:rPr>
              <a:t>: An assertion library for JSON.</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9"/>
              </a:rPr>
              <a:t>JsonPath</a:t>
            </a:r>
            <a:r>
              <a:rPr lang="en-GB">
                <a:solidFill>
                  <a:srgbClr val="333333"/>
                </a:solidFill>
                <a:highlight>
                  <a:srgbClr val="FFFFFF"/>
                </a:highlight>
              </a:rPr>
              <a:t>: XPath for JSON.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Simplest Spring Boot Test Structure</a:t>
            </a:r>
            <a:endParaRPr/>
          </a:p>
        </p:txBody>
      </p:sp>
      <p:sp>
        <p:nvSpPr>
          <p:cNvPr id="79" name="Google Shape;79;p17"/>
          <p:cNvSpPr txBox="1"/>
          <p:nvPr>
            <p:ph idx="1" type="body"/>
          </p:nvPr>
        </p:nvSpPr>
        <p:spPr>
          <a:xfrm>
            <a:off x="311700" y="1152475"/>
            <a:ext cx="8520600" cy="23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808000"/>
                </a:solidFill>
                <a:highlight>
                  <a:srgbClr val="FFFFFF"/>
                </a:highlight>
              </a:rPr>
              <a:t>@RunWith</a:t>
            </a:r>
            <a:r>
              <a:rPr lang="en-GB">
                <a:solidFill>
                  <a:schemeClr val="dk1"/>
                </a:solidFill>
                <a:highlight>
                  <a:srgbClr val="FFFFFF"/>
                </a:highlight>
              </a:rPr>
              <a:t>(SpringRunner.</a:t>
            </a:r>
            <a:r>
              <a:rPr b="1" lang="en-GB">
                <a:solidFill>
                  <a:srgbClr val="000080"/>
                </a:solidFill>
                <a:highlight>
                  <a:srgbClr val="FFFFFF"/>
                </a:highlight>
              </a:rPr>
              <a:t>class</a:t>
            </a:r>
            <a:r>
              <a:rPr lang="en-GB">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rgbClr val="808000"/>
                </a:solidFill>
                <a:highlight>
                  <a:srgbClr val="FFFFFF"/>
                </a:highlight>
              </a:rPr>
              <a:t>@SpringBootTest</a:t>
            </a:r>
            <a:endParaRPr>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b="1" lang="en-GB">
                <a:solidFill>
                  <a:srgbClr val="000080"/>
                </a:solidFill>
                <a:highlight>
                  <a:srgbClr val="FFFFFF"/>
                </a:highlight>
              </a:rPr>
              <a:t>public class </a:t>
            </a:r>
            <a:r>
              <a:rPr lang="en-GB">
                <a:solidFill>
                  <a:schemeClr val="dk1"/>
                </a:solidFill>
                <a:highlight>
                  <a:srgbClr val="FFFFFF"/>
                </a:highlight>
              </a:rPr>
              <a:t>MoneyTransferAppApplicationTests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r>
              <a:rPr lang="en-GB">
                <a:solidFill>
                  <a:srgbClr val="808000"/>
                </a:solidFill>
                <a:highlight>
                  <a:srgbClr val="FFFFFF"/>
                </a:highlight>
              </a:rPr>
              <a:t>@Test</a:t>
            </a:r>
            <a:endParaRPr>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a:solidFill>
                  <a:srgbClr val="808000"/>
                </a:solidFill>
                <a:highlight>
                  <a:srgbClr val="FFFFFF"/>
                </a:highlight>
              </a:rPr>
              <a:t>  </a:t>
            </a:r>
            <a:r>
              <a:rPr b="1" lang="en-GB">
                <a:solidFill>
                  <a:srgbClr val="000080"/>
                </a:solidFill>
                <a:highlight>
                  <a:srgbClr val="FFFFFF"/>
                </a:highlight>
              </a:rPr>
              <a:t>public void </a:t>
            </a:r>
            <a:r>
              <a:rPr lang="en-GB">
                <a:solidFill>
                  <a:schemeClr val="dk1"/>
                </a:solidFill>
                <a:highlight>
                  <a:srgbClr val="FFFFFF"/>
                </a:highlight>
              </a:rPr>
              <a:t>contextLoads()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None/>
            </a:pPr>
            <a:r>
              <a:rPr lang="en-GB">
                <a:solidFill>
                  <a:schemeClr val="dk1"/>
                </a:solidFill>
                <a:highlight>
                  <a:srgbClr val="FFFFFF"/>
                </a:highlight>
              </a:rPr>
              <a:t>}</a:t>
            </a:r>
            <a:endParaRPr/>
          </a:p>
        </p:txBody>
      </p:sp>
      <p:sp>
        <p:nvSpPr>
          <p:cNvPr id="80" name="Google Shape;80;p17"/>
          <p:cNvSpPr txBox="1"/>
          <p:nvPr/>
        </p:nvSpPr>
        <p:spPr>
          <a:xfrm>
            <a:off x="381000" y="368182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4302D"/>
                </a:solidFill>
                <a:highlight>
                  <a:srgbClr val="F1F1F1"/>
                </a:highlight>
              </a:rPr>
              <a:t>The </a:t>
            </a:r>
            <a:r>
              <a:rPr lang="en-GB" sz="1050">
                <a:solidFill>
                  <a:srgbClr val="305CB5"/>
                </a:solidFill>
                <a:highlight>
                  <a:srgbClr val="F7F7F9"/>
                </a:highlight>
                <a:latin typeface="Consolas"/>
                <a:ea typeface="Consolas"/>
                <a:cs typeface="Consolas"/>
                <a:sym typeface="Consolas"/>
              </a:rPr>
              <a:t>@SpringBootTest</a:t>
            </a:r>
            <a:r>
              <a:rPr lang="en-GB" sz="1150">
                <a:solidFill>
                  <a:srgbClr val="34302D"/>
                </a:solidFill>
                <a:highlight>
                  <a:srgbClr val="F1F1F1"/>
                </a:highlight>
              </a:rPr>
              <a:t> annotation tells Spring Boot to go and look for a main configuration class (one with </a:t>
            </a:r>
            <a:r>
              <a:rPr lang="en-GB" sz="1050">
                <a:solidFill>
                  <a:srgbClr val="305CB5"/>
                </a:solidFill>
                <a:highlight>
                  <a:srgbClr val="F7F7F9"/>
                </a:highlight>
                <a:latin typeface="Consolas"/>
                <a:ea typeface="Consolas"/>
                <a:cs typeface="Consolas"/>
                <a:sym typeface="Consolas"/>
              </a:rPr>
              <a:t>@SpringBootApplication</a:t>
            </a:r>
            <a:r>
              <a:rPr lang="en-GB" sz="1150">
                <a:solidFill>
                  <a:srgbClr val="34302D"/>
                </a:solidFill>
                <a:highlight>
                  <a:srgbClr val="F1F1F1"/>
                </a:highlight>
              </a:rPr>
              <a:t> for instance), and use that to start a Spring application context.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End To End Test [</a:t>
            </a:r>
            <a:r>
              <a:rPr b="1" lang="en-GB" sz="1800">
                <a:solidFill>
                  <a:schemeClr val="accent4"/>
                </a:solidFill>
              </a:rPr>
              <a:t>Starts Application</a:t>
            </a:r>
            <a:r>
              <a:rPr lang="en-GB"/>
              <a:t>]</a:t>
            </a:r>
            <a:endParaRPr/>
          </a:p>
        </p:txBody>
      </p:sp>
      <p:sp>
        <p:nvSpPr>
          <p:cNvPr id="86" name="Google Shape;86;p18"/>
          <p:cNvSpPr txBox="1"/>
          <p:nvPr>
            <p:ph idx="1" type="body"/>
          </p:nvPr>
        </p:nvSpPr>
        <p:spPr>
          <a:xfrm>
            <a:off x="311700" y="1152475"/>
            <a:ext cx="8313600" cy="36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a:solidFill>
                  <a:srgbClr val="000080"/>
                </a:solidFill>
                <a:highlight>
                  <a:srgbClr val="FFFFFF"/>
                </a:highlight>
              </a:rPr>
              <a:t>import static </a:t>
            </a:r>
            <a:r>
              <a:rPr lang="en-GB" sz="1100">
                <a:solidFill>
                  <a:schemeClr val="dk1"/>
                </a:solidFill>
                <a:highlight>
                  <a:srgbClr val="FFFFFF"/>
                </a:highlight>
              </a:rPr>
              <a:t>org.assertj.core.api.Assertions.</a:t>
            </a:r>
            <a:r>
              <a:rPr i="1" lang="en-GB" sz="1100">
                <a:solidFill>
                  <a:schemeClr val="dk1"/>
                </a:solidFill>
                <a:highlight>
                  <a:srgbClr val="FFFFFF"/>
                </a:highlight>
              </a:rPr>
              <a:t>assertThat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@RunWith</a:t>
            </a:r>
            <a:r>
              <a:rPr lang="en-GB" sz="1100">
                <a:solidFill>
                  <a:schemeClr val="dk1"/>
                </a:solidFill>
                <a:highlight>
                  <a:srgbClr val="FFFFFF"/>
                </a:highlight>
              </a:rPr>
              <a:t>(SpringRunner.</a:t>
            </a:r>
            <a:r>
              <a:rPr b="1" lang="en-GB" sz="1100">
                <a:solidFill>
                  <a:srgbClr val="000080"/>
                </a:solidFill>
                <a:highlight>
                  <a:srgbClr val="FFFFFF"/>
                </a:highlight>
              </a:rPr>
              <a:t>class</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@SpringBootTest</a:t>
            </a:r>
            <a:r>
              <a:rPr lang="en-GB" sz="1100">
                <a:solidFill>
                  <a:schemeClr val="dk1"/>
                </a:solidFill>
                <a:highlight>
                  <a:srgbClr val="FFFFFF"/>
                </a:highlight>
              </a:rPr>
              <a:t>(</a:t>
            </a:r>
            <a:r>
              <a:rPr b="1" lang="en-GB" sz="1100">
                <a:solidFill>
                  <a:srgbClr val="FF9900"/>
                </a:solidFill>
                <a:highlight>
                  <a:srgbClr val="FFFFFF"/>
                </a:highlight>
              </a:rPr>
              <a:t>webEnvironment = WebEnvironment.</a:t>
            </a:r>
            <a:r>
              <a:rPr b="1" i="1" lang="en-GB" sz="1100">
                <a:solidFill>
                  <a:srgbClr val="FF9900"/>
                </a:solidFill>
                <a:highlight>
                  <a:srgbClr val="FFFFFF"/>
                </a:highlight>
              </a:rPr>
              <a:t>RANDOM_PORT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GB" sz="1100">
                <a:solidFill>
                  <a:srgbClr val="000080"/>
                </a:solidFill>
                <a:highlight>
                  <a:srgbClr val="FFFFFF"/>
                </a:highlight>
              </a:rPr>
              <a:t>public class </a:t>
            </a:r>
            <a:r>
              <a:rPr lang="en-GB" sz="1100">
                <a:solidFill>
                  <a:schemeClr val="dk1"/>
                </a:solidFill>
                <a:highlight>
                  <a:srgbClr val="FFFFFF"/>
                </a:highlight>
              </a:rPr>
              <a:t>HttpRequestTest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@LocalServerPort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private int </a:t>
            </a:r>
            <a:r>
              <a:rPr b="1" lang="en-GB" sz="1100">
                <a:solidFill>
                  <a:srgbClr val="660E7A"/>
                </a:solidFill>
                <a:highlight>
                  <a:srgbClr val="FFFFFF"/>
                </a:highlight>
              </a:rPr>
              <a:t>port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@Autowired</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private </a:t>
            </a:r>
            <a:r>
              <a:rPr lang="en-GB" sz="1100">
                <a:solidFill>
                  <a:schemeClr val="dk1"/>
                </a:solidFill>
                <a:highlight>
                  <a:srgbClr val="FFFFFF"/>
                </a:highlight>
              </a:rPr>
              <a:t>TestRestTemplate </a:t>
            </a:r>
            <a:r>
              <a:rPr b="1" lang="en-GB" sz="1100">
                <a:solidFill>
                  <a:srgbClr val="660E7A"/>
                </a:solidFill>
                <a:highlight>
                  <a:srgbClr val="FFFFFF"/>
                </a:highlight>
              </a:rPr>
              <a:t>restTemplate</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@Test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public void </a:t>
            </a:r>
            <a:r>
              <a:rPr lang="en-GB" sz="1100">
                <a:solidFill>
                  <a:schemeClr val="dk1"/>
                </a:solidFill>
                <a:highlight>
                  <a:srgbClr val="FFFFFF"/>
                </a:highlight>
              </a:rPr>
              <a:t>userFetchEndpointWithNonExistentUserIdShouldReturn404() </a:t>
            </a:r>
            <a:r>
              <a:rPr b="1" lang="en-GB" sz="1100">
                <a:solidFill>
                  <a:srgbClr val="000080"/>
                </a:solidFill>
                <a:highlight>
                  <a:srgbClr val="FFFFFF"/>
                </a:highlight>
              </a:rPr>
              <a:t>throws </a:t>
            </a:r>
            <a:r>
              <a:rPr lang="en-GB" sz="1100">
                <a:solidFill>
                  <a:schemeClr val="dk1"/>
                </a:solidFill>
                <a:highlight>
                  <a:srgbClr val="FFFFFF"/>
                </a:highlight>
              </a:rPr>
              <a:t>Exception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i="1" lang="en-GB" sz="1100">
                <a:solidFill>
                  <a:schemeClr val="dk1"/>
                </a:solidFill>
                <a:highlight>
                  <a:srgbClr val="FFFFFF"/>
                </a:highlight>
              </a:rPr>
              <a:t>assertThat</a:t>
            </a:r>
            <a:r>
              <a:rPr lang="en-GB" sz="1100">
                <a:solidFill>
                  <a:schemeClr val="dk1"/>
                </a:solidFill>
                <a:highlight>
                  <a:srgbClr val="FFFFFF"/>
                </a:highlight>
              </a:rPr>
              <a:t>(</a:t>
            </a:r>
            <a:r>
              <a:rPr b="1" lang="en-GB" sz="1100">
                <a:solidFill>
                  <a:srgbClr val="000080"/>
                </a:solidFill>
                <a:highlight>
                  <a:srgbClr val="FFFFFF"/>
                </a:highlight>
              </a:rPr>
              <a:t>this</a:t>
            </a:r>
            <a:r>
              <a:rPr lang="en-GB" sz="1100">
                <a:solidFill>
                  <a:schemeClr val="dk1"/>
                </a:solidFill>
                <a:highlight>
                  <a:srgbClr val="FFFFFF"/>
                </a:highlight>
              </a:rPr>
              <a:t>.</a:t>
            </a:r>
            <a:r>
              <a:rPr b="1" lang="en-GB" sz="1100">
                <a:solidFill>
                  <a:srgbClr val="660E7A"/>
                </a:solidFill>
                <a:highlight>
                  <a:srgbClr val="FFFFFF"/>
                </a:highlight>
              </a:rPr>
              <a:t>restTemplate</a:t>
            </a:r>
            <a:r>
              <a:rPr lang="en-GB" sz="1100">
                <a:solidFill>
                  <a:schemeClr val="dk1"/>
                </a:solidFill>
                <a:highlight>
                  <a:srgbClr val="FFFFFF"/>
                </a:highlight>
              </a:rPr>
              <a:t>.getForObject(</a:t>
            </a:r>
            <a:r>
              <a:rPr b="1" lang="en-GB" sz="1100">
                <a:solidFill>
                  <a:srgbClr val="008000"/>
                </a:solidFill>
                <a:highlight>
                  <a:srgbClr val="FFFFFF"/>
                </a:highlight>
              </a:rPr>
              <a:t>"http://localhost:" </a:t>
            </a:r>
            <a:r>
              <a:rPr lang="en-GB" sz="1100">
                <a:solidFill>
                  <a:schemeClr val="dk1"/>
                </a:solidFill>
                <a:highlight>
                  <a:srgbClr val="FFFFFF"/>
                </a:highlight>
              </a:rPr>
              <a:t>+ </a:t>
            </a:r>
            <a:r>
              <a:rPr b="1" lang="en-GB" sz="1100">
                <a:solidFill>
                  <a:srgbClr val="660E7A"/>
                </a:solidFill>
                <a:highlight>
                  <a:srgbClr val="FFFFFF"/>
                </a:highlight>
              </a:rPr>
              <a:t>port </a:t>
            </a:r>
            <a:r>
              <a:rPr lang="en-GB" sz="1100">
                <a:solidFill>
                  <a:schemeClr val="dk1"/>
                </a:solidFill>
                <a:highlight>
                  <a:srgbClr val="FFFFFF"/>
                </a:highlight>
              </a:rPr>
              <a:t>+ </a:t>
            </a:r>
            <a:r>
              <a:rPr b="1" lang="en-GB" sz="1100">
                <a:solidFill>
                  <a:srgbClr val="008000"/>
                </a:solidFill>
                <a:highlight>
                  <a:srgbClr val="FFFFFF"/>
                </a:highlight>
              </a:rPr>
              <a:t>"/users/1/"</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String.</a:t>
            </a:r>
            <a:r>
              <a:rPr b="1" lang="en-GB" sz="1100">
                <a:solidFill>
                  <a:srgbClr val="000080"/>
                </a:solidFill>
                <a:highlight>
                  <a:srgbClr val="FFFFFF"/>
                </a:highlight>
              </a:rPr>
              <a:t>class</a:t>
            </a:r>
            <a:r>
              <a:rPr lang="en-GB" sz="1100">
                <a:solidFill>
                  <a:schemeClr val="dk1"/>
                </a:solidFill>
                <a:highlight>
                  <a:srgbClr val="FFFFFF"/>
                </a:highlight>
              </a:rPr>
              <a:t>)).contains(</a:t>
            </a:r>
            <a:r>
              <a:rPr b="1" lang="en-GB" sz="1100">
                <a:solidFill>
                  <a:srgbClr val="008000"/>
                </a:solidFill>
                <a:highlight>
                  <a:srgbClr val="FFFFFF"/>
                </a:highlight>
              </a:rPr>
              <a:t>"Not Found"</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a:t>
            </a:r>
            <a:br>
              <a:rPr lang="en-GB" sz="1100">
                <a:solidFill>
                  <a:schemeClr val="dk1"/>
                </a:solidFill>
                <a:highlight>
                  <a:srgbClr val="FFFFFF"/>
                </a:highlight>
              </a:rPr>
            </a:br>
            <a:r>
              <a:rPr lang="en-GB" sz="1100" u="sng">
                <a:solidFill>
                  <a:schemeClr val="hlink"/>
                </a:solidFill>
                <a:hlinkClick r:id="rId3"/>
              </a:rPr>
              <a:t>https://gist.github.com/nursultanturdaliev/f8318c9644995ba06048410007841a1d</a:t>
            </a:r>
            <a:endParaRPr sz="1100">
              <a:solidFill>
                <a:schemeClr val="dk1"/>
              </a:solidFill>
              <a:highlight>
                <a:srgbClr val="FFFFFF"/>
              </a:highlight>
            </a:endParaRPr>
          </a:p>
          <a:p>
            <a:pPr indent="0" lvl="0" marL="0" rtl="0" algn="l">
              <a:spcBef>
                <a:spcPts val="0"/>
              </a:spcBef>
              <a:spcAft>
                <a:spcPts val="0"/>
              </a:spcAft>
              <a:buNone/>
            </a:pPr>
            <a:r>
              <a:t/>
            </a:r>
            <a:endParaRPr sz="1100">
              <a:solidFill>
                <a:srgbClr val="808000"/>
              </a:solidFill>
              <a:highlight>
                <a:srgbClr val="FFFFFF"/>
              </a:highlight>
            </a:endParaRPr>
          </a:p>
        </p:txBody>
      </p:sp>
      <p:sp>
        <p:nvSpPr>
          <p:cNvPr id="87" name="Google Shape;87;p18"/>
          <p:cNvSpPr txBox="1"/>
          <p:nvPr/>
        </p:nvSpPr>
        <p:spPr>
          <a:xfrm>
            <a:off x="6707175" y="574013"/>
            <a:ext cx="17745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Simple Sanity Check</a:t>
            </a:r>
            <a:endParaRPr/>
          </a:p>
        </p:txBody>
      </p:sp>
      <p:sp>
        <p:nvSpPr>
          <p:cNvPr id="93" name="Google Shape;93;p19"/>
          <p:cNvSpPr txBox="1"/>
          <p:nvPr>
            <p:ph idx="1" type="body"/>
          </p:nvPr>
        </p:nvSpPr>
        <p:spPr>
          <a:xfrm>
            <a:off x="311700" y="1152475"/>
            <a:ext cx="44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808000"/>
                </a:solidFill>
                <a:highlight>
                  <a:srgbClr val="FFFFFF"/>
                </a:highlight>
              </a:rPr>
              <a:t>@RunWith</a:t>
            </a:r>
            <a:r>
              <a:rPr lang="en-GB" sz="1400">
                <a:solidFill>
                  <a:schemeClr val="dk1"/>
                </a:solidFill>
                <a:highlight>
                  <a:srgbClr val="FFFFFF"/>
                </a:highlight>
              </a:rPr>
              <a:t>(SpringRunner.</a:t>
            </a:r>
            <a:r>
              <a:rPr b="1" lang="en-GB" sz="1400">
                <a:solidFill>
                  <a:srgbClr val="000080"/>
                </a:solidFill>
                <a:highlight>
                  <a:srgbClr val="FFFFFF"/>
                </a:highlight>
              </a:rPr>
              <a:t>class</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rgbClr val="808000"/>
                </a:solidFill>
                <a:highlight>
                  <a:srgbClr val="FFFFFF"/>
                </a:highlight>
              </a:rPr>
              <a:t>@SpringBootTest</a:t>
            </a:r>
            <a:endParaRPr sz="1400">
              <a:solidFill>
                <a:srgbClr val="808000"/>
              </a:solidFill>
              <a:highlight>
                <a:srgbClr val="FFFFFF"/>
              </a:highlight>
            </a:endParaRPr>
          </a:p>
          <a:p>
            <a:pPr indent="0" lvl="0" marL="0" rtl="0" algn="l">
              <a:spcBef>
                <a:spcPts val="0"/>
              </a:spcBef>
              <a:spcAft>
                <a:spcPts val="0"/>
              </a:spcAft>
              <a:buNone/>
            </a:pPr>
            <a:r>
              <a:rPr b="1" lang="en-GB" sz="1400">
                <a:solidFill>
                  <a:srgbClr val="000080"/>
                </a:solidFill>
                <a:highlight>
                  <a:srgbClr val="FFFFFF"/>
                </a:highlight>
              </a:rPr>
              <a:t>public class </a:t>
            </a:r>
            <a:r>
              <a:rPr lang="en-GB" sz="1400">
                <a:solidFill>
                  <a:schemeClr val="dk1"/>
                </a:solidFill>
                <a:highlight>
                  <a:srgbClr val="FFFFFF"/>
                </a:highlight>
              </a:rPr>
              <a:t>MoneyTransferAppApplicationTests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r>
              <a:rPr lang="en-GB" sz="1400">
                <a:solidFill>
                  <a:srgbClr val="808000"/>
                </a:solidFill>
                <a:highlight>
                  <a:srgbClr val="FFFFFF"/>
                </a:highlight>
              </a:rPr>
              <a:t>@Autowired</a:t>
            </a:r>
            <a:endParaRPr sz="1400">
              <a:solidFill>
                <a:srgbClr val="808000"/>
              </a:solidFill>
              <a:highlight>
                <a:srgbClr val="FFFFFF"/>
              </a:highlight>
            </a:endParaRPr>
          </a:p>
          <a:p>
            <a:pPr indent="0" lvl="0" marL="0" rtl="0" algn="l">
              <a:spcBef>
                <a:spcPts val="0"/>
              </a:spcBef>
              <a:spcAft>
                <a:spcPts val="0"/>
              </a:spcAft>
              <a:buNone/>
            </a:pPr>
            <a:r>
              <a:rPr lang="en-GB" sz="1400">
                <a:solidFill>
                  <a:srgbClr val="808000"/>
                </a:solidFill>
                <a:highlight>
                  <a:srgbClr val="FFFFFF"/>
                </a:highlight>
              </a:rPr>
              <a:t>  </a:t>
            </a:r>
            <a:r>
              <a:rPr b="1" lang="en-GB" sz="1400">
                <a:solidFill>
                  <a:srgbClr val="000080"/>
                </a:solidFill>
                <a:highlight>
                  <a:srgbClr val="FFFFFF"/>
                </a:highlight>
              </a:rPr>
              <a:t>private </a:t>
            </a:r>
            <a:r>
              <a:rPr lang="en-GB" sz="1400">
                <a:solidFill>
                  <a:schemeClr val="dk1"/>
                </a:solidFill>
                <a:highlight>
                  <a:srgbClr val="FFFFFF"/>
                </a:highlight>
              </a:rPr>
              <a:t>UserController </a:t>
            </a:r>
            <a:r>
              <a:rPr b="1" lang="en-GB" sz="1400">
                <a:solidFill>
                  <a:srgbClr val="660E7A"/>
                </a:solidFill>
                <a:highlight>
                  <a:srgbClr val="FFFFFF"/>
                </a:highlight>
              </a:rPr>
              <a:t>userController</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r>
              <a:rPr lang="en-GB" sz="1400">
                <a:solidFill>
                  <a:srgbClr val="808000"/>
                </a:solidFill>
                <a:highlight>
                  <a:srgbClr val="FFFFFF"/>
                </a:highlight>
              </a:rPr>
              <a:t>@Test</a:t>
            </a:r>
            <a:endParaRPr sz="14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rgbClr val="808000"/>
                </a:solidFill>
                <a:highlight>
                  <a:srgbClr val="FFFFFF"/>
                </a:highlight>
              </a:rPr>
              <a:t>  </a:t>
            </a:r>
            <a:r>
              <a:rPr b="1" lang="en-GB" sz="1400">
                <a:solidFill>
                  <a:srgbClr val="000080"/>
                </a:solidFill>
                <a:highlight>
                  <a:srgbClr val="FFFFFF"/>
                </a:highlight>
              </a:rPr>
              <a:t>public void </a:t>
            </a:r>
            <a:r>
              <a:rPr lang="en-GB" sz="1400">
                <a:solidFill>
                  <a:schemeClr val="dk1"/>
                </a:solidFill>
                <a:highlight>
                  <a:srgbClr val="FFFFFF"/>
                </a:highlight>
              </a:rPr>
              <a:t>contextLoads()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r>
              <a:rPr i="1" lang="en-GB" sz="1400">
                <a:solidFill>
                  <a:schemeClr val="dk1"/>
                </a:solidFill>
                <a:highlight>
                  <a:srgbClr val="FFFFFF"/>
                </a:highlight>
              </a:rPr>
              <a:t>assertThat</a:t>
            </a:r>
            <a:r>
              <a:rPr lang="en-GB" sz="1400">
                <a:solidFill>
                  <a:schemeClr val="dk1"/>
                </a:solidFill>
                <a:highlight>
                  <a:srgbClr val="FFFFFF"/>
                </a:highlight>
              </a:rPr>
              <a:t>(</a:t>
            </a:r>
            <a:r>
              <a:rPr b="1" lang="en-GB" sz="1400">
                <a:solidFill>
                  <a:srgbClr val="660E7A"/>
                </a:solidFill>
                <a:highlight>
                  <a:srgbClr val="FFFFFF"/>
                </a:highlight>
              </a:rPr>
              <a:t>userController</a:t>
            </a:r>
            <a:r>
              <a:rPr lang="en-GB" sz="1400">
                <a:solidFill>
                  <a:schemeClr val="dk1"/>
                </a:solidFill>
                <a:highlight>
                  <a:srgbClr val="FFFFFF"/>
                </a:highlight>
              </a:rPr>
              <a:t>).isNotNull();</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endParaRPr sz="1400">
              <a:solidFill>
                <a:schemeClr val="dk1"/>
              </a:solidFill>
              <a:highlight>
                <a:srgbClr val="FFFFFF"/>
              </a:highlight>
            </a:endParaRPr>
          </a:p>
          <a:p>
            <a:pPr indent="0" lvl="0" marL="0" rtl="0" algn="l">
              <a:spcBef>
                <a:spcPts val="0"/>
              </a:spcBef>
              <a:spcAft>
                <a:spcPts val="0"/>
              </a:spcAft>
              <a:buNone/>
            </a:pPr>
            <a:r>
              <a:rPr lang="en-GB" sz="1400">
                <a:solidFill>
                  <a:schemeClr val="dk1"/>
                </a:solidFill>
                <a:highlight>
                  <a:srgbClr val="FFFFFF"/>
                </a:highlight>
              </a:rPr>
              <a:t>}</a:t>
            </a:r>
            <a:endParaRPr sz="1400"/>
          </a:p>
        </p:txBody>
      </p:sp>
      <p:sp>
        <p:nvSpPr>
          <p:cNvPr id="94" name="Google Shape;94;p19"/>
          <p:cNvSpPr txBox="1"/>
          <p:nvPr/>
        </p:nvSpPr>
        <p:spPr>
          <a:xfrm>
            <a:off x="5490875" y="3070425"/>
            <a:ext cx="3000000" cy="10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4302D"/>
                </a:solidFill>
                <a:highlight>
                  <a:srgbClr val="F1F1F1"/>
                </a:highlight>
              </a:rPr>
              <a:t>The </a:t>
            </a:r>
            <a:r>
              <a:rPr lang="en-GB" sz="1050">
                <a:solidFill>
                  <a:srgbClr val="305CB5"/>
                </a:solidFill>
                <a:highlight>
                  <a:srgbClr val="F7F7F9"/>
                </a:highlight>
                <a:latin typeface="Consolas"/>
                <a:ea typeface="Consolas"/>
                <a:cs typeface="Consolas"/>
                <a:sym typeface="Consolas"/>
              </a:rPr>
              <a:t>@Autowired</a:t>
            </a:r>
            <a:r>
              <a:rPr lang="en-GB" sz="1150">
                <a:solidFill>
                  <a:srgbClr val="34302D"/>
                </a:solidFill>
                <a:highlight>
                  <a:srgbClr val="F1F1F1"/>
                </a:highlight>
              </a:rPr>
              <a:t> annotation is interpreted by the Spring and the controller is injected before the test methods are run. We are using </a:t>
            </a:r>
            <a:r>
              <a:rPr lang="en-GB" sz="1150">
                <a:solidFill>
                  <a:srgbClr val="5FA134"/>
                </a:solidFill>
                <a:highlight>
                  <a:srgbClr val="F1F1F1"/>
                </a:highlight>
                <a:uFill>
                  <a:noFill/>
                </a:uFill>
                <a:hlinkClick r:id="rId3"/>
              </a:rPr>
              <a:t>AssertJ</a:t>
            </a:r>
            <a:r>
              <a:rPr lang="en-GB" sz="1150">
                <a:solidFill>
                  <a:srgbClr val="34302D"/>
                </a:solidFill>
                <a:highlight>
                  <a:srgbClr val="F1F1F1"/>
                </a:highlight>
              </a:rPr>
              <a:t> (</a:t>
            </a:r>
            <a:r>
              <a:rPr lang="en-GB" sz="1050">
                <a:solidFill>
                  <a:srgbClr val="305CB5"/>
                </a:solidFill>
                <a:highlight>
                  <a:srgbClr val="F7F7F9"/>
                </a:highlight>
                <a:latin typeface="Consolas"/>
                <a:ea typeface="Consolas"/>
                <a:cs typeface="Consolas"/>
                <a:sym typeface="Consolas"/>
              </a:rPr>
              <a:t>assertThat()</a:t>
            </a:r>
            <a:r>
              <a:rPr lang="en-GB" sz="1150">
                <a:solidFill>
                  <a:srgbClr val="34302D"/>
                </a:solidFill>
                <a:highlight>
                  <a:srgbClr val="F1F1F1"/>
                </a:highlight>
              </a:rPr>
              <a:t> etc.) to express the test assertions.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Initializing Database Before Running Tests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Create `data.sql` file under tests root folder</a:t>
            </a:r>
            <a:endParaRPr/>
          </a:p>
          <a:p>
            <a:pPr indent="-317500" lvl="1" marL="914400" rtl="0" algn="l">
              <a:spcBef>
                <a:spcPts val="0"/>
              </a:spcBef>
              <a:spcAft>
                <a:spcPts val="0"/>
              </a:spcAft>
              <a:buSzPts val="1400"/>
              <a:buAutoNum type="alphaLcPeriod"/>
            </a:pPr>
            <a:r>
              <a:rPr lang="en-GB"/>
              <a:t>Spring Boot automatically executes commands inside this file</a:t>
            </a:r>
            <a:endParaRPr/>
          </a:p>
          <a:p>
            <a:pPr indent="-342900" lvl="0" marL="457200" rtl="0" algn="l">
              <a:spcBef>
                <a:spcPts val="0"/>
              </a:spcBef>
              <a:spcAft>
                <a:spcPts val="0"/>
              </a:spcAft>
              <a:buSzPts val="1800"/>
              <a:buAutoNum type="arabicPeriod"/>
            </a:pPr>
            <a:r>
              <a:rPr lang="en-GB"/>
              <a:t>Create platform specific files</a:t>
            </a:r>
            <a:endParaRPr/>
          </a:p>
          <a:p>
            <a:pPr indent="-317500" lvl="1" marL="914400" rtl="0" algn="l">
              <a:spcBef>
                <a:spcPts val="0"/>
              </a:spcBef>
              <a:spcAft>
                <a:spcPts val="0"/>
              </a:spcAft>
              <a:buSzPts val="1400"/>
              <a:buAutoNum type="alphaLcPeriod"/>
            </a:pPr>
            <a:r>
              <a:rPr lang="en-GB" sz="1200">
                <a:solidFill>
                  <a:srgbClr val="6D180B"/>
                </a:solidFill>
                <a:highlight>
                  <a:srgbClr val="F2F2F2"/>
                </a:highlight>
                <a:latin typeface="Consolas"/>
                <a:ea typeface="Consolas"/>
                <a:cs typeface="Consolas"/>
                <a:sym typeface="Consolas"/>
              </a:rPr>
              <a:t>schema-${platform}.sql</a:t>
            </a:r>
            <a:endParaRPr sz="1200">
              <a:solidFill>
                <a:srgbClr val="6D180B"/>
              </a:solidFill>
              <a:highlight>
                <a:srgbClr val="F2F2F2"/>
              </a:highlight>
              <a:latin typeface="Consolas"/>
              <a:ea typeface="Consolas"/>
              <a:cs typeface="Consolas"/>
              <a:sym typeface="Consolas"/>
            </a:endParaRPr>
          </a:p>
          <a:p>
            <a:pPr indent="-304800" lvl="2" marL="1371600" rtl="0" algn="l">
              <a:spcBef>
                <a:spcPts val="0"/>
              </a:spcBef>
              <a:spcAft>
                <a:spcPts val="0"/>
              </a:spcAft>
              <a:buClr>
                <a:srgbClr val="6D180B"/>
              </a:buClr>
              <a:buSzPts val="1200"/>
              <a:buFont typeface="Consolas"/>
              <a:buAutoNum type="romanLcPeriod"/>
            </a:pPr>
            <a:r>
              <a:rPr lang="en-GB" sz="1100">
                <a:solidFill>
                  <a:srgbClr val="6D180B"/>
                </a:solidFill>
                <a:highlight>
                  <a:srgbClr val="F2F2F2"/>
                </a:highlight>
                <a:latin typeface="Consolas"/>
                <a:ea typeface="Consolas"/>
                <a:cs typeface="Consolas"/>
                <a:sym typeface="Consolas"/>
              </a:rPr>
              <a:t>hsqldb</a:t>
            </a:r>
            <a:r>
              <a:rPr lang="en-GB" sz="1100">
                <a:solidFill>
                  <a:srgbClr val="333333"/>
                </a:solidFill>
                <a:highlight>
                  <a:srgbClr val="FFFFFF"/>
                </a:highlight>
              </a:rPr>
              <a:t>, </a:t>
            </a:r>
            <a:r>
              <a:rPr lang="en-GB" sz="1100">
                <a:solidFill>
                  <a:srgbClr val="6D180B"/>
                </a:solidFill>
                <a:highlight>
                  <a:srgbClr val="F2F2F2"/>
                </a:highlight>
                <a:latin typeface="Consolas"/>
                <a:ea typeface="Consolas"/>
                <a:cs typeface="Consolas"/>
                <a:sym typeface="Consolas"/>
              </a:rPr>
              <a:t>h2</a:t>
            </a:r>
            <a:r>
              <a:rPr lang="en-GB" sz="1100">
                <a:solidFill>
                  <a:srgbClr val="333333"/>
                </a:solidFill>
                <a:highlight>
                  <a:srgbClr val="FFFFFF"/>
                </a:highlight>
              </a:rPr>
              <a:t>, </a:t>
            </a:r>
            <a:r>
              <a:rPr lang="en-GB" sz="1100">
                <a:solidFill>
                  <a:srgbClr val="6D180B"/>
                </a:solidFill>
                <a:highlight>
                  <a:srgbClr val="F2F2F2"/>
                </a:highlight>
                <a:latin typeface="Consolas"/>
                <a:ea typeface="Consolas"/>
                <a:cs typeface="Consolas"/>
                <a:sym typeface="Consolas"/>
              </a:rPr>
              <a:t>oracle</a:t>
            </a:r>
            <a:r>
              <a:rPr lang="en-GB" sz="1100">
                <a:solidFill>
                  <a:srgbClr val="333333"/>
                </a:solidFill>
                <a:highlight>
                  <a:srgbClr val="FFFFFF"/>
                </a:highlight>
              </a:rPr>
              <a:t>, </a:t>
            </a:r>
            <a:r>
              <a:rPr lang="en-GB" sz="1100">
                <a:solidFill>
                  <a:srgbClr val="6D180B"/>
                </a:solidFill>
                <a:highlight>
                  <a:srgbClr val="F2F2F2"/>
                </a:highlight>
                <a:latin typeface="Consolas"/>
                <a:ea typeface="Consolas"/>
                <a:cs typeface="Consolas"/>
                <a:sym typeface="Consolas"/>
              </a:rPr>
              <a:t>mysql</a:t>
            </a:r>
            <a:r>
              <a:rPr lang="en-GB" sz="1100">
                <a:solidFill>
                  <a:srgbClr val="333333"/>
                </a:solidFill>
                <a:highlight>
                  <a:srgbClr val="FFFFFF"/>
                </a:highlight>
              </a:rPr>
              <a:t>, </a:t>
            </a:r>
            <a:r>
              <a:rPr lang="en-GB" sz="1100">
                <a:solidFill>
                  <a:srgbClr val="6D180B"/>
                </a:solidFill>
                <a:highlight>
                  <a:srgbClr val="F2F2F2"/>
                </a:highlight>
                <a:latin typeface="Consolas"/>
                <a:ea typeface="Consolas"/>
                <a:cs typeface="Consolas"/>
                <a:sym typeface="Consolas"/>
              </a:rPr>
              <a:t>postgresql</a:t>
            </a:r>
            <a:endParaRPr/>
          </a:p>
          <a:p>
            <a:pPr indent="-342900" lvl="0" marL="457200" rtl="0" algn="l">
              <a:spcBef>
                <a:spcPts val="0"/>
              </a:spcBef>
              <a:spcAft>
                <a:spcPts val="0"/>
              </a:spcAft>
              <a:buSzPts val="1800"/>
              <a:buAutoNum type="arabicPeriod"/>
            </a:pPr>
            <a:r>
              <a:rPr lang="en-GB"/>
              <a:t>Using @Sql command</a:t>
            </a:r>
            <a:endParaRPr/>
          </a:p>
          <a:p>
            <a:pPr indent="-317500" lvl="1" marL="914400" rtl="0" algn="l">
              <a:spcBef>
                <a:spcPts val="0"/>
              </a:spcBef>
              <a:spcAft>
                <a:spcPts val="0"/>
              </a:spcAft>
              <a:buSzPts val="1400"/>
              <a:buAutoNum type="alphaLcPeriod"/>
            </a:pPr>
            <a:r>
              <a:rPr lang="en-GB"/>
              <a:t>Class level</a:t>
            </a:r>
            <a:endParaRPr/>
          </a:p>
          <a:p>
            <a:pPr indent="-317500" lvl="1" marL="914400" rtl="0" algn="l">
              <a:spcBef>
                <a:spcPts val="0"/>
              </a:spcBef>
              <a:spcAft>
                <a:spcPts val="0"/>
              </a:spcAft>
              <a:buSzPts val="1400"/>
              <a:buAutoNum type="alphaLcPeriod"/>
            </a:pPr>
            <a:r>
              <a:rPr lang="en-GB"/>
              <a:t>Method level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95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End To End Testing </a:t>
            </a:r>
            <a:br>
              <a:rPr b="1" lang="en-GB"/>
            </a:br>
            <a:r>
              <a:rPr b="1" lang="en-GB"/>
              <a:t>TestRestTemplate</a:t>
            </a:r>
            <a:endParaRPr b="1"/>
          </a:p>
        </p:txBody>
      </p:sp>
      <p:sp>
        <p:nvSpPr>
          <p:cNvPr id="106" name="Google Shape;106;p21"/>
          <p:cNvSpPr txBox="1"/>
          <p:nvPr>
            <p:ph idx="1" type="body"/>
          </p:nvPr>
        </p:nvSpPr>
        <p:spPr>
          <a:xfrm>
            <a:off x="311700" y="1880625"/>
            <a:ext cx="8520600" cy="177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9900"/>
              </a:buClr>
              <a:buSzPts val="1800"/>
              <a:buChar char="●"/>
            </a:pPr>
            <a:r>
              <a:rPr lang="en-GB">
                <a:solidFill>
                  <a:srgbClr val="FF9900"/>
                </a:solidFill>
              </a:rPr>
              <a:t>getForObject</a:t>
            </a:r>
            <a:endParaRPr>
              <a:solidFill>
                <a:srgbClr val="FF9900"/>
              </a:solidFill>
            </a:endParaRPr>
          </a:p>
          <a:p>
            <a:pPr indent="-342900" lvl="0" marL="457200" rtl="0" algn="l">
              <a:spcBef>
                <a:spcPts val="0"/>
              </a:spcBef>
              <a:spcAft>
                <a:spcPts val="0"/>
              </a:spcAft>
              <a:buClr>
                <a:srgbClr val="FF9900"/>
              </a:buClr>
              <a:buSzPts val="1800"/>
              <a:buChar char="●"/>
            </a:pPr>
            <a:r>
              <a:rPr lang="en-GB">
                <a:solidFill>
                  <a:srgbClr val="FF9900"/>
                </a:solidFill>
              </a:rPr>
              <a:t>getForEntity</a:t>
            </a:r>
            <a:endParaRPr>
              <a:solidFill>
                <a:srgbClr val="FF9900"/>
              </a:solidFill>
            </a:endParaRPr>
          </a:p>
          <a:p>
            <a:pPr indent="-342900" lvl="0" marL="457200" rtl="0" algn="l">
              <a:spcBef>
                <a:spcPts val="0"/>
              </a:spcBef>
              <a:spcAft>
                <a:spcPts val="0"/>
              </a:spcAft>
              <a:buClr>
                <a:srgbClr val="FF9900"/>
              </a:buClr>
              <a:buSzPts val="1800"/>
              <a:buChar char="●"/>
            </a:pPr>
            <a:r>
              <a:rPr lang="en-GB">
                <a:solidFill>
                  <a:srgbClr val="FF9900"/>
                </a:solidFill>
              </a:rPr>
              <a:t>postForEntity</a:t>
            </a:r>
            <a:endParaRPr>
              <a:solidFill>
                <a:srgbClr val="FF9900"/>
              </a:solidFill>
            </a:endParaRPr>
          </a:p>
          <a:p>
            <a:pPr indent="-342900" lvl="0" marL="457200" rtl="0" algn="l">
              <a:spcBef>
                <a:spcPts val="0"/>
              </a:spcBef>
              <a:spcAft>
                <a:spcPts val="0"/>
              </a:spcAft>
              <a:buClr>
                <a:srgbClr val="CC0000"/>
              </a:buClr>
              <a:buSzPts val="1800"/>
              <a:buChar char="●"/>
            </a:pPr>
            <a:r>
              <a:rPr lang="en-GB">
                <a:solidFill>
                  <a:srgbClr val="CC0000"/>
                </a:solidFill>
              </a:rPr>
              <a:t>delete</a:t>
            </a:r>
            <a:endParaRPr>
              <a:solidFill>
                <a:srgbClr val="CC0000"/>
              </a:solidFill>
            </a:endParaRPr>
          </a:p>
          <a:p>
            <a:pPr indent="-342900" lvl="0" marL="457200" rtl="0" algn="l">
              <a:spcBef>
                <a:spcPts val="0"/>
              </a:spcBef>
              <a:spcAft>
                <a:spcPts val="0"/>
              </a:spcAft>
              <a:buClr>
                <a:srgbClr val="CC0000"/>
              </a:buClr>
              <a:buSzPts val="1800"/>
              <a:buChar char="●"/>
            </a:pPr>
            <a:r>
              <a:rPr lang="en-GB">
                <a:solidFill>
                  <a:srgbClr val="CC0000"/>
                </a:solidFill>
              </a:rPr>
              <a:t>put</a:t>
            </a:r>
            <a:endParaRPr>
              <a:solidFill>
                <a:srgbClr val="CC0000"/>
              </a:solidFill>
            </a:endParaRPr>
          </a:p>
          <a:p>
            <a:pPr indent="-342900" lvl="0" marL="457200" rtl="0" algn="l">
              <a:spcBef>
                <a:spcPts val="0"/>
              </a:spcBef>
              <a:spcAft>
                <a:spcPts val="0"/>
              </a:spcAft>
              <a:buClr>
                <a:srgbClr val="CC0000"/>
              </a:buClr>
              <a:buSzPts val="1800"/>
              <a:buChar char="●"/>
            </a:pPr>
            <a:r>
              <a:rPr lang="en-GB">
                <a:solidFill>
                  <a:srgbClr val="CC0000"/>
                </a:solidFill>
              </a:rPr>
              <a:t>exchange</a:t>
            </a:r>
            <a:endParaRPr>
              <a:solidFill>
                <a:srgbClr val="CC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