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Source Code Pr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ourceCodePro-bold.fntdata"/><Relationship Id="rId25" Type="http://schemas.openxmlformats.org/officeDocument/2006/relationships/font" Target="fonts/SourceCodePro-regular.fntdata"/><Relationship Id="rId28" Type="http://schemas.openxmlformats.org/officeDocument/2006/relationships/font" Target="fonts/SourceCodePro-boldItalic.fntdata"/><Relationship Id="rId27" Type="http://schemas.openxmlformats.org/officeDocument/2006/relationships/font" Target="fonts/SourceCodePr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st.github.com/nursultanturdaliev/09c4c5fc6fe531351ff6d0d8d1732447"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64a2772a25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64a2772a25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GB">
                <a:solidFill>
                  <a:srgbClr val="333333"/>
                </a:solidFill>
                <a:highlight>
                  <a:srgbClr val="FFFFFF"/>
                </a:highlight>
              </a:rPr>
              <a:t>The </a:t>
            </a:r>
            <a:r>
              <a:rPr lang="en-GB">
                <a:solidFill>
                  <a:srgbClr val="6D180B"/>
                </a:solidFill>
                <a:highlight>
                  <a:srgbClr val="F2F2F2"/>
                </a:highlight>
                <a:latin typeface="Consolas"/>
                <a:ea typeface="Consolas"/>
                <a:cs typeface="Consolas"/>
                <a:sym typeface="Consolas"/>
              </a:rPr>
              <a:t>spring-boot-starter-test</a:t>
            </a:r>
            <a:r>
              <a:rPr lang="en-GB">
                <a:solidFill>
                  <a:srgbClr val="333333"/>
                </a:solidFill>
                <a:highlight>
                  <a:srgbClr val="FFFFFF"/>
                </a:highlight>
              </a:rPr>
              <a:t> “Starter” (in the </a:t>
            </a:r>
            <a:r>
              <a:rPr lang="en-GB">
                <a:solidFill>
                  <a:srgbClr val="6D180B"/>
                </a:solidFill>
                <a:highlight>
                  <a:srgbClr val="F2F2F2"/>
                </a:highlight>
                <a:latin typeface="Consolas"/>
                <a:ea typeface="Consolas"/>
                <a:cs typeface="Consolas"/>
                <a:sym typeface="Consolas"/>
              </a:rPr>
              <a:t>test</a:t>
            </a:r>
            <a:r>
              <a:rPr lang="en-GB">
                <a:solidFill>
                  <a:srgbClr val="333333"/>
                </a:solidFill>
                <a:highlight>
                  <a:srgbClr val="FFFFFF"/>
                </a:highlight>
              </a:rPr>
              <a:t> </a:t>
            </a:r>
            <a:r>
              <a:rPr lang="en-GB">
                <a:solidFill>
                  <a:srgbClr val="6D180B"/>
                </a:solidFill>
                <a:highlight>
                  <a:srgbClr val="F2F2F2"/>
                </a:highlight>
                <a:latin typeface="Consolas"/>
                <a:ea typeface="Consolas"/>
                <a:cs typeface="Consolas"/>
                <a:sym typeface="Consolas"/>
              </a:rPr>
              <a:t>scope</a:t>
            </a:r>
            <a:r>
              <a:rPr lang="en-GB">
                <a:solidFill>
                  <a:srgbClr val="333333"/>
                </a:solidFill>
                <a:highlight>
                  <a:srgbClr val="FFFFFF"/>
                </a:highlight>
              </a:rPr>
              <a:t>) contains the following provided libraries: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64a038af0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64a038af0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64a038af09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64a038af0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333333"/>
                </a:solidFill>
                <a:highlight>
                  <a:srgbClr val="FFFFFF"/>
                </a:highlight>
              </a:rPr>
              <a:t>By default, </a:t>
            </a:r>
            <a:r>
              <a:rPr lang="en-GB">
                <a:solidFill>
                  <a:srgbClr val="6D180B"/>
                </a:solidFill>
                <a:highlight>
                  <a:srgbClr val="F2F2F2"/>
                </a:highlight>
                <a:latin typeface="Consolas"/>
                <a:ea typeface="Consolas"/>
                <a:cs typeface="Consolas"/>
                <a:sym typeface="Consolas"/>
              </a:rPr>
              <a:t>@SpringBootTest</a:t>
            </a:r>
            <a:r>
              <a:rPr lang="en-GB">
                <a:solidFill>
                  <a:srgbClr val="333333"/>
                </a:solidFill>
                <a:highlight>
                  <a:srgbClr val="FFFFFF"/>
                </a:highlight>
              </a:rPr>
              <a:t> will not start a server. You can use the </a:t>
            </a:r>
            <a:r>
              <a:rPr lang="en-GB">
                <a:solidFill>
                  <a:srgbClr val="6D180B"/>
                </a:solidFill>
                <a:highlight>
                  <a:srgbClr val="F2F2F2"/>
                </a:highlight>
                <a:latin typeface="Consolas"/>
                <a:ea typeface="Consolas"/>
                <a:cs typeface="Consolas"/>
                <a:sym typeface="Consolas"/>
              </a:rPr>
              <a:t>webEnvironment</a:t>
            </a:r>
            <a:r>
              <a:rPr lang="en-GB">
                <a:solidFill>
                  <a:srgbClr val="333333"/>
                </a:solidFill>
                <a:highlight>
                  <a:srgbClr val="FFFFFF"/>
                </a:highlight>
              </a:rPr>
              <a:t> attribute of </a:t>
            </a:r>
            <a:r>
              <a:rPr lang="en-GB">
                <a:solidFill>
                  <a:srgbClr val="6D180B"/>
                </a:solidFill>
                <a:highlight>
                  <a:srgbClr val="F2F2F2"/>
                </a:highlight>
                <a:latin typeface="Consolas"/>
                <a:ea typeface="Consolas"/>
                <a:cs typeface="Consolas"/>
                <a:sym typeface="Consolas"/>
              </a:rPr>
              <a:t>@SpringBootTest</a:t>
            </a:r>
            <a:r>
              <a:rPr lang="en-GB">
                <a:solidFill>
                  <a:srgbClr val="333333"/>
                </a:solidFill>
                <a:highlight>
                  <a:srgbClr val="FFFFFF"/>
                </a:highlight>
              </a:rPr>
              <a:t> to further refine how your tests run: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64a038af09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64a038af09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150">
                <a:solidFill>
                  <a:srgbClr val="34302D"/>
                </a:solidFill>
                <a:highlight>
                  <a:srgbClr val="F1F1F1"/>
                </a:highlight>
              </a:rPr>
              <a:t>It’s nice to have a sanity check like that</a:t>
            </a:r>
            <a:r>
              <a:rPr lang="en-GB" sz="1150">
                <a:solidFill>
                  <a:srgbClr val="34302D"/>
                </a:solidFill>
                <a:highlight>
                  <a:srgbClr val="F1F1F1"/>
                </a:highlight>
              </a:rPr>
              <a:t>, but we should also write some tests that assert the behaviour of our application. To do that we could start the application up and listen for a connection like it would do in production, and then send an HTTP request and assert the response.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64a038af09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64a038af09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64a2772a2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64a2772a2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150">
                <a:solidFill>
                  <a:srgbClr val="34302D"/>
                </a:solidFill>
                <a:highlight>
                  <a:srgbClr val="F1F1F1"/>
                </a:highlight>
              </a:rPr>
              <a:t>Another useful approach is to not start the server at all, but test only the layer below that, where Spring handles the incoming HTTP request and hands it off to your controller. That way, almost the full stack is used, and your code will be called exactly the same way as if it was processing a real HTTP request, but without the cost of starting the server. To do that we will use Spring’s </a:t>
            </a:r>
            <a:r>
              <a:rPr lang="en-GB" sz="1050">
                <a:solidFill>
                  <a:srgbClr val="305CB5"/>
                </a:solidFill>
                <a:highlight>
                  <a:srgbClr val="F7F7F9"/>
                </a:highlight>
                <a:latin typeface="Consolas"/>
                <a:ea typeface="Consolas"/>
                <a:cs typeface="Consolas"/>
                <a:sym typeface="Consolas"/>
              </a:rPr>
              <a:t>MockMvc</a:t>
            </a:r>
            <a:r>
              <a:rPr lang="en-GB" sz="1150">
                <a:solidFill>
                  <a:srgbClr val="34302D"/>
                </a:solidFill>
                <a:highlight>
                  <a:srgbClr val="F1F1F1"/>
                </a:highlight>
              </a:rPr>
              <a:t>, and we can ask for that to be injected for us by using the </a:t>
            </a:r>
            <a:r>
              <a:rPr lang="en-GB" sz="1050">
                <a:solidFill>
                  <a:srgbClr val="305CB5"/>
                </a:solidFill>
                <a:highlight>
                  <a:srgbClr val="F7F7F9"/>
                </a:highlight>
                <a:latin typeface="Consolas"/>
                <a:ea typeface="Consolas"/>
                <a:cs typeface="Consolas"/>
                <a:sym typeface="Consolas"/>
              </a:rPr>
              <a:t>@AutoConfigureMockMvc</a:t>
            </a:r>
            <a:r>
              <a:rPr lang="en-GB" sz="1150">
                <a:solidFill>
                  <a:srgbClr val="34302D"/>
                </a:solidFill>
                <a:highlight>
                  <a:srgbClr val="F1F1F1"/>
                </a:highlight>
              </a:rPr>
              <a:t> annotation on the test case: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64a2772a2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64a2772a2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64a2772a25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64a2772a25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64a2772a25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64a2772a25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64a038af0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64a038af0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64a038af09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64a038af09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64a038af09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64a038af09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64a2772a25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64a2772a25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333333"/>
                </a:solidFill>
                <a:highlight>
                  <a:srgbClr val="FFFFFF"/>
                </a:highlight>
              </a:rPr>
              <a:t>You can set </a:t>
            </a:r>
            <a:r>
              <a:rPr lang="en-GB">
                <a:solidFill>
                  <a:srgbClr val="6D180B"/>
                </a:solidFill>
                <a:highlight>
                  <a:srgbClr val="F2F2F2"/>
                </a:highlight>
                <a:latin typeface="Consolas"/>
                <a:ea typeface="Consolas"/>
                <a:cs typeface="Consolas"/>
                <a:sym typeface="Consolas"/>
              </a:rPr>
              <a:t>spring.jpa.hibernate.ddl-auto</a:t>
            </a:r>
            <a:r>
              <a:rPr lang="en-GB">
                <a:solidFill>
                  <a:srgbClr val="333333"/>
                </a:solidFill>
                <a:highlight>
                  <a:srgbClr val="FFFFFF"/>
                </a:highlight>
              </a:rPr>
              <a:t> explicitly and the standard Hibernate property values are </a:t>
            </a:r>
            <a:r>
              <a:rPr lang="en-GB">
                <a:solidFill>
                  <a:srgbClr val="6D180B"/>
                </a:solidFill>
                <a:highlight>
                  <a:srgbClr val="F2F2F2"/>
                </a:highlight>
                <a:latin typeface="Consolas"/>
                <a:ea typeface="Consolas"/>
                <a:cs typeface="Consolas"/>
                <a:sym typeface="Consolas"/>
              </a:rPr>
              <a:t>none</a:t>
            </a:r>
            <a:r>
              <a:rPr lang="en-GB">
                <a:solidFill>
                  <a:srgbClr val="333333"/>
                </a:solidFill>
                <a:highlight>
                  <a:srgbClr val="FFFFFF"/>
                </a:highlight>
              </a:rPr>
              <a:t>, </a:t>
            </a:r>
            <a:r>
              <a:rPr lang="en-GB">
                <a:solidFill>
                  <a:srgbClr val="6D180B"/>
                </a:solidFill>
                <a:highlight>
                  <a:srgbClr val="F2F2F2"/>
                </a:highlight>
                <a:latin typeface="Consolas"/>
                <a:ea typeface="Consolas"/>
                <a:cs typeface="Consolas"/>
                <a:sym typeface="Consolas"/>
              </a:rPr>
              <a:t>validate</a:t>
            </a:r>
            <a:r>
              <a:rPr lang="en-GB">
                <a:solidFill>
                  <a:srgbClr val="333333"/>
                </a:solidFill>
                <a:highlight>
                  <a:srgbClr val="FFFFFF"/>
                </a:highlight>
              </a:rPr>
              <a:t>, </a:t>
            </a:r>
            <a:r>
              <a:rPr lang="en-GB">
                <a:solidFill>
                  <a:srgbClr val="6D180B"/>
                </a:solidFill>
                <a:highlight>
                  <a:srgbClr val="F2F2F2"/>
                </a:highlight>
                <a:latin typeface="Consolas"/>
                <a:ea typeface="Consolas"/>
                <a:cs typeface="Consolas"/>
                <a:sym typeface="Consolas"/>
              </a:rPr>
              <a:t>update</a:t>
            </a:r>
            <a:r>
              <a:rPr lang="en-GB">
                <a:solidFill>
                  <a:srgbClr val="333333"/>
                </a:solidFill>
                <a:highlight>
                  <a:srgbClr val="FFFFFF"/>
                </a:highlight>
              </a:rPr>
              <a:t>, </a:t>
            </a:r>
            <a:r>
              <a:rPr lang="en-GB">
                <a:solidFill>
                  <a:srgbClr val="6D180B"/>
                </a:solidFill>
                <a:highlight>
                  <a:srgbClr val="F2F2F2"/>
                </a:highlight>
                <a:latin typeface="Consolas"/>
                <a:ea typeface="Consolas"/>
                <a:cs typeface="Consolas"/>
                <a:sym typeface="Consolas"/>
              </a:rPr>
              <a:t>create</a:t>
            </a:r>
            <a:r>
              <a:rPr lang="en-GB">
                <a:solidFill>
                  <a:srgbClr val="333333"/>
                </a:solidFill>
                <a:highlight>
                  <a:srgbClr val="FFFFFF"/>
                </a:highlight>
              </a:rPr>
              <a:t>, and </a:t>
            </a:r>
            <a:r>
              <a:rPr lang="en-GB">
                <a:solidFill>
                  <a:srgbClr val="6D180B"/>
                </a:solidFill>
                <a:highlight>
                  <a:srgbClr val="F2F2F2"/>
                </a:highlight>
                <a:latin typeface="Consolas"/>
                <a:ea typeface="Consolas"/>
                <a:cs typeface="Consolas"/>
                <a:sym typeface="Consolas"/>
              </a:rPr>
              <a:t>create-drop</a:t>
            </a:r>
            <a:r>
              <a:rPr lang="en-GB">
                <a:solidFill>
                  <a:srgbClr val="333333"/>
                </a:solidFill>
                <a:highlight>
                  <a:srgbClr val="FFFFFF"/>
                </a:highlight>
              </a:rPr>
              <a:t>. </a:t>
            </a:r>
            <a:r>
              <a:rPr b="1" lang="en-GB">
                <a:solidFill>
                  <a:srgbClr val="333333"/>
                </a:solidFill>
                <a:highlight>
                  <a:srgbClr val="FFFFFF"/>
                </a:highlight>
              </a:rPr>
              <a:t>Spring Boot chooses a default value for you based on whether it thinks your database is embedded.</a:t>
            </a:r>
            <a:r>
              <a:rPr lang="en-GB">
                <a:solidFill>
                  <a:srgbClr val="333333"/>
                </a:solidFill>
                <a:highlight>
                  <a:srgbClr val="FFFFFF"/>
                </a:highlight>
              </a:rPr>
              <a:t> It defaults to </a:t>
            </a:r>
            <a:r>
              <a:rPr lang="en-GB">
                <a:solidFill>
                  <a:srgbClr val="6D180B"/>
                </a:solidFill>
                <a:highlight>
                  <a:srgbClr val="F2F2F2"/>
                </a:highlight>
                <a:latin typeface="Consolas"/>
                <a:ea typeface="Consolas"/>
                <a:cs typeface="Consolas"/>
                <a:sym typeface="Consolas"/>
              </a:rPr>
              <a:t>create-drop</a:t>
            </a:r>
            <a:r>
              <a:rPr lang="en-GB">
                <a:solidFill>
                  <a:srgbClr val="333333"/>
                </a:solidFill>
                <a:highlight>
                  <a:srgbClr val="FFFFFF"/>
                </a:highlight>
              </a:rPr>
              <a:t> if no schema manager has been detected or </a:t>
            </a:r>
            <a:r>
              <a:rPr lang="en-GB">
                <a:solidFill>
                  <a:srgbClr val="6D180B"/>
                </a:solidFill>
                <a:highlight>
                  <a:srgbClr val="F2F2F2"/>
                </a:highlight>
                <a:latin typeface="Consolas"/>
                <a:ea typeface="Consolas"/>
                <a:cs typeface="Consolas"/>
                <a:sym typeface="Consolas"/>
              </a:rPr>
              <a:t>none</a:t>
            </a:r>
            <a:r>
              <a:rPr lang="en-GB">
                <a:solidFill>
                  <a:srgbClr val="333333"/>
                </a:solidFill>
                <a:highlight>
                  <a:srgbClr val="FFFFFF"/>
                </a:highlight>
              </a:rPr>
              <a:t> in all other cases. An embedded database is detected by looking at the </a:t>
            </a:r>
            <a:r>
              <a:rPr lang="en-GB">
                <a:solidFill>
                  <a:srgbClr val="6D180B"/>
                </a:solidFill>
                <a:highlight>
                  <a:srgbClr val="F2F2F2"/>
                </a:highlight>
                <a:latin typeface="Consolas"/>
                <a:ea typeface="Consolas"/>
                <a:cs typeface="Consolas"/>
                <a:sym typeface="Consolas"/>
              </a:rPr>
              <a:t>Connection</a:t>
            </a:r>
            <a:r>
              <a:rPr lang="en-GB">
                <a:solidFill>
                  <a:srgbClr val="333333"/>
                </a:solidFill>
                <a:highlight>
                  <a:srgbClr val="FFFFFF"/>
                </a:highlight>
              </a:rPr>
              <a:t> type. </a:t>
            </a:r>
            <a:r>
              <a:rPr lang="en-GB">
                <a:solidFill>
                  <a:srgbClr val="6D180B"/>
                </a:solidFill>
                <a:highlight>
                  <a:srgbClr val="F2F2F2"/>
                </a:highlight>
                <a:latin typeface="Consolas"/>
                <a:ea typeface="Consolas"/>
                <a:cs typeface="Consolas"/>
                <a:sym typeface="Consolas"/>
              </a:rPr>
              <a:t>hsqldb</a:t>
            </a:r>
            <a:r>
              <a:rPr lang="en-GB">
                <a:solidFill>
                  <a:srgbClr val="333333"/>
                </a:solidFill>
                <a:highlight>
                  <a:srgbClr val="FFFFFF"/>
                </a:highlight>
              </a:rPr>
              <a:t>, </a:t>
            </a:r>
            <a:r>
              <a:rPr lang="en-GB">
                <a:solidFill>
                  <a:srgbClr val="6D180B"/>
                </a:solidFill>
                <a:highlight>
                  <a:srgbClr val="F2F2F2"/>
                </a:highlight>
                <a:latin typeface="Consolas"/>
                <a:ea typeface="Consolas"/>
                <a:cs typeface="Consolas"/>
                <a:sym typeface="Consolas"/>
              </a:rPr>
              <a:t>h2</a:t>
            </a:r>
            <a:r>
              <a:rPr lang="en-GB">
                <a:solidFill>
                  <a:srgbClr val="333333"/>
                </a:solidFill>
                <a:highlight>
                  <a:srgbClr val="FFFFFF"/>
                </a:highlight>
              </a:rPr>
              <a:t>, and </a:t>
            </a:r>
            <a:r>
              <a:rPr lang="en-GB">
                <a:solidFill>
                  <a:srgbClr val="6D180B"/>
                </a:solidFill>
                <a:highlight>
                  <a:srgbClr val="F2F2F2"/>
                </a:highlight>
                <a:latin typeface="Consolas"/>
                <a:ea typeface="Consolas"/>
                <a:cs typeface="Consolas"/>
                <a:sym typeface="Consolas"/>
              </a:rPr>
              <a:t>derby</a:t>
            </a:r>
            <a:r>
              <a:rPr lang="en-GB">
                <a:solidFill>
                  <a:srgbClr val="333333"/>
                </a:solidFill>
                <a:highlight>
                  <a:srgbClr val="FFFFFF"/>
                </a:highlight>
              </a:rPr>
              <a:t> are embedded, and others are not. Be careful when switching from in-memory to a ‘real’ database that you do not make assumptions about the existence of the tables and data in the new platform. You either have to set </a:t>
            </a:r>
            <a:r>
              <a:rPr lang="en-GB">
                <a:solidFill>
                  <a:srgbClr val="6D180B"/>
                </a:solidFill>
                <a:highlight>
                  <a:srgbClr val="F2F2F2"/>
                </a:highlight>
                <a:latin typeface="Consolas"/>
                <a:ea typeface="Consolas"/>
                <a:cs typeface="Consolas"/>
                <a:sym typeface="Consolas"/>
              </a:rPr>
              <a:t>ddl-auto</a:t>
            </a:r>
            <a:r>
              <a:rPr lang="en-GB">
                <a:solidFill>
                  <a:srgbClr val="333333"/>
                </a:solidFill>
                <a:highlight>
                  <a:srgbClr val="FFFFFF"/>
                </a:highlight>
              </a:rPr>
              <a:t> explicitly or use one of the other mechanisms to initialize the database.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64a038af09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64a038af09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64a2772a25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64a2772a25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64a2772a25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64a2772a25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solidFill>
                  <a:schemeClr val="hlink"/>
                </a:solidFill>
                <a:hlinkClick r:id="rId2"/>
              </a:rPr>
              <a:t>https://gist.github.com/nursultanturdaliev/09c4c5fc6fe531351ff6d0d8d1732447</a:t>
            </a:r>
            <a:br>
              <a:rPr lang="en-GB"/>
            </a:br>
            <a:br>
              <a:rPr lang="en-GB"/>
            </a:br>
            <a:r>
              <a:rPr lang="en-GB">
                <a:solidFill>
                  <a:srgbClr val="333333"/>
                </a:solidFill>
                <a:highlight>
                  <a:srgbClr val="FFFFFF"/>
                </a:highlight>
              </a:rPr>
              <a:t>You can use the </a:t>
            </a:r>
            <a:r>
              <a:rPr lang="en-GB">
                <a:solidFill>
                  <a:srgbClr val="6D180B"/>
                </a:solidFill>
                <a:highlight>
                  <a:srgbClr val="F2F2F2"/>
                </a:highlight>
                <a:latin typeface="Consolas"/>
                <a:ea typeface="Consolas"/>
                <a:cs typeface="Consolas"/>
                <a:sym typeface="Consolas"/>
              </a:rPr>
              <a:t>@DataJpaTest</a:t>
            </a:r>
            <a:r>
              <a:rPr lang="en-GB">
                <a:solidFill>
                  <a:srgbClr val="333333"/>
                </a:solidFill>
                <a:highlight>
                  <a:srgbClr val="FFFFFF"/>
                </a:highlight>
              </a:rPr>
              <a:t> annotation to test JPA applications. By default, it scans for </a:t>
            </a:r>
            <a:r>
              <a:rPr lang="en-GB">
                <a:solidFill>
                  <a:srgbClr val="6D180B"/>
                </a:solidFill>
                <a:highlight>
                  <a:srgbClr val="F2F2F2"/>
                </a:highlight>
                <a:latin typeface="Consolas"/>
                <a:ea typeface="Consolas"/>
                <a:cs typeface="Consolas"/>
                <a:sym typeface="Consolas"/>
              </a:rPr>
              <a:t>@Entity</a:t>
            </a:r>
            <a:r>
              <a:rPr lang="en-GB">
                <a:solidFill>
                  <a:srgbClr val="333333"/>
                </a:solidFill>
                <a:highlight>
                  <a:srgbClr val="FFFFFF"/>
                </a:highlight>
              </a:rPr>
              <a:t> classes and configures Spring Data JPA repositories. If an embedded database is available on the classpath, it configures one as well. Regular </a:t>
            </a:r>
            <a:r>
              <a:rPr lang="en-GB">
                <a:solidFill>
                  <a:srgbClr val="6D180B"/>
                </a:solidFill>
                <a:highlight>
                  <a:srgbClr val="F2F2F2"/>
                </a:highlight>
                <a:latin typeface="Consolas"/>
                <a:ea typeface="Consolas"/>
                <a:cs typeface="Consolas"/>
                <a:sym typeface="Consolas"/>
              </a:rPr>
              <a:t>@Component</a:t>
            </a:r>
            <a:r>
              <a:rPr lang="en-GB">
                <a:solidFill>
                  <a:srgbClr val="333333"/>
                </a:solidFill>
                <a:highlight>
                  <a:srgbClr val="FFFFFF"/>
                </a:highlight>
              </a:rPr>
              <a:t> beans are not loaded into the </a:t>
            </a:r>
            <a:r>
              <a:rPr lang="en-GB">
                <a:solidFill>
                  <a:srgbClr val="6D180B"/>
                </a:solidFill>
                <a:highlight>
                  <a:srgbClr val="F2F2F2"/>
                </a:highlight>
                <a:latin typeface="Consolas"/>
                <a:ea typeface="Consolas"/>
                <a:cs typeface="Consolas"/>
                <a:sym typeface="Consolas"/>
              </a:rPr>
              <a:t>ApplicationContext</a:t>
            </a:r>
            <a:r>
              <a:rPr lang="en-GB">
                <a:solidFill>
                  <a:srgbClr val="333333"/>
                </a:solidFill>
                <a:highlight>
                  <a:srgbClr val="FFFFFF"/>
                </a:highlight>
              </a:rPr>
              <a: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64a2772a25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64a2772a25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64a2772a25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64a2772a25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junit.org/" TargetMode="External"/><Relationship Id="rId4" Type="http://schemas.openxmlformats.org/officeDocument/2006/relationships/hyperlink" Target="https://docs.spring.io/spring/docs/5.1.10.RELEASE/spring-framework-reference/testing.html#integration-testing" TargetMode="External"/><Relationship Id="rId9" Type="http://schemas.openxmlformats.org/officeDocument/2006/relationships/hyperlink" Target="https://github.com/jayway/JsonPath" TargetMode="External"/><Relationship Id="rId5" Type="http://schemas.openxmlformats.org/officeDocument/2006/relationships/hyperlink" Target="https://joel-costigliola.github.io/assertj/" TargetMode="External"/><Relationship Id="rId6" Type="http://schemas.openxmlformats.org/officeDocument/2006/relationships/hyperlink" Target="https://github.com/hamcrest/JavaHamcrest" TargetMode="External"/><Relationship Id="rId7" Type="http://schemas.openxmlformats.org/officeDocument/2006/relationships/hyperlink" Target="https://mockito.github.io/" TargetMode="External"/><Relationship Id="rId8" Type="http://schemas.openxmlformats.org/officeDocument/2006/relationships/hyperlink" Target="https://github.com/skyscreamer/JSONassert"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joel-costigliola.github.io/assertj/"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gist.github.com/nursultanturdaliev/f8318c9644995ba06048410007841a1d"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gist.github.com/nursultanturdaliev/febbc3d3c4767a5e297b5400a01108df"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gist.github.com/nursultanturdaliev/ec2a8bb3a8d140f4034fd6cac8e5f43a"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spring.io/guides/gs/testing-web/" TargetMode="External"/><Relationship Id="rId4" Type="http://schemas.openxmlformats.org/officeDocument/2006/relationships/hyperlink" Target="https://www.baeldung.com/integration-testing-in-spr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gist.github.com/nursultanturdaliev/09c4c5fc6fe531351ff6d0d8d1732447"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Spring Boot Testing</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a:solidFill>
                  <a:srgbClr val="E69138"/>
                </a:solidFill>
              </a:rPr>
              <a:t>Introduction</a:t>
            </a:r>
            <a:endParaRPr b="1">
              <a:solidFill>
                <a:srgbClr val="E69138"/>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Spring Boot Starter Test</a:t>
            </a:r>
            <a:endParaRPr/>
          </a:p>
        </p:txBody>
      </p:sp>
      <p:sp>
        <p:nvSpPr>
          <p:cNvPr id="110" name="Google Shape;110;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1200"/>
              </a:spcBef>
              <a:spcAft>
                <a:spcPts val="0"/>
              </a:spcAft>
              <a:buClr>
                <a:srgbClr val="333333"/>
              </a:buClr>
              <a:buSzPts val="1800"/>
              <a:buChar char="●"/>
            </a:pPr>
            <a:r>
              <a:rPr lang="en-GB">
                <a:solidFill>
                  <a:srgbClr val="4183C4"/>
                </a:solidFill>
                <a:highlight>
                  <a:srgbClr val="FFFFFF"/>
                </a:highlight>
                <a:uFill>
                  <a:noFill/>
                </a:uFill>
                <a:hlinkClick r:id="rId3"/>
              </a:rPr>
              <a:t>JUnit 4</a:t>
            </a:r>
            <a:r>
              <a:rPr lang="en-GB">
                <a:solidFill>
                  <a:srgbClr val="333333"/>
                </a:solidFill>
                <a:highlight>
                  <a:srgbClr val="FFFFFF"/>
                </a:highlight>
              </a:rPr>
              <a:t>: The de-facto standard for unit testing Java applications.</a:t>
            </a:r>
            <a:endParaRPr>
              <a:solidFill>
                <a:srgbClr val="333333"/>
              </a:solidFill>
              <a:highlight>
                <a:srgbClr val="FFFFFF"/>
              </a:highlight>
            </a:endParaRPr>
          </a:p>
          <a:p>
            <a:pPr indent="-342900" lvl="0" marL="457200" rtl="0" algn="l">
              <a:spcBef>
                <a:spcPts val="0"/>
              </a:spcBef>
              <a:spcAft>
                <a:spcPts val="0"/>
              </a:spcAft>
              <a:buClr>
                <a:srgbClr val="333333"/>
              </a:buClr>
              <a:buSzPts val="1800"/>
              <a:buChar char="●"/>
            </a:pPr>
            <a:r>
              <a:rPr lang="en-GB">
                <a:solidFill>
                  <a:srgbClr val="4183C4"/>
                </a:solidFill>
                <a:highlight>
                  <a:srgbClr val="FFFFFF"/>
                </a:highlight>
                <a:uFill>
                  <a:noFill/>
                </a:uFill>
                <a:hlinkClick r:id="rId4"/>
              </a:rPr>
              <a:t>Spring Test</a:t>
            </a:r>
            <a:r>
              <a:rPr lang="en-GB">
                <a:solidFill>
                  <a:srgbClr val="333333"/>
                </a:solidFill>
                <a:highlight>
                  <a:srgbClr val="FFFFFF"/>
                </a:highlight>
              </a:rPr>
              <a:t> &amp; Spring Boot Test: Utilities and integration test support for Spring Boot applications.</a:t>
            </a:r>
            <a:endParaRPr>
              <a:solidFill>
                <a:srgbClr val="333333"/>
              </a:solidFill>
              <a:highlight>
                <a:srgbClr val="FFFFFF"/>
              </a:highlight>
            </a:endParaRPr>
          </a:p>
          <a:p>
            <a:pPr indent="-342900" lvl="0" marL="457200" rtl="0" algn="l">
              <a:spcBef>
                <a:spcPts val="0"/>
              </a:spcBef>
              <a:spcAft>
                <a:spcPts val="0"/>
              </a:spcAft>
              <a:buClr>
                <a:srgbClr val="333333"/>
              </a:buClr>
              <a:buSzPts val="1800"/>
              <a:buChar char="●"/>
            </a:pPr>
            <a:r>
              <a:rPr lang="en-GB">
                <a:solidFill>
                  <a:srgbClr val="4183C4"/>
                </a:solidFill>
                <a:highlight>
                  <a:srgbClr val="FFFFFF"/>
                </a:highlight>
                <a:uFill>
                  <a:noFill/>
                </a:uFill>
                <a:hlinkClick r:id="rId5"/>
              </a:rPr>
              <a:t>AssertJ</a:t>
            </a:r>
            <a:r>
              <a:rPr lang="en-GB">
                <a:solidFill>
                  <a:srgbClr val="333333"/>
                </a:solidFill>
                <a:highlight>
                  <a:srgbClr val="FFFFFF"/>
                </a:highlight>
              </a:rPr>
              <a:t>: A fluent assertion library.</a:t>
            </a:r>
            <a:endParaRPr>
              <a:solidFill>
                <a:srgbClr val="333333"/>
              </a:solidFill>
              <a:highlight>
                <a:srgbClr val="FFFFFF"/>
              </a:highlight>
            </a:endParaRPr>
          </a:p>
          <a:p>
            <a:pPr indent="-342900" lvl="0" marL="457200" rtl="0" algn="l">
              <a:spcBef>
                <a:spcPts val="0"/>
              </a:spcBef>
              <a:spcAft>
                <a:spcPts val="0"/>
              </a:spcAft>
              <a:buClr>
                <a:srgbClr val="333333"/>
              </a:buClr>
              <a:buSzPts val="1800"/>
              <a:buChar char="●"/>
            </a:pPr>
            <a:r>
              <a:rPr lang="en-GB">
                <a:solidFill>
                  <a:srgbClr val="4183C4"/>
                </a:solidFill>
                <a:highlight>
                  <a:srgbClr val="FFFFFF"/>
                </a:highlight>
                <a:uFill>
                  <a:noFill/>
                </a:uFill>
                <a:hlinkClick r:id="rId6"/>
              </a:rPr>
              <a:t>Hamcrest</a:t>
            </a:r>
            <a:r>
              <a:rPr lang="en-GB">
                <a:solidFill>
                  <a:srgbClr val="333333"/>
                </a:solidFill>
                <a:highlight>
                  <a:srgbClr val="FFFFFF"/>
                </a:highlight>
              </a:rPr>
              <a:t>: A library of matcher objects (also known as constraints or predicates).</a:t>
            </a:r>
            <a:endParaRPr>
              <a:solidFill>
                <a:srgbClr val="333333"/>
              </a:solidFill>
              <a:highlight>
                <a:srgbClr val="FFFFFF"/>
              </a:highlight>
            </a:endParaRPr>
          </a:p>
          <a:p>
            <a:pPr indent="-342900" lvl="0" marL="457200" rtl="0" algn="l">
              <a:spcBef>
                <a:spcPts val="0"/>
              </a:spcBef>
              <a:spcAft>
                <a:spcPts val="0"/>
              </a:spcAft>
              <a:buClr>
                <a:srgbClr val="333333"/>
              </a:buClr>
              <a:buSzPts val="1800"/>
              <a:buChar char="●"/>
            </a:pPr>
            <a:r>
              <a:rPr lang="en-GB">
                <a:solidFill>
                  <a:srgbClr val="4183C4"/>
                </a:solidFill>
                <a:highlight>
                  <a:srgbClr val="FFFFFF"/>
                </a:highlight>
                <a:uFill>
                  <a:noFill/>
                </a:uFill>
                <a:hlinkClick r:id="rId7"/>
              </a:rPr>
              <a:t>Mockito</a:t>
            </a:r>
            <a:r>
              <a:rPr lang="en-GB">
                <a:solidFill>
                  <a:srgbClr val="333333"/>
                </a:solidFill>
                <a:highlight>
                  <a:srgbClr val="FFFFFF"/>
                </a:highlight>
              </a:rPr>
              <a:t>: A Java mocking framework.</a:t>
            </a:r>
            <a:endParaRPr>
              <a:solidFill>
                <a:srgbClr val="333333"/>
              </a:solidFill>
              <a:highlight>
                <a:srgbClr val="FFFFFF"/>
              </a:highlight>
            </a:endParaRPr>
          </a:p>
          <a:p>
            <a:pPr indent="-342900" lvl="0" marL="457200" rtl="0" algn="l">
              <a:spcBef>
                <a:spcPts val="0"/>
              </a:spcBef>
              <a:spcAft>
                <a:spcPts val="0"/>
              </a:spcAft>
              <a:buClr>
                <a:srgbClr val="333333"/>
              </a:buClr>
              <a:buSzPts val="1800"/>
              <a:buChar char="●"/>
            </a:pPr>
            <a:r>
              <a:rPr lang="en-GB">
                <a:solidFill>
                  <a:srgbClr val="4183C4"/>
                </a:solidFill>
                <a:highlight>
                  <a:srgbClr val="FFFFFF"/>
                </a:highlight>
                <a:uFill>
                  <a:noFill/>
                </a:uFill>
                <a:hlinkClick r:id="rId8"/>
              </a:rPr>
              <a:t>JSONassert</a:t>
            </a:r>
            <a:r>
              <a:rPr lang="en-GB">
                <a:solidFill>
                  <a:srgbClr val="333333"/>
                </a:solidFill>
                <a:highlight>
                  <a:srgbClr val="FFFFFF"/>
                </a:highlight>
              </a:rPr>
              <a:t>: An assertion library for JSON.</a:t>
            </a:r>
            <a:endParaRPr>
              <a:solidFill>
                <a:srgbClr val="333333"/>
              </a:solidFill>
              <a:highlight>
                <a:srgbClr val="FFFFFF"/>
              </a:highlight>
            </a:endParaRPr>
          </a:p>
          <a:p>
            <a:pPr indent="-342900" lvl="0" marL="457200" rtl="0" algn="l">
              <a:spcBef>
                <a:spcPts val="0"/>
              </a:spcBef>
              <a:spcAft>
                <a:spcPts val="0"/>
              </a:spcAft>
              <a:buClr>
                <a:srgbClr val="333333"/>
              </a:buClr>
              <a:buSzPts val="1800"/>
              <a:buChar char="●"/>
            </a:pPr>
            <a:r>
              <a:rPr lang="en-GB">
                <a:solidFill>
                  <a:srgbClr val="4183C4"/>
                </a:solidFill>
                <a:highlight>
                  <a:srgbClr val="FFFFFF"/>
                </a:highlight>
                <a:uFill>
                  <a:noFill/>
                </a:uFill>
                <a:hlinkClick r:id="rId9"/>
              </a:rPr>
              <a:t>JsonPath</a:t>
            </a:r>
            <a:r>
              <a:rPr lang="en-GB">
                <a:solidFill>
                  <a:srgbClr val="333333"/>
                </a:solidFill>
                <a:highlight>
                  <a:srgbClr val="FFFFFF"/>
                </a:highlight>
              </a:rPr>
              <a:t>: XPath for JSON.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Spring Boot Starter Test</a:t>
            </a:r>
            <a:endParaRPr/>
          </a:p>
        </p:txBody>
      </p:sp>
      <p:sp>
        <p:nvSpPr>
          <p:cNvPr id="116" name="Google Shape;116;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2400">
                <a:solidFill>
                  <a:schemeClr val="dk1"/>
                </a:solidFill>
                <a:highlight>
                  <a:srgbClr val="EFEFEF"/>
                </a:highlight>
              </a:rPr>
              <a:t>&lt;</a:t>
            </a:r>
            <a:r>
              <a:rPr b="1" lang="en-GB" sz="2400">
                <a:solidFill>
                  <a:srgbClr val="000080"/>
                </a:solidFill>
                <a:highlight>
                  <a:srgbClr val="EFEFEF"/>
                </a:highlight>
              </a:rPr>
              <a:t>dependency</a:t>
            </a:r>
            <a:r>
              <a:rPr lang="en-GB" sz="2400">
                <a:solidFill>
                  <a:schemeClr val="dk1"/>
                </a:solidFill>
                <a:highlight>
                  <a:srgbClr val="EFEFEF"/>
                </a:highlight>
              </a:rPr>
              <a:t>&gt;</a:t>
            </a:r>
            <a:endParaRPr sz="2400">
              <a:solidFill>
                <a:schemeClr val="dk1"/>
              </a:solidFill>
              <a:highlight>
                <a:srgbClr val="EFEFEF"/>
              </a:highlight>
            </a:endParaRPr>
          </a:p>
          <a:p>
            <a:pPr indent="0" lvl="0" marL="0" rtl="0" algn="l">
              <a:spcBef>
                <a:spcPts val="0"/>
              </a:spcBef>
              <a:spcAft>
                <a:spcPts val="0"/>
              </a:spcAft>
              <a:buClr>
                <a:schemeClr val="dk1"/>
              </a:buClr>
              <a:buSzPts val="1100"/>
              <a:buFont typeface="Arial"/>
              <a:buNone/>
            </a:pPr>
            <a:r>
              <a:rPr lang="en-GB" sz="2400">
                <a:solidFill>
                  <a:schemeClr val="dk1"/>
                </a:solidFill>
                <a:highlight>
                  <a:srgbClr val="FFFFFF"/>
                </a:highlight>
              </a:rPr>
              <a:t>  </a:t>
            </a:r>
            <a:r>
              <a:rPr lang="en-GB" sz="2400">
                <a:solidFill>
                  <a:schemeClr val="dk1"/>
                </a:solidFill>
                <a:highlight>
                  <a:srgbClr val="EFEFEF"/>
                </a:highlight>
              </a:rPr>
              <a:t>&lt;</a:t>
            </a:r>
            <a:r>
              <a:rPr b="1" lang="en-GB" sz="2400">
                <a:solidFill>
                  <a:srgbClr val="000080"/>
                </a:solidFill>
                <a:highlight>
                  <a:srgbClr val="EFEFEF"/>
                </a:highlight>
              </a:rPr>
              <a:t>groupId</a:t>
            </a:r>
            <a:r>
              <a:rPr lang="en-GB" sz="2400">
                <a:solidFill>
                  <a:schemeClr val="dk1"/>
                </a:solidFill>
                <a:highlight>
                  <a:srgbClr val="EFEFEF"/>
                </a:highlight>
              </a:rPr>
              <a:t>&gt;</a:t>
            </a:r>
            <a:r>
              <a:rPr lang="en-GB" sz="2400">
                <a:solidFill>
                  <a:schemeClr val="dk1"/>
                </a:solidFill>
                <a:highlight>
                  <a:srgbClr val="FFFFFF"/>
                </a:highlight>
              </a:rPr>
              <a:t>org.springframework.boot</a:t>
            </a:r>
            <a:r>
              <a:rPr lang="en-GB" sz="2400">
                <a:solidFill>
                  <a:schemeClr val="dk1"/>
                </a:solidFill>
                <a:highlight>
                  <a:srgbClr val="EFEFEF"/>
                </a:highlight>
              </a:rPr>
              <a:t>&lt;/</a:t>
            </a:r>
            <a:r>
              <a:rPr b="1" lang="en-GB" sz="2400">
                <a:solidFill>
                  <a:srgbClr val="000080"/>
                </a:solidFill>
                <a:highlight>
                  <a:srgbClr val="EFEFEF"/>
                </a:highlight>
              </a:rPr>
              <a:t>groupId</a:t>
            </a:r>
            <a:r>
              <a:rPr lang="en-GB" sz="2400">
                <a:solidFill>
                  <a:schemeClr val="dk1"/>
                </a:solidFill>
                <a:highlight>
                  <a:srgbClr val="EFEFEF"/>
                </a:highlight>
              </a:rPr>
              <a:t>&gt;</a:t>
            </a:r>
            <a:endParaRPr sz="2400">
              <a:solidFill>
                <a:schemeClr val="dk1"/>
              </a:solidFill>
              <a:highlight>
                <a:srgbClr val="EFEFEF"/>
              </a:highlight>
            </a:endParaRPr>
          </a:p>
          <a:p>
            <a:pPr indent="0" lvl="0" marL="0" rtl="0" algn="l">
              <a:spcBef>
                <a:spcPts val="0"/>
              </a:spcBef>
              <a:spcAft>
                <a:spcPts val="0"/>
              </a:spcAft>
              <a:buClr>
                <a:schemeClr val="dk1"/>
              </a:buClr>
              <a:buSzPts val="1100"/>
              <a:buFont typeface="Arial"/>
              <a:buNone/>
            </a:pPr>
            <a:r>
              <a:rPr lang="en-GB" sz="2400">
                <a:solidFill>
                  <a:schemeClr val="dk1"/>
                </a:solidFill>
                <a:highlight>
                  <a:srgbClr val="FFFFFF"/>
                </a:highlight>
              </a:rPr>
              <a:t>  </a:t>
            </a:r>
            <a:r>
              <a:rPr lang="en-GB" sz="2400">
                <a:solidFill>
                  <a:schemeClr val="dk1"/>
                </a:solidFill>
                <a:highlight>
                  <a:srgbClr val="EFEFEF"/>
                </a:highlight>
              </a:rPr>
              <a:t>&lt;</a:t>
            </a:r>
            <a:r>
              <a:rPr b="1" lang="en-GB" sz="2400">
                <a:solidFill>
                  <a:srgbClr val="000080"/>
                </a:solidFill>
                <a:highlight>
                  <a:srgbClr val="EFEFEF"/>
                </a:highlight>
              </a:rPr>
              <a:t>artifactId</a:t>
            </a:r>
            <a:r>
              <a:rPr lang="en-GB" sz="2400">
                <a:solidFill>
                  <a:schemeClr val="dk1"/>
                </a:solidFill>
                <a:highlight>
                  <a:srgbClr val="EFEFEF"/>
                </a:highlight>
              </a:rPr>
              <a:t>&gt;</a:t>
            </a:r>
            <a:r>
              <a:rPr lang="en-GB" sz="2400">
                <a:solidFill>
                  <a:schemeClr val="dk1"/>
                </a:solidFill>
                <a:highlight>
                  <a:srgbClr val="FFFFFF"/>
                </a:highlight>
              </a:rPr>
              <a:t>spring-boot-starter-test</a:t>
            </a:r>
            <a:r>
              <a:rPr lang="en-GB" sz="2400">
                <a:solidFill>
                  <a:schemeClr val="dk1"/>
                </a:solidFill>
                <a:highlight>
                  <a:srgbClr val="EFEFEF"/>
                </a:highlight>
              </a:rPr>
              <a:t>&lt;/</a:t>
            </a:r>
            <a:r>
              <a:rPr b="1" lang="en-GB" sz="2400">
                <a:solidFill>
                  <a:srgbClr val="000080"/>
                </a:solidFill>
                <a:highlight>
                  <a:srgbClr val="EFEFEF"/>
                </a:highlight>
              </a:rPr>
              <a:t>artifactId</a:t>
            </a:r>
            <a:r>
              <a:rPr lang="en-GB" sz="2400">
                <a:solidFill>
                  <a:schemeClr val="dk1"/>
                </a:solidFill>
                <a:highlight>
                  <a:srgbClr val="EFEFEF"/>
                </a:highlight>
              </a:rPr>
              <a:t>&gt;</a:t>
            </a:r>
            <a:endParaRPr sz="2400">
              <a:solidFill>
                <a:schemeClr val="dk1"/>
              </a:solidFill>
              <a:highlight>
                <a:srgbClr val="EFEFEF"/>
              </a:highlight>
            </a:endParaRPr>
          </a:p>
          <a:p>
            <a:pPr indent="0" lvl="0" marL="0" rtl="0" algn="l">
              <a:spcBef>
                <a:spcPts val="0"/>
              </a:spcBef>
              <a:spcAft>
                <a:spcPts val="0"/>
              </a:spcAft>
              <a:buClr>
                <a:schemeClr val="dk1"/>
              </a:buClr>
              <a:buSzPts val="1100"/>
              <a:buFont typeface="Arial"/>
              <a:buNone/>
            </a:pPr>
            <a:r>
              <a:rPr lang="en-GB" sz="2400">
                <a:solidFill>
                  <a:schemeClr val="dk1"/>
                </a:solidFill>
                <a:highlight>
                  <a:srgbClr val="FFFFFF"/>
                </a:highlight>
              </a:rPr>
              <a:t>  </a:t>
            </a:r>
            <a:r>
              <a:rPr lang="en-GB" sz="2400">
                <a:solidFill>
                  <a:schemeClr val="dk1"/>
                </a:solidFill>
                <a:highlight>
                  <a:srgbClr val="EFEFEF"/>
                </a:highlight>
              </a:rPr>
              <a:t>&lt;</a:t>
            </a:r>
            <a:r>
              <a:rPr b="1" lang="en-GB" sz="2400">
                <a:solidFill>
                  <a:srgbClr val="000080"/>
                </a:solidFill>
                <a:highlight>
                  <a:srgbClr val="EFEFEF"/>
                </a:highlight>
              </a:rPr>
              <a:t>scope</a:t>
            </a:r>
            <a:r>
              <a:rPr lang="en-GB" sz="2400">
                <a:solidFill>
                  <a:schemeClr val="dk1"/>
                </a:solidFill>
                <a:highlight>
                  <a:srgbClr val="EFEFEF"/>
                </a:highlight>
              </a:rPr>
              <a:t>&gt;</a:t>
            </a:r>
            <a:r>
              <a:rPr lang="en-GB" sz="2400">
                <a:solidFill>
                  <a:schemeClr val="dk1"/>
                </a:solidFill>
                <a:highlight>
                  <a:srgbClr val="FFFFFF"/>
                </a:highlight>
              </a:rPr>
              <a:t>test</a:t>
            </a:r>
            <a:r>
              <a:rPr lang="en-GB" sz="2400">
                <a:solidFill>
                  <a:schemeClr val="dk1"/>
                </a:solidFill>
                <a:highlight>
                  <a:srgbClr val="EFEFEF"/>
                </a:highlight>
              </a:rPr>
              <a:t>&lt;/</a:t>
            </a:r>
            <a:r>
              <a:rPr b="1" lang="en-GB" sz="2400">
                <a:solidFill>
                  <a:srgbClr val="000080"/>
                </a:solidFill>
                <a:highlight>
                  <a:srgbClr val="EFEFEF"/>
                </a:highlight>
              </a:rPr>
              <a:t>scope</a:t>
            </a:r>
            <a:r>
              <a:rPr lang="en-GB" sz="2400">
                <a:solidFill>
                  <a:schemeClr val="dk1"/>
                </a:solidFill>
                <a:highlight>
                  <a:srgbClr val="EFEFEF"/>
                </a:highlight>
              </a:rPr>
              <a:t>&gt;</a:t>
            </a:r>
            <a:endParaRPr sz="2400">
              <a:solidFill>
                <a:schemeClr val="dk1"/>
              </a:solidFill>
              <a:highlight>
                <a:srgbClr val="EFEFEF"/>
              </a:highlight>
            </a:endParaRPr>
          </a:p>
          <a:p>
            <a:pPr indent="0" lvl="0" marL="0" rtl="0" algn="l">
              <a:spcBef>
                <a:spcPts val="0"/>
              </a:spcBef>
              <a:spcAft>
                <a:spcPts val="0"/>
              </a:spcAft>
              <a:buNone/>
            </a:pPr>
            <a:r>
              <a:rPr lang="en-GB" sz="2400">
                <a:solidFill>
                  <a:schemeClr val="dk1"/>
                </a:solidFill>
                <a:highlight>
                  <a:srgbClr val="EFEFEF"/>
                </a:highlight>
              </a:rPr>
              <a:t>&lt;/</a:t>
            </a:r>
            <a:r>
              <a:rPr b="1" lang="en-GB" sz="2400">
                <a:solidFill>
                  <a:srgbClr val="000080"/>
                </a:solidFill>
                <a:highlight>
                  <a:srgbClr val="EFEFEF"/>
                </a:highlight>
              </a:rPr>
              <a:t>dependency</a:t>
            </a:r>
            <a:r>
              <a:rPr lang="en-GB" sz="2400">
                <a:solidFill>
                  <a:schemeClr val="dk1"/>
                </a:solidFill>
                <a:highlight>
                  <a:srgbClr val="EFEFEF"/>
                </a:highlight>
              </a:rPr>
              <a:t>&gt;</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Simplest Spring Boot Test Structure</a:t>
            </a:r>
            <a:endParaRPr/>
          </a:p>
        </p:txBody>
      </p:sp>
      <p:sp>
        <p:nvSpPr>
          <p:cNvPr id="122" name="Google Shape;122;p24"/>
          <p:cNvSpPr txBox="1"/>
          <p:nvPr>
            <p:ph idx="1" type="body"/>
          </p:nvPr>
        </p:nvSpPr>
        <p:spPr>
          <a:xfrm>
            <a:off x="311700" y="1152475"/>
            <a:ext cx="8520600" cy="230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rgbClr val="808000"/>
                </a:solidFill>
                <a:highlight>
                  <a:srgbClr val="FFFFFF"/>
                </a:highlight>
              </a:rPr>
              <a:t>@RunWith</a:t>
            </a:r>
            <a:r>
              <a:rPr lang="en-GB">
                <a:solidFill>
                  <a:schemeClr val="dk1"/>
                </a:solidFill>
                <a:highlight>
                  <a:srgbClr val="FFFFFF"/>
                </a:highlight>
              </a:rPr>
              <a:t>(SpringRunner.</a:t>
            </a:r>
            <a:r>
              <a:rPr b="1" lang="en-GB">
                <a:solidFill>
                  <a:srgbClr val="000080"/>
                </a:solidFill>
                <a:highlight>
                  <a:srgbClr val="FFFFFF"/>
                </a:highlight>
              </a:rPr>
              <a:t>class</a:t>
            </a:r>
            <a:r>
              <a:rPr lang="en-GB">
                <a:solidFill>
                  <a:schemeClr val="dk1"/>
                </a:solidFill>
                <a:highlight>
                  <a:srgbClr val="FFFFFF"/>
                </a:highlight>
              </a:rPr>
              <a:t>)</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GB">
                <a:solidFill>
                  <a:srgbClr val="808000"/>
                </a:solidFill>
                <a:highlight>
                  <a:srgbClr val="FFFFFF"/>
                </a:highlight>
              </a:rPr>
              <a:t>@SpringBootTest</a:t>
            </a:r>
            <a:endParaRPr>
              <a:solidFill>
                <a:srgbClr val="808000"/>
              </a:solidFill>
              <a:highlight>
                <a:srgbClr val="FFFFFF"/>
              </a:highlight>
            </a:endParaRPr>
          </a:p>
          <a:p>
            <a:pPr indent="0" lvl="0" marL="0" rtl="0" algn="l">
              <a:spcBef>
                <a:spcPts val="0"/>
              </a:spcBef>
              <a:spcAft>
                <a:spcPts val="0"/>
              </a:spcAft>
              <a:buClr>
                <a:schemeClr val="dk1"/>
              </a:buClr>
              <a:buSzPts val="1100"/>
              <a:buFont typeface="Arial"/>
              <a:buNone/>
            </a:pPr>
            <a:r>
              <a:rPr b="1" lang="en-GB">
                <a:solidFill>
                  <a:srgbClr val="000080"/>
                </a:solidFill>
                <a:highlight>
                  <a:srgbClr val="FFFFFF"/>
                </a:highlight>
              </a:rPr>
              <a:t>public class </a:t>
            </a:r>
            <a:r>
              <a:rPr lang="en-GB">
                <a:solidFill>
                  <a:schemeClr val="dk1"/>
                </a:solidFill>
                <a:highlight>
                  <a:srgbClr val="FFFFFF"/>
                </a:highlight>
              </a:rPr>
              <a:t>MoneyTransferAppApplicationTests {</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GB">
                <a:solidFill>
                  <a:schemeClr val="dk1"/>
                </a:solidFill>
                <a:highlight>
                  <a:srgbClr val="FFFFFF"/>
                </a:highlight>
              </a:rPr>
              <a:t>  </a:t>
            </a:r>
            <a:r>
              <a:rPr lang="en-GB">
                <a:solidFill>
                  <a:srgbClr val="808000"/>
                </a:solidFill>
                <a:highlight>
                  <a:srgbClr val="FFFFFF"/>
                </a:highlight>
              </a:rPr>
              <a:t>@Test</a:t>
            </a:r>
            <a:endParaRPr>
              <a:solidFill>
                <a:srgbClr val="808000"/>
              </a:solidFill>
              <a:highlight>
                <a:srgbClr val="FFFFFF"/>
              </a:highlight>
            </a:endParaRPr>
          </a:p>
          <a:p>
            <a:pPr indent="0" lvl="0" marL="0" rtl="0" algn="l">
              <a:spcBef>
                <a:spcPts val="0"/>
              </a:spcBef>
              <a:spcAft>
                <a:spcPts val="0"/>
              </a:spcAft>
              <a:buClr>
                <a:schemeClr val="dk1"/>
              </a:buClr>
              <a:buSzPts val="1100"/>
              <a:buFont typeface="Arial"/>
              <a:buNone/>
            </a:pPr>
            <a:r>
              <a:rPr lang="en-GB">
                <a:solidFill>
                  <a:srgbClr val="808000"/>
                </a:solidFill>
                <a:highlight>
                  <a:srgbClr val="FFFFFF"/>
                </a:highlight>
              </a:rPr>
              <a:t>  </a:t>
            </a:r>
            <a:r>
              <a:rPr b="1" lang="en-GB">
                <a:solidFill>
                  <a:srgbClr val="000080"/>
                </a:solidFill>
                <a:highlight>
                  <a:srgbClr val="FFFFFF"/>
                </a:highlight>
              </a:rPr>
              <a:t>public void </a:t>
            </a:r>
            <a:r>
              <a:rPr lang="en-GB">
                <a:solidFill>
                  <a:schemeClr val="dk1"/>
                </a:solidFill>
                <a:highlight>
                  <a:srgbClr val="FFFFFF"/>
                </a:highlight>
              </a:rPr>
              <a:t>contextLoads() {</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GB">
                <a:solidFill>
                  <a:schemeClr val="dk1"/>
                </a:solidFill>
                <a:highlight>
                  <a:srgbClr val="FFFFFF"/>
                </a:highlight>
              </a:rPr>
              <a:t>  }</a:t>
            </a:r>
            <a:endParaRPr>
              <a:solidFill>
                <a:schemeClr val="dk1"/>
              </a:solidFill>
              <a:highlight>
                <a:srgbClr val="FFFFFF"/>
              </a:highlight>
            </a:endParaRPr>
          </a:p>
          <a:p>
            <a:pPr indent="0" lvl="0" marL="0" rtl="0" algn="l">
              <a:spcBef>
                <a:spcPts val="0"/>
              </a:spcBef>
              <a:spcAft>
                <a:spcPts val="0"/>
              </a:spcAft>
              <a:buNone/>
            </a:pPr>
            <a:r>
              <a:rPr lang="en-GB">
                <a:solidFill>
                  <a:schemeClr val="dk1"/>
                </a:solidFill>
                <a:highlight>
                  <a:srgbClr val="FFFFFF"/>
                </a:highlight>
              </a:rPr>
              <a:t>}</a:t>
            </a:r>
            <a:endParaRPr/>
          </a:p>
        </p:txBody>
      </p:sp>
      <p:sp>
        <p:nvSpPr>
          <p:cNvPr id="123" name="Google Shape;123;p24"/>
          <p:cNvSpPr txBox="1"/>
          <p:nvPr/>
        </p:nvSpPr>
        <p:spPr>
          <a:xfrm>
            <a:off x="381000" y="3681825"/>
            <a:ext cx="6454500" cy="7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50">
                <a:solidFill>
                  <a:srgbClr val="34302D"/>
                </a:solidFill>
                <a:highlight>
                  <a:srgbClr val="F1F1F1"/>
                </a:highlight>
              </a:rPr>
              <a:t>The </a:t>
            </a:r>
            <a:r>
              <a:rPr lang="en-GB" sz="1050">
                <a:solidFill>
                  <a:srgbClr val="305CB5"/>
                </a:solidFill>
                <a:highlight>
                  <a:srgbClr val="F7F7F9"/>
                </a:highlight>
                <a:latin typeface="Consolas"/>
                <a:ea typeface="Consolas"/>
                <a:cs typeface="Consolas"/>
                <a:sym typeface="Consolas"/>
              </a:rPr>
              <a:t>@SpringBootTest</a:t>
            </a:r>
            <a:r>
              <a:rPr lang="en-GB" sz="1150">
                <a:solidFill>
                  <a:srgbClr val="34302D"/>
                </a:solidFill>
                <a:highlight>
                  <a:srgbClr val="F1F1F1"/>
                </a:highlight>
              </a:rPr>
              <a:t> annotation tells Spring Boot to go and look for a main configuration class (one with </a:t>
            </a:r>
            <a:r>
              <a:rPr lang="en-GB" sz="1050">
                <a:solidFill>
                  <a:srgbClr val="305CB5"/>
                </a:solidFill>
                <a:highlight>
                  <a:srgbClr val="F7F7F9"/>
                </a:highlight>
                <a:latin typeface="Consolas"/>
                <a:ea typeface="Consolas"/>
                <a:cs typeface="Consolas"/>
                <a:sym typeface="Consolas"/>
              </a:rPr>
              <a:t>@SpringBootApplication</a:t>
            </a:r>
            <a:r>
              <a:rPr lang="en-GB" sz="1150">
                <a:solidFill>
                  <a:srgbClr val="34302D"/>
                </a:solidFill>
                <a:highlight>
                  <a:srgbClr val="F1F1F1"/>
                </a:highlight>
              </a:rPr>
              <a:t> for instance), and use that to start a Spring application context.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Simple Sanity Check</a:t>
            </a:r>
            <a:endParaRPr/>
          </a:p>
        </p:txBody>
      </p:sp>
      <p:sp>
        <p:nvSpPr>
          <p:cNvPr id="129" name="Google Shape;129;p25"/>
          <p:cNvSpPr txBox="1"/>
          <p:nvPr>
            <p:ph idx="1" type="body"/>
          </p:nvPr>
        </p:nvSpPr>
        <p:spPr>
          <a:xfrm>
            <a:off x="311700" y="1152475"/>
            <a:ext cx="4461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400">
                <a:solidFill>
                  <a:srgbClr val="808000"/>
                </a:solidFill>
                <a:highlight>
                  <a:srgbClr val="FFFFFF"/>
                </a:highlight>
              </a:rPr>
              <a:t>@RunWith</a:t>
            </a:r>
            <a:r>
              <a:rPr lang="en-GB" sz="1400">
                <a:solidFill>
                  <a:schemeClr val="dk1"/>
                </a:solidFill>
                <a:highlight>
                  <a:srgbClr val="FFFFFF"/>
                </a:highlight>
              </a:rPr>
              <a:t>(SpringRunner.</a:t>
            </a:r>
            <a:r>
              <a:rPr b="1" lang="en-GB" sz="1400">
                <a:solidFill>
                  <a:srgbClr val="000080"/>
                </a:solidFill>
                <a:highlight>
                  <a:srgbClr val="FFFFFF"/>
                </a:highlight>
              </a:rPr>
              <a:t>class</a:t>
            </a:r>
            <a:r>
              <a:rPr lang="en-GB" sz="1400">
                <a:solidFill>
                  <a:schemeClr val="dk1"/>
                </a:solidFill>
                <a:highlight>
                  <a:srgbClr val="FFFFFF"/>
                </a:highlight>
              </a:rPr>
              <a:t>)</a:t>
            </a:r>
            <a:endParaRPr sz="14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GB" sz="1400">
                <a:solidFill>
                  <a:srgbClr val="808000"/>
                </a:solidFill>
                <a:highlight>
                  <a:srgbClr val="FFFFFF"/>
                </a:highlight>
              </a:rPr>
              <a:t>@SpringBootTest</a:t>
            </a:r>
            <a:endParaRPr sz="1400">
              <a:solidFill>
                <a:srgbClr val="808000"/>
              </a:solidFill>
              <a:highlight>
                <a:srgbClr val="FFFFFF"/>
              </a:highlight>
            </a:endParaRPr>
          </a:p>
          <a:p>
            <a:pPr indent="0" lvl="0" marL="0" rtl="0" algn="l">
              <a:spcBef>
                <a:spcPts val="0"/>
              </a:spcBef>
              <a:spcAft>
                <a:spcPts val="0"/>
              </a:spcAft>
              <a:buNone/>
            </a:pPr>
            <a:r>
              <a:rPr b="1" lang="en-GB" sz="1400">
                <a:solidFill>
                  <a:srgbClr val="000080"/>
                </a:solidFill>
                <a:highlight>
                  <a:srgbClr val="FFFFFF"/>
                </a:highlight>
              </a:rPr>
              <a:t>public class </a:t>
            </a:r>
            <a:r>
              <a:rPr lang="en-GB" sz="1400">
                <a:solidFill>
                  <a:schemeClr val="dk1"/>
                </a:solidFill>
                <a:highlight>
                  <a:srgbClr val="FFFFFF"/>
                </a:highlight>
              </a:rPr>
              <a:t>MoneyTransferAppApplicationTests {</a:t>
            </a:r>
            <a:endParaRPr sz="14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sz="14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GB" sz="1400">
                <a:solidFill>
                  <a:schemeClr val="dk1"/>
                </a:solidFill>
                <a:highlight>
                  <a:srgbClr val="FFFFFF"/>
                </a:highlight>
              </a:rPr>
              <a:t>  </a:t>
            </a:r>
            <a:r>
              <a:rPr lang="en-GB" sz="1400">
                <a:solidFill>
                  <a:srgbClr val="808000"/>
                </a:solidFill>
                <a:highlight>
                  <a:srgbClr val="FFFFFF"/>
                </a:highlight>
              </a:rPr>
              <a:t>@Autowired</a:t>
            </a:r>
            <a:endParaRPr sz="1400">
              <a:solidFill>
                <a:srgbClr val="808000"/>
              </a:solidFill>
              <a:highlight>
                <a:srgbClr val="FFFFFF"/>
              </a:highlight>
            </a:endParaRPr>
          </a:p>
          <a:p>
            <a:pPr indent="0" lvl="0" marL="0" rtl="0" algn="l">
              <a:spcBef>
                <a:spcPts val="0"/>
              </a:spcBef>
              <a:spcAft>
                <a:spcPts val="0"/>
              </a:spcAft>
              <a:buNone/>
            </a:pPr>
            <a:r>
              <a:rPr lang="en-GB" sz="1400">
                <a:solidFill>
                  <a:srgbClr val="808000"/>
                </a:solidFill>
                <a:highlight>
                  <a:srgbClr val="FFFFFF"/>
                </a:highlight>
              </a:rPr>
              <a:t>  </a:t>
            </a:r>
            <a:r>
              <a:rPr b="1" lang="en-GB" sz="1400">
                <a:solidFill>
                  <a:srgbClr val="000080"/>
                </a:solidFill>
                <a:highlight>
                  <a:srgbClr val="FFFFFF"/>
                </a:highlight>
              </a:rPr>
              <a:t>private </a:t>
            </a:r>
            <a:r>
              <a:rPr lang="en-GB" sz="1400">
                <a:solidFill>
                  <a:schemeClr val="dk1"/>
                </a:solidFill>
                <a:highlight>
                  <a:srgbClr val="FFFFFF"/>
                </a:highlight>
              </a:rPr>
              <a:t>UserController </a:t>
            </a:r>
            <a:r>
              <a:rPr b="1" lang="en-GB" sz="1400">
                <a:solidFill>
                  <a:srgbClr val="660E7A"/>
                </a:solidFill>
                <a:highlight>
                  <a:srgbClr val="FFFFFF"/>
                </a:highlight>
              </a:rPr>
              <a:t>userController</a:t>
            </a:r>
            <a:r>
              <a:rPr lang="en-GB" sz="1400">
                <a:solidFill>
                  <a:schemeClr val="dk1"/>
                </a:solidFill>
                <a:highlight>
                  <a:srgbClr val="FFFFFF"/>
                </a:highlight>
              </a:rPr>
              <a:t>;</a:t>
            </a:r>
            <a:endParaRPr sz="14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sz="14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GB" sz="1400">
                <a:solidFill>
                  <a:schemeClr val="dk1"/>
                </a:solidFill>
                <a:highlight>
                  <a:srgbClr val="FFFFFF"/>
                </a:highlight>
              </a:rPr>
              <a:t>  </a:t>
            </a:r>
            <a:r>
              <a:rPr lang="en-GB" sz="1400">
                <a:solidFill>
                  <a:srgbClr val="808000"/>
                </a:solidFill>
                <a:highlight>
                  <a:srgbClr val="FFFFFF"/>
                </a:highlight>
              </a:rPr>
              <a:t>@Test</a:t>
            </a:r>
            <a:endParaRPr sz="1400">
              <a:solidFill>
                <a:srgbClr val="808000"/>
              </a:solidFill>
              <a:highlight>
                <a:srgbClr val="FFFFFF"/>
              </a:highlight>
            </a:endParaRPr>
          </a:p>
          <a:p>
            <a:pPr indent="0" lvl="0" marL="0" rtl="0" algn="l">
              <a:spcBef>
                <a:spcPts val="0"/>
              </a:spcBef>
              <a:spcAft>
                <a:spcPts val="0"/>
              </a:spcAft>
              <a:buClr>
                <a:schemeClr val="dk1"/>
              </a:buClr>
              <a:buSzPts val="1100"/>
              <a:buFont typeface="Arial"/>
              <a:buNone/>
            </a:pPr>
            <a:r>
              <a:rPr lang="en-GB" sz="1400">
                <a:solidFill>
                  <a:srgbClr val="808000"/>
                </a:solidFill>
                <a:highlight>
                  <a:srgbClr val="FFFFFF"/>
                </a:highlight>
              </a:rPr>
              <a:t>  </a:t>
            </a:r>
            <a:r>
              <a:rPr b="1" lang="en-GB" sz="1400">
                <a:solidFill>
                  <a:srgbClr val="000080"/>
                </a:solidFill>
                <a:highlight>
                  <a:srgbClr val="FFFFFF"/>
                </a:highlight>
              </a:rPr>
              <a:t>public void </a:t>
            </a:r>
            <a:r>
              <a:rPr lang="en-GB" sz="1400">
                <a:solidFill>
                  <a:schemeClr val="dk1"/>
                </a:solidFill>
                <a:highlight>
                  <a:srgbClr val="FFFFFF"/>
                </a:highlight>
              </a:rPr>
              <a:t>contextLoads() {</a:t>
            </a:r>
            <a:endParaRPr sz="14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GB" sz="1400">
                <a:solidFill>
                  <a:schemeClr val="dk1"/>
                </a:solidFill>
                <a:highlight>
                  <a:srgbClr val="FFFFFF"/>
                </a:highlight>
              </a:rPr>
              <a:t>     </a:t>
            </a:r>
            <a:r>
              <a:rPr i="1" lang="en-GB" sz="1400">
                <a:solidFill>
                  <a:schemeClr val="dk1"/>
                </a:solidFill>
                <a:highlight>
                  <a:srgbClr val="FFFFFF"/>
                </a:highlight>
              </a:rPr>
              <a:t>assertThat</a:t>
            </a:r>
            <a:r>
              <a:rPr lang="en-GB" sz="1400">
                <a:solidFill>
                  <a:schemeClr val="dk1"/>
                </a:solidFill>
                <a:highlight>
                  <a:srgbClr val="FFFFFF"/>
                </a:highlight>
              </a:rPr>
              <a:t>(</a:t>
            </a:r>
            <a:r>
              <a:rPr b="1" lang="en-GB" sz="1400">
                <a:solidFill>
                  <a:srgbClr val="660E7A"/>
                </a:solidFill>
                <a:highlight>
                  <a:srgbClr val="FFFFFF"/>
                </a:highlight>
              </a:rPr>
              <a:t>userController</a:t>
            </a:r>
            <a:r>
              <a:rPr lang="en-GB" sz="1400">
                <a:solidFill>
                  <a:schemeClr val="dk1"/>
                </a:solidFill>
                <a:highlight>
                  <a:srgbClr val="FFFFFF"/>
                </a:highlight>
              </a:rPr>
              <a:t>).isNotNull();</a:t>
            </a:r>
            <a:endParaRPr sz="14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GB" sz="1400">
                <a:solidFill>
                  <a:schemeClr val="dk1"/>
                </a:solidFill>
                <a:highlight>
                  <a:srgbClr val="FFFFFF"/>
                </a:highlight>
              </a:rPr>
              <a:t>  }</a:t>
            </a:r>
            <a:endParaRPr sz="1400">
              <a:solidFill>
                <a:schemeClr val="dk1"/>
              </a:solidFill>
              <a:highlight>
                <a:srgbClr val="FFFFFF"/>
              </a:highlight>
            </a:endParaRPr>
          </a:p>
          <a:p>
            <a:pPr indent="0" lvl="0" marL="0" rtl="0" algn="l">
              <a:spcBef>
                <a:spcPts val="0"/>
              </a:spcBef>
              <a:spcAft>
                <a:spcPts val="0"/>
              </a:spcAft>
              <a:buNone/>
            </a:pPr>
            <a:r>
              <a:rPr lang="en-GB" sz="1400">
                <a:solidFill>
                  <a:schemeClr val="dk1"/>
                </a:solidFill>
                <a:highlight>
                  <a:srgbClr val="FFFFFF"/>
                </a:highlight>
              </a:rPr>
              <a:t>}</a:t>
            </a:r>
            <a:endParaRPr sz="1400"/>
          </a:p>
        </p:txBody>
      </p:sp>
      <p:sp>
        <p:nvSpPr>
          <p:cNvPr id="130" name="Google Shape;130;p25"/>
          <p:cNvSpPr txBox="1"/>
          <p:nvPr/>
        </p:nvSpPr>
        <p:spPr>
          <a:xfrm>
            <a:off x="5490875" y="3070425"/>
            <a:ext cx="3000000" cy="101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50">
                <a:solidFill>
                  <a:srgbClr val="34302D"/>
                </a:solidFill>
                <a:highlight>
                  <a:srgbClr val="F1F1F1"/>
                </a:highlight>
              </a:rPr>
              <a:t>The </a:t>
            </a:r>
            <a:r>
              <a:rPr lang="en-GB" sz="1050">
                <a:solidFill>
                  <a:srgbClr val="305CB5"/>
                </a:solidFill>
                <a:highlight>
                  <a:srgbClr val="F7F7F9"/>
                </a:highlight>
                <a:latin typeface="Consolas"/>
                <a:ea typeface="Consolas"/>
                <a:cs typeface="Consolas"/>
                <a:sym typeface="Consolas"/>
              </a:rPr>
              <a:t>@Autowired</a:t>
            </a:r>
            <a:r>
              <a:rPr lang="en-GB" sz="1150">
                <a:solidFill>
                  <a:srgbClr val="34302D"/>
                </a:solidFill>
                <a:highlight>
                  <a:srgbClr val="F1F1F1"/>
                </a:highlight>
              </a:rPr>
              <a:t> annotation is interpreted by the Spring and the controller is injected before the test methods are run. We are using </a:t>
            </a:r>
            <a:r>
              <a:rPr lang="en-GB" sz="1150">
                <a:solidFill>
                  <a:srgbClr val="5FA134"/>
                </a:solidFill>
                <a:highlight>
                  <a:srgbClr val="F1F1F1"/>
                </a:highlight>
                <a:uFill>
                  <a:noFill/>
                </a:uFill>
                <a:hlinkClick r:id="rId3"/>
              </a:rPr>
              <a:t>AssertJ</a:t>
            </a:r>
            <a:r>
              <a:rPr lang="en-GB" sz="1150">
                <a:solidFill>
                  <a:srgbClr val="34302D"/>
                </a:solidFill>
                <a:highlight>
                  <a:srgbClr val="F1F1F1"/>
                </a:highlight>
              </a:rPr>
              <a:t> (</a:t>
            </a:r>
            <a:r>
              <a:rPr lang="en-GB" sz="1050">
                <a:solidFill>
                  <a:srgbClr val="305CB5"/>
                </a:solidFill>
                <a:highlight>
                  <a:srgbClr val="F7F7F9"/>
                </a:highlight>
                <a:latin typeface="Consolas"/>
                <a:ea typeface="Consolas"/>
                <a:cs typeface="Consolas"/>
                <a:sym typeface="Consolas"/>
              </a:rPr>
              <a:t>assertThat()</a:t>
            </a:r>
            <a:r>
              <a:rPr lang="en-GB" sz="1150">
                <a:solidFill>
                  <a:srgbClr val="34302D"/>
                </a:solidFill>
                <a:highlight>
                  <a:srgbClr val="F1F1F1"/>
                </a:highlight>
              </a:rPr>
              <a:t> etc.) to express the test assertions.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End To End Test [</a:t>
            </a:r>
            <a:r>
              <a:rPr b="1" lang="en-GB" sz="1800">
                <a:solidFill>
                  <a:schemeClr val="accent4"/>
                </a:solidFill>
              </a:rPr>
              <a:t>Starts Application</a:t>
            </a:r>
            <a:r>
              <a:rPr lang="en-GB"/>
              <a:t>]</a:t>
            </a:r>
            <a:endParaRPr/>
          </a:p>
        </p:txBody>
      </p:sp>
      <p:sp>
        <p:nvSpPr>
          <p:cNvPr id="136" name="Google Shape;136;p26"/>
          <p:cNvSpPr txBox="1"/>
          <p:nvPr>
            <p:ph idx="1" type="body"/>
          </p:nvPr>
        </p:nvSpPr>
        <p:spPr>
          <a:xfrm>
            <a:off x="311700" y="1152475"/>
            <a:ext cx="8313600" cy="365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sz="1100">
                <a:solidFill>
                  <a:srgbClr val="000080"/>
                </a:solidFill>
                <a:highlight>
                  <a:srgbClr val="FFFFFF"/>
                </a:highlight>
              </a:rPr>
              <a:t>import static </a:t>
            </a:r>
            <a:r>
              <a:rPr lang="en-GB" sz="1100">
                <a:solidFill>
                  <a:schemeClr val="dk1"/>
                </a:solidFill>
                <a:highlight>
                  <a:srgbClr val="FFFFFF"/>
                </a:highlight>
              </a:rPr>
              <a:t>org.assertj.core.api.Assertions.</a:t>
            </a:r>
            <a:r>
              <a:rPr i="1" lang="en-GB" sz="1100">
                <a:solidFill>
                  <a:schemeClr val="dk1"/>
                </a:solidFill>
                <a:highlight>
                  <a:srgbClr val="FFFFFF"/>
                </a:highlight>
              </a:rPr>
              <a:t>assertThat</a:t>
            </a:r>
            <a:r>
              <a:rPr lang="en-GB" sz="1100">
                <a:solidFill>
                  <a:schemeClr val="dk1"/>
                </a:solidFill>
                <a:highlight>
                  <a:srgbClr val="FFFFFF"/>
                </a:highlight>
              </a:rPr>
              <a:t>;</a:t>
            </a:r>
            <a:endParaRPr sz="11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sz="11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GB" sz="1100">
                <a:solidFill>
                  <a:srgbClr val="808000"/>
                </a:solidFill>
                <a:highlight>
                  <a:srgbClr val="FFFFFF"/>
                </a:highlight>
              </a:rPr>
              <a:t>@RunWith</a:t>
            </a:r>
            <a:r>
              <a:rPr lang="en-GB" sz="1100">
                <a:solidFill>
                  <a:schemeClr val="dk1"/>
                </a:solidFill>
                <a:highlight>
                  <a:srgbClr val="FFFFFF"/>
                </a:highlight>
              </a:rPr>
              <a:t>(SpringRunner.</a:t>
            </a:r>
            <a:r>
              <a:rPr b="1" lang="en-GB" sz="1100">
                <a:solidFill>
                  <a:srgbClr val="000080"/>
                </a:solidFill>
                <a:highlight>
                  <a:srgbClr val="FFFFFF"/>
                </a:highlight>
              </a:rPr>
              <a:t>class</a:t>
            </a:r>
            <a:r>
              <a:rPr lang="en-GB" sz="1100">
                <a:solidFill>
                  <a:schemeClr val="dk1"/>
                </a:solidFill>
                <a:highlight>
                  <a:srgbClr val="FFFFFF"/>
                </a:highlight>
              </a:rPr>
              <a:t>)</a:t>
            </a:r>
            <a:endParaRPr sz="11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GB" sz="1100">
                <a:solidFill>
                  <a:srgbClr val="808000"/>
                </a:solidFill>
                <a:highlight>
                  <a:srgbClr val="FFFFFF"/>
                </a:highlight>
              </a:rPr>
              <a:t>@SpringBootTest</a:t>
            </a:r>
            <a:r>
              <a:rPr lang="en-GB" sz="1100">
                <a:solidFill>
                  <a:schemeClr val="dk1"/>
                </a:solidFill>
                <a:highlight>
                  <a:srgbClr val="FFFFFF"/>
                </a:highlight>
              </a:rPr>
              <a:t>(</a:t>
            </a:r>
            <a:r>
              <a:rPr b="1" lang="en-GB" sz="1100">
                <a:solidFill>
                  <a:srgbClr val="FF9900"/>
                </a:solidFill>
                <a:highlight>
                  <a:srgbClr val="FFFFFF"/>
                </a:highlight>
              </a:rPr>
              <a:t>webEnvironment = WebEnvironment.</a:t>
            </a:r>
            <a:r>
              <a:rPr b="1" i="1" lang="en-GB" sz="1100">
                <a:solidFill>
                  <a:srgbClr val="FF9900"/>
                </a:solidFill>
                <a:highlight>
                  <a:srgbClr val="FFFFFF"/>
                </a:highlight>
              </a:rPr>
              <a:t>RANDOM_PORT</a:t>
            </a:r>
            <a:r>
              <a:rPr lang="en-GB" sz="1100">
                <a:solidFill>
                  <a:schemeClr val="dk1"/>
                </a:solidFill>
                <a:highlight>
                  <a:srgbClr val="FFFFFF"/>
                </a:highlight>
              </a:rPr>
              <a:t>)</a:t>
            </a:r>
            <a:endParaRPr sz="11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b="1" lang="en-GB" sz="1100">
                <a:solidFill>
                  <a:srgbClr val="000080"/>
                </a:solidFill>
                <a:highlight>
                  <a:srgbClr val="FFFFFF"/>
                </a:highlight>
              </a:rPr>
              <a:t>public class </a:t>
            </a:r>
            <a:r>
              <a:rPr lang="en-GB" sz="1100">
                <a:solidFill>
                  <a:schemeClr val="dk1"/>
                </a:solidFill>
                <a:highlight>
                  <a:srgbClr val="FFFFFF"/>
                </a:highlight>
              </a:rPr>
              <a:t>HttpRequestTest {</a:t>
            </a:r>
            <a:endParaRPr sz="11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sz="11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GB" sz="1100">
                <a:solidFill>
                  <a:schemeClr val="dk1"/>
                </a:solidFill>
                <a:highlight>
                  <a:srgbClr val="FFFFFF"/>
                </a:highlight>
              </a:rPr>
              <a:t>   </a:t>
            </a:r>
            <a:r>
              <a:rPr lang="en-GB" sz="1100">
                <a:solidFill>
                  <a:srgbClr val="808000"/>
                </a:solidFill>
                <a:highlight>
                  <a:srgbClr val="FFFFFF"/>
                </a:highlight>
              </a:rPr>
              <a:t>@LocalServerPort</a:t>
            </a:r>
            <a:endParaRPr sz="1100">
              <a:solidFill>
                <a:srgbClr val="808000"/>
              </a:solidFill>
              <a:highlight>
                <a:srgbClr val="FFFFFF"/>
              </a:highlight>
            </a:endParaRPr>
          </a:p>
          <a:p>
            <a:pPr indent="0" lvl="0" marL="0" rtl="0" algn="l">
              <a:spcBef>
                <a:spcPts val="0"/>
              </a:spcBef>
              <a:spcAft>
                <a:spcPts val="0"/>
              </a:spcAft>
              <a:buClr>
                <a:schemeClr val="dk1"/>
              </a:buClr>
              <a:buSzPts val="1100"/>
              <a:buFont typeface="Arial"/>
              <a:buNone/>
            </a:pPr>
            <a:r>
              <a:rPr lang="en-GB" sz="1100">
                <a:solidFill>
                  <a:srgbClr val="808000"/>
                </a:solidFill>
                <a:highlight>
                  <a:srgbClr val="FFFFFF"/>
                </a:highlight>
              </a:rPr>
              <a:t>   </a:t>
            </a:r>
            <a:r>
              <a:rPr b="1" lang="en-GB" sz="1100">
                <a:solidFill>
                  <a:srgbClr val="000080"/>
                </a:solidFill>
                <a:highlight>
                  <a:srgbClr val="FFFFFF"/>
                </a:highlight>
              </a:rPr>
              <a:t>private int </a:t>
            </a:r>
            <a:r>
              <a:rPr b="1" lang="en-GB" sz="1100">
                <a:solidFill>
                  <a:srgbClr val="660E7A"/>
                </a:solidFill>
                <a:highlight>
                  <a:srgbClr val="FFFFFF"/>
                </a:highlight>
              </a:rPr>
              <a:t>port</a:t>
            </a:r>
            <a:r>
              <a:rPr lang="en-GB" sz="1100">
                <a:solidFill>
                  <a:schemeClr val="dk1"/>
                </a:solidFill>
                <a:highlight>
                  <a:srgbClr val="FFFFFF"/>
                </a:highlight>
              </a:rPr>
              <a:t>;</a:t>
            </a:r>
            <a:endParaRPr sz="11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sz="11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GB" sz="1100">
                <a:solidFill>
                  <a:schemeClr val="dk1"/>
                </a:solidFill>
                <a:highlight>
                  <a:srgbClr val="FFFFFF"/>
                </a:highlight>
              </a:rPr>
              <a:t>   </a:t>
            </a:r>
            <a:r>
              <a:rPr lang="en-GB" sz="1100">
                <a:solidFill>
                  <a:srgbClr val="808000"/>
                </a:solidFill>
                <a:highlight>
                  <a:srgbClr val="FFFFFF"/>
                </a:highlight>
              </a:rPr>
              <a:t>@Autowired</a:t>
            </a:r>
            <a:endParaRPr sz="1100">
              <a:solidFill>
                <a:srgbClr val="808000"/>
              </a:solidFill>
              <a:highlight>
                <a:srgbClr val="FFFFFF"/>
              </a:highlight>
            </a:endParaRPr>
          </a:p>
          <a:p>
            <a:pPr indent="0" lvl="0" marL="0" rtl="0" algn="l">
              <a:spcBef>
                <a:spcPts val="0"/>
              </a:spcBef>
              <a:spcAft>
                <a:spcPts val="0"/>
              </a:spcAft>
              <a:buClr>
                <a:schemeClr val="dk1"/>
              </a:buClr>
              <a:buSzPts val="1100"/>
              <a:buFont typeface="Arial"/>
              <a:buNone/>
            </a:pPr>
            <a:r>
              <a:rPr lang="en-GB" sz="1100">
                <a:solidFill>
                  <a:srgbClr val="808000"/>
                </a:solidFill>
                <a:highlight>
                  <a:srgbClr val="FFFFFF"/>
                </a:highlight>
              </a:rPr>
              <a:t>   </a:t>
            </a:r>
            <a:r>
              <a:rPr b="1" lang="en-GB" sz="1100">
                <a:solidFill>
                  <a:srgbClr val="000080"/>
                </a:solidFill>
                <a:highlight>
                  <a:srgbClr val="FFFFFF"/>
                </a:highlight>
              </a:rPr>
              <a:t>private </a:t>
            </a:r>
            <a:r>
              <a:rPr lang="en-GB" sz="1100">
                <a:solidFill>
                  <a:schemeClr val="dk1"/>
                </a:solidFill>
                <a:highlight>
                  <a:srgbClr val="FFFFFF"/>
                </a:highlight>
              </a:rPr>
              <a:t>TestRestTemplate </a:t>
            </a:r>
            <a:r>
              <a:rPr b="1" lang="en-GB" sz="1100">
                <a:solidFill>
                  <a:srgbClr val="660E7A"/>
                </a:solidFill>
                <a:highlight>
                  <a:srgbClr val="FFFFFF"/>
                </a:highlight>
              </a:rPr>
              <a:t>restTemplate</a:t>
            </a:r>
            <a:r>
              <a:rPr lang="en-GB" sz="1100">
                <a:solidFill>
                  <a:schemeClr val="dk1"/>
                </a:solidFill>
                <a:highlight>
                  <a:srgbClr val="FFFFFF"/>
                </a:highlight>
              </a:rPr>
              <a:t>;</a:t>
            </a:r>
            <a:endParaRPr sz="11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sz="11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GB" sz="1100">
                <a:solidFill>
                  <a:schemeClr val="dk1"/>
                </a:solidFill>
                <a:highlight>
                  <a:srgbClr val="FFFFFF"/>
                </a:highlight>
              </a:rPr>
              <a:t>   </a:t>
            </a:r>
            <a:r>
              <a:rPr lang="en-GB" sz="1100">
                <a:solidFill>
                  <a:srgbClr val="808000"/>
                </a:solidFill>
                <a:highlight>
                  <a:srgbClr val="FFFFFF"/>
                </a:highlight>
              </a:rPr>
              <a:t>@Test</a:t>
            </a:r>
            <a:endParaRPr sz="1100">
              <a:solidFill>
                <a:srgbClr val="808000"/>
              </a:solidFill>
              <a:highlight>
                <a:srgbClr val="FFFFFF"/>
              </a:highlight>
            </a:endParaRPr>
          </a:p>
          <a:p>
            <a:pPr indent="0" lvl="0" marL="0" rtl="0" algn="l">
              <a:spcBef>
                <a:spcPts val="0"/>
              </a:spcBef>
              <a:spcAft>
                <a:spcPts val="0"/>
              </a:spcAft>
              <a:buClr>
                <a:schemeClr val="dk1"/>
              </a:buClr>
              <a:buSzPts val="1100"/>
              <a:buFont typeface="Arial"/>
              <a:buNone/>
            </a:pPr>
            <a:r>
              <a:rPr lang="en-GB" sz="1100">
                <a:solidFill>
                  <a:srgbClr val="808000"/>
                </a:solidFill>
                <a:highlight>
                  <a:srgbClr val="FFFFFF"/>
                </a:highlight>
              </a:rPr>
              <a:t>   </a:t>
            </a:r>
            <a:r>
              <a:rPr b="1" lang="en-GB" sz="1100">
                <a:solidFill>
                  <a:srgbClr val="000080"/>
                </a:solidFill>
                <a:highlight>
                  <a:srgbClr val="FFFFFF"/>
                </a:highlight>
              </a:rPr>
              <a:t>public void </a:t>
            </a:r>
            <a:r>
              <a:rPr lang="en-GB" sz="1100">
                <a:solidFill>
                  <a:schemeClr val="dk1"/>
                </a:solidFill>
                <a:highlight>
                  <a:srgbClr val="FFFFFF"/>
                </a:highlight>
              </a:rPr>
              <a:t>userFetchEndpointWithNonExistentUserIdShouldReturn404() </a:t>
            </a:r>
            <a:r>
              <a:rPr b="1" lang="en-GB" sz="1100">
                <a:solidFill>
                  <a:srgbClr val="000080"/>
                </a:solidFill>
                <a:highlight>
                  <a:srgbClr val="FFFFFF"/>
                </a:highlight>
              </a:rPr>
              <a:t>throws </a:t>
            </a:r>
            <a:r>
              <a:rPr lang="en-GB" sz="1100">
                <a:solidFill>
                  <a:schemeClr val="dk1"/>
                </a:solidFill>
                <a:highlight>
                  <a:srgbClr val="FFFFFF"/>
                </a:highlight>
              </a:rPr>
              <a:t>Exception {</a:t>
            </a:r>
            <a:endParaRPr sz="11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GB" sz="1100">
                <a:solidFill>
                  <a:schemeClr val="dk1"/>
                </a:solidFill>
                <a:highlight>
                  <a:srgbClr val="FFFFFF"/>
                </a:highlight>
              </a:rPr>
              <a:t>       </a:t>
            </a:r>
            <a:r>
              <a:rPr i="1" lang="en-GB" sz="1100">
                <a:solidFill>
                  <a:schemeClr val="dk1"/>
                </a:solidFill>
                <a:highlight>
                  <a:srgbClr val="FFFFFF"/>
                </a:highlight>
              </a:rPr>
              <a:t>assertThat</a:t>
            </a:r>
            <a:r>
              <a:rPr lang="en-GB" sz="1100">
                <a:solidFill>
                  <a:schemeClr val="dk1"/>
                </a:solidFill>
                <a:highlight>
                  <a:srgbClr val="FFFFFF"/>
                </a:highlight>
              </a:rPr>
              <a:t>(</a:t>
            </a:r>
            <a:r>
              <a:rPr b="1" lang="en-GB" sz="1100">
                <a:solidFill>
                  <a:srgbClr val="000080"/>
                </a:solidFill>
                <a:highlight>
                  <a:srgbClr val="FFFFFF"/>
                </a:highlight>
              </a:rPr>
              <a:t>this</a:t>
            </a:r>
            <a:r>
              <a:rPr lang="en-GB" sz="1100">
                <a:solidFill>
                  <a:schemeClr val="dk1"/>
                </a:solidFill>
                <a:highlight>
                  <a:srgbClr val="FFFFFF"/>
                </a:highlight>
              </a:rPr>
              <a:t>.</a:t>
            </a:r>
            <a:r>
              <a:rPr b="1" lang="en-GB" sz="1100">
                <a:solidFill>
                  <a:srgbClr val="660E7A"/>
                </a:solidFill>
                <a:highlight>
                  <a:srgbClr val="FFFFFF"/>
                </a:highlight>
              </a:rPr>
              <a:t>restTemplate</a:t>
            </a:r>
            <a:r>
              <a:rPr lang="en-GB" sz="1100">
                <a:solidFill>
                  <a:schemeClr val="dk1"/>
                </a:solidFill>
                <a:highlight>
                  <a:srgbClr val="FFFFFF"/>
                </a:highlight>
              </a:rPr>
              <a:t>.getForObject(</a:t>
            </a:r>
            <a:r>
              <a:rPr b="1" lang="en-GB" sz="1100">
                <a:solidFill>
                  <a:srgbClr val="008000"/>
                </a:solidFill>
                <a:highlight>
                  <a:srgbClr val="FFFFFF"/>
                </a:highlight>
              </a:rPr>
              <a:t>"http://localhost:" </a:t>
            </a:r>
            <a:r>
              <a:rPr lang="en-GB" sz="1100">
                <a:solidFill>
                  <a:schemeClr val="dk1"/>
                </a:solidFill>
                <a:highlight>
                  <a:srgbClr val="FFFFFF"/>
                </a:highlight>
              </a:rPr>
              <a:t>+ </a:t>
            </a:r>
            <a:r>
              <a:rPr b="1" lang="en-GB" sz="1100">
                <a:solidFill>
                  <a:srgbClr val="660E7A"/>
                </a:solidFill>
                <a:highlight>
                  <a:srgbClr val="FFFFFF"/>
                </a:highlight>
              </a:rPr>
              <a:t>port </a:t>
            </a:r>
            <a:r>
              <a:rPr lang="en-GB" sz="1100">
                <a:solidFill>
                  <a:schemeClr val="dk1"/>
                </a:solidFill>
                <a:highlight>
                  <a:srgbClr val="FFFFFF"/>
                </a:highlight>
              </a:rPr>
              <a:t>+ </a:t>
            </a:r>
            <a:r>
              <a:rPr b="1" lang="en-GB" sz="1100">
                <a:solidFill>
                  <a:srgbClr val="008000"/>
                </a:solidFill>
                <a:highlight>
                  <a:srgbClr val="FFFFFF"/>
                </a:highlight>
              </a:rPr>
              <a:t>"/users/1/"</a:t>
            </a:r>
            <a:r>
              <a:rPr lang="en-GB" sz="1100">
                <a:solidFill>
                  <a:schemeClr val="dk1"/>
                </a:solidFill>
                <a:highlight>
                  <a:srgbClr val="FFFFFF"/>
                </a:highlight>
              </a:rPr>
              <a:t>,</a:t>
            </a:r>
            <a:endParaRPr sz="11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GB" sz="1100">
                <a:solidFill>
                  <a:schemeClr val="dk1"/>
                </a:solidFill>
                <a:highlight>
                  <a:srgbClr val="FFFFFF"/>
                </a:highlight>
              </a:rPr>
              <a:t>               String.</a:t>
            </a:r>
            <a:r>
              <a:rPr b="1" lang="en-GB" sz="1100">
                <a:solidFill>
                  <a:srgbClr val="000080"/>
                </a:solidFill>
                <a:highlight>
                  <a:srgbClr val="FFFFFF"/>
                </a:highlight>
              </a:rPr>
              <a:t>class</a:t>
            </a:r>
            <a:r>
              <a:rPr lang="en-GB" sz="1100">
                <a:solidFill>
                  <a:schemeClr val="dk1"/>
                </a:solidFill>
                <a:highlight>
                  <a:srgbClr val="FFFFFF"/>
                </a:highlight>
              </a:rPr>
              <a:t>)).contains(</a:t>
            </a:r>
            <a:r>
              <a:rPr b="1" lang="en-GB" sz="1100">
                <a:solidFill>
                  <a:srgbClr val="008000"/>
                </a:solidFill>
                <a:highlight>
                  <a:srgbClr val="FFFFFF"/>
                </a:highlight>
              </a:rPr>
              <a:t>"Not Found"</a:t>
            </a:r>
            <a:r>
              <a:rPr lang="en-GB" sz="1100">
                <a:solidFill>
                  <a:schemeClr val="dk1"/>
                </a:solidFill>
                <a:highlight>
                  <a:srgbClr val="FFFFFF"/>
                </a:highlight>
              </a:rPr>
              <a:t>);</a:t>
            </a:r>
            <a:endParaRPr sz="11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GB" sz="1100">
                <a:solidFill>
                  <a:schemeClr val="dk1"/>
                </a:solidFill>
                <a:highlight>
                  <a:srgbClr val="FFFFFF"/>
                </a:highlight>
              </a:rPr>
              <a:t>   }</a:t>
            </a:r>
            <a:endParaRPr sz="11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GB" sz="1100">
                <a:solidFill>
                  <a:schemeClr val="dk1"/>
                </a:solidFill>
                <a:highlight>
                  <a:srgbClr val="FFFFFF"/>
                </a:highlight>
              </a:rPr>
              <a:t>}</a:t>
            </a:r>
            <a:br>
              <a:rPr lang="en-GB" sz="1100">
                <a:solidFill>
                  <a:schemeClr val="dk1"/>
                </a:solidFill>
                <a:highlight>
                  <a:srgbClr val="FFFFFF"/>
                </a:highlight>
              </a:rPr>
            </a:br>
            <a:r>
              <a:rPr lang="en-GB" sz="1100" u="sng">
                <a:solidFill>
                  <a:schemeClr val="hlink"/>
                </a:solidFill>
                <a:hlinkClick r:id="rId3"/>
              </a:rPr>
              <a:t>https://gist.github.com/nursultanturdaliev/f8318c9644995ba06048410007841a1d</a:t>
            </a:r>
            <a:endParaRPr sz="1100">
              <a:solidFill>
                <a:schemeClr val="dk1"/>
              </a:solidFill>
              <a:highlight>
                <a:srgbClr val="FFFFFF"/>
              </a:highlight>
            </a:endParaRPr>
          </a:p>
          <a:p>
            <a:pPr indent="0" lvl="0" marL="0" rtl="0" algn="l">
              <a:spcBef>
                <a:spcPts val="0"/>
              </a:spcBef>
              <a:spcAft>
                <a:spcPts val="0"/>
              </a:spcAft>
              <a:buNone/>
            </a:pPr>
            <a:r>
              <a:t/>
            </a:r>
            <a:endParaRPr sz="1100">
              <a:solidFill>
                <a:srgbClr val="808000"/>
              </a:solidFill>
              <a:highlight>
                <a:srgbClr val="FFFFFF"/>
              </a:highlight>
            </a:endParaRPr>
          </a:p>
        </p:txBody>
      </p:sp>
      <p:sp>
        <p:nvSpPr>
          <p:cNvPr id="137" name="Google Shape;137;p26"/>
          <p:cNvSpPr txBox="1"/>
          <p:nvPr/>
        </p:nvSpPr>
        <p:spPr>
          <a:xfrm>
            <a:off x="6707175" y="574013"/>
            <a:ext cx="1774500" cy="44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Without Starting Server</a:t>
            </a:r>
            <a:endParaRPr/>
          </a:p>
        </p:txBody>
      </p:sp>
      <p:sp>
        <p:nvSpPr>
          <p:cNvPr id="143" name="Google Shape;143;p27"/>
          <p:cNvSpPr txBox="1"/>
          <p:nvPr>
            <p:ph idx="1" type="body"/>
          </p:nvPr>
        </p:nvSpPr>
        <p:spPr>
          <a:xfrm>
            <a:off x="311700" y="1152475"/>
            <a:ext cx="6640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100">
                <a:solidFill>
                  <a:srgbClr val="808000"/>
                </a:solidFill>
                <a:highlight>
                  <a:srgbClr val="FFFFFF"/>
                </a:highlight>
              </a:rPr>
              <a:t>@RunWith</a:t>
            </a:r>
            <a:r>
              <a:rPr lang="en-GB" sz="1100">
                <a:solidFill>
                  <a:schemeClr val="dk1"/>
                </a:solidFill>
                <a:highlight>
                  <a:srgbClr val="FFFFFF"/>
                </a:highlight>
              </a:rPr>
              <a:t>(SpringRunner.</a:t>
            </a:r>
            <a:r>
              <a:rPr b="1" lang="en-GB" sz="1100">
                <a:solidFill>
                  <a:srgbClr val="000080"/>
                </a:solidFill>
                <a:highlight>
                  <a:srgbClr val="FFFFFF"/>
                </a:highlight>
              </a:rPr>
              <a:t>class</a:t>
            </a:r>
            <a:r>
              <a:rPr lang="en-GB" sz="1100">
                <a:solidFill>
                  <a:schemeClr val="dk1"/>
                </a:solidFill>
                <a:highlight>
                  <a:srgbClr val="FFFFFF"/>
                </a:highlight>
              </a:rPr>
              <a:t>)</a:t>
            </a:r>
            <a:endParaRPr sz="1100">
              <a:solidFill>
                <a:schemeClr val="dk1"/>
              </a:solidFill>
              <a:highlight>
                <a:srgbClr val="FFFFFF"/>
              </a:highlight>
            </a:endParaRPr>
          </a:p>
          <a:p>
            <a:pPr indent="0" lvl="0" marL="0" rtl="0" algn="l">
              <a:spcBef>
                <a:spcPts val="0"/>
              </a:spcBef>
              <a:spcAft>
                <a:spcPts val="0"/>
              </a:spcAft>
              <a:buNone/>
            </a:pPr>
            <a:r>
              <a:rPr lang="en-GB" sz="1100">
                <a:solidFill>
                  <a:srgbClr val="808000"/>
                </a:solidFill>
                <a:highlight>
                  <a:srgbClr val="FFFFFF"/>
                </a:highlight>
              </a:rPr>
              <a:t>@SpringBootTest</a:t>
            </a:r>
            <a:endParaRPr sz="1100">
              <a:solidFill>
                <a:srgbClr val="808000"/>
              </a:solidFill>
              <a:highlight>
                <a:srgbClr val="FFFFFF"/>
              </a:highlight>
            </a:endParaRPr>
          </a:p>
          <a:p>
            <a:pPr indent="0" lvl="0" marL="0" rtl="0" algn="l">
              <a:spcBef>
                <a:spcPts val="0"/>
              </a:spcBef>
              <a:spcAft>
                <a:spcPts val="0"/>
              </a:spcAft>
              <a:buNone/>
            </a:pPr>
            <a:r>
              <a:rPr lang="en-GB" sz="1100">
                <a:solidFill>
                  <a:srgbClr val="808000"/>
                </a:solidFill>
                <a:highlight>
                  <a:srgbClr val="FFFFFF"/>
                </a:highlight>
              </a:rPr>
              <a:t>@AutoConfigureMockMvc</a:t>
            </a:r>
            <a:endParaRPr sz="1100">
              <a:solidFill>
                <a:srgbClr val="808000"/>
              </a:solidFill>
              <a:highlight>
                <a:srgbClr val="FFFFFF"/>
              </a:highlight>
            </a:endParaRPr>
          </a:p>
          <a:p>
            <a:pPr indent="0" lvl="0" marL="0" rtl="0" algn="l">
              <a:spcBef>
                <a:spcPts val="0"/>
              </a:spcBef>
              <a:spcAft>
                <a:spcPts val="0"/>
              </a:spcAft>
              <a:buNone/>
            </a:pPr>
            <a:r>
              <a:rPr b="1" lang="en-GB" sz="1100">
                <a:solidFill>
                  <a:srgbClr val="000080"/>
                </a:solidFill>
                <a:highlight>
                  <a:srgbClr val="FFFFFF"/>
                </a:highlight>
              </a:rPr>
              <a:t>public class </a:t>
            </a:r>
            <a:r>
              <a:rPr lang="en-GB" sz="1100">
                <a:solidFill>
                  <a:schemeClr val="dk1"/>
                </a:solidFill>
                <a:highlight>
                  <a:srgbClr val="FFFFFF"/>
                </a:highlight>
              </a:rPr>
              <a:t>ApplicationTest {</a:t>
            </a:r>
            <a:endParaRPr sz="1100">
              <a:solidFill>
                <a:schemeClr val="dk1"/>
              </a:solidFill>
              <a:highlight>
                <a:srgbClr val="FFFFFF"/>
              </a:highlight>
            </a:endParaRPr>
          </a:p>
          <a:p>
            <a:pPr indent="0" lvl="0" marL="0" rtl="0" algn="l">
              <a:spcBef>
                <a:spcPts val="0"/>
              </a:spcBef>
              <a:spcAft>
                <a:spcPts val="0"/>
              </a:spcAft>
              <a:buNone/>
            </a:pPr>
            <a:r>
              <a:t/>
            </a:r>
            <a:endParaRPr sz="1100">
              <a:solidFill>
                <a:schemeClr val="dk1"/>
              </a:solidFill>
              <a:highlight>
                <a:srgbClr val="FFFFFF"/>
              </a:highlight>
            </a:endParaRPr>
          </a:p>
          <a:p>
            <a:pPr indent="0" lvl="0" marL="0" rtl="0" algn="l">
              <a:spcBef>
                <a:spcPts val="0"/>
              </a:spcBef>
              <a:spcAft>
                <a:spcPts val="0"/>
              </a:spcAft>
              <a:buNone/>
            </a:pPr>
            <a:r>
              <a:rPr lang="en-GB" sz="1100">
                <a:solidFill>
                  <a:schemeClr val="dk1"/>
                </a:solidFill>
                <a:highlight>
                  <a:srgbClr val="FFFFFF"/>
                </a:highlight>
              </a:rPr>
              <a:t>   </a:t>
            </a:r>
            <a:r>
              <a:rPr lang="en-GB" sz="1100">
                <a:solidFill>
                  <a:srgbClr val="808000"/>
                </a:solidFill>
                <a:highlight>
                  <a:srgbClr val="FFFFFF"/>
                </a:highlight>
              </a:rPr>
              <a:t>@Autowired</a:t>
            </a:r>
            <a:endParaRPr sz="1100">
              <a:solidFill>
                <a:srgbClr val="808000"/>
              </a:solidFill>
              <a:highlight>
                <a:srgbClr val="FFFFFF"/>
              </a:highlight>
            </a:endParaRPr>
          </a:p>
          <a:p>
            <a:pPr indent="0" lvl="0" marL="0" rtl="0" algn="l">
              <a:spcBef>
                <a:spcPts val="0"/>
              </a:spcBef>
              <a:spcAft>
                <a:spcPts val="0"/>
              </a:spcAft>
              <a:buNone/>
            </a:pPr>
            <a:r>
              <a:rPr lang="en-GB" sz="1100">
                <a:solidFill>
                  <a:srgbClr val="808000"/>
                </a:solidFill>
                <a:highlight>
                  <a:srgbClr val="FFFFFF"/>
                </a:highlight>
              </a:rPr>
              <a:t>   </a:t>
            </a:r>
            <a:r>
              <a:rPr b="1" lang="en-GB" sz="1100">
                <a:solidFill>
                  <a:srgbClr val="000080"/>
                </a:solidFill>
                <a:highlight>
                  <a:srgbClr val="FFFFFF"/>
                </a:highlight>
              </a:rPr>
              <a:t>private </a:t>
            </a:r>
            <a:r>
              <a:rPr lang="en-GB" sz="1100">
                <a:solidFill>
                  <a:schemeClr val="dk1"/>
                </a:solidFill>
                <a:highlight>
                  <a:srgbClr val="FFFFFF"/>
                </a:highlight>
              </a:rPr>
              <a:t>MockMvc </a:t>
            </a:r>
            <a:r>
              <a:rPr b="1" lang="en-GB" sz="1100">
                <a:solidFill>
                  <a:srgbClr val="660E7A"/>
                </a:solidFill>
                <a:highlight>
                  <a:srgbClr val="FFFFFF"/>
                </a:highlight>
              </a:rPr>
              <a:t>mockMvc</a:t>
            </a:r>
            <a:r>
              <a:rPr lang="en-GB" sz="1100">
                <a:solidFill>
                  <a:schemeClr val="dk1"/>
                </a:solidFill>
                <a:highlight>
                  <a:srgbClr val="FFFFFF"/>
                </a:highlight>
              </a:rPr>
              <a:t>;</a:t>
            </a:r>
            <a:endParaRPr sz="1100">
              <a:solidFill>
                <a:schemeClr val="dk1"/>
              </a:solidFill>
              <a:highlight>
                <a:srgbClr val="FFFFFF"/>
              </a:highlight>
            </a:endParaRPr>
          </a:p>
          <a:p>
            <a:pPr indent="0" lvl="0" marL="0" rtl="0" algn="l">
              <a:spcBef>
                <a:spcPts val="0"/>
              </a:spcBef>
              <a:spcAft>
                <a:spcPts val="0"/>
              </a:spcAft>
              <a:buNone/>
            </a:pPr>
            <a:r>
              <a:t/>
            </a:r>
            <a:endParaRPr sz="1100">
              <a:solidFill>
                <a:schemeClr val="dk1"/>
              </a:solidFill>
              <a:highlight>
                <a:srgbClr val="FFFFFF"/>
              </a:highlight>
            </a:endParaRPr>
          </a:p>
          <a:p>
            <a:pPr indent="0" lvl="0" marL="0" rtl="0" algn="l">
              <a:spcBef>
                <a:spcPts val="0"/>
              </a:spcBef>
              <a:spcAft>
                <a:spcPts val="0"/>
              </a:spcAft>
              <a:buNone/>
            </a:pPr>
            <a:r>
              <a:rPr lang="en-GB" sz="1100">
                <a:solidFill>
                  <a:schemeClr val="dk1"/>
                </a:solidFill>
                <a:highlight>
                  <a:srgbClr val="FFFFFF"/>
                </a:highlight>
              </a:rPr>
              <a:t>   </a:t>
            </a:r>
            <a:r>
              <a:rPr lang="en-GB" sz="1100">
                <a:solidFill>
                  <a:srgbClr val="808000"/>
                </a:solidFill>
                <a:highlight>
                  <a:srgbClr val="FFFFFF"/>
                </a:highlight>
              </a:rPr>
              <a:t>@Test</a:t>
            </a:r>
            <a:endParaRPr sz="1100">
              <a:solidFill>
                <a:srgbClr val="808000"/>
              </a:solidFill>
              <a:highlight>
                <a:srgbClr val="FFFFFF"/>
              </a:highlight>
            </a:endParaRPr>
          </a:p>
          <a:p>
            <a:pPr indent="0" lvl="0" marL="0" rtl="0" algn="l">
              <a:spcBef>
                <a:spcPts val="0"/>
              </a:spcBef>
              <a:spcAft>
                <a:spcPts val="0"/>
              </a:spcAft>
              <a:buNone/>
            </a:pPr>
            <a:r>
              <a:rPr lang="en-GB" sz="1100">
                <a:solidFill>
                  <a:srgbClr val="808000"/>
                </a:solidFill>
                <a:highlight>
                  <a:srgbClr val="FFFFFF"/>
                </a:highlight>
              </a:rPr>
              <a:t>   </a:t>
            </a:r>
            <a:r>
              <a:rPr b="1" lang="en-GB" sz="1100">
                <a:solidFill>
                  <a:srgbClr val="000080"/>
                </a:solidFill>
                <a:highlight>
                  <a:srgbClr val="FFFFFF"/>
                </a:highlight>
              </a:rPr>
              <a:t>public void </a:t>
            </a:r>
            <a:r>
              <a:rPr lang="en-GB" sz="1100">
                <a:solidFill>
                  <a:schemeClr val="dk1"/>
                </a:solidFill>
                <a:highlight>
                  <a:srgbClr val="FFFFFF"/>
                </a:highlight>
              </a:rPr>
              <a:t>shouldReturnDefaultMessage() </a:t>
            </a:r>
            <a:r>
              <a:rPr b="1" lang="en-GB" sz="1100">
                <a:solidFill>
                  <a:srgbClr val="000080"/>
                </a:solidFill>
                <a:highlight>
                  <a:srgbClr val="FFFFFF"/>
                </a:highlight>
              </a:rPr>
              <a:t>throws </a:t>
            </a:r>
            <a:r>
              <a:rPr lang="en-GB" sz="1100">
                <a:solidFill>
                  <a:schemeClr val="dk1"/>
                </a:solidFill>
                <a:highlight>
                  <a:srgbClr val="FFFFFF"/>
                </a:highlight>
              </a:rPr>
              <a:t>Exception {</a:t>
            </a:r>
            <a:endParaRPr sz="1100">
              <a:solidFill>
                <a:schemeClr val="dk1"/>
              </a:solidFill>
              <a:highlight>
                <a:srgbClr val="FFFFFF"/>
              </a:highlight>
            </a:endParaRPr>
          </a:p>
          <a:p>
            <a:pPr indent="0" lvl="0" marL="0" rtl="0" algn="l">
              <a:spcBef>
                <a:spcPts val="0"/>
              </a:spcBef>
              <a:spcAft>
                <a:spcPts val="0"/>
              </a:spcAft>
              <a:buNone/>
            </a:pPr>
            <a:r>
              <a:rPr lang="en-GB" sz="1100">
                <a:solidFill>
                  <a:schemeClr val="dk1"/>
                </a:solidFill>
                <a:highlight>
                  <a:srgbClr val="FFFFFF"/>
                </a:highlight>
              </a:rPr>
              <a:t>       </a:t>
            </a:r>
            <a:r>
              <a:rPr b="1" lang="en-GB" sz="1100">
                <a:solidFill>
                  <a:srgbClr val="000080"/>
                </a:solidFill>
                <a:highlight>
                  <a:srgbClr val="FFFFFF"/>
                </a:highlight>
              </a:rPr>
              <a:t>this</a:t>
            </a:r>
            <a:r>
              <a:rPr lang="en-GB" sz="1100">
                <a:solidFill>
                  <a:schemeClr val="dk1"/>
                </a:solidFill>
                <a:highlight>
                  <a:srgbClr val="FFFFFF"/>
                </a:highlight>
              </a:rPr>
              <a:t>.</a:t>
            </a:r>
            <a:r>
              <a:rPr b="1" lang="en-GB" sz="1100">
                <a:solidFill>
                  <a:srgbClr val="660E7A"/>
                </a:solidFill>
                <a:highlight>
                  <a:srgbClr val="FFFFFF"/>
                </a:highlight>
              </a:rPr>
              <a:t>mockMvc</a:t>
            </a:r>
            <a:r>
              <a:rPr lang="en-GB" sz="1100">
                <a:solidFill>
                  <a:schemeClr val="dk1"/>
                </a:solidFill>
                <a:highlight>
                  <a:srgbClr val="FFFFFF"/>
                </a:highlight>
              </a:rPr>
              <a:t>.perform(</a:t>
            </a:r>
            <a:r>
              <a:rPr i="1" lang="en-GB" sz="1100">
                <a:solidFill>
                  <a:schemeClr val="dk1"/>
                </a:solidFill>
                <a:highlight>
                  <a:srgbClr val="FFFFFF"/>
                </a:highlight>
              </a:rPr>
              <a:t>get</a:t>
            </a:r>
            <a:r>
              <a:rPr lang="en-GB" sz="1100">
                <a:solidFill>
                  <a:schemeClr val="dk1"/>
                </a:solidFill>
                <a:highlight>
                  <a:srgbClr val="FFFFFF"/>
                </a:highlight>
              </a:rPr>
              <a:t>(</a:t>
            </a:r>
            <a:r>
              <a:rPr b="1" lang="en-GB" sz="1100">
                <a:solidFill>
                  <a:srgbClr val="008000"/>
                </a:solidFill>
                <a:highlight>
                  <a:srgbClr val="FFFFFF"/>
                </a:highlight>
              </a:rPr>
              <a:t>"/"</a:t>
            </a:r>
            <a:r>
              <a:rPr lang="en-GB" sz="1100">
                <a:solidFill>
                  <a:schemeClr val="dk1"/>
                </a:solidFill>
                <a:highlight>
                  <a:srgbClr val="FFFFFF"/>
                </a:highlight>
              </a:rPr>
              <a:t>))</a:t>
            </a:r>
            <a:endParaRPr sz="1100">
              <a:solidFill>
                <a:schemeClr val="dk1"/>
              </a:solidFill>
              <a:highlight>
                <a:srgbClr val="FFFFFF"/>
              </a:highlight>
            </a:endParaRPr>
          </a:p>
          <a:p>
            <a:pPr indent="0" lvl="0" marL="0" rtl="0" algn="l">
              <a:spcBef>
                <a:spcPts val="0"/>
              </a:spcBef>
              <a:spcAft>
                <a:spcPts val="0"/>
              </a:spcAft>
              <a:buNone/>
            </a:pPr>
            <a:r>
              <a:rPr lang="en-GB" sz="1100">
                <a:solidFill>
                  <a:schemeClr val="dk1"/>
                </a:solidFill>
                <a:highlight>
                  <a:srgbClr val="FFFFFF"/>
                </a:highlight>
              </a:rPr>
              <a:t>               .andDo(</a:t>
            </a:r>
            <a:r>
              <a:rPr i="1" lang="en-GB" sz="1100">
                <a:solidFill>
                  <a:schemeClr val="dk1"/>
                </a:solidFill>
                <a:highlight>
                  <a:srgbClr val="FFFFFF"/>
                </a:highlight>
              </a:rPr>
              <a:t>print</a:t>
            </a:r>
            <a:r>
              <a:rPr lang="en-GB" sz="1100">
                <a:solidFill>
                  <a:schemeClr val="dk1"/>
                </a:solidFill>
                <a:highlight>
                  <a:srgbClr val="FFFFFF"/>
                </a:highlight>
              </a:rPr>
              <a:t>())</a:t>
            </a:r>
            <a:endParaRPr sz="1100">
              <a:solidFill>
                <a:schemeClr val="dk1"/>
              </a:solidFill>
              <a:highlight>
                <a:srgbClr val="FFFFFF"/>
              </a:highlight>
            </a:endParaRPr>
          </a:p>
          <a:p>
            <a:pPr indent="0" lvl="0" marL="0" rtl="0" algn="l">
              <a:spcBef>
                <a:spcPts val="0"/>
              </a:spcBef>
              <a:spcAft>
                <a:spcPts val="0"/>
              </a:spcAft>
              <a:buNone/>
            </a:pPr>
            <a:r>
              <a:rPr lang="en-GB" sz="1100">
                <a:solidFill>
                  <a:schemeClr val="dk1"/>
                </a:solidFill>
                <a:highlight>
                  <a:srgbClr val="FFFFFF"/>
                </a:highlight>
              </a:rPr>
              <a:t>               .andExpect(</a:t>
            </a:r>
            <a:r>
              <a:rPr i="1" lang="en-GB" sz="1100">
                <a:solidFill>
                  <a:schemeClr val="dk1"/>
                </a:solidFill>
                <a:highlight>
                  <a:srgbClr val="FFFFFF"/>
                </a:highlight>
              </a:rPr>
              <a:t>status</a:t>
            </a:r>
            <a:r>
              <a:rPr lang="en-GB" sz="1100">
                <a:solidFill>
                  <a:schemeClr val="dk1"/>
                </a:solidFill>
                <a:highlight>
                  <a:srgbClr val="FFFFFF"/>
                </a:highlight>
              </a:rPr>
              <a:t>().isOk())</a:t>
            </a:r>
            <a:endParaRPr sz="1100">
              <a:solidFill>
                <a:schemeClr val="dk1"/>
              </a:solidFill>
              <a:highlight>
                <a:srgbClr val="FFFFFF"/>
              </a:highlight>
            </a:endParaRPr>
          </a:p>
          <a:p>
            <a:pPr indent="0" lvl="0" marL="0" rtl="0" algn="l">
              <a:spcBef>
                <a:spcPts val="0"/>
              </a:spcBef>
              <a:spcAft>
                <a:spcPts val="0"/>
              </a:spcAft>
              <a:buNone/>
            </a:pPr>
            <a:r>
              <a:rPr lang="en-GB" sz="1100">
                <a:solidFill>
                  <a:schemeClr val="dk1"/>
                </a:solidFill>
                <a:highlight>
                  <a:srgbClr val="FFFFFF"/>
                </a:highlight>
              </a:rPr>
              <a:t>               .andExpect(</a:t>
            </a:r>
            <a:endParaRPr sz="1100">
              <a:solidFill>
                <a:schemeClr val="dk1"/>
              </a:solidFill>
              <a:highlight>
                <a:srgbClr val="FFFFFF"/>
              </a:highlight>
            </a:endParaRPr>
          </a:p>
          <a:p>
            <a:pPr indent="0" lvl="0" marL="0" rtl="0" algn="l">
              <a:spcBef>
                <a:spcPts val="0"/>
              </a:spcBef>
              <a:spcAft>
                <a:spcPts val="0"/>
              </a:spcAft>
              <a:buNone/>
            </a:pPr>
            <a:r>
              <a:rPr lang="en-GB" sz="1100">
                <a:solidFill>
                  <a:schemeClr val="dk1"/>
                </a:solidFill>
                <a:highlight>
                  <a:srgbClr val="FFFFFF"/>
                </a:highlight>
              </a:rPr>
              <a:t>                       </a:t>
            </a:r>
            <a:r>
              <a:rPr i="1" lang="en-GB" sz="1100">
                <a:solidFill>
                  <a:schemeClr val="dk1"/>
                </a:solidFill>
                <a:highlight>
                  <a:srgbClr val="FFFFFF"/>
                </a:highlight>
              </a:rPr>
              <a:t>content</a:t>
            </a:r>
            <a:r>
              <a:rPr lang="en-GB" sz="1100">
                <a:solidFill>
                  <a:schemeClr val="dk1"/>
                </a:solidFill>
                <a:highlight>
                  <a:srgbClr val="FFFFFF"/>
                </a:highlight>
              </a:rPr>
              <a:t>()</a:t>
            </a:r>
            <a:endParaRPr sz="1100">
              <a:solidFill>
                <a:schemeClr val="dk1"/>
              </a:solidFill>
              <a:highlight>
                <a:srgbClr val="FFFFFF"/>
              </a:highlight>
            </a:endParaRPr>
          </a:p>
          <a:p>
            <a:pPr indent="0" lvl="0" marL="0" rtl="0" algn="l">
              <a:spcBef>
                <a:spcPts val="0"/>
              </a:spcBef>
              <a:spcAft>
                <a:spcPts val="0"/>
              </a:spcAft>
              <a:buNone/>
            </a:pPr>
            <a:r>
              <a:rPr lang="en-GB" sz="1100">
                <a:solidFill>
                  <a:schemeClr val="dk1"/>
                </a:solidFill>
                <a:highlight>
                  <a:srgbClr val="FFFFFF"/>
                </a:highlight>
              </a:rPr>
              <a:t>                               .string(</a:t>
            </a:r>
            <a:r>
              <a:rPr i="1" lang="en-GB" sz="1100">
                <a:solidFill>
                  <a:schemeClr val="dk1"/>
                </a:solidFill>
                <a:highlight>
                  <a:srgbClr val="FFFFFF"/>
                </a:highlight>
              </a:rPr>
              <a:t>containsString</a:t>
            </a:r>
            <a:r>
              <a:rPr lang="en-GB" sz="1100">
                <a:solidFill>
                  <a:schemeClr val="dk1"/>
                </a:solidFill>
                <a:highlight>
                  <a:srgbClr val="FFFFFF"/>
                </a:highlight>
              </a:rPr>
              <a:t>(</a:t>
            </a:r>
            <a:r>
              <a:rPr b="1" lang="en-GB" sz="1100">
                <a:solidFill>
                  <a:srgbClr val="008000"/>
                </a:solidFill>
                <a:highlight>
                  <a:srgbClr val="FFFFFF"/>
                </a:highlight>
              </a:rPr>
              <a:t>"Welcome Home!"</a:t>
            </a:r>
            <a:r>
              <a:rPr lang="en-GB" sz="1100">
                <a:solidFill>
                  <a:schemeClr val="dk1"/>
                </a:solidFill>
                <a:highlight>
                  <a:srgbClr val="FFFFFF"/>
                </a:highlight>
              </a:rPr>
              <a:t>)</a:t>
            </a:r>
            <a:endParaRPr sz="1100">
              <a:solidFill>
                <a:schemeClr val="dk1"/>
              </a:solidFill>
              <a:highlight>
                <a:srgbClr val="FFFFFF"/>
              </a:highlight>
            </a:endParaRPr>
          </a:p>
          <a:p>
            <a:pPr indent="0" lvl="0" marL="0" rtl="0" algn="l">
              <a:spcBef>
                <a:spcPts val="0"/>
              </a:spcBef>
              <a:spcAft>
                <a:spcPts val="0"/>
              </a:spcAft>
              <a:buNone/>
            </a:pPr>
            <a:r>
              <a:rPr lang="en-GB" sz="1100">
                <a:solidFill>
                  <a:schemeClr val="dk1"/>
                </a:solidFill>
                <a:highlight>
                  <a:srgbClr val="FFFFFF"/>
                </a:highlight>
              </a:rPr>
              <a:t>                               )</a:t>
            </a:r>
            <a:endParaRPr sz="1100">
              <a:solidFill>
                <a:schemeClr val="dk1"/>
              </a:solidFill>
              <a:highlight>
                <a:srgbClr val="FFFFFF"/>
              </a:highlight>
            </a:endParaRPr>
          </a:p>
          <a:p>
            <a:pPr indent="0" lvl="0" marL="0" rtl="0" algn="l">
              <a:spcBef>
                <a:spcPts val="0"/>
              </a:spcBef>
              <a:spcAft>
                <a:spcPts val="0"/>
              </a:spcAft>
              <a:buNone/>
            </a:pPr>
            <a:r>
              <a:rPr lang="en-GB" sz="1100">
                <a:solidFill>
                  <a:schemeClr val="dk1"/>
                </a:solidFill>
                <a:highlight>
                  <a:srgbClr val="FFFFFF"/>
                </a:highlight>
              </a:rPr>
              <a:t>               );</a:t>
            </a:r>
            <a:endParaRPr sz="1100">
              <a:solidFill>
                <a:schemeClr val="dk1"/>
              </a:solidFill>
              <a:highlight>
                <a:srgbClr val="FFFFFF"/>
              </a:highlight>
            </a:endParaRPr>
          </a:p>
          <a:p>
            <a:pPr indent="0" lvl="0" marL="0" rtl="0" algn="l">
              <a:spcBef>
                <a:spcPts val="0"/>
              </a:spcBef>
              <a:spcAft>
                <a:spcPts val="0"/>
              </a:spcAft>
              <a:buNone/>
            </a:pPr>
            <a:r>
              <a:rPr lang="en-GB" sz="1100">
                <a:solidFill>
                  <a:schemeClr val="dk1"/>
                </a:solidFill>
                <a:highlight>
                  <a:srgbClr val="FFFFFF"/>
                </a:highlight>
              </a:rPr>
              <a:t>   }</a:t>
            </a:r>
            <a:endParaRPr sz="1100">
              <a:solidFill>
                <a:schemeClr val="dk1"/>
              </a:solidFill>
              <a:highlight>
                <a:srgbClr val="FFFFFF"/>
              </a:highlight>
            </a:endParaRPr>
          </a:p>
          <a:p>
            <a:pPr indent="0" lvl="0" marL="0" rtl="0" algn="l">
              <a:spcBef>
                <a:spcPts val="0"/>
              </a:spcBef>
              <a:spcAft>
                <a:spcPts val="0"/>
              </a:spcAft>
              <a:buNone/>
            </a:pPr>
            <a:r>
              <a:rPr lang="en-GB" sz="1100">
                <a:solidFill>
                  <a:schemeClr val="dk1"/>
                </a:solidFill>
                <a:highlight>
                  <a:srgbClr val="FFFFFF"/>
                </a:highlight>
              </a:rPr>
              <a:t>}</a:t>
            </a:r>
            <a:endParaRPr sz="1100">
              <a:solidFill>
                <a:schemeClr val="dk1"/>
              </a:solidFill>
              <a:highlight>
                <a:srgbClr val="FFFFFF"/>
              </a:highlight>
            </a:endParaRPr>
          </a:p>
          <a:p>
            <a:pPr indent="0" lvl="0" marL="0" rtl="0" algn="l">
              <a:spcBef>
                <a:spcPts val="0"/>
              </a:spcBef>
              <a:spcAft>
                <a:spcPts val="0"/>
              </a:spcAft>
              <a:buNone/>
            </a:pPr>
            <a:r>
              <a:t/>
            </a:r>
            <a:endParaRPr sz="1200">
              <a:solidFill>
                <a:srgbClr val="808000"/>
              </a:solidFill>
              <a:highlight>
                <a:srgbClr val="FFFFFF"/>
              </a:highlight>
            </a:endParaRPr>
          </a:p>
          <a:p>
            <a:pPr indent="0" lvl="0" marL="0" rtl="0" algn="l">
              <a:spcBef>
                <a:spcPts val="0"/>
              </a:spcBef>
              <a:spcAft>
                <a:spcPts val="0"/>
              </a:spcAft>
              <a:buNone/>
            </a:pPr>
            <a:r>
              <a:t/>
            </a:r>
            <a:endParaRPr sz="1100">
              <a:solidFill>
                <a:schemeClr val="dk1"/>
              </a:solidFill>
              <a:highlight>
                <a:srgbClr val="FFFFFF"/>
              </a:highlight>
            </a:endParaRPr>
          </a:p>
          <a:p>
            <a:pPr indent="0" lvl="0" marL="0" rtl="0" algn="l">
              <a:spcBef>
                <a:spcPts val="0"/>
              </a:spcBef>
              <a:spcAft>
                <a:spcPts val="0"/>
              </a:spcAft>
              <a:buNone/>
            </a:pPr>
            <a:r>
              <a:t/>
            </a:r>
            <a:endParaRPr sz="1100">
              <a:solidFill>
                <a:schemeClr val="dk1"/>
              </a:solidFill>
              <a:highlight>
                <a:srgbClr val="FFFFFF"/>
              </a:highlight>
            </a:endParaRPr>
          </a:p>
        </p:txBody>
      </p:sp>
      <p:sp>
        <p:nvSpPr>
          <p:cNvPr id="144" name="Google Shape;144;p27"/>
          <p:cNvSpPr txBox="1"/>
          <p:nvPr/>
        </p:nvSpPr>
        <p:spPr>
          <a:xfrm>
            <a:off x="5753950" y="3809275"/>
            <a:ext cx="3142500" cy="75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t>F</a:t>
            </a:r>
            <a:r>
              <a:rPr b="1" lang="en-GB"/>
              <a:t>ull Spring application context is started, but without the serve</a:t>
            </a:r>
            <a:endParaRPr b="1"/>
          </a:p>
        </p:txBody>
      </p:sp>
      <p:sp>
        <p:nvSpPr>
          <p:cNvPr id="145" name="Google Shape;145;p27"/>
          <p:cNvSpPr txBox="1"/>
          <p:nvPr/>
        </p:nvSpPr>
        <p:spPr>
          <a:xfrm>
            <a:off x="3425250" y="4568875"/>
            <a:ext cx="5177400" cy="50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100" u="sng">
                <a:solidFill>
                  <a:schemeClr val="accent5"/>
                </a:solidFill>
                <a:hlinkClick r:id="rId3"/>
              </a:rPr>
              <a:t>https://gist.github.com/nursultanturdaliev/febbc3d3c4767a5e297b5400a01108df</a:t>
            </a:r>
            <a:endParaRPr sz="1100">
              <a:solidFill>
                <a:schemeClr val="dk1"/>
              </a:solidFill>
              <a:highlight>
                <a:srgbClr val="FFFFFF"/>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Web Layer Test</a:t>
            </a:r>
            <a:endParaRPr/>
          </a:p>
        </p:txBody>
      </p:sp>
      <p:sp>
        <p:nvSpPr>
          <p:cNvPr id="151" name="Google Shape;151;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100">
                <a:solidFill>
                  <a:srgbClr val="808000"/>
                </a:solidFill>
                <a:highlight>
                  <a:srgbClr val="FFFFFF"/>
                </a:highlight>
              </a:rPr>
              <a:t>@RunWith</a:t>
            </a:r>
            <a:r>
              <a:rPr lang="en-GB" sz="1100">
                <a:solidFill>
                  <a:schemeClr val="dk1"/>
                </a:solidFill>
                <a:highlight>
                  <a:srgbClr val="FFFFFF"/>
                </a:highlight>
              </a:rPr>
              <a:t>(SpringRunner.</a:t>
            </a:r>
            <a:r>
              <a:rPr b="1" lang="en-GB" sz="1100">
                <a:solidFill>
                  <a:srgbClr val="000080"/>
                </a:solidFill>
                <a:highlight>
                  <a:srgbClr val="FFFFFF"/>
                </a:highlight>
              </a:rPr>
              <a:t>class</a:t>
            </a:r>
            <a:r>
              <a:rPr lang="en-GB" sz="1100">
                <a:solidFill>
                  <a:schemeClr val="dk1"/>
                </a:solidFill>
                <a:highlight>
                  <a:srgbClr val="FFFFFF"/>
                </a:highlight>
              </a:rPr>
              <a:t>)</a:t>
            </a:r>
            <a:endParaRPr sz="11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GB" sz="1100">
                <a:solidFill>
                  <a:srgbClr val="808000"/>
                </a:solidFill>
                <a:highlight>
                  <a:srgbClr val="FFFFFF"/>
                </a:highlight>
              </a:rPr>
              <a:t>@WebMvcTest</a:t>
            </a:r>
            <a:endParaRPr sz="1100">
              <a:solidFill>
                <a:srgbClr val="808000"/>
              </a:solidFill>
              <a:highlight>
                <a:srgbClr val="FFFFFF"/>
              </a:highlight>
            </a:endParaRPr>
          </a:p>
          <a:p>
            <a:pPr indent="0" lvl="0" marL="0" rtl="0" algn="l">
              <a:spcBef>
                <a:spcPts val="0"/>
              </a:spcBef>
              <a:spcAft>
                <a:spcPts val="0"/>
              </a:spcAft>
              <a:buClr>
                <a:schemeClr val="dk1"/>
              </a:buClr>
              <a:buSzPts val="1100"/>
              <a:buFont typeface="Arial"/>
              <a:buNone/>
            </a:pPr>
            <a:r>
              <a:rPr b="1" lang="en-GB" sz="1100">
                <a:solidFill>
                  <a:srgbClr val="000080"/>
                </a:solidFill>
                <a:highlight>
                  <a:srgbClr val="FFFFFF"/>
                </a:highlight>
              </a:rPr>
              <a:t>public class </a:t>
            </a:r>
            <a:r>
              <a:rPr lang="en-GB" sz="1100">
                <a:solidFill>
                  <a:schemeClr val="dk1"/>
                </a:solidFill>
                <a:highlight>
                  <a:srgbClr val="FFFFFF"/>
                </a:highlight>
              </a:rPr>
              <a:t>WebLayerTest {</a:t>
            </a:r>
            <a:endParaRPr sz="11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sz="11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GB" sz="1100">
                <a:solidFill>
                  <a:schemeClr val="dk1"/>
                </a:solidFill>
                <a:highlight>
                  <a:srgbClr val="FFFFFF"/>
                </a:highlight>
              </a:rPr>
              <a:t>   </a:t>
            </a:r>
            <a:r>
              <a:rPr lang="en-GB" sz="1100">
                <a:solidFill>
                  <a:srgbClr val="808000"/>
                </a:solidFill>
                <a:highlight>
                  <a:srgbClr val="FFFFFF"/>
                </a:highlight>
              </a:rPr>
              <a:t>@Autowired</a:t>
            </a:r>
            <a:endParaRPr sz="1100">
              <a:solidFill>
                <a:srgbClr val="808000"/>
              </a:solidFill>
              <a:highlight>
                <a:srgbClr val="FFFFFF"/>
              </a:highlight>
            </a:endParaRPr>
          </a:p>
          <a:p>
            <a:pPr indent="0" lvl="0" marL="0" rtl="0" algn="l">
              <a:spcBef>
                <a:spcPts val="0"/>
              </a:spcBef>
              <a:spcAft>
                <a:spcPts val="0"/>
              </a:spcAft>
              <a:buClr>
                <a:schemeClr val="dk1"/>
              </a:buClr>
              <a:buSzPts val="1100"/>
              <a:buFont typeface="Arial"/>
              <a:buNone/>
            </a:pPr>
            <a:r>
              <a:rPr lang="en-GB" sz="1100">
                <a:solidFill>
                  <a:srgbClr val="808000"/>
                </a:solidFill>
                <a:highlight>
                  <a:srgbClr val="FFFFFF"/>
                </a:highlight>
              </a:rPr>
              <a:t>   </a:t>
            </a:r>
            <a:r>
              <a:rPr b="1" lang="en-GB" sz="1100">
                <a:solidFill>
                  <a:srgbClr val="000080"/>
                </a:solidFill>
                <a:highlight>
                  <a:srgbClr val="FFFFFF"/>
                </a:highlight>
              </a:rPr>
              <a:t>private </a:t>
            </a:r>
            <a:r>
              <a:rPr lang="en-GB" sz="1100">
                <a:solidFill>
                  <a:schemeClr val="dk1"/>
                </a:solidFill>
                <a:highlight>
                  <a:srgbClr val="FFFFFF"/>
                </a:highlight>
              </a:rPr>
              <a:t>MockMvc </a:t>
            </a:r>
            <a:r>
              <a:rPr b="1" lang="en-GB" sz="1100">
                <a:solidFill>
                  <a:srgbClr val="660E7A"/>
                </a:solidFill>
                <a:highlight>
                  <a:srgbClr val="FFFFFF"/>
                </a:highlight>
              </a:rPr>
              <a:t>mockMvc</a:t>
            </a:r>
            <a:r>
              <a:rPr lang="en-GB" sz="1100">
                <a:solidFill>
                  <a:schemeClr val="dk1"/>
                </a:solidFill>
                <a:highlight>
                  <a:srgbClr val="FFFFFF"/>
                </a:highlight>
              </a:rPr>
              <a:t>;</a:t>
            </a:r>
            <a:endParaRPr sz="11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sz="11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GB" sz="1100">
                <a:solidFill>
                  <a:schemeClr val="dk1"/>
                </a:solidFill>
                <a:highlight>
                  <a:srgbClr val="FFFFFF"/>
                </a:highlight>
              </a:rPr>
              <a:t>   </a:t>
            </a:r>
            <a:r>
              <a:rPr lang="en-GB" sz="1100">
                <a:solidFill>
                  <a:srgbClr val="808000"/>
                </a:solidFill>
                <a:highlight>
                  <a:srgbClr val="FFFFFF"/>
                </a:highlight>
              </a:rPr>
              <a:t>@Test</a:t>
            </a:r>
            <a:endParaRPr sz="1100">
              <a:solidFill>
                <a:srgbClr val="808000"/>
              </a:solidFill>
              <a:highlight>
                <a:srgbClr val="FFFFFF"/>
              </a:highlight>
            </a:endParaRPr>
          </a:p>
          <a:p>
            <a:pPr indent="0" lvl="0" marL="0" rtl="0" algn="l">
              <a:spcBef>
                <a:spcPts val="0"/>
              </a:spcBef>
              <a:spcAft>
                <a:spcPts val="0"/>
              </a:spcAft>
              <a:buClr>
                <a:schemeClr val="dk1"/>
              </a:buClr>
              <a:buSzPts val="1100"/>
              <a:buFont typeface="Arial"/>
              <a:buNone/>
            </a:pPr>
            <a:r>
              <a:rPr lang="en-GB" sz="1100">
                <a:solidFill>
                  <a:srgbClr val="808000"/>
                </a:solidFill>
                <a:highlight>
                  <a:srgbClr val="FFFFFF"/>
                </a:highlight>
              </a:rPr>
              <a:t>   </a:t>
            </a:r>
            <a:r>
              <a:rPr b="1" lang="en-GB" sz="1100">
                <a:solidFill>
                  <a:srgbClr val="000080"/>
                </a:solidFill>
                <a:highlight>
                  <a:srgbClr val="FFFFFF"/>
                </a:highlight>
              </a:rPr>
              <a:t>public void </a:t>
            </a:r>
            <a:r>
              <a:rPr lang="en-GB" sz="1100">
                <a:solidFill>
                  <a:schemeClr val="dk1"/>
                </a:solidFill>
                <a:highlight>
                  <a:srgbClr val="FFFFFF"/>
                </a:highlight>
              </a:rPr>
              <a:t>shouldReturnDefaultMessage() </a:t>
            </a:r>
            <a:r>
              <a:rPr b="1" lang="en-GB" sz="1100">
                <a:solidFill>
                  <a:srgbClr val="000080"/>
                </a:solidFill>
                <a:highlight>
                  <a:srgbClr val="FFFFFF"/>
                </a:highlight>
              </a:rPr>
              <a:t>throws </a:t>
            </a:r>
            <a:r>
              <a:rPr lang="en-GB" sz="1100">
                <a:solidFill>
                  <a:schemeClr val="dk1"/>
                </a:solidFill>
                <a:highlight>
                  <a:srgbClr val="FFFFFF"/>
                </a:highlight>
              </a:rPr>
              <a:t>Exception {</a:t>
            </a:r>
            <a:endParaRPr sz="11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GB" sz="1100">
                <a:solidFill>
                  <a:schemeClr val="dk1"/>
                </a:solidFill>
                <a:highlight>
                  <a:srgbClr val="FFFFFF"/>
                </a:highlight>
              </a:rPr>
              <a:t>       </a:t>
            </a:r>
            <a:r>
              <a:rPr b="1" lang="en-GB" sz="1100">
                <a:solidFill>
                  <a:srgbClr val="000080"/>
                </a:solidFill>
                <a:highlight>
                  <a:srgbClr val="FFFFFF"/>
                </a:highlight>
              </a:rPr>
              <a:t>this</a:t>
            </a:r>
            <a:r>
              <a:rPr lang="en-GB" sz="1100">
                <a:solidFill>
                  <a:schemeClr val="dk1"/>
                </a:solidFill>
                <a:highlight>
                  <a:srgbClr val="FFFFFF"/>
                </a:highlight>
              </a:rPr>
              <a:t>.</a:t>
            </a:r>
            <a:r>
              <a:rPr b="1" lang="en-GB" sz="1100">
                <a:solidFill>
                  <a:srgbClr val="660E7A"/>
                </a:solidFill>
                <a:highlight>
                  <a:srgbClr val="FFFFFF"/>
                </a:highlight>
              </a:rPr>
              <a:t>mockMvc</a:t>
            </a:r>
            <a:r>
              <a:rPr lang="en-GB" sz="1100">
                <a:solidFill>
                  <a:schemeClr val="dk1"/>
                </a:solidFill>
                <a:highlight>
                  <a:srgbClr val="FFFFFF"/>
                </a:highlight>
              </a:rPr>
              <a:t>.perform(</a:t>
            </a:r>
            <a:r>
              <a:rPr i="1" lang="en-GB" sz="1100">
                <a:solidFill>
                  <a:schemeClr val="dk1"/>
                </a:solidFill>
                <a:highlight>
                  <a:srgbClr val="FFFFFF"/>
                </a:highlight>
              </a:rPr>
              <a:t>get</a:t>
            </a:r>
            <a:r>
              <a:rPr lang="en-GB" sz="1100">
                <a:solidFill>
                  <a:schemeClr val="dk1"/>
                </a:solidFill>
                <a:highlight>
                  <a:srgbClr val="FFFFFF"/>
                </a:highlight>
              </a:rPr>
              <a:t>(</a:t>
            </a:r>
            <a:r>
              <a:rPr b="1" lang="en-GB" sz="1100">
                <a:solidFill>
                  <a:srgbClr val="008000"/>
                </a:solidFill>
                <a:highlight>
                  <a:srgbClr val="FFFFFF"/>
                </a:highlight>
              </a:rPr>
              <a:t>"/"</a:t>
            </a:r>
            <a:r>
              <a:rPr lang="en-GB" sz="1100">
                <a:solidFill>
                  <a:schemeClr val="dk1"/>
                </a:solidFill>
                <a:highlight>
                  <a:srgbClr val="FFFFFF"/>
                </a:highlight>
              </a:rPr>
              <a:t>))</a:t>
            </a:r>
            <a:endParaRPr sz="11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GB" sz="1100">
                <a:solidFill>
                  <a:schemeClr val="dk1"/>
                </a:solidFill>
                <a:highlight>
                  <a:srgbClr val="FFFFFF"/>
                </a:highlight>
              </a:rPr>
              <a:t>               .andDo(</a:t>
            </a:r>
            <a:r>
              <a:rPr i="1" lang="en-GB" sz="1100">
                <a:solidFill>
                  <a:schemeClr val="dk1"/>
                </a:solidFill>
                <a:highlight>
                  <a:srgbClr val="FFFFFF"/>
                </a:highlight>
              </a:rPr>
              <a:t>print</a:t>
            </a:r>
            <a:r>
              <a:rPr lang="en-GB" sz="1100">
                <a:solidFill>
                  <a:schemeClr val="dk1"/>
                </a:solidFill>
                <a:highlight>
                  <a:srgbClr val="FFFFFF"/>
                </a:highlight>
              </a:rPr>
              <a:t>())</a:t>
            </a:r>
            <a:endParaRPr sz="11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GB" sz="1100">
                <a:solidFill>
                  <a:schemeClr val="dk1"/>
                </a:solidFill>
                <a:highlight>
                  <a:srgbClr val="FFFFFF"/>
                </a:highlight>
              </a:rPr>
              <a:t>               .andExpect(</a:t>
            </a:r>
            <a:r>
              <a:rPr i="1" lang="en-GB" sz="1100">
                <a:solidFill>
                  <a:schemeClr val="dk1"/>
                </a:solidFill>
                <a:highlight>
                  <a:srgbClr val="FFFFFF"/>
                </a:highlight>
              </a:rPr>
              <a:t>status</a:t>
            </a:r>
            <a:r>
              <a:rPr lang="en-GB" sz="1100">
                <a:solidFill>
                  <a:schemeClr val="dk1"/>
                </a:solidFill>
                <a:highlight>
                  <a:srgbClr val="FFFFFF"/>
                </a:highlight>
              </a:rPr>
              <a:t>().isOk())</a:t>
            </a:r>
            <a:endParaRPr sz="11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GB" sz="1100">
                <a:solidFill>
                  <a:schemeClr val="dk1"/>
                </a:solidFill>
                <a:highlight>
                  <a:srgbClr val="FFFFFF"/>
                </a:highlight>
              </a:rPr>
              <a:t>               .andExpect(</a:t>
            </a:r>
            <a:r>
              <a:rPr i="1" lang="en-GB" sz="1100">
                <a:solidFill>
                  <a:schemeClr val="dk1"/>
                </a:solidFill>
                <a:highlight>
                  <a:srgbClr val="FFFFFF"/>
                </a:highlight>
              </a:rPr>
              <a:t>content</a:t>
            </a:r>
            <a:r>
              <a:rPr lang="en-GB" sz="1100">
                <a:solidFill>
                  <a:schemeClr val="dk1"/>
                </a:solidFill>
                <a:highlight>
                  <a:srgbClr val="FFFFFF"/>
                </a:highlight>
              </a:rPr>
              <a:t>().string(</a:t>
            </a:r>
            <a:r>
              <a:rPr i="1" lang="en-GB" sz="1100">
                <a:solidFill>
                  <a:schemeClr val="dk1"/>
                </a:solidFill>
                <a:highlight>
                  <a:srgbClr val="FFFFFF"/>
                </a:highlight>
              </a:rPr>
              <a:t>containsString</a:t>
            </a:r>
            <a:r>
              <a:rPr lang="en-GB" sz="1100">
                <a:solidFill>
                  <a:schemeClr val="dk1"/>
                </a:solidFill>
                <a:highlight>
                  <a:srgbClr val="FFFFFF"/>
                </a:highlight>
              </a:rPr>
              <a:t>(</a:t>
            </a:r>
            <a:r>
              <a:rPr b="1" lang="en-GB" sz="1100">
                <a:solidFill>
                  <a:srgbClr val="008000"/>
                </a:solidFill>
                <a:highlight>
                  <a:srgbClr val="FFFFFF"/>
                </a:highlight>
              </a:rPr>
              <a:t>"Welcome Home!"</a:t>
            </a:r>
            <a:r>
              <a:rPr lang="en-GB" sz="1100">
                <a:solidFill>
                  <a:schemeClr val="dk1"/>
                </a:solidFill>
                <a:highlight>
                  <a:srgbClr val="FFFFFF"/>
                </a:highlight>
              </a:rPr>
              <a:t>)));</a:t>
            </a:r>
            <a:endParaRPr sz="11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GB" sz="1100">
                <a:solidFill>
                  <a:schemeClr val="dk1"/>
                </a:solidFill>
                <a:highlight>
                  <a:srgbClr val="FFFFFF"/>
                </a:highlight>
              </a:rPr>
              <a:t>   }</a:t>
            </a:r>
            <a:endParaRPr sz="1100">
              <a:solidFill>
                <a:schemeClr val="dk1"/>
              </a:solidFill>
              <a:highlight>
                <a:srgbClr val="FFFFFF"/>
              </a:highlight>
            </a:endParaRPr>
          </a:p>
          <a:p>
            <a:pPr indent="0" lvl="0" marL="0" rtl="0" algn="l">
              <a:spcBef>
                <a:spcPts val="0"/>
              </a:spcBef>
              <a:spcAft>
                <a:spcPts val="0"/>
              </a:spcAft>
              <a:buNone/>
            </a:pPr>
            <a:r>
              <a:rPr lang="en-GB" sz="1100">
                <a:solidFill>
                  <a:schemeClr val="dk1"/>
                </a:solidFill>
                <a:highlight>
                  <a:srgbClr val="FFFFFF"/>
                </a:highlight>
              </a:rPr>
              <a:t>}</a:t>
            </a:r>
            <a:endParaRPr sz="1100">
              <a:solidFill>
                <a:schemeClr val="dk1"/>
              </a:solidFill>
              <a:highlight>
                <a:srgbClr val="FFFFFF"/>
              </a:highlight>
            </a:endParaRPr>
          </a:p>
          <a:p>
            <a:pPr indent="0" lvl="0" marL="0" rtl="0" algn="l">
              <a:spcBef>
                <a:spcPts val="0"/>
              </a:spcBef>
              <a:spcAft>
                <a:spcPts val="0"/>
              </a:spcAft>
              <a:buNone/>
            </a:pPr>
            <a:r>
              <a:t/>
            </a:r>
            <a:endParaRPr sz="1100">
              <a:solidFill>
                <a:schemeClr val="dk1"/>
              </a:solidFill>
              <a:highlight>
                <a:srgbClr val="FFFFFF"/>
              </a:highlight>
            </a:endParaRPr>
          </a:p>
          <a:p>
            <a:pPr indent="0" lvl="0" marL="0" rtl="0" algn="l">
              <a:spcBef>
                <a:spcPts val="0"/>
              </a:spcBef>
              <a:spcAft>
                <a:spcPts val="0"/>
              </a:spcAft>
              <a:buNone/>
            </a:pPr>
            <a:r>
              <a:rPr lang="en-GB" sz="1100" u="sng">
                <a:solidFill>
                  <a:schemeClr val="hlink"/>
                </a:solidFill>
                <a:hlinkClick r:id="rId3"/>
              </a:rPr>
              <a:t>https://gist.github.com/nursultanturdaliev/ec2a8bb3a8d140f4034fd6cac8e5f43a</a:t>
            </a:r>
            <a:endParaRPr sz="1100">
              <a:solidFill>
                <a:schemeClr val="dk1"/>
              </a:solidFill>
              <a:highlight>
                <a:srgbClr val="FFFFFF"/>
              </a:highlight>
            </a:endParaRPr>
          </a:p>
        </p:txBody>
      </p:sp>
      <p:sp>
        <p:nvSpPr>
          <p:cNvPr id="152" name="Google Shape;152;p28"/>
          <p:cNvSpPr txBox="1"/>
          <p:nvPr/>
        </p:nvSpPr>
        <p:spPr>
          <a:xfrm>
            <a:off x="5188725" y="2757150"/>
            <a:ext cx="3775800" cy="75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Spring Boot is only instantiating the web layer, not the whole context.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Loading Specific Controller</a:t>
            </a:r>
            <a:endParaRPr/>
          </a:p>
        </p:txBody>
      </p:sp>
      <p:sp>
        <p:nvSpPr>
          <p:cNvPr id="158" name="Google Shape;158;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100">
                <a:solidFill>
                  <a:srgbClr val="808000"/>
                </a:solidFill>
                <a:highlight>
                  <a:srgbClr val="FFFFFF"/>
                </a:highlight>
              </a:rPr>
              <a:t>@RunWith</a:t>
            </a:r>
            <a:r>
              <a:rPr lang="en-GB" sz="1100">
                <a:solidFill>
                  <a:schemeClr val="dk1"/>
                </a:solidFill>
                <a:highlight>
                  <a:srgbClr val="FFFFFF"/>
                </a:highlight>
              </a:rPr>
              <a:t>(SpringRunner.</a:t>
            </a:r>
            <a:r>
              <a:rPr b="1" lang="en-GB" sz="1100">
                <a:solidFill>
                  <a:srgbClr val="000080"/>
                </a:solidFill>
                <a:highlight>
                  <a:srgbClr val="FFFFFF"/>
                </a:highlight>
              </a:rPr>
              <a:t>class</a:t>
            </a:r>
            <a:r>
              <a:rPr lang="en-GB" sz="1100">
                <a:solidFill>
                  <a:schemeClr val="dk1"/>
                </a:solidFill>
                <a:highlight>
                  <a:srgbClr val="FFFFFF"/>
                </a:highlight>
              </a:rPr>
              <a:t>)</a:t>
            </a:r>
            <a:endParaRPr sz="11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GB" sz="1100">
                <a:solidFill>
                  <a:srgbClr val="808000"/>
                </a:solidFill>
                <a:highlight>
                  <a:srgbClr val="FFFFFF"/>
                </a:highlight>
              </a:rPr>
              <a:t>@WebMvcTest</a:t>
            </a:r>
            <a:r>
              <a:rPr lang="en-GB" sz="1100">
                <a:solidFill>
                  <a:schemeClr val="dk1"/>
                </a:solidFill>
                <a:highlight>
                  <a:srgbClr val="FFFFFF"/>
                </a:highlight>
              </a:rPr>
              <a:t>(HomeController.</a:t>
            </a:r>
            <a:r>
              <a:rPr b="1" lang="en-GB" sz="1100">
                <a:solidFill>
                  <a:srgbClr val="000080"/>
                </a:solidFill>
                <a:highlight>
                  <a:srgbClr val="FFFFFF"/>
                </a:highlight>
              </a:rPr>
              <a:t>class</a:t>
            </a:r>
            <a:r>
              <a:rPr lang="en-GB" sz="1100">
                <a:solidFill>
                  <a:schemeClr val="dk1"/>
                </a:solidFill>
                <a:highlight>
                  <a:srgbClr val="FFFFFF"/>
                </a:highlight>
              </a:rPr>
              <a:t>)</a:t>
            </a:r>
            <a:endParaRPr sz="11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b="1" lang="en-GB" sz="1100">
                <a:solidFill>
                  <a:srgbClr val="000080"/>
                </a:solidFill>
                <a:highlight>
                  <a:srgbClr val="FFFFFF"/>
                </a:highlight>
              </a:rPr>
              <a:t>public class </a:t>
            </a:r>
            <a:r>
              <a:rPr lang="en-GB" sz="1100">
                <a:solidFill>
                  <a:schemeClr val="dk1"/>
                </a:solidFill>
                <a:highlight>
                  <a:srgbClr val="FFFFFF"/>
                </a:highlight>
              </a:rPr>
              <a:t>ControllerContextTest {</a:t>
            </a:r>
            <a:endParaRPr sz="11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sz="11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GB" sz="1100">
                <a:solidFill>
                  <a:schemeClr val="dk1"/>
                </a:solidFill>
                <a:highlight>
                  <a:srgbClr val="FFFFFF"/>
                </a:highlight>
              </a:rPr>
              <a:t>   </a:t>
            </a:r>
            <a:r>
              <a:rPr lang="en-GB" sz="1100">
                <a:solidFill>
                  <a:srgbClr val="808000"/>
                </a:solidFill>
                <a:highlight>
                  <a:srgbClr val="FFFFFF"/>
                </a:highlight>
              </a:rPr>
              <a:t>@Autowired</a:t>
            </a:r>
            <a:endParaRPr sz="1100">
              <a:solidFill>
                <a:srgbClr val="808000"/>
              </a:solidFill>
              <a:highlight>
                <a:srgbClr val="FFFFFF"/>
              </a:highlight>
            </a:endParaRPr>
          </a:p>
          <a:p>
            <a:pPr indent="0" lvl="0" marL="0" rtl="0" algn="l">
              <a:spcBef>
                <a:spcPts val="0"/>
              </a:spcBef>
              <a:spcAft>
                <a:spcPts val="0"/>
              </a:spcAft>
              <a:buClr>
                <a:schemeClr val="dk1"/>
              </a:buClr>
              <a:buSzPts val="1100"/>
              <a:buFont typeface="Arial"/>
              <a:buNone/>
            </a:pPr>
            <a:r>
              <a:rPr lang="en-GB" sz="1100">
                <a:solidFill>
                  <a:srgbClr val="808000"/>
                </a:solidFill>
                <a:highlight>
                  <a:srgbClr val="FFFFFF"/>
                </a:highlight>
              </a:rPr>
              <a:t>   </a:t>
            </a:r>
            <a:r>
              <a:rPr b="1" lang="en-GB" sz="1100">
                <a:solidFill>
                  <a:srgbClr val="000080"/>
                </a:solidFill>
                <a:highlight>
                  <a:srgbClr val="FFFFFF"/>
                </a:highlight>
              </a:rPr>
              <a:t>private </a:t>
            </a:r>
            <a:r>
              <a:rPr lang="en-GB" sz="1100">
                <a:solidFill>
                  <a:schemeClr val="dk1"/>
                </a:solidFill>
                <a:highlight>
                  <a:srgbClr val="FFFFFF"/>
                </a:highlight>
              </a:rPr>
              <a:t>MockMvc </a:t>
            </a:r>
            <a:r>
              <a:rPr b="1" lang="en-GB" sz="1100">
                <a:solidFill>
                  <a:srgbClr val="660E7A"/>
                </a:solidFill>
                <a:highlight>
                  <a:srgbClr val="FFFFFF"/>
                </a:highlight>
              </a:rPr>
              <a:t>mockMvc</a:t>
            </a:r>
            <a:r>
              <a:rPr lang="en-GB" sz="1100">
                <a:solidFill>
                  <a:schemeClr val="dk1"/>
                </a:solidFill>
                <a:highlight>
                  <a:srgbClr val="FFFFFF"/>
                </a:highlight>
              </a:rPr>
              <a:t>;</a:t>
            </a:r>
            <a:endParaRPr sz="11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sz="11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GB" sz="1100">
                <a:solidFill>
                  <a:schemeClr val="dk1"/>
                </a:solidFill>
                <a:highlight>
                  <a:srgbClr val="FFFFFF"/>
                </a:highlight>
              </a:rPr>
              <a:t>   </a:t>
            </a:r>
            <a:r>
              <a:rPr lang="en-GB" sz="1100">
                <a:solidFill>
                  <a:srgbClr val="808000"/>
                </a:solidFill>
                <a:highlight>
                  <a:srgbClr val="FFFFFF"/>
                </a:highlight>
              </a:rPr>
              <a:t>@MockBean</a:t>
            </a:r>
            <a:endParaRPr sz="1100">
              <a:solidFill>
                <a:srgbClr val="808000"/>
              </a:solidFill>
              <a:highlight>
                <a:srgbClr val="FFFFFF"/>
              </a:highlight>
            </a:endParaRPr>
          </a:p>
          <a:p>
            <a:pPr indent="0" lvl="0" marL="0" rtl="0" algn="l">
              <a:spcBef>
                <a:spcPts val="0"/>
              </a:spcBef>
              <a:spcAft>
                <a:spcPts val="0"/>
              </a:spcAft>
              <a:buClr>
                <a:schemeClr val="dk1"/>
              </a:buClr>
              <a:buSzPts val="1100"/>
              <a:buFont typeface="Arial"/>
              <a:buNone/>
            </a:pPr>
            <a:r>
              <a:rPr lang="en-GB" sz="1100">
                <a:solidFill>
                  <a:srgbClr val="808000"/>
                </a:solidFill>
                <a:highlight>
                  <a:srgbClr val="FFFFFF"/>
                </a:highlight>
              </a:rPr>
              <a:t>   </a:t>
            </a:r>
            <a:r>
              <a:rPr b="1" lang="en-GB" sz="1100">
                <a:solidFill>
                  <a:srgbClr val="000080"/>
                </a:solidFill>
                <a:highlight>
                  <a:srgbClr val="FFFFFF"/>
                </a:highlight>
              </a:rPr>
              <a:t>private </a:t>
            </a:r>
            <a:r>
              <a:rPr lang="en-GB" sz="1100">
                <a:solidFill>
                  <a:schemeClr val="dk1"/>
                </a:solidFill>
                <a:highlight>
                  <a:srgbClr val="FFFFFF"/>
                </a:highlight>
              </a:rPr>
              <a:t>HomeService </a:t>
            </a:r>
            <a:r>
              <a:rPr b="1" lang="en-GB" sz="1100">
                <a:solidFill>
                  <a:srgbClr val="660E7A"/>
                </a:solidFill>
                <a:highlight>
                  <a:srgbClr val="FFFFFF"/>
                </a:highlight>
              </a:rPr>
              <a:t>service</a:t>
            </a:r>
            <a:r>
              <a:rPr lang="en-GB" sz="1100">
                <a:solidFill>
                  <a:schemeClr val="dk1"/>
                </a:solidFill>
                <a:highlight>
                  <a:srgbClr val="FFFFFF"/>
                </a:highlight>
              </a:rPr>
              <a:t>;</a:t>
            </a:r>
            <a:endParaRPr sz="11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sz="11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GB" sz="1100">
                <a:solidFill>
                  <a:schemeClr val="dk1"/>
                </a:solidFill>
                <a:highlight>
                  <a:srgbClr val="FFFFFF"/>
                </a:highlight>
              </a:rPr>
              <a:t>   </a:t>
            </a:r>
            <a:r>
              <a:rPr lang="en-GB" sz="1100">
                <a:solidFill>
                  <a:srgbClr val="808000"/>
                </a:solidFill>
                <a:highlight>
                  <a:srgbClr val="FFFFFF"/>
                </a:highlight>
              </a:rPr>
              <a:t>@Test</a:t>
            </a:r>
            <a:endParaRPr sz="1100">
              <a:solidFill>
                <a:srgbClr val="808000"/>
              </a:solidFill>
              <a:highlight>
                <a:srgbClr val="FFFFFF"/>
              </a:highlight>
            </a:endParaRPr>
          </a:p>
          <a:p>
            <a:pPr indent="0" lvl="0" marL="0" rtl="0" algn="l">
              <a:spcBef>
                <a:spcPts val="0"/>
              </a:spcBef>
              <a:spcAft>
                <a:spcPts val="0"/>
              </a:spcAft>
              <a:buClr>
                <a:schemeClr val="dk1"/>
              </a:buClr>
              <a:buSzPts val="1100"/>
              <a:buFont typeface="Arial"/>
              <a:buNone/>
            </a:pPr>
            <a:r>
              <a:rPr lang="en-GB" sz="1100">
                <a:solidFill>
                  <a:srgbClr val="808000"/>
                </a:solidFill>
                <a:highlight>
                  <a:srgbClr val="FFFFFF"/>
                </a:highlight>
              </a:rPr>
              <a:t>   </a:t>
            </a:r>
            <a:r>
              <a:rPr b="1" lang="en-GB" sz="1100">
                <a:solidFill>
                  <a:srgbClr val="000080"/>
                </a:solidFill>
                <a:highlight>
                  <a:srgbClr val="FFFFFF"/>
                </a:highlight>
              </a:rPr>
              <a:t>public void </a:t>
            </a:r>
            <a:r>
              <a:rPr lang="en-GB" sz="1100">
                <a:solidFill>
                  <a:schemeClr val="dk1"/>
                </a:solidFill>
                <a:highlight>
                  <a:srgbClr val="FFFFFF"/>
                </a:highlight>
              </a:rPr>
              <a:t>greetingShouldReturnMessageFromService() </a:t>
            </a:r>
            <a:r>
              <a:rPr b="1" lang="en-GB" sz="1100">
                <a:solidFill>
                  <a:srgbClr val="000080"/>
                </a:solidFill>
                <a:highlight>
                  <a:srgbClr val="FFFFFF"/>
                </a:highlight>
              </a:rPr>
              <a:t>throws </a:t>
            </a:r>
            <a:r>
              <a:rPr lang="en-GB" sz="1100">
                <a:solidFill>
                  <a:schemeClr val="dk1"/>
                </a:solidFill>
                <a:highlight>
                  <a:srgbClr val="FFFFFF"/>
                </a:highlight>
              </a:rPr>
              <a:t>Exception {</a:t>
            </a:r>
            <a:endParaRPr sz="11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GB" sz="1100">
                <a:solidFill>
                  <a:schemeClr val="dk1"/>
                </a:solidFill>
                <a:highlight>
                  <a:srgbClr val="FFFFFF"/>
                </a:highlight>
              </a:rPr>
              <a:t>       </a:t>
            </a:r>
            <a:r>
              <a:rPr i="1" lang="en-GB" sz="1100">
                <a:solidFill>
                  <a:schemeClr val="dk1"/>
                </a:solidFill>
                <a:highlight>
                  <a:srgbClr val="FFFFFF"/>
                </a:highlight>
              </a:rPr>
              <a:t>when</a:t>
            </a:r>
            <a:r>
              <a:rPr lang="en-GB" sz="1100">
                <a:solidFill>
                  <a:schemeClr val="dk1"/>
                </a:solidFill>
                <a:highlight>
                  <a:srgbClr val="FFFFFF"/>
                </a:highlight>
              </a:rPr>
              <a:t>(</a:t>
            </a:r>
            <a:r>
              <a:rPr b="1" lang="en-GB" sz="1100">
                <a:solidFill>
                  <a:srgbClr val="660E7A"/>
                </a:solidFill>
                <a:highlight>
                  <a:srgbClr val="FFFFFF"/>
                </a:highlight>
              </a:rPr>
              <a:t>service</a:t>
            </a:r>
            <a:r>
              <a:rPr lang="en-GB" sz="1100">
                <a:solidFill>
                  <a:schemeClr val="dk1"/>
                </a:solidFill>
                <a:highlight>
                  <a:srgbClr val="FFFFFF"/>
                </a:highlight>
              </a:rPr>
              <a:t>.welcome()).thenReturn(</a:t>
            </a:r>
            <a:r>
              <a:rPr b="1" lang="en-GB" sz="1100">
                <a:solidFill>
                  <a:srgbClr val="008000"/>
                </a:solidFill>
                <a:highlight>
                  <a:srgbClr val="FFFFFF"/>
                </a:highlight>
              </a:rPr>
              <a:t>"Welcome Mock!"</a:t>
            </a:r>
            <a:r>
              <a:rPr lang="en-GB" sz="1100">
                <a:solidFill>
                  <a:schemeClr val="dk1"/>
                </a:solidFill>
                <a:highlight>
                  <a:srgbClr val="FFFFFF"/>
                </a:highlight>
              </a:rPr>
              <a:t>);</a:t>
            </a:r>
            <a:endParaRPr sz="11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GB" sz="1100">
                <a:solidFill>
                  <a:schemeClr val="dk1"/>
                </a:solidFill>
                <a:highlight>
                  <a:srgbClr val="FFFFFF"/>
                </a:highlight>
              </a:rPr>
              <a:t>       </a:t>
            </a:r>
            <a:r>
              <a:rPr b="1" lang="en-GB" sz="1100">
                <a:solidFill>
                  <a:srgbClr val="000080"/>
                </a:solidFill>
                <a:highlight>
                  <a:srgbClr val="FFFFFF"/>
                </a:highlight>
              </a:rPr>
              <a:t>this</a:t>
            </a:r>
            <a:r>
              <a:rPr lang="en-GB" sz="1100">
                <a:solidFill>
                  <a:schemeClr val="dk1"/>
                </a:solidFill>
                <a:highlight>
                  <a:srgbClr val="FFFFFF"/>
                </a:highlight>
              </a:rPr>
              <a:t>.</a:t>
            </a:r>
            <a:r>
              <a:rPr b="1" lang="en-GB" sz="1100">
                <a:solidFill>
                  <a:srgbClr val="660E7A"/>
                </a:solidFill>
                <a:highlight>
                  <a:srgbClr val="FFFFFF"/>
                </a:highlight>
              </a:rPr>
              <a:t>mockMvc</a:t>
            </a:r>
            <a:r>
              <a:rPr lang="en-GB" sz="1100">
                <a:solidFill>
                  <a:schemeClr val="dk1"/>
                </a:solidFill>
                <a:highlight>
                  <a:srgbClr val="FFFFFF"/>
                </a:highlight>
              </a:rPr>
              <a:t>.perform(</a:t>
            </a:r>
            <a:r>
              <a:rPr i="1" lang="en-GB" sz="1100">
                <a:solidFill>
                  <a:schemeClr val="dk1"/>
                </a:solidFill>
                <a:highlight>
                  <a:srgbClr val="FFFFFF"/>
                </a:highlight>
              </a:rPr>
              <a:t>get</a:t>
            </a:r>
            <a:r>
              <a:rPr lang="en-GB" sz="1100">
                <a:solidFill>
                  <a:schemeClr val="dk1"/>
                </a:solidFill>
                <a:highlight>
                  <a:srgbClr val="FFFFFF"/>
                </a:highlight>
              </a:rPr>
              <a:t>(</a:t>
            </a:r>
            <a:r>
              <a:rPr b="1" lang="en-GB" sz="1100">
                <a:solidFill>
                  <a:srgbClr val="008000"/>
                </a:solidFill>
                <a:highlight>
                  <a:srgbClr val="FFFFFF"/>
                </a:highlight>
              </a:rPr>
              <a:t>"/"</a:t>
            </a:r>
            <a:r>
              <a:rPr lang="en-GB" sz="1100">
                <a:solidFill>
                  <a:schemeClr val="dk1"/>
                </a:solidFill>
                <a:highlight>
                  <a:srgbClr val="FFFFFF"/>
                </a:highlight>
              </a:rPr>
              <a:t>)).andDo(</a:t>
            </a:r>
            <a:r>
              <a:rPr i="1" lang="en-GB" sz="1100">
                <a:solidFill>
                  <a:schemeClr val="dk1"/>
                </a:solidFill>
                <a:highlight>
                  <a:srgbClr val="FFFFFF"/>
                </a:highlight>
              </a:rPr>
              <a:t>print</a:t>
            </a:r>
            <a:r>
              <a:rPr lang="en-GB" sz="1100">
                <a:solidFill>
                  <a:schemeClr val="dk1"/>
                </a:solidFill>
                <a:highlight>
                  <a:srgbClr val="FFFFFF"/>
                </a:highlight>
              </a:rPr>
              <a:t>()).andExpect(</a:t>
            </a:r>
            <a:r>
              <a:rPr i="1" lang="en-GB" sz="1100">
                <a:solidFill>
                  <a:schemeClr val="dk1"/>
                </a:solidFill>
                <a:highlight>
                  <a:srgbClr val="FFFFFF"/>
                </a:highlight>
              </a:rPr>
              <a:t>status</a:t>
            </a:r>
            <a:r>
              <a:rPr lang="en-GB" sz="1100">
                <a:solidFill>
                  <a:schemeClr val="dk1"/>
                </a:solidFill>
                <a:highlight>
                  <a:srgbClr val="FFFFFF"/>
                </a:highlight>
              </a:rPr>
              <a:t>().isOk())</a:t>
            </a:r>
            <a:endParaRPr sz="11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GB" sz="1100">
                <a:solidFill>
                  <a:schemeClr val="dk1"/>
                </a:solidFill>
                <a:highlight>
                  <a:srgbClr val="FFFFFF"/>
                </a:highlight>
              </a:rPr>
              <a:t>               .andExpect(</a:t>
            </a:r>
            <a:r>
              <a:rPr i="1" lang="en-GB" sz="1100">
                <a:solidFill>
                  <a:schemeClr val="dk1"/>
                </a:solidFill>
                <a:highlight>
                  <a:srgbClr val="FFFFFF"/>
                </a:highlight>
              </a:rPr>
              <a:t>content</a:t>
            </a:r>
            <a:r>
              <a:rPr lang="en-GB" sz="1100">
                <a:solidFill>
                  <a:schemeClr val="dk1"/>
                </a:solidFill>
                <a:highlight>
                  <a:srgbClr val="FFFFFF"/>
                </a:highlight>
              </a:rPr>
              <a:t>().string(</a:t>
            </a:r>
            <a:r>
              <a:rPr i="1" lang="en-GB" sz="1100">
                <a:solidFill>
                  <a:schemeClr val="dk1"/>
                </a:solidFill>
                <a:highlight>
                  <a:srgbClr val="FFFFFF"/>
                </a:highlight>
              </a:rPr>
              <a:t>containsString</a:t>
            </a:r>
            <a:r>
              <a:rPr lang="en-GB" sz="1100">
                <a:solidFill>
                  <a:schemeClr val="dk1"/>
                </a:solidFill>
                <a:highlight>
                  <a:srgbClr val="FFFFFF"/>
                </a:highlight>
              </a:rPr>
              <a:t>(</a:t>
            </a:r>
            <a:r>
              <a:rPr b="1" lang="en-GB" sz="1100">
                <a:solidFill>
                  <a:srgbClr val="008000"/>
                </a:solidFill>
                <a:highlight>
                  <a:srgbClr val="FFFFFF"/>
                </a:highlight>
              </a:rPr>
              <a:t>"Welcome Mock!"</a:t>
            </a:r>
            <a:r>
              <a:rPr lang="en-GB" sz="1100">
                <a:solidFill>
                  <a:schemeClr val="dk1"/>
                </a:solidFill>
                <a:highlight>
                  <a:srgbClr val="FFFFFF"/>
                </a:highlight>
              </a:rPr>
              <a:t>)));</a:t>
            </a:r>
            <a:endParaRPr sz="11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GB" sz="1100">
                <a:solidFill>
                  <a:schemeClr val="dk1"/>
                </a:solidFill>
                <a:highlight>
                  <a:srgbClr val="FFFFFF"/>
                </a:highlight>
              </a:rPr>
              <a:t>   }</a:t>
            </a:r>
            <a:endParaRPr sz="11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GB" sz="1100">
                <a:solidFill>
                  <a:schemeClr val="dk1"/>
                </a:solidFill>
                <a:highlight>
                  <a:srgbClr val="FFFFFF"/>
                </a:highlight>
              </a:rPr>
              <a:t>}</a:t>
            </a:r>
            <a:endParaRPr sz="1100">
              <a:solidFill>
                <a:schemeClr val="dk1"/>
              </a:solidFill>
              <a:highlight>
                <a:srgbClr val="FFFFFF"/>
              </a:highlight>
            </a:endParaRPr>
          </a:p>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Exercises</a:t>
            </a:r>
            <a:endParaRPr/>
          </a:p>
        </p:txBody>
      </p:sp>
      <p:sp>
        <p:nvSpPr>
          <p:cNvPr id="164" name="Google Shape;164;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GB"/>
              <a:t>Test Fetch Transaction Endpoint Not Found Case</a:t>
            </a:r>
            <a:endParaRPr/>
          </a:p>
          <a:p>
            <a:pPr indent="-342900" lvl="0" marL="457200" rtl="0" algn="l">
              <a:spcBef>
                <a:spcPts val="0"/>
              </a:spcBef>
              <a:spcAft>
                <a:spcPts val="0"/>
              </a:spcAft>
              <a:buSzPts val="1800"/>
              <a:buAutoNum type="arabicPeriod"/>
            </a:pPr>
            <a:r>
              <a:rPr lang="en-GB"/>
              <a:t>Test UserRepository with @DataJPATest</a:t>
            </a:r>
            <a:endParaRPr/>
          </a:p>
          <a:p>
            <a:pPr indent="-342900" lvl="0" marL="457200" rtl="0" algn="l">
              <a:spcBef>
                <a:spcPts val="0"/>
              </a:spcBef>
              <a:spcAft>
                <a:spcPts val="0"/>
              </a:spcAft>
              <a:buSzPts val="1800"/>
              <a:buAutoNum type="arabicPeriod"/>
            </a:pPr>
            <a:r>
              <a:rPr lang="en-GB"/>
              <a:t>Test TransactionController by loading specific context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References</a:t>
            </a:r>
            <a:endParaRPr/>
          </a:p>
        </p:txBody>
      </p:sp>
      <p:sp>
        <p:nvSpPr>
          <p:cNvPr id="170" name="Google Shape;170;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u="sng">
                <a:solidFill>
                  <a:schemeClr val="hlink"/>
                </a:solidFill>
                <a:hlinkClick r:id="rId3"/>
              </a:rPr>
              <a:t>https://spring.io/guides/gs/testing-web/</a:t>
            </a:r>
            <a:endParaRPr/>
          </a:p>
          <a:p>
            <a:pPr indent="-342900" lvl="0" marL="457200" rtl="0" algn="l">
              <a:spcBef>
                <a:spcPts val="0"/>
              </a:spcBef>
              <a:spcAft>
                <a:spcPts val="0"/>
              </a:spcAft>
              <a:buSzPts val="1800"/>
              <a:buChar char="●"/>
            </a:pPr>
            <a:r>
              <a:rPr lang="en-GB" u="sng">
                <a:solidFill>
                  <a:schemeClr val="hlink"/>
                </a:solidFill>
                <a:hlinkClick r:id="rId4"/>
              </a:rPr>
              <a:t>https://www.baeldung.com/integration-testing-in-spring</a:t>
            </a:r>
            <a:endParaRPr/>
          </a:p>
          <a:p>
            <a:pPr indent="-342900" lvl="0" marL="457200" rtl="0" algn="l">
              <a:spcBef>
                <a:spcPts val="0"/>
              </a:spcBef>
              <a:spcAft>
                <a:spcPts val="0"/>
              </a:spcAft>
              <a:buSzPts val="1800"/>
              <a:buChar char="●"/>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Contents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chemeClr val="dk1"/>
              </a:buClr>
              <a:buSzPts val="1800"/>
              <a:buChar char="●"/>
            </a:pPr>
            <a:r>
              <a:rPr lang="en-GB">
                <a:solidFill>
                  <a:schemeClr val="dk1"/>
                </a:solidFill>
              </a:rPr>
              <a:t>Resolve Time Zone Issue</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GB">
                <a:solidFill>
                  <a:schemeClr val="dk1"/>
                </a:solidFill>
              </a:rPr>
              <a:t>Database Initialization</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GB">
                <a:solidFill>
                  <a:schemeClr val="dk1"/>
                </a:solidFill>
              </a:rPr>
              <a:t>Custom Queries Exercises</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GB">
                <a:solidFill>
                  <a:schemeClr val="dk1"/>
                </a:solidFill>
              </a:rPr>
              <a:t>Spring Boot Starter Test</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GB">
                <a:solidFill>
                  <a:schemeClr val="dk1"/>
                </a:solidFill>
              </a:rPr>
              <a:t>Spring Data JPA - @DataJpaTest</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Resolve Time Zone Issue</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400"/>
          </a:p>
          <a:p>
            <a:pPr indent="0" lvl="0" marL="0" rtl="0" algn="l">
              <a:spcBef>
                <a:spcPts val="1600"/>
              </a:spcBef>
              <a:spcAft>
                <a:spcPts val="0"/>
              </a:spcAft>
              <a:buNone/>
            </a:pPr>
            <a:r>
              <a:t/>
            </a:r>
            <a:endParaRPr sz="2400"/>
          </a:p>
          <a:p>
            <a:pPr indent="0" lvl="0" marL="0" rtl="0" algn="l">
              <a:spcBef>
                <a:spcPts val="1600"/>
              </a:spcBef>
              <a:spcAft>
                <a:spcPts val="1600"/>
              </a:spcAft>
              <a:buNone/>
            </a:pPr>
            <a:r>
              <a:rPr lang="en-GB" sz="2400"/>
              <a:t>jdbc:mysql://localhost:3307/money-transfer-app?</a:t>
            </a:r>
            <a:r>
              <a:rPr b="1" lang="en-GB" sz="2400"/>
              <a:t>serverTimezone=UTC</a:t>
            </a:r>
            <a:endParaRPr b="1"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Database Initialization</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E69138"/>
                </a:solidFill>
              </a:rPr>
              <a:t>spring.jpa.hibernate.ddl-auto</a:t>
            </a:r>
            <a:endParaRPr b="1">
              <a:solidFill>
                <a:srgbClr val="E69138"/>
              </a:solidFill>
            </a:endParaRPr>
          </a:p>
          <a:p>
            <a:pPr indent="-342900" lvl="0" marL="698500" rtl="0" algn="l">
              <a:lnSpc>
                <a:spcPct val="142857"/>
              </a:lnSpc>
              <a:spcBef>
                <a:spcPts val="1600"/>
              </a:spcBef>
              <a:spcAft>
                <a:spcPts val="0"/>
              </a:spcAft>
              <a:buClr>
                <a:srgbClr val="34302D"/>
              </a:buClr>
              <a:buSzPts val="1800"/>
              <a:buChar char="●"/>
            </a:pPr>
            <a:r>
              <a:rPr lang="en-GB">
                <a:solidFill>
                  <a:srgbClr val="305CB5"/>
                </a:solidFill>
                <a:highlight>
                  <a:srgbClr val="F7F7F9"/>
                </a:highlight>
                <a:latin typeface="Consolas"/>
                <a:ea typeface="Consolas"/>
                <a:cs typeface="Consolas"/>
                <a:sym typeface="Consolas"/>
              </a:rPr>
              <a:t>none</a:t>
            </a:r>
            <a:r>
              <a:rPr lang="en-GB">
                <a:solidFill>
                  <a:srgbClr val="34302D"/>
                </a:solidFill>
                <a:highlight>
                  <a:srgbClr val="F1F1F1"/>
                </a:highlight>
              </a:rPr>
              <a:t>: The default for </a:t>
            </a:r>
            <a:r>
              <a:rPr lang="en-GB">
                <a:solidFill>
                  <a:srgbClr val="305CB5"/>
                </a:solidFill>
                <a:highlight>
                  <a:srgbClr val="F7F7F9"/>
                </a:highlight>
                <a:latin typeface="Consolas"/>
                <a:ea typeface="Consolas"/>
                <a:cs typeface="Consolas"/>
                <a:sym typeface="Consolas"/>
              </a:rPr>
              <a:t>MySQL</a:t>
            </a:r>
            <a:r>
              <a:rPr lang="en-GB">
                <a:solidFill>
                  <a:srgbClr val="34302D"/>
                </a:solidFill>
                <a:highlight>
                  <a:srgbClr val="F1F1F1"/>
                </a:highlight>
              </a:rPr>
              <a:t>. No change is made to the database structure.</a:t>
            </a:r>
            <a:endParaRPr>
              <a:solidFill>
                <a:srgbClr val="34302D"/>
              </a:solidFill>
              <a:highlight>
                <a:srgbClr val="F1F1F1"/>
              </a:highlight>
            </a:endParaRPr>
          </a:p>
          <a:p>
            <a:pPr indent="-342900" lvl="0" marL="698500" rtl="0" algn="l">
              <a:lnSpc>
                <a:spcPct val="142857"/>
              </a:lnSpc>
              <a:spcBef>
                <a:spcPts val="0"/>
              </a:spcBef>
              <a:spcAft>
                <a:spcPts val="0"/>
              </a:spcAft>
              <a:buClr>
                <a:srgbClr val="34302D"/>
              </a:buClr>
              <a:buSzPts val="1800"/>
              <a:buChar char="●"/>
            </a:pPr>
            <a:r>
              <a:rPr lang="en-GB">
                <a:solidFill>
                  <a:srgbClr val="305CB5"/>
                </a:solidFill>
                <a:highlight>
                  <a:srgbClr val="F7F7F9"/>
                </a:highlight>
                <a:latin typeface="Consolas"/>
                <a:ea typeface="Consolas"/>
                <a:cs typeface="Consolas"/>
                <a:sym typeface="Consolas"/>
              </a:rPr>
              <a:t>update</a:t>
            </a:r>
            <a:r>
              <a:rPr lang="en-GB">
                <a:solidFill>
                  <a:srgbClr val="34302D"/>
                </a:solidFill>
                <a:highlight>
                  <a:srgbClr val="F1F1F1"/>
                </a:highlight>
              </a:rPr>
              <a:t>: Hibernate changes the database according to the given entity structures.</a:t>
            </a:r>
            <a:endParaRPr>
              <a:solidFill>
                <a:srgbClr val="34302D"/>
              </a:solidFill>
              <a:highlight>
                <a:srgbClr val="F1F1F1"/>
              </a:highlight>
            </a:endParaRPr>
          </a:p>
          <a:p>
            <a:pPr indent="-342900" lvl="0" marL="698500" rtl="0" algn="l">
              <a:lnSpc>
                <a:spcPct val="142857"/>
              </a:lnSpc>
              <a:spcBef>
                <a:spcPts val="0"/>
              </a:spcBef>
              <a:spcAft>
                <a:spcPts val="0"/>
              </a:spcAft>
              <a:buClr>
                <a:srgbClr val="34302D"/>
              </a:buClr>
              <a:buSzPts val="1800"/>
              <a:buChar char="●"/>
            </a:pPr>
            <a:r>
              <a:rPr lang="en-GB">
                <a:solidFill>
                  <a:srgbClr val="305CB5"/>
                </a:solidFill>
                <a:highlight>
                  <a:srgbClr val="F7F7F9"/>
                </a:highlight>
                <a:latin typeface="Consolas"/>
                <a:ea typeface="Consolas"/>
                <a:cs typeface="Consolas"/>
                <a:sym typeface="Consolas"/>
              </a:rPr>
              <a:t>create</a:t>
            </a:r>
            <a:r>
              <a:rPr lang="en-GB">
                <a:solidFill>
                  <a:srgbClr val="34302D"/>
                </a:solidFill>
                <a:highlight>
                  <a:srgbClr val="F1F1F1"/>
                </a:highlight>
              </a:rPr>
              <a:t>: Creates the database every time but does not drop it on close.</a:t>
            </a:r>
            <a:endParaRPr>
              <a:solidFill>
                <a:srgbClr val="34302D"/>
              </a:solidFill>
              <a:highlight>
                <a:srgbClr val="F1F1F1"/>
              </a:highlight>
            </a:endParaRPr>
          </a:p>
          <a:p>
            <a:pPr indent="-342900" lvl="0" marL="698500" rtl="0" algn="l">
              <a:lnSpc>
                <a:spcPct val="142857"/>
              </a:lnSpc>
              <a:spcBef>
                <a:spcPts val="0"/>
              </a:spcBef>
              <a:spcAft>
                <a:spcPts val="0"/>
              </a:spcAft>
              <a:buClr>
                <a:srgbClr val="34302D"/>
              </a:buClr>
              <a:buSzPts val="1800"/>
              <a:buChar char="●"/>
            </a:pPr>
            <a:r>
              <a:rPr lang="en-GB">
                <a:solidFill>
                  <a:srgbClr val="305CB5"/>
                </a:solidFill>
                <a:highlight>
                  <a:srgbClr val="F7F7F9"/>
                </a:highlight>
                <a:latin typeface="Consolas"/>
                <a:ea typeface="Consolas"/>
                <a:cs typeface="Consolas"/>
                <a:sym typeface="Consolas"/>
              </a:rPr>
              <a:t>create-drop</a:t>
            </a:r>
            <a:r>
              <a:rPr lang="en-GB">
                <a:solidFill>
                  <a:srgbClr val="34302D"/>
                </a:solidFill>
                <a:highlight>
                  <a:srgbClr val="F1F1F1"/>
                </a:highlight>
              </a:rPr>
              <a:t>: Creates the database and drops it when </a:t>
            </a:r>
            <a:r>
              <a:rPr lang="en-GB">
                <a:solidFill>
                  <a:srgbClr val="305CB5"/>
                </a:solidFill>
                <a:highlight>
                  <a:srgbClr val="F7F7F9"/>
                </a:highlight>
                <a:latin typeface="Consolas"/>
                <a:ea typeface="Consolas"/>
                <a:cs typeface="Consolas"/>
                <a:sym typeface="Consolas"/>
              </a:rPr>
              <a:t>SessionFactory</a:t>
            </a:r>
            <a:r>
              <a:rPr lang="en-GB">
                <a:solidFill>
                  <a:srgbClr val="34302D"/>
                </a:solidFill>
                <a:highlight>
                  <a:srgbClr val="F1F1F1"/>
                </a:highlight>
              </a:rPr>
              <a:t> closes.</a:t>
            </a:r>
            <a:endParaRPr>
              <a:solidFill>
                <a:srgbClr val="34302D"/>
              </a:solidFill>
              <a:highlight>
                <a:srgbClr val="F1F1F1"/>
              </a:highlight>
            </a:endParaRPr>
          </a:p>
          <a:p>
            <a:pPr indent="-295275" lvl="0" marL="698500" rtl="0" algn="l">
              <a:lnSpc>
                <a:spcPct val="142857"/>
              </a:lnSpc>
              <a:spcBef>
                <a:spcPts val="0"/>
              </a:spcBef>
              <a:spcAft>
                <a:spcPts val="0"/>
              </a:spcAft>
              <a:buClr>
                <a:srgbClr val="34302D"/>
              </a:buClr>
              <a:buSzPts val="1050"/>
              <a:buChar char="●"/>
            </a:pPr>
            <a:r>
              <a:rPr lang="en-GB">
                <a:solidFill>
                  <a:srgbClr val="305CB5"/>
                </a:solidFill>
                <a:highlight>
                  <a:srgbClr val="F7F7F9"/>
                </a:highlight>
                <a:latin typeface="Consolas"/>
                <a:ea typeface="Consolas"/>
                <a:cs typeface="Consolas"/>
                <a:sym typeface="Consolas"/>
              </a:rPr>
              <a:t>validate</a:t>
            </a:r>
            <a:r>
              <a:rPr lang="en-GB">
                <a:solidFill>
                  <a:srgbClr val="34302D"/>
                </a:solidFill>
                <a:highlight>
                  <a:srgbClr val="F1F1F1"/>
                </a:highlight>
              </a:rPr>
              <a:t>:  simply validates and fails if there is an issue</a:t>
            </a:r>
            <a:endParaRPr>
              <a:solidFill>
                <a:srgbClr val="34302D"/>
              </a:solidFill>
              <a:highlight>
                <a:srgbClr val="F1F1F1"/>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Custom Queries Exercises</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rgbClr val="424242"/>
              </a:buClr>
              <a:buSzPts val="1100"/>
              <a:buFont typeface="Source Code Pro"/>
              <a:buAutoNum type="arabicPeriod"/>
            </a:pPr>
            <a:r>
              <a:rPr lang="en-GB" sz="1100">
                <a:solidFill>
                  <a:srgbClr val="424242"/>
                </a:solidFill>
                <a:latin typeface="Source Code Pro"/>
                <a:ea typeface="Source Code Pro"/>
                <a:cs typeface="Source Code Pro"/>
                <a:sym typeface="Source Code Pro"/>
              </a:rPr>
              <a:t>Add birthdate to user using Flyway DB</a:t>
            </a:r>
            <a:endParaRPr sz="1100">
              <a:solidFill>
                <a:srgbClr val="424242"/>
              </a:solidFill>
              <a:latin typeface="Source Code Pro"/>
              <a:ea typeface="Source Code Pro"/>
              <a:cs typeface="Source Code Pro"/>
              <a:sym typeface="Source Code Pro"/>
            </a:endParaRPr>
          </a:p>
          <a:p>
            <a:pPr indent="-298450" lvl="0" marL="457200" rtl="0" algn="l">
              <a:spcBef>
                <a:spcPts val="0"/>
              </a:spcBef>
              <a:spcAft>
                <a:spcPts val="0"/>
              </a:spcAft>
              <a:buClr>
                <a:srgbClr val="424242"/>
              </a:buClr>
              <a:buSzPts val="1100"/>
              <a:buFont typeface="Source Code Pro"/>
              <a:buAutoNum type="arabicPeriod"/>
            </a:pPr>
            <a:r>
              <a:rPr lang="en-GB" sz="1100">
                <a:solidFill>
                  <a:srgbClr val="424242"/>
                </a:solidFill>
                <a:latin typeface="Source Code Pro"/>
                <a:ea typeface="Source Code Pro"/>
                <a:cs typeface="Source Code Pro"/>
                <a:sym typeface="Source Code Pro"/>
              </a:rPr>
              <a:t>Add user filtering endpoints</a:t>
            </a:r>
            <a:endParaRPr sz="1100">
              <a:solidFill>
                <a:srgbClr val="424242"/>
              </a:solidFill>
              <a:latin typeface="Source Code Pro"/>
              <a:ea typeface="Source Code Pro"/>
              <a:cs typeface="Source Code Pro"/>
              <a:sym typeface="Source Code Pro"/>
            </a:endParaRPr>
          </a:p>
          <a:p>
            <a:pPr indent="-298450" lvl="1" marL="914400" rtl="0" algn="l">
              <a:spcBef>
                <a:spcPts val="0"/>
              </a:spcBef>
              <a:spcAft>
                <a:spcPts val="0"/>
              </a:spcAft>
              <a:buClr>
                <a:srgbClr val="424242"/>
              </a:buClr>
              <a:buSzPts val="1100"/>
              <a:buFont typeface="Source Code Pro"/>
              <a:buAutoNum type="alphaLcPeriod"/>
            </a:pPr>
            <a:r>
              <a:rPr lang="en-GB" sz="1100">
                <a:solidFill>
                  <a:srgbClr val="424242"/>
                </a:solidFill>
                <a:latin typeface="Source Code Pro"/>
                <a:ea typeface="Source Code Pro"/>
                <a:cs typeface="Source Code Pro"/>
                <a:sym typeface="Source Code Pro"/>
              </a:rPr>
              <a:t>Find by firstname or lastname or email</a:t>
            </a:r>
            <a:endParaRPr sz="1100">
              <a:solidFill>
                <a:srgbClr val="424242"/>
              </a:solidFill>
              <a:latin typeface="Source Code Pro"/>
              <a:ea typeface="Source Code Pro"/>
              <a:cs typeface="Source Code Pro"/>
              <a:sym typeface="Source Code Pro"/>
            </a:endParaRPr>
          </a:p>
          <a:p>
            <a:pPr indent="-298450" lvl="1" marL="914400" rtl="0" algn="l">
              <a:spcBef>
                <a:spcPts val="0"/>
              </a:spcBef>
              <a:spcAft>
                <a:spcPts val="0"/>
              </a:spcAft>
              <a:buClr>
                <a:srgbClr val="424242"/>
              </a:buClr>
              <a:buSzPts val="1100"/>
              <a:buFont typeface="Source Code Pro"/>
              <a:buAutoNum type="alphaLcPeriod"/>
            </a:pPr>
            <a:r>
              <a:rPr lang="en-GB" sz="1100">
                <a:solidFill>
                  <a:srgbClr val="424242"/>
                </a:solidFill>
                <a:latin typeface="Source Code Pro"/>
                <a:ea typeface="Source Code Pro"/>
                <a:cs typeface="Source Code Pro"/>
                <a:sym typeface="Source Code Pro"/>
              </a:rPr>
              <a:t>Fetch top ten matching</a:t>
            </a:r>
            <a:endParaRPr sz="1100">
              <a:solidFill>
                <a:srgbClr val="424242"/>
              </a:solidFill>
              <a:latin typeface="Source Code Pro"/>
              <a:ea typeface="Source Code Pro"/>
              <a:cs typeface="Source Code Pro"/>
              <a:sym typeface="Source Code Pro"/>
            </a:endParaRPr>
          </a:p>
          <a:p>
            <a:pPr indent="-298450" lvl="1" marL="914400" rtl="0" algn="l">
              <a:spcBef>
                <a:spcPts val="0"/>
              </a:spcBef>
              <a:spcAft>
                <a:spcPts val="0"/>
              </a:spcAft>
              <a:buClr>
                <a:srgbClr val="424242"/>
              </a:buClr>
              <a:buSzPts val="1100"/>
              <a:buFont typeface="Source Code Pro"/>
              <a:buAutoNum type="alphaLcPeriod"/>
            </a:pPr>
            <a:r>
              <a:rPr lang="en-GB" sz="1100">
                <a:solidFill>
                  <a:srgbClr val="424242"/>
                </a:solidFill>
                <a:latin typeface="Source Code Pro"/>
                <a:ea typeface="Source Code Pro"/>
                <a:cs typeface="Source Code Pro"/>
                <a:sym typeface="Source Code Pro"/>
              </a:rPr>
              <a:t>Make parameters optional</a:t>
            </a:r>
            <a:endParaRPr sz="1100">
              <a:solidFill>
                <a:srgbClr val="424242"/>
              </a:solidFill>
              <a:latin typeface="Source Code Pro"/>
              <a:ea typeface="Source Code Pro"/>
              <a:cs typeface="Source Code Pro"/>
              <a:sym typeface="Source Code Pro"/>
            </a:endParaRPr>
          </a:p>
          <a:p>
            <a:pPr indent="-298450" lvl="1" marL="914400" rtl="0" algn="l">
              <a:spcBef>
                <a:spcPts val="0"/>
              </a:spcBef>
              <a:spcAft>
                <a:spcPts val="0"/>
              </a:spcAft>
              <a:buClr>
                <a:srgbClr val="424242"/>
              </a:buClr>
              <a:buSzPts val="1100"/>
              <a:buFont typeface="Source Code Pro"/>
              <a:buAutoNum type="alphaLcPeriod"/>
            </a:pPr>
            <a:r>
              <a:rPr lang="en-GB" sz="1100">
                <a:solidFill>
                  <a:srgbClr val="424242"/>
                </a:solidFill>
                <a:latin typeface="Source Code Pro"/>
                <a:ea typeface="Source Code Pro"/>
                <a:cs typeface="Source Code Pro"/>
                <a:sym typeface="Source Code Pro"/>
              </a:rPr>
              <a:t>Ignore case</a:t>
            </a:r>
            <a:endParaRPr sz="1100">
              <a:solidFill>
                <a:srgbClr val="424242"/>
              </a:solidFill>
              <a:latin typeface="Source Code Pro"/>
              <a:ea typeface="Source Code Pro"/>
              <a:cs typeface="Source Code Pro"/>
              <a:sym typeface="Source Code Pro"/>
            </a:endParaRPr>
          </a:p>
          <a:p>
            <a:pPr indent="-298450" lvl="0" marL="457200" rtl="0" algn="l">
              <a:spcBef>
                <a:spcPts val="0"/>
              </a:spcBef>
              <a:spcAft>
                <a:spcPts val="0"/>
              </a:spcAft>
              <a:buClr>
                <a:srgbClr val="424242"/>
              </a:buClr>
              <a:buSzPts val="1100"/>
              <a:buFont typeface="Source Code Pro"/>
              <a:buAutoNum type="arabicPeriod"/>
            </a:pPr>
            <a:r>
              <a:rPr lang="en-GB" sz="1100">
                <a:solidFill>
                  <a:srgbClr val="424242"/>
                </a:solidFill>
                <a:latin typeface="Source Code Pro"/>
                <a:ea typeface="Source Code Pro"/>
                <a:cs typeface="Source Code Pro"/>
                <a:sym typeface="Source Code Pro"/>
              </a:rPr>
              <a:t>Add transaction filtering logic by transaction id</a:t>
            </a:r>
            <a:endParaRPr sz="1100">
              <a:solidFill>
                <a:srgbClr val="424242"/>
              </a:solidFill>
              <a:latin typeface="Source Code Pro"/>
              <a:ea typeface="Source Code Pro"/>
              <a:cs typeface="Source Code Pro"/>
              <a:sym typeface="Source Code Pro"/>
            </a:endParaRPr>
          </a:p>
          <a:p>
            <a:pPr indent="-298450" lvl="0" marL="457200" rtl="0" algn="l">
              <a:spcBef>
                <a:spcPts val="0"/>
              </a:spcBef>
              <a:spcAft>
                <a:spcPts val="0"/>
              </a:spcAft>
              <a:buClr>
                <a:srgbClr val="424242"/>
              </a:buClr>
              <a:buSzPts val="1100"/>
              <a:buFont typeface="Source Code Pro"/>
              <a:buAutoNum type="arabicPeriod"/>
            </a:pPr>
            <a:r>
              <a:rPr lang="en-GB" sz="1100">
                <a:solidFill>
                  <a:srgbClr val="424242"/>
                </a:solidFill>
                <a:latin typeface="Source Code Pro"/>
                <a:ea typeface="Source Code Pro"/>
                <a:cs typeface="Source Code Pro"/>
                <a:sym typeface="Source Code Pro"/>
              </a:rPr>
              <a:t>Add transaction monitoring columns. They should be automatically saved</a:t>
            </a:r>
            <a:endParaRPr sz="1100">
              <a:solidFill>
                <a:srgbClr val="424242"/>
              </a:solidFill>
              <a:latin typeface="Source Code Pro"/>
              <a:ea typeface="Source Code Pro"/>
              <a:cs typeface="Source Code Pro"/>
              <a:sym typeface="Source Code Pro"/>
            </a:endParaRPr>
          </a:p>
          <a:p>
            <a:pPr indent="-298450" lvl="1" marL="914400" rtl="0" algn="l">
              <a:spcBef>
                <a:spcPts val="0"/>
              </a:spcBef>
              <a:spcAft>
                <a:spcPts val="0"/>
              </a:spcAft>
              <a:buClr>
                <a:srgbClr val="424242"/>
              </a:buClr>
              <a:buSzPts val="1100"/>
              <a:buFont typeface="Source Code Pro"/>
              <a:buAutoNum type="alphaLcPeriod"/>
            </a:pPr>
            <a:r>
              <a:rPr lang="en-GB" sz="1100">
                <a:solidFill>
                  <a:srgbClr val="424242"/>
                </a:solidFill>
                <a:latin typeface="Source Code Pro"/>
                <a:ea typeface="Source Code Pro"/>
                <a:cs typeface="Source Code Pro"/>
                <a:sym typeface="Source Code Pro"/>
              </a:rPr>
              <a:t>Created date</a:t>
            </a:r>
            <a:endParaRPr sz="1100">
              <a:solidFill>
                <a:srgbClr val="424242"/>
              </a:solidFill>
              <a:latin typeface="Source Code Pro"/>
              <a:ea typeface="Source Code Pro"/>
              <a:cs typeface="Source Code Pro"/>
              <a:sym typeface="Source Code Pro"/>
            </a:endParaRPr>
          </a:p>
          <a:p>
            <a:pPr indent="-298450" lvl="1" marL="914400" rtl="0" algn="l">
              <a:spcBef>
                <a:spcPts val="0"/>
              </a:spcBef>
              <a:spcAft>
                <a:spcPts val="0"/>
              </a:spcAft>
              <a:buClr>
                <a:srgbClr val="424242"/>
              </a:buClr>
              <a:buSzPts val="1100"/>
              <a:buFont typeface="Source Code Pro"/>
              <a:buAutoNum type="alphaLcPeriod"/>
            </a:pPr>
            <a:r>
              <a:rPr lang="en-GB" sz="1100">
                <a:solidFill>
                  <a:srgbClr val="424242"/>
                </a:solidFill>
                <a:latin typeface="Source Code Pro"/>
                <a:ea typeface="Source Code Pro"/>
                <a:cs typeface="Source Code Pro"/>
                <a:sym typeface="Source Code Pro"/>
              </a:rPr>
              <a:t>Modified date</a:t>
            </a:r>
            <a:endParaRPr sz="1100">
              <a:solidFill>
                <a:srgbClr val="424242"/>
              </a:solidFill>
              <a:latin typeface="Source Code Pro"/>
              <a:ea typeface="Source Code Pro"/>
              <a:cs typeface="Source Code Pro"/>
              <a:sym typeface="Source Code Pro"/>
            </a:endParaRPr>
          </a:p>
          <a:p>
            <a:pPr indent="-298450" lvl="0" marL="457200" rtl="0" algn="l">
              <a:spcBef>
                <a:spcPts val="0"/>
              </a:spcBef>
              <a:spcAft>
                <a:spcPts val="0"/>
              </a:spcAft>
              <a:buClr>
                <a:srgbClr val="424242"/>
              </a:buClr>
              <a:buSzPts val="1100"/>
              <a:buFont typeface="Source Code Pro"/>
              <a:buAutoNum type="arabicPeriod"/>
            </a:pPr>
            <a:r>
              <a:rPr lang="en-GB" sz="1100">
                <a:solidFill>
                  <a:srgbClr val="424242"/>
                </a:solidFill>
                <a:latin typeface="Source Code Pro"/>
                <a:ea typeface="Source Code Pro"/>
                <a:cs typeface="Source Code Pro"/>
                <a:sym typeface="Source Code Pro"/>
              </a:rPr>
              <a:t>Add active column to users table</a:t>
            </a:r>
            <a:endParaRPr sz="1100">
              <a:solidFill>
                <a:srgbClr val="424242"/>
              </a:solidFill>
              <a:latin typeface="Source Code Pro"/>
              <a:ea typeface="Source Code Pro"/>
              <a:cs typeface="Source Code Pro"/>
              <a:sym typeface="Source Code Pro"/>
            </a:endParaRPr>
          </a:p>
          <a:p>
            <a:pPr indent="-298450" lvl="1" marL="914400" rtl="0" algn="l">
              <a:spcBef>
                <a:spcPts val="0"/>
              </a:spcBef>
              <a:spcAft>
                <a:spcPts val="0"/>
              </a:spcAft>
              <a:buClr>
                <a:srgbClr val="424242"/>
              </a:buClr>
              <a:buSzPts val="1100"/>
              <a:buFont typeface="Source Code Pro"/>
              <a:buAutoNum type="alphaLcPeriod"/>
            </a:pPr>
            <a:r>
              <a:rPr lang="en-GB" sz="1100">
                <a:solidFill>
                  <a:srgbClr val="424242"/>
                </a:solidFill>
                <a:latin typeface="Source Code Pro"/>
                <a:ea typeface="Source Code Pro"/>
                <a:cs typeface="Source Code Pro"/>
                <a:sym typeface="Source Code Pro"/>
              </a:rPr>
              <a:t>Write custom query to fetch active users</a:t>
            </a:r>
            <a:endParaRPr sz="1100">
              <a:solidFill>
                <a:srgbClr val="424242"/>
              </a:solidFill>
              <a:latin typeface="Source Code Pro"/>
              <a:ea typeface="Source Code Pro"/>
              <a:cs typeface="Source Code Pro"/>
              <a:sym typeface="Source Code Pro"/>
            </a:endParaRPr>
          </a:p>
          <a:p>
            <a:pPr indent="-298450" lvl="0" marL="457200" rtl="0" algn="l">
              <a:spcBef>
                <a:spcPts val="0"/>
              </a:spcBef>
              <a:spcAft>
                <a:spcPts val="0"/>
              </a:spcAft>
              <a:buClr>
                <a:srgbClr val="424242"/>
              </a:buClr>
              <a:buSzPts val="1100"/>
              <a:buFont typeface="Source Code Pro"/>
              <a:buAutoNum type="arabicPeriod"/>
            </a:pPr>
            <a:r>
              <a:rPr lang="en-GB" sz="1100">
                <a:solidFill>
                  <a:srgbClr val="424242"/>
                </a:solidFill>
                <a:latin typeface="Source Code Pro"/>
                <a:ea typeface="Source Code Pro"/>
                <a:cs typeface="Source Code Pro"/>
                <a:sym typeface="Source Code Pro"/>
              </a:rPr>
              <a:t>Filter transactions by currency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1717650" y="2188950"/>
            <a:ext cx="5708700" cy="76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3600">
                <a:solidFill>
                  <a:srgbClr val="E69138"/>
                </a:solidFill>
              </a:rPr>
              <a:t>How Do You Write Tests?</a:t>
            </a:r>
            <a:endParaRPr b="1" sz="3600">
              <a:solidFill>
                <a:srgbClr val="E69138"/>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Spring Data JPA @DataJpaTest</a:t>
            </a:r>
            <a:endParaRPr/>
          </a:p>
        </p:txBody>
      </p:sp>
      <p:sp>
        <p:nvSpPr>
          <p:cNvPr id="90" name="Google Shape;90;p19"/>
          <p:cNvSpPr txBox="1"/>
          <p:nvPr>
            <p:ph idx="1" type="body"/>
          </p:nvPr>
        </p:nvSpPr>
        <p:spPr>
          <a:xfrm>
            <a:off x="311700" y="1152475"/>
            <a:ext cx="4809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100">
                <a:solidFill>
                  <a:srgbClr val="808000"/>
                </a:solidFill>
                <a:highlight>
                  <a:srgbClr val="FFFFFF"/>
                </a:highlight>
              </a:rPr>
              <a:t>@RunWith</a:t>
            </a:r>
            <a:r>
              <a:rPr lang="en-GB" sz="1100">
                <a:solidFill>
                  <a:schemeClr val="dk1"/>
                </a:solidFill>
                <a:highlight>
                  <a:srgbClr val="FFFFFF"/>
                </a:highlight>
              </a:rPr>
              <a:t>(SpringRunner.</a:t>
            </a:r>
            <a:r>
              <a:rPr b="1" lang="en-GB" sz="1100">
                <a:solidFill>
                  <a:srgbClr val="000080"/>
                </a:solidFill>
                <a:highlight>
                  <a:srgbClr val="FFFFFF"/>
                </a:highlight>
              </a:rPr>
              <a:t>class</a:t>
            </a:r>
            <a:r>
              <a:rPr lang="en-GB" sz="1100">
                <a:solidFill>
                  <a:schemeClr val="dk1"/>
                </a:solidFill>
                <a:highlight>
                  <a:srgbClr val="FFFFFF"/>
                </a:highlight>
              </a:rPr>
              <a:t>)</a:t>
            </a:r>
            <a:endParaRPr sz="11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GB" sz="1100">
                <a:solidFill>
                  <a:srgbClr val="808000"/>
                </a:solidFill>
                <a:highlight>
                  <a:srgbClr val="FFFFFF"/>
                </a:highlight>
              </a:rPr>
              <a:t>@DataJpaTest</a:t>
            </a:r>
            <a:endParaRPr sz="1100">
              <a:solidFill>
                <a:srgbClr val="808000"/>
              </a:solidFill>
              <a:highlight>
                <a:srgbClr val="FFFFFF"/>
              </a:highlight>
            </a:endParaRPr>
          </a:p>
          <a:p>
            <a:pPr indent="0" lvl="0" marL="0" rtl="0" algn="l">
              <a:spcBef>
                <a:spcPts val="0"/>
              </a:spcBef>
              <a:spcAft>
                <a:spcPts val="0"/>
              </a:spcAft>
              <a:buClr>
                <a:schemeClr val="dk1"/>
              </a:buClr>
              <a:buSzPts val="1100"/>
              <a:buFont typeface="Arial"/>
              <a:buNone/>
            </a:pPr>
            <a:r>
              <a:rPr b="1" lang="en-GB" sz="1100">
                <a:solidFill>
                  <a:srgbClr val="000080"/>
                </a:solidFill>
                <a:highlight>
                  <a:srgbClr val="FFFFFF"/>
                </a:highlight>
              </a:rPr>
              <a:t>public class </a:t>
            </a:r>
            <a:r>
              <a:rPr lang="en-GB" sz="1100">
                <a:solidFill>
                  <a:schemeClr val="dk1"/>
                </a:solidFill>
                <a:highlight>
                  <a:srgbClr val="FFFFFF"/>
                </a:highlight>
              </a:rPr>
              <a:t>UserRepositoryTest {</a:t>
            </a:r>
            <a:endParaRPr sz="11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GB" sz="1100">
                <a:solidFill>
                  <a:schemeClr val="dk1"/>
                </a:solidFill>
                <a:highlight>
                  <a:srgbClr val="FFFFFF"/>
                </a:highlight>
              </a:rPr>
              <a:t>   </a:t>
            </a:r>
            <a:r>
              <a:rPr lang="en-GB" sz="1100">
                <a:solidFill>
                  <a:srgbClr val="808000"/>
                </a:solidFill>
                <a:highlight>
                  <a:srgbClr val="FFFFFF"/>
                </a:highlight>
              </a:rPr>
              <a:t>@Test</a:t>
            </a:r>
            <a:endParaRPr sz="1100">
              <a:solidFill>
                <a:srgbClr val="808000"/>
              </a:solidFill>
              <a:highlight>
                <a:srgbClr val="FFFFFF"/>
              </a:highlight>
            </a:endParaRPr>
          </a:p>
          <a:p>
            <a:pPr indent="0" lvl="0" marL="0" rtl="0" algn="l">
              <a:spcBef>
                <a:spcPts val="0"/>
              </a:spcBef>
              <a:spcAft>
                <a:spcPts val="0"/>
              </a:spcAft>
              <a:buClr>
                <a:schemeClr val="dk1"/>
              </a:buClr>
              <a:buSzPts val="1100"/>
              <a:buFont typeface="Arial"/>
              <a:buNone/>
            </a:pPr>
            <a:r>
              <a:rPr lang="en-GB" sz="1100">
                <a:solidFill>
                  <a:srgbClr val="808000"/>
                </a:solidFill>
                <a:highlight>
                  <a:srgbClr val="FFFFFF"/>
                </a:highlight>
              </a:rPr>
              <a:t>   </a:t>
            </a:r>
            <a:r>
              <a:rPr b="1" lang="en-GB" sz="1100">
                <a:solidFill>
                  <a:srgbClr val="000080"/>
                </a:solidFill>
                <a:highlight>
                  <a:srgbClr val="FFFFFF"/>
                </a:highlight>
              </a:rPr>
              <a:t>public void </a:t>
            </a:r>
            <a:r>
              <a:rPr lang="en-GB" sz="1100">
                <a:solidFill>
                  <a:schemeClr val="dk1"/>
                </a:solidFill>
                <a:highlight>
                  <a:srgbClr val="FFFFFF"/>
                </a:highlight>
              </a:rPr>
              <a:t>testFindByFirstName() </a:t>
            </a:r>
            <a:r>
              <a:rPr b="1" lang="en-GB" sz="1100">
                <a:solidFill>
                  <a:srgbClr val="000080"/>
                </a:solidFill>
                <a:highlight>
                  <a:srgbClr val="FFFFFF"/>
                </a:highlight>
              </a:rPr>
              <a:t>throws </a:t>
            </a:r>
            <a:r>
              <a:rPr lang="en-GB" sz="1100">
                <a:solidFill>
                  <a:schemeClr val="dk1"/>
                </a:solidFill>
                <a:highlight>
                  <a:srgbClr val="FFFFFF"/>
                </a:highlight>
              </a:rPr>
              <a:t>Exception {</a:t>
            </a:r>
            <a:endParaRPr sz="11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GB" sz="1100">
                <a:solidFill>
                  <a:schemeClr val="dk1"/>
                </a:solidFill>
                <a:highlight>
                  <a:srgbClr val="FFFFFF"/>
                </a:highlight>
              </a:rPr>
              <a:t>       User mockUser = </a:t>
            </a:r>
            <a:r>
              <a:rPr b="1" lang="en-GB" sz="1100">
                <a:solidFill>
                  <a:srgbClr val="000080"/>
                </a:solidFill>
                <a:highlight>
                  <a:srgbClr val="FFFFFF"/>
                </a:highlight>
              </a:rPr>
              <a:t>new </a:t>
            </a:r>
            <a:r>
              <a:rPr lang="en-GB" sz="1100">
                <a:solidFill>
                  <a:schemeClr val="dk1"/>
                </a:solidFill>
                <a:highlight>
                  <a:srgbClr val="FFFFFF"/>
                </a:highlight>
              </a:rPr>
              <a:t>User();</a:t>
            </a:r>
            <a:endParaRPr sz="11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GB" sz="1100">
                <a:solidFill>
                  <a:schemeClr val="dk1"/>
                </a:solidFill>
                <a:highlight>
                  <a:srgbClr val="FFFFFF"/>
                </a:highlight>
              </a:rPr>
              <a:t>       mockUser.setFirstName(</a:t>
            </a:r>
            <a:r>
              <a:rPr b="1" lang="en-GB" sz="1100">
                <a:solidFill>
                  <a:srgbClr val="008000"/>
                </a:solidFill>
                <a:highlight>
                  <a:srgbClr val="FFFFFF"/>
                </a:highlight>
              </a:rPr>
              <a:t>"Chyngyz"</a:t>
            </a:r>
            <a:r>
              <a:rPr lang="en-GB" sz="1100">
                <a:solidFill>
                  <a:schemeClr val="dk1"/>
                </a:solidFill>
                <a:highlight>
                  <a:srgbClr val="FFFFFF"/>
                </a:highlight>
              </a:rPr>
              <a:t>);</a:t>
            </a:r>
            <a:endParaRPr sz="11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GB" sz="1100">
                <a:solidFill>
                  <a:schemeClr val="dk1"/>
                </a:solidFill>
                <a:highlight>
                  <a:srgbClr val="FFFFFF"/>
                </a:highlight>
              </a:rPr>
              <a:t>       mockUser.setLastName(</a:t>
            </a:r>
            <a:r>
              <a:rPr b="1" lang="en-GB" sz="1100">
                <a:solidFill>
                  <a:srgbClr val="008000"/>
                </a:solidFill>
                <a:highlight>
                  <a:srgbClr val="FFFFFF"/>
                </a:highlight>
              </a:rPr>
              <a:t>"Aitmatov"</a:t>
            </a:r>
            <a:r>
              <a:rPr lang="en-GB" sz="1100">
                <a:solidFill>
                  <a:schemeClr val="dk1"/>
                </a:solidFill>
                <a:highlight>
                  <a:srgbClr val="FFFFFF"/>
                </a:highlight>
              </a:rPr>
              <a:t>);</a:t>
            </a:r>
            <a:endParaRPr sz="11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GB" sz="1100">
                <a:solidFill>
                  <a:schemeClr val="dk1"/>
                </a:solidFill>
                <a:highlight>
                  <a:srgbClr val="FFFFFF"/>
                </a:highlight>
              </a:rPr>
              <a:t>       </a:t>
            </a:r>
            <a:r>
              <a:rPr b="1" lang="en-GB" sz="1100">
                <a:solidFill>
                  <a:srgbClr val="000080"/>
                </a:solidFill>
                <a:highlight>
                  <a:srgbClr val="FFFFFF"/>
                </a:highlight>
              </a:rPr>
              <a:t>this</a:t>
            </a:r>
            <a:r>
              <a:rPr lang="en-GB" sz="1100">
                <a:solidFill>
                  <a:schemeClr val="dk1"/>
                </a:solidFill>
                <a:highlight>
                  <a:srgbClr val="FFFFFF"/>
                </a:highlight>
              </a:rPr>
              <a:t>.</a:t>
            </a:r>
            <a:r>
              <a:rPr b="1" lang="en-GB" sz="1100">
                <a:solidFill>
                  <a:srgbClr val="660E7A"/>
                </a:solidFill>
                <a:highlight>
                  <a:srgbClr val="FFFFFF"/>
                </a:highlight>
              </a:rPr>
              <a:t>entityManager</a:t>
            </a:r>
            <a:r>
              <a:rPr lang="en-GB" sz="1100">
                <a:solidFill>
                  <a:schemeClr val="dk1"/>
                </a:solidFill>
                <a:highlight>
                  <a:srgbClr val="FFFFFF"/>
                </a:highlight>
              </a:rPr>
              <a:t>.persist(mockUser);</a:t>
            </a:r>
            <a:endParaRPr sz="11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sz="11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GB" sz="1100">
                <a:solidFill>
                  <a:schemeClr val="dk1"/>
                </a:solidFill>
                <a:highlight>
                  <a:srgbClr val="FFFFFF"/>
                </a:highlight>
              </a:rPr>
              <a:t>       Iterable&lt;User&gt; users = </a:t>
            </a:r>
            <a:r>
              <a:rPr b="1" lang="en-GB" sz="1100">
                <a:solidFill>
                  <a:srgbClr val="000080"/>
                </a:solidFill>
                <a:highlight>
                  <a:srgbClr val="FFFFFF"/>
                </a:highlight>
              </a:rPr>
              <a:t>this</a:t>
            </a:r>
            <a:r>
              <a:rPr lang="en-GB" sz="1100">
                <a:solidFill>
                  <a:schemeClr val="dk1"/>
                </a:solidFill>
                <a:highlight>
                  <a:srgbClr val="FFFFFF"/>
                </a:highlight>
              </a:rPr>
              <a:t>.</a:t>
            </a:r>
            <a:r>
              <a:rPr b="1" lang="en-GB" sz="1100">
                <a:solidFill>
                  <a:srgbClr val="660E7A"/>
                </a:solidFill>
                <a:highlight>
                  <a:srgbClr val="FFFFFF"/>
                </a:highlight>
              </a:rPr>
              <a:t>repository</a:t>
            </a:r>
            <a:r>
              <a:rPr lang="en-GB" sz="1100">
                <a:solidFill>
                  <a:schemeClr val="dk1"/>
                </a:solidFill>
                <a:highlight>
                  <a:srgbClr val="FFFFFF"/>
                </a:highlight>
              </a:rPr>
              <a:t>.findByFirstName(</a:t>
            </a:r>
            <a:r>
              <a:rPr b="1" lang="en-GB" sz="1100">
                <a:solidFill>
                  <a:srgbClr val="008000"/>
                </a:solidFill>
                <a:highlight>
                  <a:srgbClr val="FFFFFF"/>
                </a:highlight>
              </a:rPr>
              <a:t>"Chyngyz"</a:t>
            </a:r>
            <a:r>
              <a:rPr lang="en-GB" sz="1100">
                <a:solidFill>
                  <a:schemeClr val="dk1"/>
                </a:solidFill>
                <a:highlight>
                  <a:srgbClr val="FFFFFF"/>
                </a:highlight>
              </a:rPr>
              <a:t>);</a:t>
            </a:r>
            <a:endParaRPr sz="11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GB" sz="1100">
                <a:solidFill>
                  <a:schemeClr val="dk1"/>
                </a:solidFill>
                <a:highlight>
                  <a:srgbClr val="FFFFFF"/>
                </a:highlight>
              </a:rPr>
              <a:t>       List&lt;User&gt; userList= </a:t>
            </a:r>
            <a:r>
              <a:rPr b="1" lang="en-GB" sz="1100">
                <a:solidFill>
                  <a:srgbClr val="000080"/>
                </a:solidFill>
                <a:highlight>
                  <a:srgbClr val="FFFFFF"/>
                </a:highlight>
              </a:rPr>
              <a:t>new </a:t>
            </a:r>
            <a:r>
              <a:rPr lang="en-GB" sz="1100">
                <a:solidFill>
                  <a:schemeClr val="dk1"/>
                </a:solidFill>
                <a:highlight>
                  <a:srgbClr val="FFFFFF"/>
                </a:highlight>
              </a:rPr>
              <a:t>ArrayList&lt;&gt;();</a:t>
            </a:r>
            <a:endParaRPr sz="11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GB" sz="1100">
                <a:solidFill>
                  <a:schemeClr val="dk1"/>
                </a:solidFill>
                <a:highlight>
                  <a:srgbClr val="FFFFFF"/>
                </a:highlight>
              </a:rPr>
              <a:t>       users.forEach(userList::add);</a:t>
            </a:r>
            <a:endParaRPr sz="11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GB" sz="1100">
                <a:solidFill>
                  <a:schemeClr val="dk1"/>
                </a:solidFill>
                <a:highlight>
                  <a:srgbClr val="FFFFFF"/>
                </a:highlight>
              </a:rPr>
              <a:t>       </a:t>
            </a:r>
            <a:r>
              <a:rPr i="1" lang="en-GB" sz="1100">
                <a:solidFill>
                  <a:schemeClr val="dk1"/>
                </a:solidFill>
                <a:highlight>
                  <a:srgbClr val="FFFFFF"/>
                </a:highlight>
              </a:rPr>
              <a:t>assertThat</a:t>
            </a:r>
            <a:r>
              <a:rPr lang="en-GB" sz="1100">
                <a:solidFill>
                  <a:schemeClr val="dk1"/>
                </a:solidFill>
                <a:highlight>
                  <a:srgbClr val="FFFFFF"/>
                </a:highlight>
              </a:rPr>
              <a:t>(userList).isNotEmpty();</a:t>
            </a:r>
            <a:endParaRPr sz="11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GB" sz="1100">
                <a:solidFill>
                  <a:schemeClr val="dk1"/>
                </a:solidFill>
                <a:highlight>
                  <a:srgbClr val="FFFFFF"/>
                </a:highlight>
              </a:rPr>
              <a:t>       </a:t>
            </a:r>
            <a:r>
              <a:rPr i="1" lang="en-GB" sz="1100">
                <a:solidFill>
                  <a:schemeClr val="dk1"/>
                </a:solidFill>
                <a:highlight>
                  <a:srgbClr val="FFFFFF"/>
                </a:highlight>
              </a:rPr>
              <a:t>assertThat</a:t>
            </a:r>
            <a:r>
              <a:rPr lang="en-GB" sz="1100">
                <a:solidFill>
                  <a:schemeClr val="dk1"/>
                </a:solidFill>
                <a:highlight>
                  <a:srgbClr val="FFFFFF"/>
                </a:highlight>
              </a:rPr>
              <a:t>(userList).contains(mockUser);</a:t>
            </a:r>
            <a:endParaRPr sz="11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GB" sz="1100">
                <a:solidFill>
                  <a:schemeClr val="dk1"/>
                </a:solidFill>
                <a:highlight>
                  <a:srgbClr val="FFFFFF"/>
                </a:highlight>
              </a:rPr>
              <a:t>   }</a:t>
            </a:r>
            <a:endParaRPr sz="11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GB" sz="1100">
                <a:solidFill>
                  <a:schemeClr val="dk1"/>
                </a:solidFill>
                <a:highlight>
                  <a:srgbClr val="FFFFFF"/>
                </a:highlight>
              </a:rPr>
              <a:t>}</a:t>
            </a:r>
            <a:endParaRPr sz="1100">
              <a:solidFill>
                <a:schemeClr val="dk1"/>
              </a:solidFill>
              <a:highlight>
                <a:srgbClr val="FFFFFF"/>
              </a:highlight>
            </a:endParaRPr>
          </a:p>
          <a:p>
            <a:pPr indent="0" lvl="0" marL="0" rtl="0" algn="l">
              <a:spcBef>
                <a:spcPts val="0"/>
              </a:spcBef>
              <a:spcAft>
                <a:spcPts val="0"/>
              </a:spcAft>
              <a:buNone/>
            </a:pPr>
            <a:r>
              <a:t/>
            </a:r>
            <a:endParaRPr/>
          </a:p>
        </p:txBody>
      </p:sp>
      <p:sp>
        <p:nvSpPr>
          <p:cNvPr id="91" name="Google Shape;91;p19"/>
          <p:cNvSpPr txBox="1"/>
          <p:nvPr/>
        </p:nvSpPr>
        <p:spPr>
          <a:xfrm>
            <a:off x="2014050" y="4318275"/>
            <a:ext cx="5115900" cy="42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00" u="sng">
                <a:solidFill>
                  <a:schemeClr val="hlink"/>
                </a:solidFill>
                <a:hlinkClick r:id="rId3"/>
              </a:rPr>
              <a:t>https://gist.github.com/nursultanturdaliev/09c4c5fc6fe531351ff6d0d8d1732447</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H2 Database Engine</a:t>
            </a:r>
            <a:endParaRPr/>
          </a:p>
        </p:txBody>
      </p:sp>
      <p:sp>
        <p:nvSpPr>
          <p:cNvPr id="97" name="Google Shape;97;p20"/>
          <p:cNvSpPr txBox="1"/>
          <p:nvPr>
            <p:ph idx="1" type="body"/>
          </p:nvPr>
        </p:nvSpPr>
        <p:spPr>
          <a:xfrm>
            <a:off x="311700" y="1152475"/>
            <a:ext cx="4379700" cy="195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highlight>
                  <a:srgbClr val="EFEFEF"/>
                </a:highlight>
              </a:rPr>
              <a:t>&lt;</a:t>
            </a:r>
            <a:r>
              <a:rPr b="1" lang="en-GB">
                <a:solidFill>
                  <a:srgbClr val="000080"/>
                </a:solidFill>
                <a:highlight>
                  <a:srgbClr val="EFEFEF"/>
                </a:highlight>
              </a:rPr>
              <a:t>dependency</a:t>
            </a:r>
            <a:r>
              <a:rPr lang="en-GB">
                <a:solidFill>
                  <a:schemeClr val="dk1"/>
                </a:solidFill>
                <a:highlight>
                  <a:srgbClr val="EFEFEF"/>
                </a:highlight>
              </a:rPr>
              <a:t>&gt;</a:t>
            </a:r>
            <a:endParaRPr>
              <a:solidFill>
                <a:schemeClr val="dk1"/>
              </a:solidFill>
              <a:highlight>
                <a:srgbClr val="EFEFEF"/>
              </a:highlight>
            </a:endParaRPr>
          </a:p>
          <a:p>
            <a:pPr indent="0" lvl="0" marL="0" rtl="0" algn="l">
              <a:spcBef>
                <a:spcPts val="0"/>
              </a:spcBef>
              <a:spcAft>
                <a:spcPts val="0"/>
              </a:spcAft>
              <a:buClr>
                <a:schemeClr val="dk1"/>
              </a:buClr>
              <a:buSzPts val="1100"/>
              <a:buFont typeface="Arial"/>
              <a:buNone/>
            </a:pPr>
            <a:r>
              <a:rPr lang="en-GB">
                <a:solidFill>
                  <a:schemeClr val="dk1"/>
                </a:solidFill>
                <a:highlight>
                  <a:srgbClr val="FFFFFF"/>
                </a:highlight>
              </a:rPr>
              <a:t>  </a:t>
            </a:r>
            <a:r>
              <a:rPr lang="en-GB">
                <a:solidFill>
                  <a:schemeClr val="dk1"/>
                </a:solidFill>
                <a:highlight>
                  <a:srgbClr val="EFEFEF"/>
                </a:highlight>
              </a:rPr>
              <a:t>&lt;</a:t>
            </a:r>
            <a:r>
              <a:rPr b="1" lang="en-GB">
                <a:solidFill>
                  <a:srgbClr val="000080"/>
                </a:solidFill>
                <a:highlight>
                  <a:srgbClr val="EFEFEF"/>
                </a:highlight>
              </a:rPr>
              <a:t>groupId</a:t>
            </a:r>
            <a:r>
              <a:rPr lang="en-GB">
                <a:solidFill>
                  <a:schemeClr val="dk1"/>
                </a:solidFill>
                <a:highlight>
                  <a:srgbClr val="EFEFEF"/>
                </a:highlight>
              </a:rPr>
              <a:t>&gt;</a:t>
            </a:r>
            <a:r>
              <a:rPr lang="en-GB">
                <a:solidFill>
                  <a:schemeClr val="dk1"/>
                </a:solidFill>
                <a:highlight>
                  <a:srgbClr val="FFFFFF"/>
                </a:highlight>
              </a:rPr>
              <a:t>com.h2database</a:t>
            </a:r>
            <a:r>
              <a:rPr lang="en-GB">
                <a:solidFill>
                  <a:schemeClr val="dk1"/>
                </a:solidFill>
                <a:highlight>
                  <a:srgbClr val="EFEFEF"/>
                </a:highlight>
              </a:rPr>
              <a:t>&lt;/</a:t>
            </a:r>
            <a:r>
              <a:rPr b="1" lang="en-GB">
                <a:solidFill>
                  <a:srgbClr val="000080"/>
                </a:solidFill>
                <a:highlight>
                  <a:srgbClr val="EFEFEF"/>
                </a:highlight>
              </a:rPr>
              <a:t>groupId</a:t>
            </a:r>
            <a:r>
              <a:rPr lang="en-GB">
                <a:solidFill>
                  <a:schemeClr val="dk1"/>
                </a:solidFill>
                <a:highlight>
                  <a:srgbClr val="EFEFEF"/>
                </a:highlight>
              </a:rPr>
              <a:t>&gt;</a:t>
            </a:r>
            <a:endParaRPr>
              <a:solidFill>
                <a:schemeClr val="dk1"/>
              </a:solidFill>
              <a:highlight>
                <a:srgbClr val="EFEFEF"/>
              </a:highlight>
            </a:endParaRPr>
          </a:p>
          <a:p>
            <a:pPr indent="0" lvl="0" marL="0" rtl="0" algn="l">
              <a:spcBef>
                <a:spcPts val="0"/>
              </a:spcBef>
              <a:spcAft>
                <a:spcPts val="0"/>
              </a:spcAft>
              <a:buClr>
                <a:schemeClr val="dk1"/>
              </a:buClr>
              <a:buSzPts val="1100"/>
              <a:buFont typeface="Arial"/>
              <a:buNone/>
            </a:pPr>
            <a:r>
              <a:rPr lang="en-GB">
                <a:solidFill>
                  <a:schemeClr val="dk1"/>
                </a:solidFill>
                <a:highlight>
                  <a:srgbClr val="FFFFFF"/>
                </a:highlight>
              </a:rPr>
              <a:t>  </a:t>
            </a:r>
            <a:r>
              <a:rPr lang="en-GB">
                <a:solidFill>
                  <a:schemeClr val="dk1"/>
                </a:solidFill>
                <a:highlight>
                  <a:srgbClr val="EFEFEF"/>
                </a:highlight>
              </a:rPr>
              <a:t>&lt;</a:t>
            </a:r>
            <a:r>
              <a:rPr b="1" lang="en-GB">
                <a:solidFill>
                  <a:srgbClr val="000080"/>
                </a:solidFill>
                <a:highlight>
                  <a:srgbClr val="EFEFEF"/>
                </a:highlight>
              </a:rPr>
              <a:t>artifactId</a:t>
            </a:r>
            <a:r>
              <a:rPr lang="en-GB">
                <a:solidFill>
                  <a:schemeClr val="dk1"/>
                </a:solidFill>
                <a:highlight>
                  <a:srgbClr val="EFEFEF"/>
                </a:highlight>
              </a:rPr>
              <a:t>&gt;</a:t>
            </a:r>
            <a:r>
              <a:rPr lang="en-GB">
                <a:solidFill>
                  <a:schemeClr val="dk1"/>
                </a:solidFill>
                <a:highlight>
                  <a:srgbClr val="FFFFFF"/>
                </a:highlight>
              </a:rPr>
              <a:t>h2</a:t>
            </a:r>
            <a:r>
              <a:rPr lang="en-GB">
                <a:solidFill>
                  <a:schemeClr val="dk1"/>
                </a:solidFill>
                <a:highlight>
                  <a:srgbClr val="EFEFEF"/>
                </a:highlight>
              </a:rPr>
              <a:t>&lt;/</a:t>
            </a:r>
            <a:r>
              <a:rPr b="1" lang="en-GB">
                <a:solidFill>
                  <a:srgbClr val="000080"/>
                </a:solidFill>
                <a:highlight>
                  <a:srgbClr val="EFEFEF"/>
                </a:highlight>
              </a:rPr>
              <a:t>artifactId</a:t>
            </a:r>
            <a:r>
              <a:rPr lang="en-GB">
                <a:solidFill>
                  <a:schemeClr val="dk1"/>
                </a:solidFill>
                <a:highlight>
                  <a:srgbClr val="EFEFEF"/>
                </a:highlight>
              </a:rPr>
              <a:t>&gt;</a:t>
            </a:r>
            <a:endParaRPr>
              <a:solidFill>
                <a:schemeClr val="dk1"/>
              </a:solidFill>
              <a:highlight>
                <a:srgbClr val="EFEFEF"/>
              </a:highlight>
            </a:endParaRPr>
          </a:p>
          <a:p>
            <a:pPr indent="0" lvl="0" marL="0" rtl="0" algn="l">
              <a:spcBef>
                <a:spcPts val="0"/>
              </a:spcBef>
              <a:spcAft>
                <a:spcPts val="0"/>
              </a:spcAft>
              <a:buClr>
                <a:schemeClr val="dk1"/>
              </a:buClr>
              <a:buSzPts val="1100"/>
              <a:buFont typeface="Arial"/>
              <a:buNone/>
            </a:pPr>
            <a:r>
              <a:rPr lang="en-GB">
                <a:solidFill>
                  <a:schemeClr val="dk1"/>
                </a:solidFill>
                <a:highlight>
                  <a:srgbClr val="FFFFFF"/>
                </a:highlight>
              </a:rPr>
              <a:t>  </a:t>
            </a:r>
            <a:r>
              <a:rPr lang="en-GB">
                <a:solidFill>
                  <a:schemeClr val="dk1"/>
                </a:solidFill>
                <a:highlight>
                  <a:srgbClr val="EFEFEF"/>
                </a:highlight>
              </a:rPr>
              <a:t>&lt;</a:t>
            </a:r>
            <a:r>
              <a:rPr b="1" lang="en-GB">
                <a:solidFill>
                  <a:srgbClr val="000080"/>
                </a:solidFill>
                <a:highlight>
                  <a:srgbClr val="EFEFEF"/>
                </a:highlight>
              </a:rPr>
              <a:t>scope</a:t>
            </a:r>
            <a:r>
              <a:rPr lang="en-GB">
                <a:solidFill>
                  <a:schemeClr val="dk1"/>
                </a:solidFill>
                <a:highlight>
                  <a:srgbClr val="EFEFEF"/>
                </a:highlight>
              </a:rPr>
              <a:t>&gt;</a:t>
            </a:r>
            <a:r>
              <a:rPr lang="en-GB">
                <a:solidFill>
                  <a:schemeClr val="dk1"/>
                </a:solidFill>
                <a:highlight>
                  <a:srgbClr val="FFFFFF"/>
                </a:highlight>
              </a:rPr>
              <a:t>runtime</a:t>
            </a:r>
            <a:r>
              <a:rPr lang="en-GB">
                <a:solidFill>
                  <a:schemeClr val="dk1"/>
                </a:solidFill>
                <a:highlight>
                  <a:srgbClr val="EFEFEF"/>
                </a:highlight>
              </a:rPr>
              <a:t>&lt;/</a:t>
            </a:r>
            <a:r>
              <a:rPr b="1" lang="en-GB">
                <a:solidFill>
                  <a:srgbClr val="000080"/>
                </a:solidFill>
                <a:highlight>
                  <a:srgbClr val="EFEFEF"/>
                </a:highlight>
              </a:rPr>
              <a:t>scope</a:t>
            </a:r>
            <a:r>
              <a:rPr lang="en-GB">
                <a:solidFill>
                  <a:schemeClr val="dk1"/>
                </a:solidFill>
                <a:highlight>
                  <a:srgbClr val="EFEFEF"/>
                </a:highlight>
              </a:rPr>
              <a:t>&gt;</a:t>
            </a:r>
            <a:endParaRPr>
              <a:solidFill>
                <a:schemeClr val="dk1"/>
              </a:solidFill>
              <a:highlight>
                <a:srgbClr val="EFEFEF"/>
              </a:highlight>
            </a:endParaRPr>
          </a:p>
          <a:p>
            <a:pPr indent="0" lvl="0" marL="0" rtl="0" algn="l">
              <a:spcBef>
                <a:spcPts val="0"/>
              </a:spcBef>
              <a:spcAft>
                <a:spcPts val="0"/>
              </a:spcAft>
              <a:buNone/>
            </a:pPr>
            <a:r>
              <a:rPr lang="en-GB">
                <a:solidFill>
                  <a:schemeClr val="dk1"/>
                </a:solidFill>
                <a:highlight>
                  <a:srgbClr val="EFEFEF"/>
                </a:highlight>
              </a:rPr>
              <a:t>&lt;/</a:t>
            </a:r>
            <a:r>
              <a:rPr b="1" lang="en-GB">
                <a:solidFill>
                  <a:srgbClr val="000080"/>
                </a:solidFill>
                <a:highlight>
                  <a:srgbClr val="EFEFEF"/>
                </a:highlight>
              </a:rPr>
              <a:t>dependency</a:t>
            </a:r>
            <a:r>
              <a:rPr lang="en-GB">
                <a:solidFill>
                  <a:schemeClr val="dk1"/>
                </a:solidFill>
                <a:highlight>
                  <a:srgbClr val="EFEFEF"/>
                </a:highlight>
              </a:rPr>
              <a:t>&gt;</a:t>
            </a:r>
            <a:endParaRPr/>
          </a:p>
        </p:txBody>
      </p:sp>
      <p:sp>
        <p:nvSpPr>
          <p:cNvPr id="98" name="Google Shape;98;p20"/>
          <p:cNvSpPr txBox="1"/>
          <p:nvPr/>
        </p:nvSpPr>
        <p:spPr>
          <a:xfrm>
            <a:off x="3606075" y="3238425"/>
            <a:ext cx="4905900" cy="11820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200"/>
              </a:spcBef>
              <a:spcAft>
                <a:spcPts val="0"/>
              </a:spcAft>
              <a:buClr>
                <a:schemeClr val="dk1"/>
              </a:buClr>
              <a:buSzPts val="1400"/>
              <a:buChar char="●"/>
            </a:pPr>
            <a:r>
              <a:rPr lang="en-GB">
                <a:solidFill>
                  <a:schemeClr val="dk1"/>
                </a:solidFill>
                <a:highlight>
                  <a:srgbClr val="FFFFFF"/>
                </a:highlight>
              </a:rPr>
              <a:t>Very fast, open source, JDBC API</a:t>
            </a:r>
            <a:endParaRPr>
              <a:solidFill>
                <a:schemeClr val="dk1"/>
              </a:solidFill>
              <a:highlight>
                <a:srgbClr val="FFFFFF"/>
              </a:highlight>
            </a:endParaRPr>
          </a:p>
          <a:p>
            <a:pPr indent="-317500" lvl="0" marL="457200" rtl="0" algn="l">
              <a:lnSpc>
                <a:spcPct val="115000"/>
              </a:lnSpc>
              <a:spcBef>
                <a:spcPts val="0"/>
              </a:spcBef>
              <a:spcAft>
                <a:spcPts val="0"/>
              </a:spcAft>
              <a:buClr>
                <a:schemeClr val="dk1"/>
              </a:buClr>
              <a:buSzPts val="1400"/>
              <a:buChar char="●"/>
            </a:pPr>
            <a:r>
              <a:rPr lang="en-GB">
                <a:solidFill>
                  <a:schemeClr val="dk1"/>
                </a:solidFill>
                <a:highlight>
                  <a:srgbClr val="FFFFFF"/>
                </a:highlight>
              </a:rPr>
              <a:t>Embedded and server modes; in-memory databases</a:t>
            </a:r>
            <a:endParaRPr>
              <a:solidFill>
                <a:schemeClr val="dk1"/>
              </a:solidFill>
              <a:highlight>
                <a:srgbClr val="FFFFFF"/>
              </a:highlight>
            </a:endParaRPr>
          </a:p>
          <a:p>
            <a:pPr indent="-317500" lvl="0" marL="457200" rtl="0" algn="l">
              <a:lnSpc>
                <a:spcPct val="115000"/>
              </a:lnSpc>
              <a:spcBef>
                <a:spcPts val="0"/>
              </a:spcBef>
              <a:spcAft>
                <a:spcPts val="0"/>
              </a:spcAft>
              <a:buClr>
                <a:schemeClr val="dk1"/>
              </a:buClr>
              <a:buSzPts val="1400"/>
              <a:buChar char="●"/>
            </a:pPr>
            <a:r>
              <a:rPr lang="en-GB">
                <a:solidFill>
                  <a:schemeClr val="dk1"/>
                </a:solidFill>
                <a:highlight>
                  <a:srgbClr val="FFFFFF"/>
                </a:highlight>
              </a:rPr>
              <a:t>Browser based Console application</a:t>
            </a:r>
            <a:endParaRPr>
              <a:solidFill>
                <a:schemeClr val="dk1"/>
              </a:solidFill>
              <a:highlight>
                <a:srgbClr val="FFFFFF"/>
              </a:highlight>
            </a:endParaRPr>
          </a:p>
          <a:p>
            <a:pPr indent="-317500" lvl="0" marL="457200" rtl="0" algn="l">
              <a:lnSpc>
                <a:spcPct val="115000"/>
              </a:lnSpc>
              <a:spcBef>
                <a:spcPts val="0"/>
              </a:spcBef>
              <a:spcAft>
                <a:spcPts val="0"/>
              </a:spcAft>
              <a:buClr>
                <a:schemeClr val="dk1"/>
              </a:buClr>
              <a:buSzPts val="1400"/>
              <a:buChar char="●"/>
            </a:pPr>
            <a:r>
              <a:rPr lang="en-GB">
                <a:solidFill>
                  <a:schemeClr val="dk1"/>
                </a:solidFill>
                <a:highlight>
                  <a:srgbClr val="FFFFFF"/>
                </a:highlight>
              </a:rPr>
              <a:t>Small footprint: around 2 MB jar file size</a:t>
            </a:r>
            <a:endParaRPr>
              <a:solidFill>
                <a:schemeClr val="dk1"/>
              </a:solidFill>
              <a:highlight>
                <a:srgbClr val="FFFFFF"/>
              </a:highlight>
            </a:endParaRPr>
          </a:p>
          <a:p>
            <a:pPr indent="0" lvl="0" marL="0" rtl="0" algn="l">
              <a:spcBef>
                <a:spcPts val="100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Application Properties</a:t>
            </a:r>
            <a:endParaRPr/>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application.properties</a:t>
            </a:r>
            <a:endParaRPr/>
          </a:p>
          <a:p>
            <a:pPr indent="0" lvl="0" marL="0" rtl="0" algn="l">
              <a:spcBef>
                <a:spcPts val="0"/>
              </a:spcBef>
              <a:spcAft>
                <a:spcPts val="0"/>
              </a:spcAft>
              <a:buNone/>
            </a:pPr>
            <a:r>
              <a:rPr b="1" lang="en-GB" sz="1100">
                <a:solidFill>
                  <a:srgbClr val="000080"/>
                </a:solidFill>
                <a:highlight>
                  <a:srgbClr val="FFFFFF"/>
                </a:highlight>
              </a:rPr>
              <a:t>spring.profiles.active</a:t>
            </a:r>
            <a:r>
              <a:rPr lang="en-GB" sz="1100">
                <a:solidFill>
                  <a:schemeClr val="dk1"/>
                </a:solidFill>
                <a:highlight>
                  <a:srgbClr val="FFFFFF"/>
                </a:highlight>
              </a:rPr>
              <a:t>= </a:t>
            </a:r>
            <a:r>
              <a:rPr b="1" lang="en-GB" sz="1100">
                <a:solidFill>
                  <a:srgbClr val="008000"/>
                </a:solidFill>
                <a:highlight>
                  <a:srgbClr val="FFFFFF"/>
                </a:highlight>
              </a:rPr>
              <a:t>dev</a:t>
            </a:r>
            <a:endParaRPr b="1" sz="1100">
              <a:solidFill>
                <a:srgbClr val="008000"/>
              </a:solidFill>
              <a:highlight>
                <a:srgbClr val="FFFFFF"/>
              </a:highlight>
            </a:endParaRPr>
          </a:p>
          <a:p>
            <a:pPr indent="0" lvl="0" marL="0" rtl="0" algn="l">
              <a:spcBef>
                <a:spcPts val="0"/>
              </a:spcBef>
              <a:spcAft>
                <a:spcPts val="0"/>
              </a:spcAft>
              <a:buNone/>
            </a:pPr>
            <a:r>
              <a:t/>
            </a:r>
            <a:endParaRPr b="1" sz="1100">
              <a:solidFill>
                <a:srgbClr val="008000"/>
              </a:solidFill>
              <a:highlight>
                <a:srgbClr val="FFFFFF"/>
              </a:highlight>
            </a:endParaRPr>
          </a:p>
          <a:p>
            <a:pPr indent="0" lvl="0" marL="0" rtl="0" algn="l">
              <a:spcBef>
                <a:spcPts val="0"/>
              </a:spcBef>
              <a:spcAft>
                <a:spcPts val="0"/>
              </a:spcAft>
              <a:buNone/>
            </a:pPr>
            <a:r>
              <a:rPr lang="en-GB"/>
              <a:t>application-dev.properties</a:t>
            </a:r>
            <a:endParaRPr/>
          </a:p>
          <a:p>
            <a:pPr indent="0" lvl="0" marL="0" rtl="0" algn="l">
              <a:spcBef>
                <a:spcPts val="0"/>
              </a:spcBef>
              <a:spcAft>
                <a:spcPts val="0"/>
              </a:spcAft>
              <a:buNone/>
            </a:pPr>
            <a:r>
              <a:rPr b="1" lang="en-GB" sz="1100">
                <a:solidFill>
                  <a:srgbClr val="000080"/>
                </a:solidFill>
                <a:highlight>
                  <a:srgbClr val="FFFFFF"/>
                </a:highlight>
              </a:rPr>
              <a:t>spring.jpa.generate-ddl </a:t>
            </a:r>
            <a:r>
              <a:rPr lang="en-GB" sz="1100">
                <a:solidFill>
                  <a:schemeClr val="dk1"/>
                </a:solidFill>
                <a:highlight>
                  <a:srgbClr val="FFFFFF"/>
                </a:highlight>
              </a:rPr>
              <a:t>= </a:t>
            </a:r>
            <a:r>
              <a:rPr b="1" lang="en-GB" sz="1100">
                <a:solidFill>
                  <a:srgbClr val="000080"/>
                </a:solidFill>
                <a:highlight>
                  <a:srgbClr val="FFFFFF"/>
                </a:highlight>
              </a:rPr>
              <a:t>true</a:t>
            </a:r>
            <a:endParaRPr b="1" sz="1100">
              <a:solidFill>
                <a:srgbClr val="000080"/>
              </a:solidFill>
              <a:highlight>
                <a:srgbClr val="FFFFFF"/>
              </a:highlight>
            </a:endParaRPr>
          </a:p>
          <a:p>
            <a:pPr indent="0" lvl="0" marL="0" rtl="0" algn="l">
              <a:spcBef>
                <a:spcPts val="0"/>
              </a:spcBef>
              <a:spcAft>
                <a:spcPts val="0"/>
              </a:spcAft>
              <a:buNone/>
            </a:pPr>
            <a:r>
              <a:rPr b="1" lang="en-GB" sz="1100">
                <a:solidFill>
                  <a:srgbClr val="000080"/>
                </a:solidFill>
                <a:highlight>
                  <a:srgbClr val="FFFFFF"/>
                </a:highlight>
              </a:rPr>
              <a:t>spring.jpa.hibernate.ddl-auto</a:t>
            </a:r>
            <a:r>
              <a:rPr lang="en-GB" sz="1100">
                <a:solidFill>
                  <a:schemeClr val="dk1"/>
                </a:solidFill>
                <a:highlight>
                  <a:srgbClr val="FFFFFF"/>
                </a:highlight>
              </a:rPr>
              <a:t>=</a:t>
            </a:r>
            <a:r>
              <a:rPr b="1" lang="en-GB" sz="1100">
                <a:solidFill>
                  <a:srgbClr val="008000"/>
                </a:solidFill>
                <a:highlight>
                  <a:srgbClr val="FFFFFF"/>
                </a:highlight>
              </a:rPr>
              <a:t>none</a:t>
            </a:r>
            <a:endParaRPr b="1" sz="1100">
              <a:solidFill>
                <a:srgbClr val="008000"/>
              </a:solidFill>
              <a:highlight>
                <a:srgbClr val="FFFFFF"/>
              </a:highlight>
            </a:endParaRPr>
          </a:p>
          <a:p>
            <a:pPr indent="0" lvl="0" marL="0" rtl="0" algn="l">
              <a:spcBef>
                <a:spcPts val="0"/>
              </a:spcBef>
              <a:spcAft>
                <a:spcPts val="0"/>
              </a:spcAft>
              <a:buNone/>
            </a:pPr>
            <a:r>
              <a:t/>
            </a:r>
            <a:endParaRPr b="1" sz="1100">
              <a:solidFill>
                <a:srgbClr val="008000"/>
              </a:solidFill>
              <a:highlight>
                <a:srgbClr val="FFFFFF"/>
              </a:highlight>
            </a:endParaRPr>
          </a:p>
          <a:p>
            <a:pPr indent="0" lvl="0" marL="0" rtl="0" algn="l">
              <a:spcBef>
                <a:spcPts val="0"/>
              </a:spcBef>
              <a:spcAft>
                <a:spcPts val="0"/>
              </a:spcAft>
              <a:buNone/>
            </a:pPr>
            <a:r>
              <a:rPr b="1" lang="en-GB" sz="1100">
                <a:solidFill>
                  <a:srgbClr val="000080"/>
                </a:solidFill>
                <a:highlight>
                  <a:srgbClr val="FFFFFF"/>
                </a:highlight>
              </a:rPr>
              <a:t>spring.datasource.url</a:t>
            </a:r>
            <a:r>
              <a:rPr lang="en-GB" sz="1100">
                <a:solidFill>
                  <a:schemeClr val="dk1"/>
                </a:solidFill>
                <a:highlight>
                  <a:srgbClr val="FFFFFF"/>
                </a:highlight>
              </a:rPr>
              <a:t>=</a:t>
            </a:r>
            <a:r>
              <a:rPr b="1" lang="en-GB" sz="1100">
                <a:solidFill>
                  <a:srgbClr val="008000"/>
                </a:solidFill>
                <a:highlight>
                  <a:srgbClr val="FFFFFF"/>
                </a:highlight>
              </a:rPr>
              <a:t>jdbc:mysql://localhost:3307/money-transfer-app?serverTimezone=UTC</a:t>
            </a:r>
            <a:endParaRPr b="1" sz="1100">
              <a:solidFill>
                <a:srgbClr val="008000"/>
              </a:solidFill>
              <a:highlight>
                <a:srgbClr val="FFFFFF"/>
              </a:highlight>
            </a:endParaRPr>
          </a:p>
          <a:p>
            <a:pPr indent="0" lvl="0" marL="0" rtl="0" algn="l">
              <a:spcBef>
                <a:spcPts val="0"/>
              </a:spcBef>
              <a:spcAft>
                <a:spcPts val="0"/>
              </a:spcAft>
              <a:buNone/>
            </a:pPr>
            <a:r>
              <a:rPr b="1" lang="en-GB" sz="1100">
                <a:solidFill>
                  <a:srgbClr val="000080"/>
                </a:solidFill>
                <a:highlight>
                  <a:srgbClr val="FFFFFF"/>
                </a:highlight>
              </a:rPr>
              <a:t>spring.datasource.username</a:t>
            </a:r>
            <a:r>
              <a:rPr lang="en-GB" sz="1100">
                <a:solidFill>
                  <a:schemeClr val="dk1"/>
                </a:solidFill>
                <a:highlight>
                  <a:srgbClr val="FFFFFF"/>
                </a:highlight>
              </a:rPr>
              <a:t>=</a:t>
            </a:r>
            <a:r>
              <a:rPr b="1" lang="en-GB" sz="1100">
                <a:solidFill>
                  <a:srgbClr val="008000"/>
                </a:solidFill>
                <a:highlight>
                  <a:srgbClr val="FFFFFF"/>
                </a:highlight>
              </a:rPr>
              <a:t>root</a:t>
            </a:r>
            <a:endParaRPr b="1" sz="1100">
              <a:solidFill>
                <a:srgbClr val="008000"/>
              </a:solidFill>
              <a:highlight>
                <a:srgbClr val="FFFFFF"/>
              </a:highlight>
            </a:endParaRPr>
          </a:p>
          <a:p>
            <a:pPr indent="0" lvl="0" marL="0" rtl="0" algn="l">
              <a:spcBef>
                <a:spcPts val="0"/>
              </a:spcBef>
              <a:spcAft>
                <a:spcPts val="0"/>
              </a:spcAft>
              <a:buNone/>
            </a:pPr>
            <a:r>
              <a:rPr b="1" lang="en-GB" sz="1100">
                <a:solidFill>
                  <a:srgbClr val="000080"/>
                </a:solidFill>
                <a:highlight>
                  <a:srgbClr val="FFFFFF"/>
                </a:highlight>
              </a:rPr>
              <a:t>spring.datasource.password</a:t>
            </a:r>
            <a:r>
              <a:rPr lang="en-GB" sz="1100">
                <a:solidFill>
                  <a:schemeClr val="dk1"/>
                </a:solidFill>
                <a:highlight>
                  <a:srgbClr val="FFFFFF"/>
                </a:highlight>
              </a:rPr>
              <a:t>=</a:t>
            </a:r>
            <a:endParaRPr sz="1100">
              <a:solidFill>
                <a:schemeClr val="dk1"/>
              </a:solidFill>
              <a:highlight>
                <a:srgbClr val="FFFFFF"/>
              </a:highlight>
            </a:endParaRPr>
          </a:p>
          <a:p>
            <a:pPr indent="0" lvl="0" marL="0" rtl="0" algn="l">
              <a:spcBef>
                <a:spcPts val="0"/>
              </a:spcBef>
              <a:spcAft>
                <a:spcPts val="0"/>
              </a:spcAft>
              <a:buNone/>
            </a:pPr>
            <a:r>
              <a:t/>
            </a:r>
            <a:endParaRPr/>
          </a:p>
          <a:p>
            <a:pPr indent="0" lvl="0" marL="0" rtl="0" algn="l">
              <a:spcBef>
                <a:spcPts val="0"/>
              </a:spcBef>
              <a:spcAft>
                <a:spcPts val="0"/>
              </a:spcAft>
              <a:buNone/>
            </a:pPr>
            <a:r>
              <a:rPr lang="en-GB"/>
              <a:t>application-test.properties</a:t>
            </a:r>
            <a:endParaRPr/>
          </a:p>
          <a:p>
            <a:pPr indent="0" lvl="0" marL="0" rtl="0" algn="l">
              <a:spcBef>
                <a:spcPts val="0"/>
              </a:spcBef>
              <a:spcAft>
                <a:spcPts val="0"/>
              </a:spcAft>
              <a:buNone/>
            </a:pPr>
            <a:r>
              <a:rPr b="1" lang="en-GB" sz="1100">
                <a:solidFill>
                  <a:srgbClr val="000080"/>
                </a:solidFill>
                <a:highlight>
                  <a:srgbClr val="FFFFFF"/>
                </a:highlight>
              </a:rPr>
              <a:t>spring.jpa.generate-ddl </a:t>
            </a:r>
            <a:r>
              <a:rPr lang="en-GB" sz="1100">
                <a:solidFill>
                  <a:schemeClr val="dk1"/>
                </a:solidFill>
                <a:highlight>
                  <a:srgbClr val="FFFFFF"/>
                </a:highlight>
              </a:rPr>
              <a:t>= </a:t>
            </a:r>
            <a:r>
              <a:rPr b="1" lang="en-GB" sz="1100">
                <a:solidFill>
                  <a:srgbClr val="000080"/>
                </a:solidFill>
                <a:highlight>
                  <a:srgbClr val="FFFFFF"/>
                </a:highlight>
              </a:rPr>
              <a:t>true</a:t>
            </a:r>
            <a:endParaRPr b="1" sz="1100">
              <a:solidFill>
                <a:srgbClr val="000080"/>
              </a:solidFill>
              <a:highlight>
                <a:srgbClr val="FFFFFF"/>
              </a:highlight>
            </a:endParaRPr>
          </a:p>
          <a:p>
            <a:pPr indent="0" lvl="0" marL="0" rtl="0" algn="l">
              <a:spcBef>
                <a:spcPts val="0"/>
              </a:spcBef>
              <a:spcAft>
                <a:spcPts val="0"/>
              </a:spcAft>
              <a:buNone/>
            </a:pPr>
            <a:r>
              <a:rPr b="1" lang="en-GB" sz="1100">
                <a:solidFill>
                  <a:srgbClr val="000080"/>
                </a:solidFill>
                <a:highlight>
                  <a:srgbClr val="FFFFFF"/>
                </a:highlight>
              </a:rPr>
              <a:t>spring.jpa.hibernate.ddl-auto</a:t>
            </a:r>
            <a:r>
              <a:rPr lang="en-GB" sz="1100">
                <a:solidFill>
                  <a:schemeClr val="dk1"/>
                </a:solidFill>
                <a:highlight>
                  <a:srgbClr val="FFFFFF"/>
                </a:highlight>
              </a:rPr>
              <a:t>=</a:t>
            </a:r>
            <a:r>
              <a:rPr b="1" lang="en-GB" sz="1100">
                <a:solidFill>
                  <a:srgbClr val="008000"/>
                </a:solidFill>
                <a:highlight>
                  <a:srgbClr val="FFFFFF"/>
                </a:highlight>
              </a:rPr>
              <a:t>create-drop</a:t>
            </a:r>
            <a:endParaRPr b="1" sz="1100">
              <a:solidFill>
                <a:srgbClr val="008000"/>
              </a:solidFill>
              <a:highlight>
                <a:srgbClr val="FFFFFF"/>
              </a:highlight>
            </a:endParaRPr>
          </a:p>
          <a:p>
            <a:pPr indent="0" lvl="0" marL="0" rtl="0" algn="l">
              <a:spcBef>
                <a:spcPts val="0"/>
              </a:spcBef>
              <a:spcAft>
                <a:spcPts val="0"/>
              </a:spcAft>
              <a:buNone/>
            </a:pPr>
            <a:r>
              <a:rPr b="1" lang="en-GB" sz="1100">
                <a:solidFill>
                  <a:srgbClr val="000080"/>
                </a:solidFill>
                <a:highlight>
                  <a:srgbClr val="FFFFFF"/>
                </a:highlight>
              </a:rPr>
              <a:t>spring.jpa.database</a:t>
            </a:r>
            <a:r>
              <a:rPr lang="en-GB" sz="1100">
                <a:solidFill>
                  <a:schemeClr val="dk1"/>
                </a:solidFill>
                <a:highlight>
                  <a:srgbClr val="FFFFFF"/>
                </a:highlight>
              </a:rPr>
              <a:t>= </a:t>
            </a:r>
            <a:r>
              <a:rPr i="1" lang="en-GB" sz="1100">
                <a:solidFill>
                  <a:srgbClr val="660E7A"/>
                </a:solidFill>
                <a:highlight>
                  <a:srgbClr val="FFFFFF"/>
                </a:highlight>
              </a:rPr>
              <a:t>HSQL</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