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f4dfd79a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f4dfd79a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f4dfd79a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f4dfd79a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4dfd79a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f4dfd79a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f4dfd79a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f4dfd79a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4dfd79a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f4dfd79a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f4dfd79a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f4dfd79a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f4dfd79a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f4dfd79a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f4dfd79a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f4dfd79a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f4dfd79a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f4dfd79a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f4dfd79a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f4dfd79a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4dfd79a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4dfd79a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f4dfd79a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f4dfd79a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f4dfd79a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f4dfd79a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f4dfd79a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f4dfd79a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f4dfd79a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f4dfd79a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f4dfd79a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f4dfd79a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4dfd79a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4dfd79a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4dfd79a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4dfd79a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4dfd79a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4dfd79a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4dfd79a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4dfd79a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4dfd79a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4dfd79a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f4dfd79a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f4dfd79a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4dfd79a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4dfd79a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st.github.com/nursultanturdaliev/215526d740c8f208b6085655bcebd9ea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st.github.com/nursultanturdaliev/a4cfc17e5d4db40976e4590ce22f7d4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st.github.com/nursultanturdaliev/5d5b2a2c5df7e3f0b241f4d713e4e2da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tackoverflow.com/questions/14014086/what-is-difference-between-crudrepository-and-jparepository-interfaces-in-spring" TargetMode="External"/><Relationship Id="rId4" Type="http://schemas.openxmlformats.org/officeDocument/2006/relationships/hyperlink" Target="https://medium.com/@devquora/login-registration-example-with-spring-boot-f5f76459c59d" TargetMode="External"/><Relationship Id="rId5" Type="http://schemas.openxmlformats.org/officeDocument/2006/relationships/hyperlink" Target="https://www.baeldung.com/transaction-configuration-with-jpa-and-spring" TargetMode="External"/><Relationship Id="rId6" Type="http://schemas.openxmlformats.org/officeDocument/2006/relationships/hyperlink" Target="https://spring.io/guides/gs/handling-form-submissio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Registration and Login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Spring Security, Spring Data JPA, Hibernate, MySQL, Thymeleaf, Bootstrap, Translations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Repositories - RoleRepository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RoleRepository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JpaRepository&lt;Role, Long&gt; 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Security UserDetailsService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To implement login/authentication with Spring Security, we need to implement </a:t>
            </a:r>
            <a:r>
              <a:rPr lang="en-GB" sz="1450">
                <a:solidFill>
                  <a:srgbClr val="22222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org.springframework.security.core.userdetails.UserDetailsService</a:t>
            </a:r>
            <a:r>
              <a:rPr lang="en-GB" sz="14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 interface</a:t>
            </a:r>
            <a:endParaRPr sz="145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UserDetailsService {</a:t>
            </a:r>
            <a:endParaRPr i="1" sz="12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200">
                <a:solidFill>
                  <a:srgbClr val="808080"/>
                </a:solidFill>
                <a:highlight>
                  <a:srgbClr val="FFFFFF"/>
                </a:highlight>
              </a:rPr>
              <a:t>   *</a:t>
            </a:r>
            <a:endParaRPr i="1" sz="12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200">
                <a:solidFill>
                  <a:srgbClr val="808080"/>
                </a:solidFill>
                <a:highlight>
                  <a:srgbClr val="FFFFFF"/>
                </a:highlight>
              </a:rPr>
              <a:t>   * </a:t>
            </a:r>
            <a:r>
              <a:rPr b="1" i="1" lang="en-GB" sz="1200">
                <a:solidFill>
                  <a:srgbClr val="808080"/>
                </a:solidFill>
                <a:highlight>
                  <a:srgbClr val="FFFFFF"/>
                </a:highlight>
              </a:rPr>
              <a:t>@param </a:t>
            </a:r>
            <a:r>
              <a:rPr b="1" i="1" lang="en-GB" sz="1200">
                <a:solidFill>
                  <a:srgbClr val="3D3D3D"/>
                </a:solidFill>
                <a:highlight>
                  <a:srgbClr val="FFFFFF"/>
                </a:highlight>
              </a:rPr>
              <a:t>username </a:t>
            </a:r>
            <a:r>
              <a:rPr i="1" lang="en-GB" sz="1200">
                <a:solidFill>
                  <a:srgbClr val="808080"/>
                </a:solidFill>
                <a:highlight>
                  <a:srgbClr val="FFFFFF"/>
                </a:highlight>
              </a:rPr>
              <a:t>the username identifying the user whose data is required.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200">
                <a:solidFill>
                  <a:srgbClr val="808080"/>
                </a:solidFill>
                <a:highlight>
                  <a:srgbClr val="FFFFFF"/>
                </a:highlight>
              </a:rPr>
              <a:t>   *</a:t>
            </a:r>
            <a:endParaRPr i="1" sz="12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200">
                <a:solidFill>
                  <a:srgbClr val="808080"/>
                </a:solidFill>
                <a:highlight>
                  <a:srgbClr val="FFFFFF"/>
                </a:highlight>
              </a:rPr>
              <a:t>   * </a:t>
            </a:r>
            <a:r>
              <a:rPr b="1" i="1" lang="en-GB" sz="1200">
                <a:solidFill>
                  <a:srgbClr val="808080"/>
                </a:solidFill>
                <a:highlight>
                  <a:srgbClr val="FFFFFF"/>
                </a:highlight>
              </a:rPr>
              <a:t>@return </a:t>
            </a:r>
            <a:r>
              <a:rPr i="1" lang="en-GB" sz="1200">
                <a:solidFill>
                  <a:srgbClr val="808080"/>
                </a:solidFill>
                <a:highlight>
                  <a:srgbClr val="FFFFFF"/>
                </a:highlight>
              </a:rPr>
              <a:t>a fully populated user record (never </a:t>
            </a:r>
            <a:r>
              <a:rPr i="1" lang="en-GB" sz="1200">
                <a:solidFill>
                  <a:srgbClr val="808080"/>
                </a:solidFill>
                <a:highlight>
                  <a:srgbClr val="E2FFE2"/>
                </a:highlight>
              </a:rPr>
              <a:t>&lt;code&gt;</a:t>
            </a:r>
            <a:r>
              <a:rPr i="1" lang="en-GB" sz="1200">
                <a:solidFill>
                  <a:srgbClr val="808080"/>
                </a:solidFill>
                <a:highlight>
                  <a:srgbClr val="FFFFFF"/>
                </a:highlight>
              </a:rPr>
              <a:t>null</a:t>
            </a:r>
            <a:r>
              <a:rPr i="1" lang="en-GB" sz="1200">
                <a:solidFill>
                  <a:srgbClr val="808080"/>
                </a:solidFill>
                <a:highlight>
                  <a:srgbClr val="E2FFE2"/>
                </a:highlight>
              </a:rPr>
              <a:t>&lt;/code&gt;</a:t>
            </a:r>
            <a:r>
              <a:rPr i="1" lang="en-GB" sz="1200">
                <a:solidFill>
                  <a:srgbClr val="808080"/>
                </a:solidFill>
                <a:highlight>
                  <a:srgbClr val="FFFFFF"/>
                </a:highlight>
              </a:rPr>
              <a:t>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200">
                <a:solidFill>
                  <a:srgbClr val="808080"/>
                </a:solidFill>
                <a:highlight>
                  <a:srgbClr val="FFFFFF"/>
                </a:highlight>
              </a:rPr>
              <a:t>   *</a:t>
            </a:r>
            <a:endParaRPr i="1" sz="12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200">
                <a:solidFill>
                  <a:srgbClr val="808080"/>
                </a:solidFill>
                <a:highlight>
                  <a:srgbClr val="FFFFFF"/>
                </a:highlight>
              </a:rPr>
              <a:t>   * </a:t>
            </a:r>
            <a:r>
              <a:rPr b="1" i="1" lang="en-GB" sz="1200">
                <a:solidFill>
                  <a:srgbClr val="808080"/>
                </a:solidFill>
                <a:highlight>
                  <a:srgbClr val="FFFFFF"/>
                </a:highlight>
              </a:rPr>
              <a:t>@throws </a:t>
            </a:r>
            <a:r>
              <a:rPr i="1" lang="en-GB" sz="1200">
                <a:solidFill>
                  <a:srgbClr val="808080"/>
                </a:solidFill>
                <a:highlight>
                  <a:srgbClr val="FFFFFF"/>
                </a:highlight>
              </a:rPr>
              <a:t>UsernameNotFoundException if the user could not be found or the user has no</a:t>
            </a:r>
            <a:endParaRPr i="1" sz="12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200">
                <a:solidFill>
                  <a:srgbClr val="808080"/>
                </a:solidFill>
                <a:highlight>
                  <a:srgbClr val="FFFFFF"/>
                </a:highlight>
              </a:rPr>
              <a:t>   * GrantedAuthority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200">
                <a:solidFill>
                  <a:srgbClr val="808080"/>
                </a:solidFill>
                <a:highlight>
                  <a:srgbClr val="FFFFFF"/>
                </a:highlight>
              </a:rPr>
              <a:t>   */</a:t>
            </a:r>
            <a:endParaRPr i="1" sz="12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200">
                <a:solidFill>
                  <a:srgbClr val="808080"/>
                </a:solidFill>
                <a:highlight>
                  <a:srgbClr val="FFFFFF"/>
                </a:highlight>
              </a:rPr>
              <a:t> 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UserDetails loadUserByUsername(String username) 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throws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UsernameNotFoundException;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Security UserDetailsService Implementation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808000"/>
                </a:solidFill>
                <a:highlight>
                  <a:srgbClr val="FFFFFF"/>
                </a:highlight>
              </a:rPr>
              <a:t>@Service</a:t>
            </a:r>
            <a:endParaRPr sz="8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UserDetailsServiceImpl </a:t>
            </a:r>
            <a:r>
              <a:rPr b="1" lang="en-GB" sz="800">
                <a:solidFill>
                  <a:srgbClr val="000080"/>
                </a:solidFill>
                <a:highlight>
                  <a:srgbClr val="FFFFFF"/>
                </a:highlight>
              </a:rPr>
              <a:t>implements 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UserDetailsService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800">
                <a:solidFill>
                  <a:srgbClr val="808000"/>
                </a:solidFill>
                <a:highlight>
                  <a:srgbClr val="FFFFFF"/>
                </a:highlight>
              </a:rPr>
              <a:t>@Autowired</a:t>
            </a:r>
            <a:endParaRPr sz="8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UserRepository </a:t>
            </a:r>
            <a:r>
              <a:rPr b="1" lang="en-GB" sz="800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800">
                <a:solidFill>
                  <a:srgbClr val="808000"/>
                </a:solidFill>
                <a:highlight>
                  <a:srgbClr val="FFFFFF"/>
                </a:highlight>
              </a:rPr>
              <a:t>@Override</a:t>
            </a:r>
            <a:endParaRPr sz="8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808000"/>
                </a:solidFill>
                <a:highlight>
                  <a:srgbClr val="FFFFFF"/>
                </a:highlight>
              </a:rPr>
              <a:t>   @Transactional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(readOnly = </a:t>
            </a:r>
            <a:r>
              <a:rPr b="1" lang="en-GB" sz="8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8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UserDetails loadUserByUsername(String username) </a:t>
            </a:r>
            <a:r>
              <a:rPr b="1" lang="en-GB" sz="800">
                <a:solidFill>
                  <a:srgbClr val="000080"/>
                </a:solidFill>
                <a:highlight>
                  <a:srgbClr val="FFFFFF"/>
                </a:highlight>
              </a:rPr>
              <a:t>throws 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UsernameNotFoundException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    User user = </a:t>
            </a:r>
            <a:r>
              <a:rPr b="1" lang="en-GB" sz="800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.findOneByUsername(username);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8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(user == </a:t>
            </a:r>
            <a:r>
              <a:rPr b="1" lang="en-GB" sz="8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b="1" lang="en-GB" sz="800">
                <a:solidFill>
                  <a:srgbClr val="000080"/>
                </a:solidFill>
                <a:highlight>
                  <a:srgbClr val="FFFFFF"/>
                </a:highlight>
              </a:rPr>
              <a:t>throw new 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UsernameNotFoundException(username);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    }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    Set&lt;GrantedAuthority&gt; grantedAuthorities = </a:t>
            </a:r>
            <a:r>
              <a:rPr b="1" lang="en-GB" sz="8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HashSet&lt;&gt;();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800">
                <a:solidFill>
                  <a:srgbClr val="000080"/>
                </a:solidFill>
                <a:highlight>
                  <a:srgbClr val="FFFFFF"/>
                </a:highlight>
              </a:rPr>
              <a:t>for 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(Role role : user.getRoles())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        grantedAuthorities.add(</a:t>
            </a:r>
            <a:r>
              <a:rPr b="1" lang="en-GB" sz="8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SimpleGrantedAuthority(role.getName()));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    }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800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org.springframework.security.core.userdetails.User(user.getUsername(), user.getPassword(), grantedAuthorities);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Service Interface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package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com.nursultanturdaliev.moneytransferapp.services;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SecurityService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String findLoggedInUsername();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autoLogin(String username, String password);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SecurityServiceImpl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808000"/>
                </a:solidFill>
                <a:highlight>
                  <a:srgbClr val="FFFFFF"/>
                </a:highlight>
              </a:rPr>
              <a:t>@Service</a:t>
            </a:r>
            <a:endParaRPr sz="1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SecurityServiceImpl </a:t>
            </a: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implements 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SecurityService {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 sz="1000">
                <a:solidFill>
                  <a:srgbClr val="808000"/>
                </a:solidFill>
                <a:highlight>
                  <a:srgbClr val="FFFFFF"/>
                </a:highlight>
              </a:rPr>
              <a:t>@Override</a:t>
            </a:r>
            <a:endParaRPr sz="1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autoLogin(String username, String password) {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UserDetails userDetails = </a:t>
            </a:r>
            <a:r>
              <a:rPr b="1" lang="en-GB" sz="1000">
                <a:solidFill>
                  <a:srgbClr val="660E7A"/>
                </a:solidFill>
                <a:highlight>
                  <a:srgbClr val="FFFFFF"/>
                </a:highlight>
              </a:rPr>
              <a:t>userDetailsService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.loadUserByUsername(username);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UsernamePasswordAuthenticationToken usernamePasswordAuthenticationToken = </a:t>
            </a: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UsernamePasswordAuthenticationToken(userDetails, password, userDetails.getAuthorities());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000">
                <a:solidFill>
                  <a:srgbClr val="660E7A"/>
                </a:solidFill>
                <a:highlight>
                  <a:srgbClr val="FFFFFF"/>
                </a:highlight>
              </a:rPr>
              <a:t>authenticationManager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.authenticate(usernamePasswordAuthenticationToken);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(usernamePasswordAuthenticationToken.isAuthenticated()) {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    SecurityContextHolder.</a:t>
            </a:r>
            <a:r>
              <a:rPr i="1" lang="en-GB" sz="1000">
                <a:solidFill>
                  <a:schemeClr val="dk1"/>
                </a:solidFill>
                <a:highlight>
                  <a:srgbClr val="FFFFFF"/>
                </a:highlight>
              </a:rPr>
              <a:t>getContext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().setAuthentication(usernamePasswordAuthenticationToken);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i="1" lang="en-GB" sz="1000">
                <a:solidFill>
                  <a:srgbClr val="660E7A"/>
                </a:solidFill>
                <a:highlight>
                  <a:srgbClr val="FFFFFF"/>
                </a:highlight>
              </a:rPr>
              <a:t>logger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.debug(String.</a:t>
            </a:r>
            <a:r>
              <a:rPr i="1" lang="en-GB" sz="1000">
                <a:solidFill>
                  <a:schemeClr val="dk1"/>
                </a:solidFill>
                <a:highlight>
                  <a:srgbClr val="FFFFFF"/>
                </a:highlight>
              </a:rPr>
              <a:t>format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"Auto login %s successul!"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, username));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3"/>
              </a:rPr>
              <a:t>https://gist.github.com/nursultanturdaliev/215526d740c8f208b6085655bcebd9ea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UserService Interface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package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com.nursultanturdaliev.moneytransferapp.services;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com.nursultanturdaliev.moneytransferapp.model.User;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UserService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void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save(User user);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User findOneByUsername(String username);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UserService Implementation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808000"/>
                </a:solidFill>
                <a:highlight>
                  <a:srgbClr val="FFFFFF"/>
                </a:highlight>
              </a:rPr>
              <a:t>@Service</a:t>
            </a:r>
            <a:endParaRPr sz="1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UserServiceImpl </a:t>
            </a: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implements 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UserService {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1000">
                <a:solidFill>
                  <a:srgbClr val="808000"/>
                </a:solidFill>
                <a:highlight>
                  <a:srgbClr val="FFFFFF"/>
                </a:highlight>
              </a:rPr>
              <a:t>@Override</a:t>
            </a:r>
            <a:endParaRPr sz="1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save(User user) {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    user.setPassword(</a:t>
            </a:r>
            <a:r>
              <a:rPr b="1" lang="en-GB" sz="1000">
                <a:solidFill>
                  <a:srgbClr val="660E7A"/>
                </a:solidFill>
                <a:highlight>
                  <a:srgbClr val="FFFFFF"/>
                </a:highlight>
              </a:rPr>
              <a:t>bCryptPasswordEncoder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.encode(user.getPassword()));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    user.setFirstName(user.getFirstName());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    user.setLastName(user.getLastName());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    user.setEmail(user.getEmail());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    user.setUsername(user.getUsername());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    user.setRoles(</a:t>
            </a: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HashSet&lt;&gt;(</a:t>
            </a:r>
            <a:r>
              <a:rPr b="1" lang="en-GB" sz="1000">
                <a:solidFill>
                  <a:srgbClr val="660E7A"/>
                </a:solidFill>
                <a:highlight>
                  <a:srgbClr val="FFFFFF"/>
                </a:highlight>
              </a:rPr>
              <a:t>roleRepository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.findAll()));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1000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.save(user);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1000">
                <a:solidFill>
                  <a:srgbClr val="808000"/>
                </a:solidFill>
                <a:highlight>
                  <a:srgbClr val="FFFFFF"/>
                </a:highlight>
              </a:rPr>
              <a:t>@Override</a:t>
            </a:r>
            <a:endParaRPr sz="1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User findOneByUsername(String username) {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-GB" sz="1000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.findOneByUsername(username);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Validator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808000"/>
                </a:solidFill>
                <a:highlight>
                  <a:srgbClr val="FFFFFF"/>
                </a:highlight>
              </a:rPr>
              <a:t>@Component</a:t>
            </a:r>
            <a:endParaRPr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UserValidator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implements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Validator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900">
                <a:solidFill>
                  <a:srgbClr val="808000"/>
                </a:solidFill>
                <a:highlight>
                  <a:srgbClr val="FFFFFF"/>
                </a:highlight>
              </a:rPr>
              <a:t>@Autowired</a:t>
            </a:r>
            <a:endParaRPr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UserService </a:t>
            </a:r>
            <a:r>
              <a:rPr b="1" lang="en-GB" sz="900">
                <a:solidFill>
                  <a:srgbClr val="660E7A"/>
                </a:solidFill>
                <a:highlight>
                  <a:srgbClr val="FFFFFF"/>
                </a:highlight>
              </a:rPr>
              <a:t>userService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900">
                <a:solidFill>
                  <a:srgbClr val="808000"/>
                </a:solidFill>
                <a:highlight>
                  <a:srgbClr val="FFFFFF"/>
                </a:highlight>
              </a:rPr>
              <a:t>@Override</a:t>
            </a:r>
            <a:endParaRPr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public boolean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supports(Class&lt;?&gt; aClass) {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User.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.equals(aClass); 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900">
                <a:solidFill>
                  <a:srgbClr val="808000"/>
                </a:solidFill>
                <a:highlight>
                  <a:srgbClr val="FFFFFF"/>
                </a:highlight>
              </a:rPr>
              <a:t>@Override</a:t>
            </a:r>
            <a:endParaRPr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validate(Object o, Errors errors)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User user = (User) o;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ValidationUtils.</a:t>
            </a:r>
            <a:r>
              <a:rPr i="1" lang="en-GB" sz="900">
                <a:solidFill>
                  <a:schemeClr val="dk1"/>
                </a:solidFill>
                <a:highlight>
                  <a:srgbClr val="FFFFFF"/>
                </a:highlight>
              </a:rPr>
              <a:t>rejectIfEmptyOrWhitespace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(errors, 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"password"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"NotEmpty"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(user.getPassword().length() &lt; </a:t>
            </a: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</a:rPr>
              <a:t>8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|| user.getPassword().length() &gt; </a:t>
            </a: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</a:rPr>
              <a:t>32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    errors.rejectValue(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"password"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"Size.userForm.password"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(!user.getPasswordConfirm().equals(user.getPassword()))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    errors.rejectValue(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"passwordConfirm"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"Diff.userForm.passwordConfirm"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Registration Controller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800">
                <a:solidFill>
                  <a:srgbClr val="008000"/>
                </a:solidFill>
                <a:highlight>
                  <a:srgbClr val="FFFFFF"/>
                </a:highlight>
              </a:rPr>
              <a:t>"/registration"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String registration(Model model)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model.addAttribute(</a:t>
            </a:r>
            <a:r>
              <a:rPr b="1" lang="en-GB" sz="800">
                <a:solidFill>
                  <a:srgbClr val="008000"/>
                </a:solidFill>
                <a:highlight>
                  <a:srgbClr val="FFFFFF"/>
                </a:highlight>
              </a:rPr>
              <a:t>"user"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8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User());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8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-GB" sz="800">
                <a:solidFill>
                  <a:srgbClr val="008000"/>
                </a:solidFill>
                <a:highlight>
                  <a:srgbClr val="FFFFFF"/>
                </a:highlight>
              </a:rPr>
              <a:t>"registration"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808000"/>
                </a:solidFill>
                <a:highlight>
                  <a:srgbClr val="FFFFFF"/>
                </a:highlight>
              </a:rPr>
              <a:t>@PostMapping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800">
                <a:solidFill>
                  <a:srgbClr val="008000"/>
                </a:solidFill>
                <a:highlight>
                  <a:srgbClr val="FFFFFF"/>
                </a:highlight>
              </a:rPr>
              <a:t>"/registration"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String registration(</a:t>
            </a:r>
            <a:r>
              <a:rPr lang="en-GB" sz="800">
                <a:solidFill>
                  <a:srgbClr val="808000"/>
                </a:solidFill>
                <a:highlight>
                  <a:srgbClr val="FFFFFF"/>
                </a:highlight>
              </a:rPr>
              <a:t>@ModelAttribute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800">
                <a:solidFill>
                  <a:srgbClr val="008000"/>
                </a:solidFill>
                <a:highlight>
                  <a:srgbClr val="FFFFFF"/>
                </a:highlight>
              </a:rPr>
              <a:t>"user"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) User user, Errors errors)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800">
                <a:solidFill>
                  <a:srgbClr val="660E7A"/>
                </a:solidFill>
                <a:highlight>
                  <a:srgbClr val="FFFFFF"/>
                </a:highlight>
              </a:rPr>
              <a:t>userValidator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.validate(user, errors);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8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(errors.hasErrors())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8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-GB" sz="800">
                <a:solidFill>
                  <a:srgbClr val="008000"/>
                </a:solidFill>
                <a:highlight>
                  <a:srgbClr val="FFFFFF"/>
                </a:highlight>
              </a:rPr>
              <a:t>"registration"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800">
                <a:solidFill>
                  <a:srgbClr val="660E7A"/>
                </a:solidFill>
                <a:highlight>
                  <a:srgbClr val="FFFFFF"/>
                </a:highlight>
              </a:rPr>
              <a:t>userService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.save(user);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800">
                <a:solidFill>
                  <a:srgbClr val="660E7A"/>
                </a:solidFill>
                <a:highlight>
                  <a:srgbClr val="FFFFFF"/>
                </a:highlight>
              </a:rPr>
              <a:t>securityService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.autoLogin(user.getUsername(), user.getPasswordConfirm());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8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-GB" sz="800">
                <a:solidFill>
                  <a:srgbClr val="008000"/>
                </a:solidFill>
                <a:highlight>
                  <a:srgbClr val="FFFFFF"/>
                </a:highlight>
              </a:rPr>
              <a:t>"redirect:/"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800">
                <a:solidFill>
                  <a:srgbClr val="008000"/>
                </a:solidFill>
                <a:highlight>
                  <a:srgbClr val="FFFFFF"/>
                </a:highlight>
              </a:rPr>
              <a:t>"/login"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String login()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8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-GB" sz="800">
                <a:solidFill>
                  <a:srgbClr val="008000"/>
                </a:solidFill>
                <a:highlight>
                  <a:srgbClr val="FFFFFF"/>
                </a:highlight>
              </a:rPr>
              <a:t>"login"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808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Registration Template</a:t>
            </a:r>
            <a:endParaRPr/>
          </a:p>
        </p:txBody>
      </p:sp>
      <p:sp>
        <p:nvSpPr>
          <p:cNvPr id="163" name="Google Shape;163;p31"/>
          <p:cNvSpPr txBox="1"/>
          <p:nvPr/>
        </p:nvSpPr>
        <p:spPr>
          <a:xfrm>
            <a:off x="1662275" y="2386500"/>
            <a:ext cx="52044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https://gist.github.com/nursultanturdaliev/a4cfc17e5d4db40976e4590ce22f7d45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Page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250" y="1723775"/>
            <a:ext cx="4270776" cy="2287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Template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https://gist.github.com/nursultanturdaliev/5d5b2a2c5df7e3f0b241f4d713e4e2da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Security Configuration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808000"/>
                </a:solidFill>
                <a:highlight>
                  <a:srgbClr val="FFFFFF"/>
                </a:highlight>
              </a:rPr>
              <a:t>@Override</a:t>
            </a:r>
            <a:endParaRPr sz="12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protected void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configure(HttpSecurity http) 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throws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Exception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http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.csrf().disable()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.authorizeRequests()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.antMatchers(</a:t>
            </a:r>
            <a:r>
              <a:rPr b="1" lang="en-GB" sz="1200">
                <a:solidFill>
                  <a:srgbClr val="008000"/>
                </a:solidFill>
                <a:highlight>
                  <a:srgbClr val="FFFFFF"/>
                </a:highlight>
              </a:rPr>
              <a:t>"/resources/**"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1200">
                <a:solidFill>
                  <a:srgbClr val="008000"/>
                </a:solidFill>
                <a:highlight>
                  <a:srgbClr val="FFFFFF"/>
                </a:highlight>
              </a:rPr>
              <a:t>"/registration"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1200">
                <a:solidFill>
                  <a:srgbClr val="008000"/>
                </a:solidFill>
                <a:highlight>
                  <a:srgbClr val="FFFFFF"/>
                </a:highlight>
              </a:rPr>
              <a:t>"/error"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).permitAll()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.anyRequest().authenticated()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.and()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.formLogin()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.loginPage(</a:t>
            </a:r>
            <a:r>
              <a:rPr b="1" lang="en-GB" sz="1200">
                <a:solidFill>
                  <a:srgbClr val="008000"/>
                </a:solidFill>
                <a:highlight>
                  <a:srgbClr val="FFFFFF"/>
                </a:highlight>
              </a:rPr>
              <a:t>"/login"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.permitAll()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.and()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.logout()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.permitAll();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Security Configuration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808000"/>
                </a:solidFill>
                <a:highlight>
                  <a:srgbClr val="FFFFFF"/>
                </a:highlight>
              </a:rPr>
              <a:t>@Bean</a:t>
            </a:r>
            <a:endParaRPr sz="12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BCryptPasswordEncoder bCryptPasswordEncoder()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BCryptPasswordEncoder();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808000"/>
                </a:solidFill>
                <a:highlight>
                  <a:srgbClr val="FFFFFF"/>
                </a:highlight>
              </a:rPr>
              <a:t>@Autowired</a:t>
            </a:r>
            <a:endParaRPr sz="12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configureGlobal(AuthenticationManagerBuilder auth) 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throws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Exception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auth.userDetailsService(</a:t>
            </a:r>
            <a:r>
              <a:rPr b="1" lang="en-GB" sz="1200">
                <a:solidFill>
                  <a:srgbClr val="660E7A"/>
                </a:solidFill>
                <a:highlight>
                  <a:srgbClr val="FFFFFF"/>
                </a:highlight>
              </a:rPr>
              <a:t>userDetailsService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).passwordEncoder(bCryptPasswordEncoder());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Translations - messages.properties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label.user.firstName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First name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label.user.lastName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Lastname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label.user.username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Username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label.user.email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Email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label.user.password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Password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label.user.confirmPass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Password Confirm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label.form.submit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Submit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label.form.loginLink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Login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label.form.title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Sign Up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error.wordLength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Your password is too short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error.wordNotEmail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Do not use your email as your password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error.wordSequences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Your password contains sequences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error.wordLowercase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Use lower case characters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error.wordUppercase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Use upper case characters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error.wordOneNumber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Use numbers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error.wordOneSpecialChar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Use special characters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PasswordMatches.user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Password does not match!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NotEmpty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This field is required.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Size.userForm.username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Please use between 6 and 32 characters.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Duplicate.userForm.username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Someone already has that username.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Size.userForm.password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Try one with at least 8 characters.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Diff.userForm.passwordConfirm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These passwords don't match.</a:t>
            </a:r>
            <a:endParaRPr sz="10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https://stackoverflow.com/questions/14014086/what-is-difference-between-crudrepository-and-jparepository-interfaces-in-spring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https://medium.com/@devquora/login-registration-example-with-spring-boot-f5f76459c59d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https://www.baeldung.com/transaction-configuration-with-jpa-and-spring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https://spring.io/guides/gs/handling-form-submission/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Page Validation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375" y="1341800"/>
            <a:ext cx="5271250" cy="29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45325" y="2285413"/>
            <a:ext cx="215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Registration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725" y="661263"/>
            <a:ext cx="4165491" cy="38209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Dependencies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>
                <a:solidFill>
                  <a:srgbClr val="808080"/>
                </a:solidFill>
                <a:highlight>
                  <a:srgbClr val="FFFFFF"/>
                </a:highlight>
              </a:rPr>
              <a:t>&lt;!-- Password Validation --&gt;</a:t>
            </a:r>
            <a:endParaRPr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dependency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groupId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org.passay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groupId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artifactId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passay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artifactId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version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1.0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version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dependency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Visualization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600" y="1247700"/>
            <a:ext cx="6772826" cy="3463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Hibernate Entities - User Entity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@Column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(length = </a:t>
            </a:r>
            <a:r>
              <a:rPr lang="en-GB" sz="1400">
                <a:solidFill>
                  <a:srgbClr val="0000FF"/>
                </a:solidFill>
                <a:highlight>
                  <a:srgbClr val="FFFFFF"/>
                </a:highlight>
              </a:rPr>
              <a:t>50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-GB" sz="1400">
                <a:solidFill>
                  <a:schemeClr val="dk1"/>
                </a:solidFill>
                <a:highlight>
                  <a:srgbClr val="FFFF00"/>
                </a:highlight>
              </a:rPr>
              <a:t>nullable = </a:t>
            </a:r>
            <a:r>
              <a:rPr b="1" lang="en-GB" sz="1400">
                <a:solidFill>
                  <a:srgbClr val="000080"/>
                </a:solidFill>
                <a:highlight>
                  <a:srgbClr val="FFFF00"/>
                </a:highlight>
              </a:rPr>
              <a:t>false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lang="en-GB" sz="1400">
                <a:solidFill>
                  <a:srgbClr val="660E7A"/>
                </a:solidFill>
                <a:highlight>
                  <a:srgbClr val="FFFFFF"/>
                </a:highlight>
              </a:rPr>
              <a:t>username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@Column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(length = </a:t>
            </a:r>
            <a:r>
              <a:rPr lang="en-GB" sz="1400">
                <a:solidFill>
                  <a:srgbClr val="0000FF"/>
                </a:solidFill>
                <a:highlight>
                  <a:srgbClr val="FFFFFF"/>
                </a:highlight>
              </a:rPr>
              <a:t>50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, nullable =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false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lang="en-GB" sz="1400">
                <a:solidFill>
                  <a:srgbClr val="660E7A"/>
                </a:solidFill>
                <a:highlight>
                  <a:srgbClr val="FFFFFF"/>
                </a:highlight>
              </a:rPr>
              <a:t>email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lang="en-GB" sz="1400">
                <a:solidFill>
                  <a:srgbClr val="660E7A"/>
                </a:solidFill>
                <a:highlight>
                  <a:srgbClr val="FFFFFF"/>
                </a:highlight>
              </a:rPr>
              <a:t>password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00"/>
                </a:highlight>
              </a:rPr>
              <a:t>@Transient</a:t>
            </a:r>
            <a:endParaRPr sz="1400">
              <a:solidFill>
                <a:srgbClr val="808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lang="en-GB" sz="1400">
                <a:solidFill>
                  <a:srgbClr val="660E7A"/>
                </a:solidFill>
                <a:highlight>
                  <a:srgbClr val="FFFFFF"/>
                </a:highlight>
              </a:rPr>
              <a:t>passwordConfirm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Hibernate Entities - Role Entity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@Entity</a:t>
            </a:r>
            <a:endParaRPr sz="1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@Table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(name = 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"roles"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Role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@Id</a:t>
            </a:r>
            <a:endParaRPr sz="1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   @GeneratedValue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(strategy = GenerationType.</a:t>
            </a:r>
            <a:r>
              <a:rPr b="1" i="1" lang="en-GB" sz="1400">
                <a:solidFill>
                  <a:srgbClr val="660E7A"/>
                </a:solidFill>
                <a:highlight>
                  <a:srgbClr val="FFFFFF"/>
                </a:highlight>
              </a:rPr>
              <a:t>IDENTITY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, generator = 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"native"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Long </a:t>
            </a:r>
            <a:r>
              <a:rPr b="1" lang="en-GB" sz="1400">
                <a:solidFill>
                  <a:srgbClr val="660E7A"/>
                </a:solidFill>
                <a:highlight>
                  <a:srgbClr val="FFFFFF"/>
                </a:highlight>
              </a:rPr>
              <a:t>id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lang="en-GB" sz="1400">
                <a:solidFill>
                  <a:srgbClr val="660E7A"/>
                </a:solidFill>
                <a:highlight>
                  <a:srgbClr val="FFFFFF"/>
                </a:highlight>
              </a:rPr>
              <a:t>name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@ManyToMany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(mappedBy = 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"roles"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Set&lt;User&gt; </a:t>
            </a:r>
            <a:r>
              <a:rPr b="1" lang="en-GB" sz="1400">
                <a:solidFill>
                  <a:srgbClr val="660E7A"/>
                </a:solidFill>
                <a:highlight>
                  <a:srgbClr val="FFFFFF"/>
                </a:highlight>
              </a:rPr>
              <a:t>users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Repositories - UserRepository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UserRepository 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CrudRepository&lt;User, Long&gt;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Iterable&lt;User&gt; findTop1ByFirstName(String firstName);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Iterable&lt;User&gt; findTop10ByLastName(String lastName);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Iterable&lt;User&gt; findTop10ByFirstNameAndLastName(String firstName, String lastName);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1200">
                <a:solidFill>
                  <a:srgbClr val="808000"/>
                </a:solidFill>
                <a:highlight>
                  <a:srgbClr val="FFFFFF"/>
                </a:highlight>
              </a:rPr>
              <a:t>@Query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(nativeQuery = 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, value = </a:t>
            </a:r>
            <a:r>
              <a:rPr b="1" lang="en-GB" sz="1200">
                <a:solidFill>
                  <a:srgbClr val="008000"/>
                </a:solidFill>
                <a:highlight>
                  <a:srgbClr val="FFFFFF"/>
                </a:highlight>
              </a:rPr>
              <a:t>"SELECT * FROM users limit 1"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Iterable&lt;User&gt; findAllTopTen();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Iterable&lt;User&gt; findByFirstName(String firstName);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1200">
                <a:solidFill>
                  <a:schemeClr val="dk1"/>
                </a:solidFill>
                <a:highlight>
                  <a:srgbClr val="FFFF00"/>
                </a:highlight>
              </a:rPr>
              <a:t>User findOneByUsername(String username);</a:t>
            </a:r>
            <a:endParaRPr sz="12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