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38bef8a3e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38bef8a3e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38bef8a3e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38bef8a3e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8bef8a3e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8bef8a3e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38bef8a3e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38bef8a3e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38bef8a3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38bef8a3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8bef8a3e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8bef8a3e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38bef8a3e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8bef8a3e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8bef8a3e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8bef8a3e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38bef8a3e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38bef8a3e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38bef8a3e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38bef8a3e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8bef8a3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8bef8a3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38bef8a3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38bef8a3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38bef8a3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38bef8a3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8bef8a3e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8bef8a3e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8bef8a3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8bef8a3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38bef8a3e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38bef8a3e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38bef8a3e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38bef8a3e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38bef8a3e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8bef8a3e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8bef8a3e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8bef8a3e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8bef8a3e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8bef8a3e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tudytonight.com/dbms/database-normalization.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mysql.com/doc/refman/8.0/en/selecting-all.html" TargetMode="External"/><Relationship Id="rId4" Type="http://schemas.openxmlformats.org/officeDocument/2006/relationships/hyperlink" Target="https://dev.mysql.com/doc/refman/8.0/en/selecting-rows.html" TargetMode="External"/><Relationship Id="rId11" Type="http://schemas.openxmlformats.org/officeDocument/2006/relationships/hyperlink" Target="https://dev.mysql.com/doc/refman/8.0/en/multiple-tables.html" TargetMode="External"/><Relationship Id="rId10" Type="http://schemas.openxmlformats.org/officeDocument/2006/relationships/hyperlink" Target="https://dev.mysql.com/doc/refman/8.0/en/counting-rows.html" TargetMode="External"/><Relationship Id="rId9" Type="http://schemas.openxmlformats.org/officeDocument/2006/relationships/hyperlink" Target="https://dev.mysql.com/doc/refman/8.0/en/pattern-matching.html" TargetMode="External"/><Relationship Id="rId5" Type="http://schemas.openxmlformats.org/officeDocument/2006/relationships/hyperlink" Target="https://dev.mysql.com/doc/refman/8.0/en/selecting-columns.html" TargetMode="External"/><Relationship Id="rId6" Type="http://schemas.openxmlformats.org/officeDocument/2006/relationships/hyperlink" Target="https://dev.mysql.com/doc/refman/8.0/en/sorting-rows.html" TargetMode="External"/><Relationship Id="rId7" Type="http://schemas.openxmlformats.org/officeDocument/2006/relationships/hyperlink" Target="https://dev.mysql.com/doc/refman/8.0/en/date-calculations.html" TargetMode="External"/><Relationship Id="rId8" Type="http://schemas.openxmlformats.org/officeDocument/2006/relationships/hyperlink" Target="https://dev.mysql.com/doc/refman/8.0/en/working-with-nul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ql-ex.ru/" TargetMode="External"/><Relationship Id="rId4" Type="http://schemas.openxmlformats.org/officeDocument/2006/relationships/hyperlink" Target="https://dev.mysql.com/doc/refman/8.0/en/mysql-indexes.html" TargetMode="External"/><Relationship Id="rId5" Type="http://schemas.openxmlformats.org/officeDocument/2006/relationships/hyperlink" Target="https://www.studytonight.com/dbms/database-normalization.php" TargetMode="External"/><Relationship Id="rId6" Type="http://schemas.openxmlformats.org/officeDocument/2006/relationships/hyperlink" Target="https://dev.mysql.com/doc/refman/8.0/en/retrieving-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0525" y="1608304"/>
            <a:ext cx="8222100" cy="192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Money Transfer Application</a:t>
            </a:r>
            <a:br>
              <a:rPr lang="en-GB" sz="3000"/>
            </a:br>
            <a:r>
              <a:rPr lang="en-GB" sz="3000"/>
              <a:t>Normalization</a:t>
            </a:r>
            <a:endParaRPr sz="3000"/>
          </a:p>
          <a:p>
            <a:pPr indent="0" lvl="0" marL="0" rtl="0" algn="ctr">
              <a:spcBef>
                <a:spcPts val="0"/>
              </a:spcBef>
              <a:spcAft>
                <a:spcPts val="0"/>
              </a:spcAft>
              <a:buNone/>
            </a:pPr>
            <a:r>
              <a:rPr lang="en-GB" sz="3000"/>
              <a:t>Indexing</a:t>
            </a:r>
            <a:endParaRPr sz="3000"/>
          </a:p>
          <a:p>
            <a:pPr indent="0" lvl="0" marL="0" rtl="0" algn="ctr">
              <a:spcBef>
                <a:spcPts val="0"/>
              </a:spcBef>
              <a:spcAft>
                <a:spcPts val="0"/>
              </a:spcAft>
              <a:buNone/>
            </a:pPr>
            <a:r>
              <a:rPr lang="en-GB" sz="3000"/>
              <a:t>Information Retrieval</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Third Normal Form (3NF)</a:t>
            </a:r>
            <a:endParaRPr/>
          </a:p>
        </p:txBody>
      </p:sp>
      <p:pic>
        <p:nvPicPr>
          <p:cNvPr id="145" name="Google Shape;145;p22"/>
          <p:cNvPicPr preferRelativeResize="0"/>
          <p:nvPr/>
        </p:nvPicPr>
        <p:blipFill>
          <a:blip r:embed="rId3">
            <a:alphaModFix/>
          </a:blip>
          <a:stretch>
            <a:fillRect/>
          </a:stretch>
        </p:blipFill>
        <p:spPr>
          <a:xfrm>
            <a:off x="2762725" y="1017800"/>
            <a:ext cx="3618549" cy="368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Third Normal Form (3NF)</a:t>
            </a:r>
            <a:endParaRPr/>
          </a:p>
        </p:txBody>
      </p:sp>
      <p:pic>
        <p:nvPicPr>
          <p:cNvPr id="151" name="Google Shape;151;p23"/>
          <p:cNvPicPr preferRelativeResize="0"/>
          <p:nvPr/>
        </p:nvPicPr>
        <p:blipFill>
          <a:blip r:embed="rId3">
            <a:alphaModFix/>
          </a:blip>
          <a:stretch>
            <a:fillRect/>
          </a:stretch>
        </p:blipFill>
        <p:spPr>
          <a:xfrm>
            <a:off x="1107250" y="1130025"/>
            <a:ext cx="6731550" cy="773900"/>
          </a:xfrm>
          <a:prstGeom prst="rect">
            <a:avLst/>
          </a:prstGeom>
          <a:noFill/>
          <a:ln>
            <a:noFill/>
          </a:ln>
        </p:spPr>
      </p:pic>
      <p:sp>
        <p:nvSpPr>
          <p:cNvPr id="152" name="Google Shape;152;p23"/>
          <p:cNvSpPr txBox="1"/>
          <p:nvPr/>
        </p:nvSpPr>
        <p:spPr>
          <a:xfrm>
            <a:off x="847000" y="2051000"/>
            <a:ext cx="6991800" cy="21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333333"/>
                </a:solidFill>
              </a:rPr>
              <a:t>With </a:t>
            </a:r>
            <a:r>
              <a:rPr lang="en-GB" sz="800">
                <a:solidFill>
                  <a:srgbClr val="C7254E"/>
                </a:solidFill>
                <a:latin typeface="Consolas"/>
                <a:ea typeface="Consolas"/>
                <a:cs typeface="Consolas"/>
                <a:sym typeface="Consolas"/>
              </a:rPr>
              <a:t>exam_name</a:t>
            </a:r>
            <a:r>
              <a:rPr lang="en-GB" sz="800">
                <a:solidFill>
                  <a:srgbClr val="333333"/>
                </a:solidFill>
              </a:rPr>
              <a:t> and </a:t>
            </a:r>
            <a:r>
              <a:rPr lang="en-GB" sz="800">
                <a:solidFill>
                  <a:srgbClr val="C7254E"/>
                </a:solidFill>
                <a:latin typeface="Consolas"/>
                <a:ea typeface="Consolas"/>
                <a:cs typeface="Consolas"/>
                <a:sym typeface="Consolas"/>
              </a:rPr>
              <a:t>total_marks</a:t>
            </a:r>
            <a:r>
              <a:rPr lang="en-GB" sz="800">
                <a:solidFill>
                  <a:srgbClr val="333333"/>
                </a:solidFill>
              </a:rPr>
              <a:t> added to our Score table, it saves more data now. Primary key for our Score table is a composite key, which means it's made up of two attributes or columns → </a:t>
            </a:r>
            <a:r>
              <a:rPr b="1" lang="en-GB" sz="800">
                <a:solidFill>
                  <a:srgbClr val="333333"/>
                </a:solidFill>
              </a:rPr>
              <a:t>student_id + subject_id</a:t>
            </a:r>
            <a:r>
              <a:rPr lang="en-GB" sz="800">
                <a:solidFill>
                  <a:srgbClr val="333333"/>
                </a:solidFill>
              </a:rPr>
              <a:t>.</a:t>
            </a:r>
            <a:endParaRPr sz="800">
              <a:solidFill>
                <a:srgbClr val="333333"/>
              </a:solidFill>
            </a:endParaRPr>
          </a:p>
          <a:p>
            <a:pPr indent="0" lvl="0" marL="0" rtl="0" algn="l">
              <a:lnSpc>
                <a:spcPct val="115000"/>
              </a:lnSpc>
              <a:spcBef>
                <a:spcPts val="800"/>
              </a:spcBef>
              <a:spcAft>
                <a:spcPts val="0"/>
              </a:spcAft>
              <a:buNone/>
            </a:pPr>
            <a:r>
              <a:rPr lang="en-GB" sz="800">
                <a:solidFill>
                  <a:srgbClr val="333333"/>
                </a:solidFill>
              </a:rPr>
              <a:t>Our new column </a:t>
            </a:r>
            <a:r>
              <a:rPr lang="en-GB" sz="800">
                <a:solidFill>
                  <a:srgbClr val="C7254E"/>
                </a:solidFill>
                <a:latin typeface="Consolas"/>
                <a:ea typeface="Consolas"/>
                <a:cs typeface="Consolas"/>
                <a:sym typeface="Consolas"/>
              </a:rPr>
              <a:t>exam_name</a:t>
            </a:r>
            <a:r>
              <a:rPr lang="en-GB" sz="800">
                <a:solidFill>
                  <a:srgbClr val="333333"/>
                </a:solidFill>
              </a:rPr>
              <a:t> depends on both student and subject. For example, a mechanical engineering student will have Workshop exam but a computer science student won't. And for some subjects you have Practical exams and for some you don't. So we can say that </a:t>
            </a:r>
            <a:r>
              <a:rPr lang="en-GB" sz="800">
                <a:solidFill>
                  <a:srgbClr val="C7254E"/>
                </a:solidFill>
                <a:latin typeface="Consolas"/>
                <a:ea typeface="Consolas"/>
                <a:cs typeface="Consolas"/>
                <a:sym typeface="Consolas"/>
              </a:rPr>
              <a:t>exam_name</a:t>
            </a:r>
            <a:r>
              <a:rPr lang="en-GB" sz="800">
                <a:solidFill>
                  <a:srgbClr val="333333"/>
                </a:solidFill>
              </a:rPr>
              <a:t> is dependent on both </a:t>
            </a:r>
            <a:r>
              <a:rPr lang="en-GB" sz="800">
                <a:solidFill>
                  <a:srgbClr val="C7254E"/>
                </a:solidFill>
                <a:latin typeface="Consolas"/>
                <a:ea typeface="Consolas"/>
                <a:cs typeface="Consolas"/>
                <a:sym typeface="Consolas"/>
              </a:rPr>
              <a:t>student_id</a:t>
            </a:r>
            <a:r>
              <a:rPr lang="en-GB" sz="800">
                <a:solidFill>
                  <a:srgbClr val="333333"/>
                </a:solidFill>
              </a:rPr>
              <a:t> and </a:t>
            </a:r>
            <a:r>
              <a:rPr lang="en-GB" sz="800">
                <a:solidFill>
                  <a:srgbClr val="C7254E"/>
                </a:solidFill>
                <a:latin typeface="Consolas"/>
                <a:ea typeface="Consolas"/>
                <a:cs typeface="Consolas"/>
                <a:sym typeface="Consolas"/>
              </a:rPr>
              <a:t>subject_id</a:t>
            </a:r>
            <a:r>
              <a:rPr lang="en-GB" sz="800">
                <a:solidFill>
                  <a:srgbClr val="333333"/>
                </a:solidFill>
              </a:rPr>
              <a:t>.</a:t>
            </a:r>
            <a:endParaRPr sz="800">
              <a:solidFill>
                <a:srgbClr val="333333"/>
              </a:solidFill>
            </a:endParaRPr>
          </a:p>
          <a:p>
            <a:pPr indent="0" lvl="0" marL="0" rtl="0" algn="l">
              <a:lnSpc>
                <a:spcPct val="115000"/>
              </a:lnSpc>
              <a:spcBef>
                <a:spcPts val="800"/>
              </a:spcBef>
              <a:spcAft>
                <a:spcPts val="0"/>
              </a:spcAft>
              <a:buNone/>
            </a:pPr>
            <a:r>
              <a:rPr lang="en-GB" sz="800">
                <a:solidFill>
                  <a:srgbClr val="333333"/>
                </a:solidFill>
              </a:rPr>
              <a:t>And what about our second new column </a:t>
            </a:r>
            <a:r>
              <a:rPr lang="en-GB" sz="800">
                <a:solidFill>
                  <a:srgbClr val="C7254E"/>
                </a:solidFill>
                <a:latin typeface="Consolas"/>
                <a:ea typeface="Consolas"/>
                <a:cs typeface="Consolas"/>
                <a:sym typeface="Consolas"/>
              </a:rPr>
              <a:t>total_marks</a:t>
            </a:r>
            <a:r>
              <a:rPr lang="en-GB" sz="800">
                <a:solidFill>
                  <a:srgbClr val="333333"/>
                </a:solidFill>
              </a:rPr>
              <a:t>? Does it depend on our Score table's primary key?</a:t>
            </a:r>
            <a:endParaRPr sz="800">
              <a:solidFill>
                <a:srgbClr val="333333"/>
              </a:solidFill>
            </a:endParaRPr>
          </a:p>
          <a:p>
            <a:pPr indent="0" lvl="0" marL="0" rtl="0" algn="l">
              <a:lnSpc>
                <a:spcPct val="115000"/>
              </a:lnSpc>
              <a:spcBef>
                <a:spcPts val="800"/>
              </a:spcBef>
              <a:spcAft>
                <a:spcPts val="0"/>
              </a:spcAft>
              <a:buNone/>
            </a:pPr>
            <a:r>
              <a:rPr lang="en-GB" sz="800">
                <a:solidFill>
                  <a:srgbClr val="333333"/>
                </a:solidFill>
              </a:rPr>
              <a:t>Well, the column </a:t>
            </a:r>
            <a:r>
              <a:rPr lang="en-GB" sz="800">
                <a:solidFill>
                  <a:srgbClr val="C7254E"/>
                </a:solidFill>
                <a:latin typeface="Consolas"/>
                <a:ea typeface="Consolas"/>
                <a:cs typeface="Consolas"/>
                <a:sym typeface="Consolas"/>
              </a:rPr>
              <a:t>total_marks</a:t>
            </a:r>
            <a:r>
              <a:rPr lang="en-GB" sz="800">
                <a:solidFill>
                  <a:srgbClr val="333333"/>
                </a:solidFill>
              </a:rPr>
              <a:t> depends on </a:t>
            </a:r>
            <a:r>
              <a:rPr lang="en-GB" sz="800">
                <a:solidFill>
                  <a:srgbClr val="C7254E"/>
                </a:solidFill>
                <a:latin typeface="Consolas"/>
                <a:ea typeface="Consolas"/>
                <a:cs typeface="Consolas"/>
                <a:sym typeface="Consolas"/>
              </a:rPr>
              <a:t>exam_name</a:t>
            </a:r>
            <a:r>
              <a:rPr lang="en-GB" sz="800">
                <a:solidFill>
                  <a:srgbClr val="333333"/>
                </a:solidFill>
              </a:rPr>
              <a:t> as with exam type the total score changes. For example, practicals are of less marks while theory exams are of more marks.</a:t>
            </a:r>
            <a:endParaRPr sz="800">
              <a:solidFill>
                <a:srgbClr val="333333"/>
              </a:solidFill>
            </a:endParaRPr>
          </a:p>
          <a:p>
            <a:pPr indent="0" lvl="0" marL="0" rtl="0" algn="l">
              <a:lnSpc>
                <a:spcPct val="115000"/>
              </a:lnSpc>
              <a:spcBef>
                <a:spcPts val="800"/>
              </a:spcBef>
              <a:spcAft>
                <a:spcPts val="0"/>
              </a:spcAft>
              <a:buNone/>
            </a:pPr>
            <a:r>
              <a:rPr lang="en-GB" sz="800">
                <a:solidFill>
                  <a:srgbClr val="333333"/>
                </a:solidFill>
              </a:rPr>
              <a:t>But, </a:t>
            </a:r>
            <a:r>
              <a:rPr lang="en-GB" sz="800">
                <a:solidFill>
                  <a:srgbClr val="C7254E"/>
                </a:solidFill>
                <a:latin typeface="Consolas"/>
                <a:ea typeface="Consolas"/>
                <a:cs typeface="Consolas"/>
                <a:sym typeface="Consolas"/>
              </a:rPr>
              <a:t>exam_name</a:t>
            </a:r>
            <a:r>
              <a:rPr lang="en-GB" sz="800">
                <a:solidFill>
                  <a:srgbClr val="333333"/>
                </a:solidFill>
              </a:rPr>
              <a:t> is just another column in the score table. It is not a primary key or even a part of the primary key, and </a:t>
            </a:r>
            <a:r>
              <a:rPr lang="en-GB" sz="800">
                <a:solidFill>
                  <a:srgbClr val="C7254E"/>
                </a:solidFill>
                <a:latin typeface="Consolas"/>
                <a:ea typeface="Consolas"/>
                <a:cs typeface="Consolas"/>
                <a:sym typeface="Consolas"/>
              </a:rPr>
              <a:t>total_marks</a:t>
            </a:r>
            <a:r>
              <a:rPr lang="en-GB" sz="800">
                <a:solidFill>
                  <a:srgbClr val="333333"/>
                </a:solidFill>
              </a:rPr>
              <a:t> depends on it.</a:t>
            </a:r>
            <a:endParaRPr sz="800">
              <a:solidFill>
                <a:srgbClr val="333333"/>
              </a:solidFill>
            </a:endParaRPr>
          </a:p>
          <a:p>
            <a:pPr indent="0" lvl="0" marL="0" rtl="0" algn="l">
              <a:lnSpc>
                <a:spcPct val="115000"/>
              </a:lnSpc>
              <a:spcBef>
                <a:spcPts val="800"/>
              </a:spcBef>
              <a:spcAft>
                <a:spcPts val="0"/>
              </a:spcAft>
              <a:buNone/>
            </a:pPr>
            <a:r>
              <a:rPr lang="en-GB" sz="800">
                <a:solidFill>
                  <a:srgbClr val="333333"/>
                </a:solidFill>
              </a:rPr>
              <a:t>This is </a:t>
            </a:r>
            <a:r>
              <a:rPr b="1" lang="en-GB" sz="800">
                <a:solidFill>
                  <a:srgbClr val="333333"/>
                </a:solidFill>
              </a:rPr>
              <a:t>Transitive Dependency</a:t>
            </a:r>
            <a:r>
              <a:rPr lang="en-GB" sz="800">
                <a:solidFill>
                  <a:srgbClr val="333333"/>
                </a:solidFill>
              </a:rPr>
              <a:t>. When a non-prime attribute depends on other non-prime attributes rather than depending upon the prime attributes or primary key.</a:t>
            </a:r>
            <a:endParaRPr sz="800">
              <a:solidFill>
                <a:srgbClr val="333333"/>
              </a:solidFill>
            </a:endParaRPr>
          </a:p>
          <a:p>
            <a:pPr indent="0" lvl="0" marL="0" rtl="0" algn="l">
              <a:lnSpc>
                <a:spcPct val="115000"/>
              </a:lnSpc>
              <a:spcBef>
                <a:spcPts val="800"/>
              </a:spcBef>
              <a:spcAft>
                <a:spcPts val="0"/>
              </a:spcAft>
              <a:buNone/>
            </a:pPr>
            <a:r>
              <a:t/>
            </a:r>
            <a:endParaRPr sz="800"/>
          </a:p>
          <a:p>
            <a:pPr indent="0" lvl="0" marL="0" rtl="0" algn="l">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Third Normal Form (3NF) </a:t>
            </a:r>
            <a:r>
              <a:rPr b="1" lang="en-GB"/>
              <a:t>Resolution</a:t>
            </a:r>
            <a:endParaRPr b="1"/>
          </a:p>
        </p:txBody>
      </p:sp>
      <p:pic>
        <p:nvPicPr>
          <p:cNvPr id="158" name="Google Shape;158;p24"/>
          <p:cNvPicPr preferRelativeResize="0"/>
          <p:nvPr/>
        </p:nvPicPr>
        <p:blipFill>
          <a:blip r:embed="rId3">
            <a:alphaModFix/>
          </a:blip>
          <a:stretch>
            <a:fillRect/>
          </a:stretch>
        </p:blipFill>
        <p:spPr>
          <a:xfrm>
            <a:off x="1850400" y="1297550"/>
            <a:ext cx="493395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98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Boyce-Codd Normal Form</a:t>
            </a:r>
            <a:br>
              <a:rPr lang="en-GB"/>
            </a:br>
            <a:r>
              <a:rPr lang="en-GB"/>
              <a:t>Fourth Normal Form</a:t>
            </a:r>
            <a:endParaRPr/>
          </a:p>
        </p:txBody>
      </p:sp>
      <p:sp>
        <p:nvSpPr>
          <p:cNvPr id="164" name="Google Shape;164;p25"/>
          <p:cNvSpPr txBox="1"/>
          <p:nvPr>
            <p:ph idx="1" type="body"/>
          </p:nvPr>
        </p:nvSpPr>
        <p:spPr>
          <a:xfrm>
            <a:off x="311700" y="1705075"/>
            <a:ext cx="8520600" cy="28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GB"/>
              <a:t>Homework</a:t>
            </a:r>
            <a:endParaRPr/>
          </a:p>
          <a:p>
            <a:pPr indent="0" lvl="0" marL="0" rtl="0" algn="ctr">
              <a:spcBef>
                <a:spcPts val="1600"/>
              </a:spcBef>
              <a:spcAft>
                <a:spcPts val="1600"/>
              </a:spcAft>
              <a:buNone/>
            </a:pPr>
            <a:r>
              <a:rPr lang="en-GB" sz="1100" u="sng">
                <a:solidFill>
                  <a:schemeClr val="hlink"/>
                </a:solidFill>
                <a:latin typeface="Arial"/>
                <a:ea typeface="Arial"/>
                <a:cs typeface="Arial"/>
                <a:sym typeface="Arial"/>
                <a:hlinkClick r:id="rId3"/>
              </a:rPr>
              <a:t>https://www.studytonight.com/dbms/database-normalization.php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Indexing</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00000"/>
                </a:solidFill>
                <a:highlight>
                  <a:srgbClr val="FFFFFF"/>
                </a:highlight>
                <a:latin typeface="Arial"/>
                <a:ea typeface="Arial"/>
                <a:cs typeface="Arial"/>
                <a:sym typeface="Arial"/>
              </a:rPr>
              <a:t>Every time your web application runs a database query containing a WHERE statement, the database server's job is to look through all the rows in your table to find those that match your request. As the table grows, an increasing number of rows need to be inspected each time.</a:t>
            </a:r>
            <a:endParaRPr sz="1350">
              <a:solidFill>
                <a:srgbClr val="000000"/>
              </a:solidFill>
              <a:highlight>
                <a:srgbClr val="FFFFFF"/>
              </a:highlight>
              <a:latin typeface="Arial"/>
              <a:ea typeface="Arial"/>
              <a:cs typeface="Arial"/>
              <a:sym typeface="Arial"/>
            </a:endParaRPr>
          </a:p>
          <a:p>
            <a:pPr indent="0" lvl="0" marL="0" rtl="0" algn="l">
              <a:spcBef>
                <a:spcPts val="1900"/>
              </a:spcBef>
              <a:spcAft>
                <a:spcPts val="0"/>
              </a:spcAft>
              <a:buNone/>
            </a:pPr>
            <a:r>
              <a:rPr lang="en-GB" sz="1350">
                <a:solidFill>
                  <a:srgbClr val="000000"/>
                </a:solidFill>
                <a:highlight>
                  <a:srgbClr val="FFFFFF"/>
                </a:highlight>
                <a:latin typeface="Arial"/>
                <a:ea typeface="Arial"/>
                <a:cs typeface="Arial"/>
                <a:sym typeface="Arial"/>
              </a:rPr>
              <a:t>Indexes solve this problem in exactly the same was as the index in a reference book, by taking data from a column in your table and storing it alphabetically in a separate location called an index. The same process can be applied to all data types, for example numeric data will be stored in numeric order and dates in date order.</a:t>
            </a:r>
            <a:endParaRPr sz="1350">
              <a:solidFill>
                <a:srgbClr val="000000"/>
              </a:solidFill>
              <a:highlight>
                <a:srgbClr val="FFFFFF"/>
              </a:highlight>
              <a:latin typeface="Arial"/>
              <a:ea typeface="Arial"/>
              <a:cs typeface="Arial"/>
              <a:sym typeface="Arial"/>
            </a:endParaRPr>
          </a:p>
          <a:p>
            <a:pPr indent="0" lvl="0" marL="0" rtl="0" algn="l">
              <a:spcBef>
                <a:spcPts val="1900"/>
              </a:spcBef>
              <a:spcAft>
                <a:spcPts val="1900"/>
              </a:spcAft>
              <a:buNone/>
            </a:pPr>
            <a:r>
              <a:rPr lang="en-GB" sz="1350">
                <a:solidFill>
                  <a:srgbClr val="000000"/>
                </a:solidFill>
                <a:highlight>
                  <a:srgbClr val="FFFFFF"/>
                </a:highlight>
                <a:latin typeface="Arial"/>
                <a:ea typeface="Arial"/>
                <a:cs typeface="Arial"/>
                <a:sym typeface="Arial"/>
              </a:rPr>
              <a:t>By doing this, the database does not need to look through every row in your table, instead it can find the data you are searching for alphabetically, then skip immediately to look at the row(s) where the data is located</a:t>
            </a:r>
            <a:r>
              <a:rPr lang="en-GB" sz="1350">
                <a:solidFill>
                  <a:srgbClr val="000000"/>
                </a:solidFill>
                <a:highlight>
                  <a:srgbClr val="FFFFFF"/>
                </a:highlight>
                <a:latin typeface="Arial"/>
                <a:ea typeface="Arial"/>
                <a:cs typeface="Arial"/>
                <a:sym typeface="Arial"/>
              </a:rPr>
              <a:t>.</a:t>
            </a:r>
            <a:endParaRPr sz="1050">
              <a:solidFill>
                <a:srgbClr val="55555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Indexing</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00000"/>
                </a:solidFill>
                <a:highlight>
                  <a:srgbClr val="FFFFFF"/>
                </a:highlight>
                <a:latin typeface="Arial"/>
                <a:ea typeface="Arial"/>
                <a:cs typeface="Arial"/>
                <a:sym typeface="Arial"/>
              </a:rPr>
              <a:t>Every time your web application runs a database query containing a WHERE statement, the database server's job is to look through all the rows in your table to find those that match your request. As the table grows, an increasing number of rows need to be inspected each time.</a:t>
            </a:r>
            <a:endParaRPr sz="1350">
              <a:solidFill>
                <a:srgbClr val="000000"/>
              </a:solidFill>
              <a:highlight>
                <a:srgbClr val="FFFFFF"/>
              </a:highlight>
              <a:latin typeface="Arial"/>
              <a:ea typeface="Arial"/>
              <a:cs typeface="Arial"/>
              <a:sym typeface="Arial"/>
            </a:endParaRPr>
          </a:p>
          <a:p>
            <a:pPr indent="0" lvl="0" marL="0" rtl="0" algn="l">
              <a:spcBef>
                <a:spcPts val="1900"/>
              </a:spcBef>
              <a:spcAft>
                <a:spcPts val="0"/>
              </a:spcAft>
              <a:buNone/>
            </a:pPr>
            <a:r>
              <a:rPr lang="en-GB" sz="1350">
                <a:solidFill>
                  <a:srgbClr val="000000"/>
                </a:solidFill>
                <a:highlight>
                  <a:srgbClr val="FFFFFF"/>
                </a:highlight>
                <a:latin typeface="Arial"/>
                <a:ea typeface="Arial"/>
                <a:cs typeface="Arial"/>
                <a:sym typeface="Arial"/>
              </a:rPr>
              <a:t>Indexes solve this problem in exactly the same was as the index in a reference book, by taking data from a column in your table and storing it alphabetically in a separate location called an index. The same process can be applied to all data types, for example numeric data will be stored in numeric order and dates in date order.</a:t>
            </a:r>
            <a:endParaRPr sz="1350">
              <a:solidFill>
                <a:srgbClr val="000000"/>
              </a:solidFill>
              <a:highlight>
                <a:srgbClr val="FFFFFF"/>
              </a:highlight>
              <a:latin typeface="Arial"/>
              <a:ea typeface="Arial"/>
              <a:cs typeface="Arial"/>
              <a:sym typeface="Arial"/>
            </a:endParaRPr>
          </a:p>
          <a:p>
            <a:pPr indent="0" lvl="0" marL="0" rtl="0" algn="l">
              <a:spcBef>
                <a:spcPts val="1900"/>
              </a:spcBef>
              <a:spcAft>
                <a:spcPts val="1900"/>
              </a:spcAft>
              <a:buNone/>
            </a:pPr>
            <a:r>
              <a:rPr lang="en-GB" sz="1350">
                <a:solidFill>
                  <a:srgbClr val="000000"/>
                </a:solidFill>
                <a:highlight>
                  <a:srgbClr val="FFFFFF"/>
                </a:highlight>
                <a:latin typeface="Arial"/>
                <a:ea typeface="Arial"/>
                <a:cs typeface="Arial"/>
                <a:sym typeface="Arial"/>
              </a:rPr>
              <a:t>By doing this, the database does not need to look through every row in your table, instead it can find the data you are searching for alphabetically, then skip immediately to look at the row(s) where the data is located.</a:t>
            </a:r>
            <a:endParaRPr sz="1050">
              <a:solidFill>
                <a:srgbClr val="555555"/>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 Tree Indexing</a:t>
            </a:r>
            <a:endParaRPr/>
          </a:p>
        </p:txBody>
      </p:sp>
      <p:pic>
        <p:nvPicPr>
          <p:cNvPr id="182" name="Google Shape;182;p28"/>
          <p:cNvPicPr preferRelativeResize="0"/>
          <p:nvPr/>
        </p:nvPicPr>
        <p:blipFill>
          <a:blip r:embed="rId3">
            <a:alphaModFix/>
          </a:blip>
          <a:stretch>
            <a:fillRect/>
          </a:stretch>
        </p:blipFill>
        <p:spPr>
          <a:xfrm>
            <a:off x="2938450" y="1528750"/>
            <a:ext cx="3267075" cy="208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Indexing Example</a:t>
            </a:r>
            <a:endParaRPr/>
          </a:p>
        </p:txBody>
      </p:sp>
      <p:pic>
        <p:nvPicPr>
          <p:cNvPr id="188" name="Google Shape;188;p29"/>
          <p:cNvPicPr preferRelativeResize="0"/>
          <p:nvPr/>
        </p:nvPicPr>
        <p:blipFill>
          <a:blip r:embed="rId3">
            <a:alphaModFix/>
          </a:blip>
          <a:stretch>
            <a:fillRect/>
          </a:stretch>
        </p:blipFill>
        <p:spPr>
          <a:xfrm>
            <a:off x="2197638" y="1331875"/>
            <a:ext cx="4748725" cy="1373125"/>
          </a:xfrm>
          <a:prstGeom prst="rect">
            <a:avLst/>
          </a:prstGeom>
          <a:noFill/>
          <a:ln>
            <a:noFill/>
          </a:ln>
        </p:spPr>
      </p:pic>
      <p:sp>
        <p:nvSpPr>
          <p:cNvPr id="189" name="Google Shape;189;p29"/>
          <p:cNvSpPr txBox="1"/>
          <p:nvPr/>
        </p:nvSpPr>
        <p:spPr>
          <a:xfrm>
            <a:off x="2197650" y="2860000"/>
            <a:ext cx="4369800" cy="1817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8959A8"/>
                </a:solidFill>
                <a:highlight>
                  <a:srgbClr val="F2F2F2"/>
                </a:highlight>
                <a:latin typeface="Courier New"/>
                <a:ea typeface="Courier New"/>
                <a:cs typeface="Courier New"/>
                <a:sym typeface="Courier New"/>
              </a:rPr>
              <a:t>CREATE</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TABLE</a:t>
            </a: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`students`</a:t>
            </a:r>
            <a:r>
              <a:rPr lang="en-GB" sz="1350">
                <a:solidFill>
                  <a:srgbClr val="4D4D4C"/>
                </a:solidFill>
                <a:highlight>
                  <a:srgbClr val="F2F2F2"/>
                </a:highlight>
                <a:latin typeface="Courier New"/>
                <a:ea typeface="Courier New"/>
                <a:cs typeface="Courier New"/>
                <a:sym typeface="Courier New"/>
              </a:rPr>
              <a:t> (</a:t>
            </a:r>
            <a:endParaRPr sz="1350">
              <a:solidFill>
                <a:srgbClr val="4D4D4C"/>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`id`</a:t>
            </a:r>
            <a:r>
              <a:rPr lang="en-GB" sz="1350">
                <a:solidFill>
                  <a:srgbClr val="4D4D4C"/>
                </a:solidFill>
                <a:highlight>
                  <a:srgbClr val="F2F2F2"/>
                </a:highlight>
                <a:latin typeface="Courier New"/>
                <a:ea typeface="Courier New"/>
                <a:cs typeface="Courier New"/>
                <a:sym typeface="Courier New"/>
              </a:rPr>
              <a:t> int(</a:t>
            </a:r>
            <a:r>
              <a:rPr lang="en-GB" sz="1350">
                <a:solidFill>
                  <a:srgbClr val="F5871F"/>
                </a:solidFill>
                <a:highlight>
                  <a:srgbClr val="F2F2F2"/>
                </a:highlight>
                <a:latin typeface="Courier New"/>
                <a:ea typeface="Courier New"/>
                <a:cs typeface="Courier New"/>
                <a:sym typeface="Courier New"/>
              </a:rPr>
              <a:t>11</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NOT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NULL</a:t>
            </a:r>
            <a:r>
              <a:rPr lang="en-GB" sz="1350">
                <a:solidFill>
                  <a:srgbClr val="4D4D4C"/>
                </a:solidFill>
                <a:highlight>
                  <a:srgbClr val="F2F2F2"/>
                </a:highlight>
                <a:latin typeface="Courier New"/>
                <a:ea typeface="Courier New"/>
                <a:cs typeface="Courier New"/>
                <a:sym typeface="Courier New"/>
              </a:rPr>
              <a:t> AUTO_INCREMENT,</a:t>
            </a:r>
            <a:endParaRPr sz="1350">
              <a:solidFill>
                <a:srgbClr val="4D4D4C"/>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`first_name`</a:t>
            </a:r>
            <a:r>
              <a:rPr lang="en-GB" sz="1350">
                <a:solidFill>
                  <a:srgbClr val="4D4D4C"/>
                </a:solidFill>
                <a:highlight>
                  <a:srgbClr val="F2F2F2"/>
                </a:highlight>
                <a:latin typeface="Courier New"/>
                <a:ea typeface="Courier New"/>
                <a:cs typeface="Courier New"/>
                <a:sym typeface="Courier New"/>
              </a:rPr>
              <a:t> varchar(</a:t>
            </a:r>
            <a:r>
              <a:rPr lang="en-GB" sz="1350">
                <a:solidFill>
                  <a:srgbClr val="F5871F"/>
                </a:solidFill>
                <a:highlight>
                  <a:srgbClr val="F2F2F2"/>
                </a:highlight>
                <a:latin typeface="Courier New"/>
                <a:ea typeface="Courier New"/>
                <a:cs typeface="Courier New"/>
                <a:sym typeface="Courier New"/>
              </a:rPr>
              <a:t>255</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DEFAULT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NULL</a:t>
            </a:r>
            <a:r>
              <a:rPr lang="en-GB" sz="1350">
                <a:solidFill>
                  <a:srgbClr val="4D4D4C"/>
                </a:solidFill>
                <a:highlight>
                  <a:srgbClr val="F2F2F2"/>
                </a:highlight>
                <a:latin typeface="Courier New"/>
                <a:ea typeface="Courier New"/>
                <a:cs typeface="Courier New"/>
                <a:sym typeface="Courier New"/>
              </a:rPr>
              <a:t>,</a:t>
            </a:r>
            <a:endParaRPr sz="1350">
              <a:solidFill>
                <a:srgbClr val="4D4D4C"/>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`last_name`</a:t>
            </a:r>
            <a:r>
              <a:rPr lang="en-GB" sz="1350">
                <a:solidFill>
                  <a:srgbClr val="4D4D4C"/>
                </a:solidFill>
                <a:highlight>
                  <a:srgbClr val="F2F2F2"/>
                </a:highlight>
                <a:latin typeface="Courier New"/>
                <a:ea typeface="Courier New"/>
                <a:cs typeface="Courier New"/>
                <a:sym typeface="Courier New"/>
              </a:rPr>
              <a:t> varchar(</a:t>
            </a:r>
            <a:r>
              <a:rPr lang="en-GB" sz="1350">
                <a:solidFill>
                  <a:srgbClr val="F5871F"/>
                </a:solidFill>
                <a:highlight>
                  <a:srgbClr val="F2F2F2"/>
                </a:highlight>
                <a:latin typeface="Courier New"/>
                <a:ea typeface="Courier New"/>
                <a:cs typeface="Courier New"/>
                <a:sym typeface="Courier New"/>
              </a:rPr>
              <a:t>255</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DEFAULT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NULL</a:t>
            </a:r>
            <a:r>
              <a:rPr lang="en-GB" sz="1350">
                <a:solidFill>
                  <a:srgbClr val="4D4D4C"/>
                </a:solidFill>
                <a:highlight>
                  <a:srgbClr val="F2F2F2"/>
                </a:highlight>
                <a:latin typeface="Courier New"/>
                <a:ea typeface="Courier New"/>
                <a:cs typeface="Courier New"/>
                <a:sym typeface="Courier New"/>
              </a:rPr>
              <a:t>,</a:t>
            </a:r>
            <a:endParaRPr sz="1350">
              <a:solidFill>
                <a:srgbClr val="4D4D4C"/>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`class`</a:t>
            </a:r>
            <a:r>
              <a:rPr lang="en-GB" sz="1350">
                <a:solidFill>
                  <a:srgbClr val="4D4D4C"/>
                </a:solidFill>
                <a:highlight>
                  <a:srgbClr val="F2F2F2"/>
                </a:highlight>
                <a:latin typeface="Courier New"/>
                <a:ea typeface="Courier New"/>
                <a:cs typeface="Courier New"/>
                <a:sym typeface="Courier New"/>
              </a:rPr>
              <a:t> varchar(</a:t>
            </a:r>
            <a:r>
              <a:rPr lang="en-GB" sz="1350">
                <a:solidFill>
                  <a:srgbClr val="F5871F"/>
                </a:solidFill>
                <a:highlight>
                  <a:srgbClr val="F2F2F2"/>
                </a:highlight>
                <a:latin typeface="Courier New"/>
                <a:ea typeface="Courier New"/>
                <a:cs typeface="Courier New"/>
                <a:sym typeface="Courier New"/>
              </a:rPr>
              <a:t>255</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DEFAULT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NULL</a:t>
            </a:r>
            <a:r>
              <a:rPr lang="en-GB" sz="1350">
                <a:solidFill>
                  <a:srgbClr val="4D4D4C"/>
                </a:solidFill>
                <a:highlight>
                  <a:srgbClr val="F2F2F2"/>
                </a:highlight>
                <a:latin typeface="Courier New"/>
                <a:ea typeface="Courier New"/>
                <a:cs typeface="Courier New"/>
                <a:sym typeface="Courier New"/>
              </a:rPr>
              <a:t>,</a:t>
            </a:r>
            <a:endParaRPr sz="1350">
              <a:solidFill>
                <a:srgbClr val="4D4D4C"/>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PRIMARY</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KEY</a:t>
            </a:r>
            <a:r>
              <a:rPr lang="en-GB" sz="1350">
                <a:solidFill>
                  <a:srgbClr val="4D4D4C"/>
                </a:solidFill>
                <a:highlight>
                  <a:srgbClr val="F2F2F2"/>
                </a:highlight>
                <a:latin typeface="Courier New"/>
                <a:ea typeface="Courier New"/>
                <a:cs typeface="Courier New"/>
                <a:sym typeface="Courier New"/>
              </a:rPr>
              <a:t> (</a:t>
            </a:r>
            <a:r>
              <a:rPr lang="en-GB" sz="1350">
                <a:solidFill>
                  <a:srgbClr val="C82829"/>
                </a:solidFill>
                <a:highlight>
                  <a:srgbClr val="F2F2F2"/>
                </a:highlight>
                <a:latin typeface="Courier New"/>
                <a:ea typeface="Courier New"/>
                <a:cs typeface="Courier New"/>
                <a:sym typeface="Courier New"/>
              </a:rPr>
              <a:t>`id`</a:t>
            </a:r>
            <a:r>
              <a:rPr lang="en-GB" sz="1350">
                <a:solidFill>
                  <a:srgbClr val="4D4D4C"/>
                </a:solidFill>
                <a:highlight>
                  <a:srgbClr val="F2F2F2"/>
                </a:highlight>
                <a:latin typeface="Courier New"/>
                <a:ea typeface="Courier New"/>
                <a:cs typeface="Courier New"/>
                <a:sym typeface="Courier New"/>
              </a:rPr>
              <a:t>)</a:t>
            </a:r>
            <a:endParaRPr sz="1350">
              <a:solidFill>
                <a:srgbClr val="4D4D4C"/>
              </a:solidFill>
              <a:highlight>
                <a:srgbClr val="F2F2F2"/>
              </a:highlight>
              <a:latin typeface="Courier New"/>
              <a:ea typeface="Courier New"/>
              <a:cs typeface="Courier New"/>
              <a:sym typeface="Courier New"/>
            </a:endParaRPr>
          </a:p>
          <a:p>
            <a:pPr indent="0" lvl="0" marL="152400" marR="152400" rtl="0" algn="l">
              <a:lnSpc>
                <a:spcPct val="145000"/>
              </a:lnSpc>
              <a:spcBef>
                <a:spcPts val="0"/>
              </a:spcBef>
              <a:spcAft>
                <a:spcPts val="1900"/>
              </a:spcAft>
              <a:buNone/>
            </a:pPr>
            <a:r>
              <a:rPr lang="en-GB" sz="1350">
                <a:solidFill>
                  <a:srgbClr val="4D4D4C"/>
                </a:solidFill>
                <a:highlight>
                  <a:srgbClr val="F2F2F2"/>
                </a:highlight>
                <a:latin typeface="Courier New"/>
                <a:ea typeface="Courier New"/>
                <a:cs typeface="Courier New"/>
                <a:sym typeface="Courier New"/>
              </a:rPr>
              <a:t>) ENGINE</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InnoDB</a:t>
            </a:r>
            <a:endParaRPr>
              <a:latin typeface="Roboto"/>
              <a:ea typeface="Roboto"/>
              <a:cs typeface="Roboto"/>
              <a:sym typeface="Roboto"/>
            </a:endParaRPr>
          </a:p>
        </p:txBody>
      </p:sp>
      <p:sp>
        <p:nvSpPr>
          <p:cNvPr id="190" name="Google Shape;190;p29"/>
          <p:cNvSpPr txBox="1"/>
          <p:nvPr/>
        </p:nvSpPr>
        <p:spPr>
          <a:xfrm>
            <a:off x="2197650" y="110427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Students Table</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Frequently Used Queries</a:t>
            </a:r>
            <a:endParaRPr/>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Courier New"/>
              <a:buAutoNum type="arabicPeriod"/>
            </a:pPr>
            <a:r>
              <a:rPr lang="en-GB" sz="1350">
                <a:solidFill>
                  <a:srgbClr val="000000"/>
                </a:solidFill>
                <a:highlight>
                  <a:srgbClr val="EFEFEF"/>
                </a:highlight>
                <a:latin typeface="Courier New"/>
                <a:ea typeface="Courier New"/>
                <a:cs typeface="Courier New"/>
                <a:sym typeface="Courier New"/>
              </a:rPr>
              <a:t>SELECT * FROM students WHERE id = 1</a:t>
            </a:r>
            <a:endParaRPr sz="1350">
              <a:solidFill>
                <a:srgbClr val="000000"/>
              </a:solidFill>
              <a:highlight>
                <a:srgbClr val="EFEFEF"/>
              </a:highlight>
              <a:latin typeface="Courier New"/>
              <a:ea typeface="Courier New"/>
              <a:cs typeface="Courier New"/>
              <a:sym typeface="Courier New"/>
            </a:endParaRPr>
          </a:p>
          <a:p>
            <a:pPr indent="-314325" lvl="0" marL="457200" rtl="0" algn="l">
              <a:spcBef>
                <a:spcPts val="0"/>
              </a:spcBef>
              <a:spcAft>
                <a:spcPts val="0"/>
              </a:spcAft>
              <a:buClr>
                <a:srgbClr val="000000"/>
              </a:buClr>
              <a:buSzPts val="1350"/>
              <a:buFont typeface="Courier New"/>
              <a:buAutoNum type="arabicPeriod"/>
            </a:pPr>
            <a:r>
              <a:rPr lang="en-GB" sz="1350">
                <a:solidFill>
                  <a:srgbClr val="000000"/>
                </a:solidFill>
                <a:highlight>
                  <a:srgbClr val="EFEFEF"/>
                </a:highlight>
                <a:latin typeface="Courier New"/>
                <a:ea typeface="Courier New"/>
                <a:cs typeface="Courier New"/>
                <a:sym typeface="Courier New"/>
              </a:rPr>
              <a:t>SELECT * FROM students WHERE last_name = 'Smith'</a:t>
            </a:r>
            <a:endParaRPr sz="1350">
              <a:solidFill>
                <a:srgbClr val="000000"/>
              </a:solidFill>
              <a:highlight>
                <a:srgbClr val="EFEFEF"/>
              </a:highlight>
              <a:latin typeface="Courier New"/>
              <a:ea typeface="Courier New"/>
              <a:cs typeface="Courier New"/>
              <a:sym typeface="Courier New"/>
            </a:endParaRPr>
          </a:p>
          <a:p>
            <a:pPr indent="-314325" lvl="0" marL="457200" rtl="0" algn="l">
              <a:spcBef>
                <a:spcPts val="0"/>
              </a:spcBef>
              <a:spcAft>
                <a:spcPts val="0"/>
              </a:spcAft>
              <a:buClr>
                <a:srgbClr val="000000"/>
              </a:buClr>
              <a:buSzPts val="1350"/>
              <a:buFont typeface="Courier New"/>
              <a:buAutoNum type="arabicPeriod"/>
            </a:pPr>
            <a:r>
              <a:rPr lang="en-GB" sz="1350">
                <a:solidFill>
                  <a:srgbClr val="8959A8"/>
                </a:solidFill>
                <a:highlight>
                  <a:srgbClr val="F2F2F2"/>
                </a:highlight>
                <a:latin typeface="Courier New"/>
                <a:ea typeface="Courier New"/>
                <a:cs typeface="Courier New"/>
                <a:sym typeface="Courier New"/>
              </a:rPr>
              <a:t>SELECT</a:t>
            </a:r>
            <a:r>
              <a:rPr lang="en-GB" sz="1350">
                <a:solidFill>
                  <a:srgbClr val="4D4D4C"/>
                </a:solidFill>
                <a:highlight>
                  <a:srgbClr val="F2F2F2"/>
                </a:highlight>
                <a:latin typeface="Courier New"/>
                <a:ea typeface="Courier New"/>
                <a:cs typeface="Courier New"/>
                <a:sym typeface="Courier New"/>
              </a:rPr>
              <a:t> </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FROM</a:t>
            </a:r>
            <a:r>
              <a:rPr lang="en-GB" sz="1350">
                <a:solidFill>
                  <a:srgbClr val="4D4D4C"/>
                </a:solidFill>
                <a:highlight>
                  <a:srgbClr val="F2F2F2"/>
                </a:highlight>
                <a:latin typeface="Courier New"/>
                <a:ea typeface="Courier New"/>
                <a:cs typeface="Courier New"/>
                <a:sym typeface="Courier New"/>
              </a:rPr>
              <a:t> students </a:t>
            </a:r>
            <a:r>
              <a:rPr lang="en-GB" sz="1350">
                <a:solidFill>
                  <a:srgbClr val="8959A8"/>
                </a:solidFill>
                <a:highlight>
                  <a:srgbClr val="F2F2F2"/>
                </a:highlight>
                <a:latin typeface="Courier New"/>
                <a:ea typeface="Courier New"/>
                <a:cs typeface="Courier New"/>
                <a:sym typeface="Courier New"/>
              </a:rPr>
              <a:t>WHERE</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class</a:t>
            </a:r>
            <a:r>
              <a:rPr lang="en-GB" sz="1350">
                <a:solidFill>
                  <a:srgbClr val="4D4D4C"/>
                </a:solidFill>
                <a:highlight>
                  <a:srgbClr val="F2F2F2"/>
                </a:highlight>
                <a:latin typeface="Courier New"/>
                <a:ea typeface="Courier New"/>
                <a:cs typeface="Courier New"/>
                <a:sym typeface="Courier New"/>
              </a:rPr>
              <a:t> </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 </a:t>
            </a:r>
            <a:r>
              <a:rPr lang="en-GB" sz="1350">
                <a:solidFill>
                  <a:srgbClr val="718C00"/>
                </a:solidFill>
                <a:highlight>
                  <a:srgbClr val="F2F2F2"/>
                </a:highlight>
                <a:latin typeface="Courier New"/>
                <a:ea typeface="Courier New"/>
                <a:cs typeface="Courier New"/>
                <a:sym typeface="Courier New"/>
              </a:rPr>
              <a:t>'6A'</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AND</a:t>
            </a:r>
            <a:r>
              <a:rPr lang="en-GB" sz="1350">
                <a:solidFill>
                  <a:srgbClr val="4D4D4C"/>
                </a:solidFill>
                <a:highlight>
                  <a:srgbClr val="F2F2F2"/>
                </a:highlight>
                <a:latin typeface="Courier New"/>
                <a:ea typeface="Courier New"/>
                <a:cs typeface="Courier New"/>
                <a:sym typeface="Courier New"/>
              </a:rPr>
              <a:t> last_name </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 </a:t>
            </a:r>
            <a:r>
              <a:rPr lang="en-GB" sz="1350">
                <a:solidFill>
                  <a:srgbClr val="718C00"/>
                </a:solidFill>
                <a:highlight>
                  <a:srgbClr val="F2F2F2"/>
                </a:highlight>
                <a:latin typeface="Courier New"/>
                <a:ea typeface="Courier New"/>
                <a:cs typeface="Courier New"/>
                <a:sym typeface="Courier New"/>
              </a:rPr>
              <a:t>'Smith'</a:t>
            </a:r>
            <a:endParaRPr sz="1350">
              <a:solidFill>
                <a:srgbClr val="718C00"/>
              </a:solidFill>
              <a:highlight>
                <a:srgbClr val="F2F2F2"/>
              </a:highlight>
              <a:latin typeface="Courier New"/>
              <a:ea typeface="Courier New"/>
              <a:cs typeface="Courier New"/>
              <a:sym typeface="Courier New"/>
            </a:endParaRPr>
          </a:p>
          <a:p>
            <a:pPr indent="0" lvl="0" marL="0" rtl="0" algn="l">
              <a:spcBef>
                <a:spcPts val="1600"/>
              </a:spcBef>
              <a:spcAft>
                <a:spcPts val="0"/>
              </a:spcAft>
              <a:buNone/>
            </a:pPr>
            <a:r>
              <a:t/>
            </a:r>
            <a:endParaRPr sz="1350">
              <a:solidFill>
                <a:srgbClr val="718C00"/>
              </a:solidFill>
              <a:highlight>
                <a:srgbClr val="F2F2F2"/>
              </a:highlight>
              <a:latin typeface="Courier New"/>
              <a:ea typeface="Courier New"/>
              <a:cs typeface="Courier New"/>
              <a:sym typeface="Courier New"/>
            </a:endParaRPr>
          </a:p>
          <a:p>
            <a:pPr indent="-314325" lvl="0" marL="457200" rtl="0" algn="l">
              <a:spcBef>
                <a:spcPts val="1600"/>
              </a:spcBef>
              <a:spcAft>
                <a:spcPts val="0"/>
              </a:spcAft>
              <a:buClr>
                <a:srgbClr val="718C00"/>
              </a:buClr>
              <a:buSzPts val="1350"/>
              <a:buFont typeface="Courier New"/>
              <a:buAutoNum type="arabicPeriod"/>
            </a:pPr>
            <a:r>
              <a:rPr lang="en-GB" sz="1350">
                <a:solidFill>
                  <a:srgbClr val="718C00"/>
                </a:solidFill>
                <a:highlight>
                  <a:srgbClr val="F2F2F2"/>
                </a:highlight>
                <a:latin typeface="Courier New"/>
                <a:ea typeface="Courier New"/>
                <a:cs typeface="Courier New"/>
                <a:sym typeface="Courier New"/>
              </a:rPr>
              <a:t>Primary key already has a key</a:t>
            </a:r>
            <a:endParaRPr sz="1350">
              <a:solidFill>
                <a:srgbClr val="718C00"/>
              </a:solidFill>
              <a:highlight>
                <a:srgbClr val="F2F2F2"/>
              </a:highlight>
              <a:latin typeface="Courier New"/>
              <a:ea typeface="Courier New"/>
              <a:cs typeface="Courier New"/>
              <a:sym typeface="Courier New"/>
            </a:endParaRPr>
          </a:p>
          <a:p>
            <a:pPr indent="-314325" lvl="0" marL="457200" rtl="0" algn="l">
              <a:spcBef>
                <a:spcPts val="0"/>
              </a:spcBef>
              <a:spcAft>
                <a:spcPts val="0"/>
              </a:spcAft>
              <a:buClr>
                <a:srgbClr val="718C00"/>
              </a:buClr>
              <a:buSzPts val="1350"/>
              <a:buFont typeface="Courier New"/>
              <a:buAutoNum type="arabicPeriod"/>
            </a:pPr>
            <a:r>
              <a:rPr lang="en-GB" sz="1350">
                <a:solidFill>
                  <a:srgbClr val="8959A8"/>
                </a:solidFill>
                <a:highlight>
                  <a:srgbClr val="F2F2F2"/>
                </a:highlight>
                <a:latin typeface="Courier New"/>
                <a:ea typeface="Courier New"/>
                <a:cs typeface="Courier New"/>
                <a:sym typeface="Courier New"/>
              </a:rPr>
              <a:t>CREATE</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INDEX</a:t>
            </a:r>
            <a:r>
              <a:rPr lang="en-GB" sz="1350">
                <a:solidFill>
                  <a:srgbClr val="4D4D4C"/>
                </a:solidFill>
                <a:highlight>
                  <a:srgbClr val="F2F2F2"/>
                </a:highlight>
                <a:latin typeface="Courier New"/>
                <a:ea typeface="Courier New"/>
                <a:cs typeface="Courier New"/>
                <a:sym typeface="Courier New"/>
              </a:rPr>
              <a:t> by_last_name </a:t>
            </a:r>
            <a:r>
              <a:rPr lang="en-GB" sz="1350">
                <a:solidFill>
                  <a:srgbClr val="8959A8"/>
                </a:solidFill>
                <a:highlight>
                  <a:srgbClr val="F2F2F2"/>
                </a:highlight>
                <a:latin typeface="Courier New"/>
                <a:ea typeface="Courier New"/>
                <a:cs typeface="Courier New"/>
                <a:sym typeface="Courier New"/>
              </a:rPr>
              <a:t>ON</a:t>
            </a:r>
            <a:r>
              <a:rPr lang="en-GB" sz="1350">
                <a:solidFill>
                  <a:srgbClr val="4D4D4C"/>
                </a:solidFill>
                <a:highlight>
                  <a:srgbClr val="F2F2F2"/>
                </a:highlight>
                <a:latin typeface="Courier New"/>
                <a:ea typeface="Courier New"/>
                <a:cs typeface="Courier New"/>
                <a:sym typeface="Courier New"/>
              </a:rPr>
              <a:t> students (</a:t>
            </a:r>
            <a:r>
              <a:rPr lang="en-GB" sz="1350">
                <a:solidFill>
                  <a:srgbClr val="C82829"/>
                </a:solidFill>
                <a:highlight>
                  <a:srgbClr val="F2F2F2"/>
                </a:highlight>
                <a:latin typeface="Courier New"/>
                <a:ea typeface="Courier New"/>
                <a:cs typeface="Courier New"/>
                <a:sym typeface="Courier New"/>
              </a:rPr>
              <a:t>`last_name`</a:t>
            </a:r>
            <a:r>
              <a:rPr lang="en-GB" sz="1350">
                <a:solidFill>
                  <a:srgbClr val="4D4D4C"/>
                </a:solidFill>
                <a:highlight>
                  <a:srgbClr val="F2F2F2"/>
                </a:highlight>
                <a:latin typeface="Courier New"/>
                <a:ea typeface="Courier New"/>
                <a:cs typeface="Courier New"/>
                <a:sym typeface="Courier New"/>
              </a:rPr>
              <a:t>);</a:t>
            </a:r>
            <a:endParaRPr sz="1350">
              <a:solidFill>
                <a:srgbClr val="4D4D4C"/>
              </a:solidFill>
              <a:highlight>
                <a:srgbClr val="F2F2F2"/>
              </a:highlight>
              <a:latin typeface="Courier New"/>
              <a:ea typeface="Courier New"/>
              <a:cs typeface="Courier New"/>
              <a:sym typeface="Courier New"/>
            </a:endParaRPr>
          </a:p>
          <a:p>
            <a:pPr indent="-314325" lvl="0" marL="457200" marR="152400" rtl="0" algn="l">
              <a:lnSpc>
                <a:spcPct val="145000"/>
              </a:lnSpc>
              <a:spcBef>
                <a:spcPts val="0"/>
              </a:spcBef>
              <a:spcAft>
                <a:spcPts val="0"/>
              </a:spcAft>
              <a:buClr>
                <a:srgbClr val="4D4D4C"/>
              </a:buClr>
              <a:buSzPts val="1350"/>
              <a:buFont typeface="Courier New"/>
              <a:buAutoNum type="arabicPeriod"/>
            </a:pPr>
            <a:r>
              <a:rPr lang="en-GB" sz="1350">
                <a:solidFill>
                  <a:srgbClr val="8959A8"/>
                </a:solidFill>
                <a:highlight>
                  <a:srgbClr val="F2F2F2"/>
                </a:highlight>
                <a:latin typeface="Courier New"/>
                <a:ea typeface="Courier New"/>
                <a:cs typeface="Courier New"/>
                <a:sym typeface="Courier New"/>
              </a:rPr>
              <a:t>CREATE</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INDEX</a:t>
            </a:r>
            <a:r>
              <a:rPr lang="en-GB" sz="1350">
                <a:solidFill>
                  <a:srgbClr val="4D4D4C"/>
                </a:solidFill>
                <a:highlight>
                  <a:srgbClr val="F2F2F2"/>
                </a:highlight>
                <a:latin typeface="Courier New"/>
                <a:ea typeface="Courier New"/>
                <a:cs typeface="Courier New"/>
                <a:sym typeface="Courier New"/>
              </a:rPr>
              <a:t> by_class_and_last_name </a:t>
            </a:r>
            <a:r>
              <a:rPr lang="en-GB" sz="1350">
                <a:solidFill>
                  <a:srgbClr val="8959A8"/>
                </a:solidFill>
                <a:highlight>
                  <a:srgbClr val="F2F2F2"/>
                </a:highlight>
                <a:latin typeface="Courier New"/>
                <a:ea typeface="Courier New"/>
                <a:cs typeface="Courier New"/>
                <a:sym typeface="Courier New"/>
              </a:rPr>
              <a:t>ON</a:t>
            </a:r>
            <a:r>
              <a:rPr lang="en-GB" sz="1350">
                <a:solidFill>
                  <a:srgbClr val="4D4D4C"/>
                </a:solidFill>
                <a:highlight>
                  <a:srgbClr val="F2F2F2"/>
                </a:highlight>
                <a:latin typeface="Courier New"/>
                <a:ea typeface="Courier New"/>
                <a:cs typeface="Courier New"/>
                <a:sym typeface="Courier New"/>
              </a:rPr>
              <a:t> students (</a:t>
            </a:r>
            <a:r>
              <a:rPr lang="en-GB" sz="1350">
                <a:solidFill>
                  <a:srgbClr val="8959A8"/>
                </a:solidFill>
                <a:highlight>
                  <a:srgbClr val="F2F2F2"/>
                </a:highlight>
                <a:latin typeface="Courier New"/>
                <a:ea typeface="Courier New"/>
                <a:cs typeface="Courier New"/>
                <a:sym typeface="Courier New"/>
              </a:rPr>
              <a:t>class</a:t>
            </a:r>
            <a:r>
              <a:rPr lang="en-GB" sz="1350">
                <a:solidFill>
                  <a:srgbClr val="4D4D4C"/>
                </a:solidFill>
                <a:highlight>
                  <a:srgbClr val="F2F2F2"/>
                </a:highlight>
                <a:latin typeface="Courier New"/>
                <a:ea typeface="Courier New"/>
                <a:cs typeface="Courier New"/>
                <a:sym typeface="Courier New"/>
              </a:rPr>
              <a:t>, last_name);</a:t>
            </a:r>
            <a:endParaRPr sz="1350">
              <a:solidFill>
                <a:srgbClr val="4D4D4C"/>
              </a:solidFill>
              <a:highlight>
                <a:srgbClr val="F2F2F2"/>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Indexing on Joins</a:t>
            </a:r>
            <a:endParaRPr/>
          </a:p>
        </p:txBody>
      </p:sp>
      <p:grpSp>
        <p:nvGrpSpPr>
          <p:cNvPr id="202" name="Google Shape;202;p31"/>
          <p:cNvGrpSpPr/>
          <p:nvPr/>
        </p:nvGrpSpPr>
        <p:grpSpPr>
          <a:xfrm>
            <a:off x="607575" y="1259325"/>
            <a:ext cx="5919550" cy="1395875"/>
            <a:chOff x="691025" y="1320025"/>
            <a:chExt cx="5919550" cy="1395875"/>
          </a:xfrm>
        </p:grpSpPr>
        <p:pic>
          <p:nvPicPr>
            <p:cNvPr id="203" name="Google Shape;203;p31"/>
            <p:cNvPicPr preferRelativeResize="0"/>
            <p:nvPr/>
          </p:nvPicPr>
          <p:blipFill>
            <a:blip r:embed="rId3">
              <a:alphaModFix/>
            </a:blip>
            <a:stretch>
              <a:fillRect/>
            </a:stretch>
          </p:blipFill>
          <p:spPr>
            <a:xfrm>
              <a:off x="691025" y="1617800"/>
              <a:ext cx="5919550" cy="1098100"/>
            </a:xfrm>
            <a:prstGeom prst="rect">
              <a:avLst/>
            </a:prstGeom>
            <a:noFill/>
            <a:ln>
              <a:noFill/>
            </a:ln>
          </p:spPr>
        </p:pic>
        <p:sp>
          <p:nvSpPr>
            <p:cNvPr id="204" name="Google Shape;204;p31"/>
            <p:cNvSpPr txBox="1"/>
            <p:nvPr/>
          </p:nvSpPr>
          <p:spPr>
            <a:xfrm>
              <a:off x="691025" y="132002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Grades Table</a:t>
              </a:r>
              <a:endParaRPr>
                <a:latin typeface="Roboto"/>
                <a:ea typeface="Roboto"/>
                <a:cs typeface="Roboto"/>
                <a:sym typeface="Roboto"/>
              </a:endParaRPr>
            </a:p>
          </p:txBody>
        </p:sp>
      </p:grpSp>
      <p:sp>
        <p:nvSpPr>
          <p:cNvPr id="205" name="Google Shape;205;p31"/>
          <p:cNvSpPr txBox="1"/>
          <p:nvPr/>
        </p:nvSpPr>
        <p:spPr>
          <a:xfrm>
            <a:off x="607575" y="2935900"/>
            <a:ext cx="4718700" cy="509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8959A8"/>
                </a:solidFill>
                <a:highlight>
                  <a:srgbClr val="F2F2F2"/>
                </a:highlight>
                <a:latin typeface="Courier New"/>
                <a:ea typeface="Courier New"/>
                <a:cs typeface="Courier New"/>
                <a:sym typeface="Courier New"/>
              </a:rPr>
              <a:t>SELECT</a:t>
            </a:r>
            <a:r>
              <a:rPr lang="en-GB" sz="1350">
                <a:solidFill>
                  <a:srgbClr val="4D4D4C"/>
                </a:solidFill>
                <a:highlight>
                  <a:srgbClr val="F2F2F2"/>
                </a:highlight>
                <a:latin typeface="Courier New"/>
                <a:ea typeface="Courier New"/>
                <a:cs typeface="Courier New"/>
                <a:sym typeface="Courier New"/>
              </a:rPr>
              <a:t> </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FROM</a:t>
            </a:r>
            <a:r>
              <a:rPr lang="en-GB" sz="1350">
                <a:solidFill>
                  <a:srgbClr val="4D4D4C"/>
                </a:solidFill>
                <a:highlight>
                  <a:srgbClr val="F2F2F2"/>
                </a:highlight>
                <a:latin typeface="Courier New"/>
                <a:ea typeface="Courier New"/>
                <a:cs typeface="Courier New"/>
                <a:sym typeface="Courier New"/>
              </a:rPr>
              <a:t> grades </a:t>
            </a:r>
            <a:r>
              <a:rPr lang="en-GB" sz="1350">
                <a:solidFill>
                  <a:srgbClr val="8959A8"/>
                </a:solidFill>
                <a:highlight>
                  <a:srgbClr val="F2F2F2"/>
                </a:highlight>
                <a:latin typeface="Courier New"/>
                <a:ea typeface="Courier New"/>
                <a:cs typeface="Courier New"/>
                <a:sym typeface="Courier New"/>
              </a:rPr>
              <a:t>WHERE</a:t>
            </a:r>
            <a:r>
              <a:rPr lang="en-GB" sz="1350">
                <a:solidFill>
                  <a:srgbClr val="4D4D4C"/>
                </a:solidFill>
                <a:highlight>
                  <a:srgbClr val="F2F2F2"/>
                </a:highlight>
                <a:latin typeface="Courier New"/>
                <a:ea typeface="Courier New"/>
                <a:cs typeface="Courier New"/>
                <a:sym typeface="Courier New"/>
              </a:rPr>
              <a:t> student_id </a:t>
            </a:r>
            <a:r>
              <a:rPr lang="en-GB" sz="1350">
                <a:solidFill>
                  <a:srgbClr val="3E999F"/>
                </a:solidFill>
                <a:highlight>
                  <a:srgbClr val="F2F2F2"/>
                </a:highlight>
                <a:latin typeface="Courier New"/>
                <a:ea typeface="Courier New"/>
                <a:cs typeface="Courier New"/>
                <a:sym typeface="Courier New"/>
              </a:rPr>
              <a:t>=</a:t>
            </a:r>
            <a:r>
              <a:rPr lang="en-GB" sz="1350">
                <a:solidFill>
                  <a:srgbClr val="4D4D4C"/>
                </a:solidFill>
                <a:highlight>
                  <a:srgbClr val="F2F2F2"/>
                </a:highlight>
                <a:latin typeface="Courier New"/>
                <a:ea typeface="Courier New"/>
                <a:cs typeface="Courier New"/>
                <a:sym typeface="Courier New"/>
              </a:rPr>
              <a:t> </a:t>
            </a:r>
            <a:r>
              <a:rPr lang="en-GB" sz="1350">
                <a:solidFill>
                  <a:srgbClr val="F5871F"/>
                </a:solidFill>
                <a:highlight>
                  <a:srgbClr val="F2F2F2"/>
                </a:highlight>
                <a:latin typeface="Courier New"/>
                <a:ea typeface="Courier New"/>
                <a:cs typeface="Courier New"/>
                <a:sym typeface="Courier New"/>
              </a:rPr>
              <a:t>1</a:t>
            </a:r>
            <a:endParaRPr sz="1350">
              <a:solidFill>
                <a:srgbClr val="4D4D4C"/>
              </a:solidFill>
              <a:highlight>
                <a:srgbClr val="F2F2F2"/>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350">
              <a:solidFill>
                <a:srgbClr val="4D4D4C"/>
              </a:solidFill>
              <a:highlight>
                <a:srgbClr val="F2F2F2"/>
              </a:highlight>
              <a:latin typeface="Courier New"/>
              <a:ea typeface="Courier New"/>
              <a:cs typeface="Courier New"/>
              <a:sym typeface="Courier New"/>
            </a:endParaRPr>
          </a:p>
          <a:p>
            <a:pPr indent="0" lvl="0" marL="0" rtl="0" algn="l">
              <a:lnSpc>
                <a:spcPct val="115000"/>
              </a:lnSpc>
              <a:spcBef>
                <a:spcPts val="1900"/>
              </a:spcBef>
              <a:spcAft>
                <a:spcPts val="0"/>
              </a:spcAft>
              <a:buNone/>
            </a:pPr>
            <a:r>
              <a:t/>
            </a:r>
            <a:endParaRPr sz="1350">
              <a:solidFill>
                <a:srgbClr val="F587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31"/>
          <p:cNvSpPr txBox="1"/>
          <p:nvPr/>
        </p:nvSpPr>
        <p:spPr>
          <a:xfrm>
            <a:off x="607575" y="3726300"/>
            <a:ext cx="5560800" cy="509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8959A8"/>
                </a:solidFill>
                <a:highlight>
                  <a:srgbClr val="F2F2F2"/>
                </a:highlight>
                <a:latin typeface="Courier New"/>
                <a:ea typeface="Courier New"/>
                <a:cs typeface="Courier New"/>
                <a:sym typeface="Courier New"/>
              </a:rPr>
              <a:t>CREATE</a:t>
            </a:r>
            <a:r>
              <a:rPr lang="en-GB" sz="1350">
                <a:solidFill>
                  <a:srgbClr val="4D4D4C"/>
                </a:solidFill>
                <a:highlight>
                  <a:srgbClr val="F2F2F2"/>
                </a:highlight>
                <a:latin typeface="Courier New"/>
                <a:ea typeface="Courier New"/>
                <a:cs typeface="Courier New"/>
                <a:sym typeface="Courier New"/>
              </a:rPr>
              <a:t> </a:t>
            </a:r>
            <a:r>
              <a:rPr lang="en-GB" sz="1350">
                <a:solidFill>
                  <a:srgbClr val="8959A8"/>
                </a:solidFill>
                <a:highlight>
                  <a:srgbClr val="F2F2F2"/>
                </a:highlight>
                <a:latin typeface="Courier New"/>
                <a:ea typeface="Courier New"/>
                <a:cs typeface="Courier New"/>
                <a:sym typeface="Courier New"/>
              </a:rPr>
              <a:t>INDEX</a:t>
            </a:r>
            <a:r>
              <a:rPr lang="en-GB" sz="1350">
                <a:solidFill>
                  <a:srgbClr val="4D4D4C"/>
                </a:solidFill>
                <a:highlight>
                  <a:srgbClr val="F2F2F2"/>
                </a:highlight>
                <a:latin typeface="Courier New"/>
                <a:ea typeface="Courier New"/>
                <a:cs typeface="Courier New"/>
                <a:sym typeface="Courier New"/>
              </a:rPr>
              <a:t> by_student_id </a:t>
            </a:r>
            <a:r>
              <a:rPr lang="en-GB" sz="1350">
                <a:solidFill>
                  <a:srgbClr val="8959A8"/>
                </a:solidFill>
                <a:highlight>
                  <a:srgbClr val="F2F2F2"/>
                </a:highlight>
                <a:latin typeface="Courier New"/>
                <a:ea typeface="Courier New"/>
                <a:cs typeface="Courier New"/>
                <a:sym typeface="Courier New"/>
              </a:rPr>
              <a:t>ON</a:t>
            </a:r>
            <a:r>
              <a:rPr lang="en-GB" sz="1350">
                <a:solidFill>
                  <a:srgbClr val="4D4D4C"/>
                </a:solidFill>
                <a:highlight>
                  <a:srgbClr val="F2F2F2"/>
                </a:highlight>
                <a:latin typeface="Courier New"/>
                <a:ea typeface="Courier New"/>
                <a:cs typeface="Courier New"/>
                <a:sym typeface="Courier New"/>
              </a:rPr>
              <a:t> grades (student_id);</a:t>
            </a:r>
            <a:endParaRPr sz="1350">
              <a:solidFill>
                <a:srgbClr val="4D4D4C"/>
              </a:solidFill>
              <a:highlight>
                <a:srgbClr val="F2F2F2"/>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350">
              <a:solidFill>
                <a:srgbClr val="4D4D4C"/>
              </a:solidFill>
              <a:highlight>
                <a:srgbClr val="F2F2F2"/>
              </a:highlight>
              <a:latin typeface="Courier New"/>
              <a:ea typeface="Courier New"/>
              <a:cs typeface="Courier New"/>
              <a:sym typeface="Courier New"/>
            </a:endParaRPr>
          </a:p>
          <a:p>
            <a:pPr indent="0" lvl="0" marL="0" rtl="0" algn="l">
              <a:lnSpc>
                <a:spcPct val="115000"/>
              </a:lnSpc>
              <a:spcBef>
                <a:spcPts val="1900"/>
              </a:spcBef>
              <a:spcAft>
                <a:spcPts val="0"/>
              </a:spcAft>
              <a:buNone/>
            </a:pPr>
            <a:r>
              <a:t/>
            </a:r>
            <a:endParaRPr sz="1350">
              <a:solidFill>
                <a:srgbClr val="4D4D4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Database Normalization</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4545"/>
              </a:lnSpc>
              <a:spcBef>
                <a:spcPts val="0"/>
              </a:spcBef>
              <a:spcAft>
                <a:spcPts val="0"/>
              </a:spcAft>
              <a:buSzPts val="1800"/>
              <a:buFont typeface="Proxima Nova"/>
              <a:buChar char="●"/>
            </a:pPr>
            <a:r>
              <a:rPr lang="en-GB">
                <a:latin typeface="Proxima Nova"/>
                <a:ea typeface="Proxima Nova"/>
                <a:cs typeface="Proxima Nova"/>
                <a:sym typeface="Proxima Nova"/>
              </a:rPr>
              <a:t>Eliminating redundant(useless) data.</a:t>
            </a:r>
            <a:endParaRPr>
              <a:latin typeface="Proxima Nova"/>
              <a:ea typeface="Proxima Nova"/>
              <a:cs typeface="Proxima Nova"/>
              <a:sym typeface="Proxima Nova"/>
            </a:endParaRPr>
          </a:p>
          <a:p>
            <a:pPr indent="-342900" lvl="0" marL="457200" rtl="0" algn="l">
              <a:lnSpc>
                <a:spcPct val="204545"/>
              </a:lnSpc>
              <a:spcBef>
                <a:spcPts val="0"/>
              </a:spcBef>
              <a:spcAft>
                <a:spcPts val="0"/>
              </a:spcAft>
              <a:buSzPts val="1800"/>
              <a:buFont typeface="Proxima Nova"/>
              <a:buChar char="●"/>
            </a:pPr>
            <a:r>
              <a:rPr lang="en-GB">
                <a:latin typeface="Proxima Nova"/>
                <a:ea typeface="Proxima Nova"/>
                <a:cs typeface="Proxima Nova"/>
                <a:sym typeface="Proxima Nova"/>
              </a:rPr>
              <a:t>Ensuring data dependencies make sense i.e data is logically stored.</a:t>
            </a:r>
            <a:endParaRPr>
              <a:latin typeface="Proxima Nova"/>
              <a:ea typeface="Proxima Nova"/>
              <a:cs typeface="Proxima Nova"/>
              <a:sym typeface="Proxima Nova"/>
            </a:endParaRPr>
          </a:p>
          <a:p>
            <a:pPr indent="-342900" lvl="0" marL="457200" rtl="0" algn="l">
              <a:lnSpc>
                <a:spcPct val="204545"/>
              </a:lnSpc>
              <a:spcBef>
                <a:spcPts val="0"/>
              </a:spcBef>
              <a:spcAft>
                <a:spcPts val="0"/>
              </a:spcAft>
              <a:buSzPts val="1800"/>
              <a:buFont typeface="Proxima Nova"/>
              <a:buChar char="●"/>
            </a:pPr>
            <a:r>
              <a:t/>
            </a:r>
            <a:endParaRPr>
              <a:latin typeface="Proxima Nova"/>
              <a:ea typeface="Proxima Nova"/>
              <a:cs typeface="Proxima Nova"/>
              <a:sym typeface="Proxima Nova"/>
            </a:endParaRPr>
          </a:p>
          <a:p>
            <a:pPr indent="0" lvl="0" marL="0" rtl="0" algn="l">
              <a:lnSpc>
                <a:spcPct val="100000"/>
              </a:lnSpc>
              <a:spcBef>
                <a:spcPts val="800"/>
              </a:spcBef>
              <a:spcAft>
                <a:spcPts val="800"/>
              </a:spcAft>
              <a:buNone/>
            </a:pPr>
            <a:r>
              <a:rPr lang="en-GB" sz="1200">
                <a:solidFill>
                  <a:schemeClr val="lt2"/>
                </a:solidFill>
                <a:highlight>
                  <a:srgbClr val="FFFFFF"/>
                </a:highlight>
                <a:latin typeface="Calibri"/>
                <a:ea typeface="Calibri"/>
                <a:cs typeface="Calibri"/>
                <a:sym typeface="Calibr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endParaRPr sz="1200">
              <a:solidFill>
                <a:schemeClr val="lt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Retrieval</a:t>
            </a:r>
            <a:endParaRPr/>
          </a:p>
        </p:txBody>
      </p:sp>
      <p:sp>
        <p:nvSpPr>
          <p:cNvPr id="212" name="Google Shape;212;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3"/>
              </a:rPr>
              <a:t>Selecting All Data</a:t>
            </a:r>
            <a:endParaRPr sz="1050">
              <a:solidFill>
                <a:srgbClr val="0074A3"/>
              </a:solidFill>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4"/>
              </a:rPr>
              <a:t>Selecting Particular Rows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5"/>
              </a:rPr>
              <a:t>Selecting Particular Columns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6"/>
              </a:rPr>
              <a:t>Sorting Rows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7"/>
              </a:rPr>
              <a:t>Date Calculations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8"/>
              </a:rPr>
              <a:t>Working with NULL Values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9"/>
              </a:rPr>
              <a:t>Pattern Matching</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10"/>
              </a:rPr>
              <a:t>Counting Rows</a:t>
            </a:r>
            <a:endParaRPr/>
          </a:p>
          <a:p>
            <a:pPr indent="-295275" lvl="0" marL="457200" rtl="0" algn="l">
              <a:spcBef>
                <a:spcPts val="0"/>
              </a:spcBef>
              <a:spcAft>
                <a:spcPts val="0"/>
              </a:spcAft>
              <a:buSzPts val="1050"/>
              <a:buFont typeface="Arial"/>
              <a:buAutoNum type="arabicPeriod"/>
            </a:pPr>
            <a:r>
              <a:rPr lang="en-GB" sz="1050">
                <a:solidFill>
                  <a:srgbClr val="0074A3"/>
                </a:solidFill>
                <a:highlight>
                  <a:srgbClr val="FFFFFF"/>
                </a:highlight>
                <a:uFill>
                  <a:noFill/>
                </a:uFill>
                <a:latin typeface="Arial"/>
                <a:ea typeface="Arial"/>
                <a:cs typeface="Arial"/>
                <a:sym typeface="Arial"/>
                <a:hlinkClick r:id="rId11"/>
              </a:rPr>
              <a:t> Using More Than one Table</a:t>
            </a:r>
            <a:endParaRPr sz="1050">
              <a:solidFill>
                <a:srgbClr val="0074A3"/>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References</a:t>
            </a:r>
            <a:endParaRPr/>
          </a:p>
        </p:txBody>
      </p:sp>
      <p:sp>
        <p:nvSpPr>
          <p:cNvPr id="218" name="Google Shape;218;p33"/>
          <p:cNvSpPr txBox="1"/>
          <p:nvPr>
            <p:ph idx="1" type="body"/>
          </p:nvPr>
        </p:nvSpPr>
        <p:spPr>
          <a:xfrm>
            <a:off x="1981650" y="1298150"/>
            <a:ext cx="5180700" cy="164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3"/>
              </a:rPr>
              <a:t>http://sql-ex.ru/</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4"/>
              </a:rPr>
              <a:t>https://dev.mysql.com/doc/refman/8.0/en/mysql-indexes.html</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5"/>
              </a:rPr>
              <a:t>https://www.studytonight.com/dbms/database-normalization.php</a:t>
            </a:r>
            <a:endParaRPr/>
          </a:p>
          <a:p>
            <a:pPr indent="-342900" lvl="0" marL="457200" rtl="0" algn="l">
              <a:spcBef>
                <a:spcPts val="0"/>
              </a:spcBef>
              <a:spcAft>
                <a:spcPts val="0"/>
              </a:spcAft>
              <a:buSzPts val="1800"/>
              <a:buChar char="●"/>
            </a:pPr>
            <a:r>
              <a:rPr lang="en-GB" sz="1100" u="sng">
                <a:solidFill>
                  <a:schemeClr val="hlink"/>
                </a:solidFill>
                <a:latin typeface="Arial"/>
                <a:ea typeface="Arial"/>
                <a:cs typeface="Arial"/>
                <a:sym typeface="Arial"/>
                <a:hlinkClick r:id="rId6"/>
              </a:rPr>
              <a:t>https://dev.mysql.com/doc/refman/8.0/en/retrieving-data.html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Normalization Rule</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lnSpc>
                <a:spcPct val="204545"/>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First Normal Form </a:t>
            </a:r>
            <a:endParaRPr sz="1200">
              <a:solidFill>
                <a:srgbClr val="333333"/>
              </a:solidFill>
              <a:latin typeface="Arial"/>
              <a:ea typeface="Arial"/>
              <a:cs typeface="Arial"/>
              <a:sym typeface="Arial"/>
            </a:endParaRPr>
          </a:p>
          <a:p>
            <a:pPr indent="-304800" lvl="0" marL="457200" rtl="0" algn="l">
              <a:lnSpc>
                <a:spcPct val="204545"/>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Second Normal Form </a:t>
            </a:r>
            <a:endParaRPr sz="1200">
              <a:solidFill>
                <a:srgbClr val="333333"/>
              </a:solidFill>
              <a:latin typeface="Arial"/>
              <a:ea typeface="Arial"/>
              <a:cs typeface="Arial"/>
              <a:sym typeface="Arial"/>
            </a:endParaRPr>
          </a:p>
          <a:p>
            <a:pPr indent="-304800" lvl="0" marL="457200" rtl="0" algn="l">
              <a:lnSpc>
                <a:spcPct val="204545"/>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Third Normal Form </a:t>
            </a:r>
            <a:endParaRPr sz="1200">
              <a:solidFill>
                <a:srgbClr val="333333"/>
              </a:solidFill>
              <a:latin typeface="Arial"/>
              <a:ea typeface="Arial"/>
              <a:cs typeface="Arial"/>
              <a:sym typeface="Arial"/>
            </a:endParaRPr>
          </a:p>
          <a:p>
            <a:pPr indent="-304800" lvl="0" marL="457200" rtl="0" algn="l">
              <a:lnSpc>
                <a:spcPct val="204545"/>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BCNF </a:t>
            </a:r>
            <a:endParaRPr sz="1200">
              <a:solidFill>
                <a:srgbClr val="333333"/>
              </a:solidFill>
              <a:latin typeface="Arial"/>
              <a:ea typeface="Arial"/>
              <a:cs typeface="Arial"/>
              <a:sym typeface="Arial"/>
            </a:endParaRPr>
          </a:p>
          <a:p>
            <a:pPr indent="-304800" lvl="0" marL="457200" rtl="0" algn="l">
              <a:lnSpc>
                <a:spcPct val="204545"/>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Fourth Normal 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First Normal Form (1NF)</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4325" lvl="0" marL="457200" rtl="0" algn="l">
              <a:lnSpc>
                <a:spcPct val="100000"/>
              </a:lnSpc>
              <a:spcBef>
                <a:spcPts val="800"/>
              </a:spcBef>
              <a:spcAft>
                <a:spcPts val="0"/>
              </a:spcAft>
              <a:buClr>
                <a:srgbClr val="333333"/>
              </a:buClr>
              <a:buSzPts val="1350"/>
              <a:buFont typeface="Arial"/>
              <a:buAutoNum type="arabicPeriod"/>
            </a:pPr>
            <a:r>
              <a:rPr b="1" lang="en-GB" sz="1350">
                <a:solidFill>
                  <a:srgbClr val="333333"/>
                </a:solidFill>
                <a:latin typeface="Arial"/>
                <a:ea typeface="Arial"/>
                <a:cs typeface="Arial"/>
                <a:sym typeface="Arial"/>
              </a:rPr>
              <a:t>Rule 1:</a:t>
            </a:r>
            <a:r>
              <a:rPr lang="en-GB" sz="1350">
                <a:solidFill>
                  <a:srgbClr val="333333"/>
                </a:solidFill>
                <a:latin typeface="Arial"/>
                <a:ea typeface="Arial"/>
                <a:cs typeface="Arial"/>
                <a:sym typeface="Arial"/>
              </a:rPr>
              <a:t> </a:t>
            </a:r>
            <a:r>
              <a:rPr b="1" lang="en-GB" sz="1350">
                <a:solidFill>
                  <a:srgbClr val="333333"/>
                </a:solidFill>
                <a:latin typeface="Arial"/>
                <a:ea typeface="Arial"/>
                <a:cs typeface="Arial"/>
                <a:sym typeface="Arial"/>
              </a:rPr>
              <a:t>Single Valued Attributes</a:t>
            </a:r>
            <a:endParaRPr b="1" sz="1350">
              <a:solidFill>
                <a:srgbClr val="333333"/>
              </a:solidFill>
              <a:latin typeface="Arial"/>
              <a:ea typeface="Arial"/>
              <a:cs typeface="Arial"/>
              <a:sym typeface="Arial"/>
            </a:endParaRPr>
          </a:p>
          <a:p>
            <a:pPr indent="-314325" lvl="1" marL="914400" rtl="0" algn="l">
              <a:lnSpc>
                <a:spcPct val="100000"/>
              </a:lnSpc>
              <a:spcBef>
                <a:spcPts val="0"/>
              </a:spcBef>
              <a:spcAft>
                <a:spcPts val="0"/>
              </a:spcAft>
              <a:buClr>
                <a:srgbClr val="333333"/>
              </a:buClr>
              <a:buSzPts val="1350"/>
              <a:buFont typeface="Arial"/>
              <a:buAutoNum type="alphaLcPeriod"/>
            </a:pPr>
            <a:r>
              <a:rPr lang="en-GB" sz="1200">
                <a:solidFill>
                  <a:srgbClr val="333333"/>
                </a:solidFill>
                <a:latin typeface="Arial"/>
                <a:ea typeface="Arial"/>
                <a:cs typeface="Arial"/>
                <a:sym typeface="Arial"/>
              </a:rPr>
              <a:t>Each column of your table should be single valued which means they should not contain multiple values. We will explain this with help of an example later, let's see the other rules for now.</a:t>
            </a:r>
            <a:endParaRPr sz="1350">
              <a:solidFill>
                <a:srgbClr val="333333"/>
              </a:solidFill>
              <a:latin typeface="Arial"/>
              <a:ea typeface="Arial"/>
              <a:cs typeface="Arial"/>
              <a:sym typeface="Arial"/>
            </a:endParaRPr>
          </a:p>
          <a:p>
            <a:pPr indent="-314325" lvl="0" marL="457200" rtl="0" algn="l">
              <a:lnSpc>
                <a:spcPct val="100000"/>
              </a:lnSpc>
              <a:spcBef>
                <a:spcPts val="0"/>
              </a:spcBef>
              <a:spcAft>
                <a:spcPts val="0"/>
              </a:spcAft>
              <a:buClr>
                <a:srgbClr val="333333"/>
              </a:buClr>
              <a:buSzPts val="1350"/>
              <a:buFont typeface="Arial"/>
              <a:buAutoNum type="arabicPeriod"/>
            </a:pPr>
            <a:r>
              <a:rPr b="1" lang="en-GB" sz="1350">
                <a:solidFill>
                  <a:srgbClr val="333333"/>
                </a:solidFill>
                <a:latin typeface="Arial"/>
                <a:ea typeface="Arial"/>
                <a:cs typeface="Arial"/>
                <a:sym typeface="Arial"/>
              </a:rPr>
              <a:t>Rule 2: Attribute Domain should not change</a:t>
            </a:r>
            <a:endParaRPr b="1" sz="1350">
              <a:solidFill>
                <a:srgbClr val="333333"/>
              </a:solidFill>
              <a:latin typeface="Arial"/>
              <a:ea typeface="Arial"/>
              <a:cs typeface="Arial"/>
              <a:sym typeface="Arial"/>
            </a:endParaRPr>
          </a:p>
          <a:p>
            <a:pPr indent="-314325" lvl="1" marL="914400" rtl="0" algn="l">
              <a:lnSpc>
                <a:spcPct val="100000"/>
              </a:lnSpc>
              <a:spcBef>
                <a:spcPts val="0"/>
              </a:spcBef>
              <a:spcAft>
                <a:spcPts val="0"/>
              </a:spcAft>
              <a:buClr>
                <a:srgbClr val="333333"/>
              </a:buClr>
              <a:buSzPts val="1350"/>
              <a:buFont typeface="Arial"/>
              <a:buAutoNum type="alphaLcPeriod"/>
            </a:pPr>
            <a:r>
              <a:rPr lang="en-GB" sz="1200">
                <a:solidFill>
                  <a:srgbClr val="333333"/>
                </a:solidFill>
                <a:latin typeface="Arial"/>
                <a:ea typeface="Arial"/>
                <a:cs typeface="Arial"/>
                <a:sym typeface="Arial"/>
              </a:rPr>
              <a:t>This is more of a "Common Sense" rule. In each column the values stored must be of the same kind or type.</a:t>
            </a:r>
            <a:endParaRPr sz="1200">
              <a:solidFill>
                <a:srgbClr val="333333"/>
              </a:solidFill>
              <a:latin typeface="Arial"/>
              <a:ea typeface="Arial"/>
              <a:cs typeface="Arial"/>
              <a:sym typeface="Arial"/>
            </a:endParaRPr>
          </a:p>
          <a:p>
            <a:pPr indent="0" lvl="0" marL="914400" rtl="0" algn="l">
              <a:lnSpc>
                <a:spcPct val="100000"/>
              </a:lnSpc>
              <a:spcBef>
                <a:spcPts val="800"/>
              </a:spcBef>
              <a:spcAft>
                <a:spcPts val="0"/>
              </a:spcAft>
              <a:buNone/>
            </a:pPr>
            <a:r>
              <a:rPr b="1" lang="en-GB" sz="1200">
                <a:solidFill>
                  <a:srgbClr val="333333"/>
                </a:solidFill>
                <a:highlight>
                  <a:srgbClr val="FFFFFF"/>
                </a:highlight>
                <a:latin typeface="Arial"/>
                <a:ea typeface="Arial"/>
                <a:cs typeface="Arial"/>
                <a:sym typeface="Arial"/>
              </a:rPr>
              <a:t>For example:</a:t>
            </a:r>
            <a:r>
              <a:rPr lang="en-GB" sz="1200">
                <a:solidFill>
                  <a:srgbClr val="333333"/>
                </a:solidFill>
                <a:highlight>
                  <a:srgbClr val="FFFFFF"/>
                </a:highlight>
                <a:latin typeface="Arial"/>
                <a:ea typeface="Arial"/>
                <a:cs typeface="Arial"/>
                <a:sym typeface="Arial"/>
              </a:rPr>
              <a:t> If you have a column </a:t>
            </a:r>
            <a:r>
              <a:rPr lang="en-GB" sz="1100">
                <a:solidFill>
                  <a:srgbClr val="C7254E"/>
                </a:solidFill>
                <a:highlight>
                  <a:srgbClr val="F9F2F4"/>
                </a:highlight>
                <a:latin typeface="Consolas"/>
                <a:ea typeface="Consolas"/>
                <a:cs typeface="Consolas"/>
                <a:sym typeface="Consolas"/>
              </a:rPr>
              <a:t>dob</a:t>
            </a:r>
            <a:r>
              <a:rPr lang="en-GB" sz="1200">
                <a:solidFill>
                  <a:srgbClr val="333333"/>
                </a:solidFill>
                <a:highlight>
                  <a:srgbClr val="FFFFFF"/>
                </a:highlight>
                <a:latin typeface="Arial"/>
                <a:ea typeface="Arial"/>
                <a:cs typeface="Arial"/>
                <a:sym typeface="Arial"/>
              </a:rPr>
              <a:t> to save date of births of a set of people, then you cannot or you must not save 'names' of some of them in that column along with 'date of birth' of others in that column. It should hold only 'date of birth' for all the records/rows.</a:t>
            </a:r>
            <a:endParaRPr sz="1200">
              <a:solidFill>
                <a:srgbClr val="333333"/>
              </a:solidFill>
              <a:latin typeface="Arial"/>
              <a:ea typeface="Arial"/>
              <a:cs typeface="Arial"/>
              <a:sym typeface="Arial"/>
            </a:endParaRPr>
          </a:p>
          <a:p>
            <a:pPr indent="-314325" lvl="0" marL="457200" rtl="0" algn="l">
              <a:lnSpc>
                <a:spcPct val="100000"/>
              </a:lnSpc>
              <a:spcBef>
                <a:spcPts val="800"/>
              </a:spcBef>
              <a:spcAft>
                <a:spcPts val="0"/>
              </a:spcAft>
              <a:buClr>
                <a:srgbClr val="333333"/>
              </a:buClr>
              <a:buSzPts val="1350"/>
              <a:buFont typeface="Arial"/>
              <a:buAutoNum type="arabicPeriod"/>
            </a:pPr>
            <a:r>
              <a:rPr b="1" lang="en-GB" sz="1350">
                <a:solidFill>
                  <a:srgbClr val="333333"/>
                </a:solidFill>
                <a:latin typeface="Arial"/>
                <a:ea typeface="Arial"/>
                <a:cs typeface="Arial"/>
                <a:sym typeface="Arial"/>
              </a:rPr>
              <a:t>Rule 3:</a:t>
            </a:r>
            <a:r>
              <a:rPr lang="en-GB" sz="1350">
                <a:solidFill>
                  <a:srgbClr val="333333"/>
                </a:solidFill>
                <a:latin typeface="Arial"/>
                <a:ea typeface="Arial"/>
                <a:cs typeface="Arial"/>
                <a:sym typeface="Arial"/>
              </a:rPr>
              <a:t> </a:t>
            </a:r>
            <a:r>
              <a:rPr b="1" lang="en-GB" sz="1350">
                <a:solidFill>
                  <a:srgbClr val="333333"/>
                </a:solidFill>
                <a:latin typeface="Arial"/>
                <a:ea typeface="Arial"/>
                <a:cs typeface="Arial"/>
                <a:sym typeface="Arial"/>
              </a:rPr>
              <a:t>Unique name for Attributes/Columns</a:t>
            </a:r>
            <a:endParaRPr b="1" sz="1350">
              <a:solidFill>
                <a:srgbClr val="333333"/>
              </a:solidFill>
              <a:latin typeface="Arial"/>
              <a:ea typeface="Arial"/>
              <a:cs typeface="Arial"/>
              <a:sym typeface="Arial"/>
            </a:endParaRPr>
          </a:p>
          <a:p>
            <a:pPr indent="-314325" lvl="1" marL="914400" rtl="0" algn="l">
              <a:spcBef>
                <a:spcPts val="0"/>
              </a:spcBef>
              <a:spcAft>
                <a:spcPts val="0"/>
              </a:spcAft>
              <a:buClr>
                <a:srgbClr val="333333"/>
              </a:buClr>
              <a:buSzPts val="1350"/>
              <a:buFont typeface="Arial"/>
              <a:buAutoNum type="alphaLcPeriod"/>
            </a:pPr>
            <a:r>
              <a:rPr lang="en-GB" sz="1200">
                <a:solidFill>
                  <a:srgbClr val="333333"/>
                </a:solidFill>
                <a:latin typeface="Arial"/>
                <a:ea typeface="Arial"/>
                <a:cs typeface="Arial"/>
                <a:sym typeface="Arial"/>
              </a:rPr>
              <a:t>This rule expects that each column in a table should have a unique name. This is to avoid confusion at the time of retrieving data or performing any other operation on the stored data.If one or more columns have same name, then the DBMS system will be left confused</a:t>
            </a:r>
            <a:r>
              <a:rPr lang="en-GB" sz="1200">
                <a:solidFill>
                  <a:srgbClr val="333333"/>
                </a:solidFill>
                <a:latin typeface="Arial"/>
                <a:ea typeface="Arial"/>
                <a:cs typeface="Arial"/>
                <a:sym typeface="Arial"/>
              </a:rPr>
              <a:t>.</a:t>
            </a:r>
            <a:endParaRPr sz="1350">
              <a:solidFill>
                <a:srgbClr val="333333"/>
              </a:solidFill>
              <a:latin typeface="Arial"/>
              <a:ea typeface="Arial"/>
              <a:cs typeface="Arial"/>
              <a:sym typeface="Arial"/>
            </a:endParaRPr>
          </a:p>
          <a:p>
            <a:pPr indent="-314325" lvl="0" marL="457200" rtl="0" algn="l">
              <a:lnSpc>
                <a:spcPct val="100000"/>
              </a:lnSpc>
              <a:spcBef>
                <a:spcPts val="0"/>
              </a:spcBef>
              <a:spcAft>
                <a:spcPts val="0"/>
              </a:spcAft>
              <a:buClr>
                <a:srgbClr val="333333"/>
              </a:buClr>
              <a:buSzPts val="1350"/>
              <a:buFont typeface="Arial"/>
              <a:buAutoNum type="arabicPeriod"/>
            </a:pPr>
            <a:r>
              <a:rPr b="1" lang="en-GB" sz="1350">
                <a:solidFill>
                  <a:srgbClr val="333333"/>
                </a:solidFill>
                <a:latin typeface="Arial"/>
                <a:ea typeface="Arial"/>
                <a:cs typeface="Arial"/>
                <a:sym typeface="Arial"/>
              </a:rPr>
              <a:t>Rule 4: Order doesn't matters</a:t>
            </a:r>
            <a:endParaRPr b="1" sz="1350">
              <a:solidFill>
                <a:srgbClr val="333333"/>
              </a:solidFill>
              <a:latin typeface="Arial"/>
              <a:ea typeface="Arial"/>
              <a:cs typeface="Arial"/>
              <a:sym typeface="Arial"/>
            </a:endParaRPr>
          </a:p>
          <a:p>
            <a:pPr indent="-314325" lvl="1" marL="914400" rtl="0" algn="l">
              <a:lnSpc>
                <a:spcPct val="100000"/>
              </a:lnSpc>
              <a:spcBef>
                <a:spcPts val="0"/>
              </a:spcBef>
              <a:spcAft>
                <a:spcPts val="0"/>
              </a:spcAft>
              <a:buClr>
                <a:srgbClr val="333333"/>
              </a:buClr>
              <a:buSzPts val="1350"/>
              <a:buFont typeface="Arial"/>
              <a:buAutoNum type="alphaLcPeriod"/>
            </a:pPr>
            <a:r>
              <a:rPr lang="en-GB" sz="1200">
                <a:solidFill>
                  <a:srgbClr val="333333"/>
                </a:solidFill>
                <a:highlight>
                  <a:srgbClr val="FFFFFF"/>
                </a:highlight>
                <a:latin typeface="Arial"/>
                <a:ea typeface="Arial"/>
                <a:cs typeface="Arial"/>
                <a:sym typeface="Arial"/>
              </a:rPr>
              <a:t>This rule says that the order in which you store the data in your table doesn't matter.</a:t>
            </a:r>
            <a:endParaRPr sz="1350">
              <a:solidFill>
                <a:srgbClr val="3333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First Normal Form (1NF)</a:t>
            </a:r>
            <a:endParaRPr/>
          </a:p>
        </p:txBody>
      </p:sp>
      <p:pic>
        <p:nvPicPr>
          <p:cNvPr id="109" name="Google Shape;109;p17"/>
          <p:cNvPicPr preferRelativeResize="0"/>
          <p:nvPr/>
        </p:nvPicPr>
        <p:blipFill>
          <a:blip r:embed="rId3">
            <a:alphaModFix/>
          </a:blip>
          <a:stretch>
            <a:fillRect/>
          </a:stretch>
        </p:blipFill>
        <p:spPr>
          <a:xfrm>
            <a:off x="532275" y="1633263"/>
            <a:ext cx="3905250" cy="1933575"/>
          </a:xfrm>
          <a:prstGeom prst="rect">
            <a:avLst/>
          </a:prstGeom>
          <a:noFill/>
          <a:ln>
            <a:noFill/>
          </a:ln>
        </p:spPr>
      </p:pic>
      <p:pic>
        <p:nvPicPr>
          <p:cNvPr id="110" name="Google Shape;110;p17"/>
          <p:cNvPicPr preferRelativeResize="0"/>
          <p:nvPr/>
        </p:nvPicPr>
        <p:blipFill>
          <a:blip r:embed="rId4">
            <a:alphaModFix/>
          </a:blip>
          <a:stretch>
            <a:fillRect/>
          </a:stretch>
        </p:blipFill>
        <p:spPr>
          <a:xfrm>
            <a:off x="5289821" y="1633275"/>
            <a:ext cx="2834979"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Second Normal Form (2NF)</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Rule 1: </a:t>
            </a:r>
            <a:r>
              <a:rPr b="1" lang="en-GB"/>
              <a:t>Table should be in the First Normal Form</a:t>
            </a:r>
            <a:endParaRPr b="1"/>
          </a:p>
          <a:p>
            <a:pPr indent="-342900" lvl="0" marL="457200" rtl="0" algn="l">
              <a:spcBef>
                <a:spcPts val="0"/>
              </a:spcBef>
              <a:spcAft>
                <a:spcPts val="0"/>
              </a:spcAft>
              <a:buSzPts val="1800"/>
              <a:buAutoNum type="arabicPeriod"/>
            </a:pPr>
            <a:r>
              <a:rPr b="1" lang="en-GB"/>
              <a:t>Rule 2: There should be no Partial Dependency</a:t>
            </a:r>
            <a:endParaRPr b="1"/>
          </a:p>
          <a:p>
            <a:pPr indent="-317500" lvl="1" marL="914400" rtl="0" algn="l">
              <a:spcBef>
                <a:spcPts val="0"/>
              </a:spcBef>
              <a:spcAft>
                <a:spcPts val="0"/>
              </a:spcAft>
              <a:buSzPts val="1400"/>
              <a:buAutoNum type="alphaLcPeriod"/>
            </a:pPr>
            <a:r>
              <a:rPr lang="en-GB"/>
              <a:t>Partial Dependency exists, when for a composite primary key, any attribute in the table depends only on a part of the primary key and not on the complete primary key.</a:t>
            </a:r>
            <a:endParaRPr/>
          </a:p>
          <a:p>
            <a:pPr indent="-317500" lvl="1" marL="914400" rtl="0" algn="l">
              <a:spcBef>
                <a:spcPts val="0"/>
              </a:spcBef>
              <a:spcAft>
                <a:spcPts val="0"/>
              </a:spcAft>
              <a:buSzPts val="1400"/>
              <a:buAutoNum type="alphaLcPeriod"/>
            </a:pPr>
            <a:r>
              <a:rPr lang="en-GB"/>
              <a:t>To remove Partial dependency, we can divide the table, remove the attribute which is causing partial dependency, and move it to some other table where it fits in well.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10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Second Normal Form (2NF)</a:t>
            </a:r>
            <a:br>
              <a:rPr lang="en-GB" sz="2400"/>
            </a:br>
            <a:r>
              <a:rPr lang="en-GB" sz="2400"/>
              <a:t>Partial Dependency</a:t>
            </a:r>
            <a:endParaRPr sz="2400"/>
          </a:p>
        </p:txBody>
      </p:sp>
      <p:pic>
        <p:nvPicPr>
          <p:cNvPr id="122" name="Google Shape;122;p19"/>
          <p:cNvPicPr preferRelativeResize="0"/>
          <p:nvPr/>
        </p:nvPicPr>
        <p:blipFill>
          <a:blip r:embed="rId3">
            <a:alphaModFix/>
          </a:blip>
          <a:stretch>
            <a:fillRect/>
          </a:stretch>
        </p:blipFill>
        <p:spPr>
          <a:xfrm>
            <a:off x="859288" y="1947763"/>
            <a:ext cx="2600325" cy="1657350"/>
          </a:xfrm>
          <a:prstGeom prst="rect">
            <a:avLst/>
          </a:prstGeom>
          <a:noFill/>
          <a:ln>
            <a:noFill/>
          </a:ln>
        </p:spPr>
      </p:pic>
      <p:pic>
        <p:nvPicPr>
          <p:cNvPr id="123" name="Google Shape;123;p19"/>
          <p:cNvPicPr preferRelativeResize="0"/>
          <p:nvPr/>
        </p:nvPicPr>
        <p:blipFill>
          <a:blip r:embed="rId4">
            <a:alphaModFix/>
          </a:blip>
          <a:stretch>
            <a:fillRect/>
          </a:stretch>
        </p:blipFill>
        <p:spPr>
          <a:xfrm>
            <a:off x="3576638" y="1957288"/>
            <a:ext cx="4943475" cy="1638300"/>
          </a:xfrm>
          <a:prstGeom prst="rect">
            <a:avLst/>
          </a:prstGeom>
          <a:noFill/>
          <a:ln>
            <a:noFill/>
          </a:ln>
        </p:spPr>
      </p:pic>
      <p:sp>
        <p:nvSpPr>
          <p:cNvPr id="124" name="Google Shape;124;p19"/>
          <p:cNvSpPr txBox="1"/>
          <p:nvPr/>
        </p:nvSpPr>
        <p:spPr>
          <a:xfrm>
            <a:off x="1275063" y="1595363"/>
            <a:ext cx="17688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Subjects Table</a:t>
            </a:r>
            <a:endParaRPr>
              <a:latin typeface="Roboto"/>
              <a:ea typeface="Roboto"/>
              <a:cs typeface="Roboto"/>
              <a:sym typeface="Roboto"/>
            </a:endParaRPr>
          </a:p>
        </p:txBody>
      </p:sp>
      <p:sp>
        <p:nvSpPr>
          <p:cNvPr id="125" name="Google Shape;125;p19"/>
          <p:cNvSpPr txBox="1"/>
          <p:nvPr/>
        </p:nvSpPr>
        <p:spPr>
          <a:xfrm>
            <a:off x="5398200" y="1538388"/>
            <a:ext cx="10824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Scores</a:t>
            </a:r>
            <a:endParaRPr>
              <a:latin typeface="Roboto"/>
              <a:ea typeface="Roboto"/>
              <a:cs typeface="Roboto"/>
              <a:sym typeface="Roboto"/>
            </a:endParaRPr>
          </a:p>
        </p:txBody>
      </p:sp>
      <p:sp>
        <p:nvSpPr>
          <p:cNvPr id="126" name="Google Shape;126;p19"/>
          <p:cNvSpPr txBox="1"/>
          <p:nvPr/>
        </p:nvSpPr>
        <p:spPr>
          <a:xfrm>
            <a:off x="3576650" y="372540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7254E"/>
                </a:solidFill>
                <a:latin typeface="Roboto"/>
                <a:ea typeface="Roboto"/>
                <a:cs typeface="Roboto"/>
                <a:sym typeface="Roboto"/>
              </a:rPr>
              <a:t>Teacher is partially dependent</a:t>
            </a:r>
            <a:endParaRPr b="1">
              <a:solidFill>
                <a:srgbClr val="C7254E"/>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Second Normal Form (2NF)</a:t>
            </a:r>
            <a:br>
              <a:rPr lang="en-GB" sz="2400"/>
            </a:br>
            <a:r>
              <a:rPr lang="en-GB" sz="2400"/>
              <a:t>Removing Partial Dependency</a:t>
            </a:r>
            <a:endParaRPr sz="2400"/>
          </a:p>
        </p:txBody>
      </p:sp>
      <p:pic>
        <p:nvPicPr>
          <p:cNvPr id="132" name="Google Shape;132;p20"/>
          <p:cNvPicPr preferRelativeResize="0"/>
          <p:nvPr/>
        </p:nvPicPr>
        <p:blipFill>
          <a:blip r:embed="rId3">
            <a:alphaModFix/>
          </a:blip>
          <a:stretch>
            <a:fillRect/>
          </a:stretch>
        </p:blipFill>
        <p:spPr>
          <a:xfrm>
            <a:off x="595313" y="1624000"/>
            <a:ext cx="3905250" cy="1914525"/>
          </a:xfrm>
          <a:prstGeom prst="rect">
            <a:avLst/>
          </a:prstGeom>
          <a:noFill/>
          <a:ln>
            <a:noFill/>
          </a:ln>
        </p:spPr>
      </p:pic>
      <p:pic>
        <p:nvPicPr>
          <p:cNvPr id="133" name="Google Shape;133;p20"/>
          <p:cNvPicPr preferRelativeResize="0"/>
          <p:nvPr/>
        </p:nvPicPr>
        <p:blipFill>
          <a:blip r:embed="rId4">
            <a:alphaModFix/>
          </a:blip>
          <a:stretch>
            <a:fillRect/>
          </a:stretch>
        </p:blipFill>
        <p:spPr>
          <a:xfrm>
            <a:off x="4652963" y="1604963"/>
            <a:ext cx="3895725" cy="193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Third Normal Form (3NF)</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Rule 1: It should be in the Second Normal form</a:t>
            </a:r>
            <a:endParaRPr/>
          </a:p>
          <a:p>
            <a:pPr indent="-342900" lvl="0" marL="457200" rtl="0" algn="l">
              <a:spcBef>
                <a:spcPts val="0"/>
              </a:spcBef>
              <a:spcAft>
                <a:spcPts val="0"/>
              </a:spcAft>
              <a:buSzPts val="1800"/>
              <a:buAutoNum type="arabicPeriod"/>
            </a:pPr>
            <a:r>
              <a:rPr lang="en-GB"/>
              <a:t>Rule 2: And it should not have Transitive Dependency</a:t>
            </a:r>
            <a:endParaRPr/>
          </a:p>
          <a:p>
            <a:pPr indent="-317500" lvl="1" marL="914400" rtl="0" algn="l">
              <a:spcBef>
                <a:spcPts val="0"/>
              </a:spcBef>
              <a:spcAft>
                <a:spcPts val="0"/>
              </a:spcAft>
              <a:buSzPts val="1400"/>
              <a:buAutoNum type="alphaLcPeriod"/>
            </a:pPr>
            <a:r>
              <a:rPr lang="en-GB"/>
              <a:t>Advantage of removing Transitive Dependency</a:t>
            </a:r>
            <a:endParaRPr/>
          </a:p>
          <a:p>
            <a:pPr indent="-317500" lvl="2" marL="1371600" rtl="0" algn="l">
              <a:spcBef>
                <a:spcPts val="0"/>
              </a:spcBef>
              <a:spcAft>
                <a:spcPts val="0"/>
              </a:spcAft>
              <a:buSzPts val="1400"/>
              <a:buAutoNum type="romanLcPeriod"/>
            </a:pPr>
            <a:r>
              <a:rPr lang="en-GB"/>
              <a:t>Amount of data duplication is reduced</a:t>
            </a:r>
            <a:endParaRPr/>
          </a:p>
          <a:p>
            <a:pPr indent="-317500" lvl="2" marL="1371600" rtl="0" algn="l">
              <a:spcBef>
                <a:spcPts val="0"/>
              </a:spcBef>
              <a:spcAft>
                <a:spcPts val="0"/>
              </a:spcAft>
              <a:buSzPts val="1400"/>
              <a:buAutoNum type="romanLcPeriod"/>
            </a:pPr>
            <a:r>
              <a:rPr lang="en-GB"/>
              <a:t>Data integrity achieved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