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c896b2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c896b2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5c896b240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5c896b240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5c896b24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5c896b24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5c896b24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5c896b24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GB" sz="1200">
                <a:solidFill>
                  <a:srgbClr val="5D5D5D"/>
                </a:solidFill>
                <a:highlight>
                  <a:srgbClr val="FFFFFF"/>
                </a:highlight>
              </a:rPr>
              <a:t>The resource owner is a role that can change with different credentials</a:t>
            </a:r>
            <a:r>
              <a:rPr lang="en-GB" sz="1200">
                <a:solidFill>
                  <a:srgbClr val="5D5D5D"/>
                </a:solidFill>
                <a:highlight>
                  <a:srgbClr val="FFFFFF"/>
                </a:highlight>
              </a:rPr>
              <a:t>. It can be an end user, but it can also be a company.</a:t>
            </a:r>
            <a:endParaRPr sz="1200">
              <a:solidFill>
                <a:srgbClr val="5D5D5D"/>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GB" sz="1200">
                <a:solidFill>
                  <a:srgbClr val="5D5D5D"/>
                </a:solidFill>
                <a:highlight>
                  <a:srgbClr val="FFFFFF"/>
                </a:highlight>
              </a:rPr>
              <a:t>Clients can be public and confidential</a:t>
            </a:r>
            <a:r>
              <a:rPr lang="en-GB" sz="1200">
                <a:solidFill>
                  <a:srgbClr val="5D5D5D"/>
                </a:solidFill>
                <a:highlight>
                  <a:srgbClr val="FFFFFF"/>
                </a:highlight>
              </a:rPr>
              <a:t>. There is a significant distinction between the two in OAuth nomenclature. </a:t>
            </a:r>
            <a:r>
              <a:rPr b="1" lang="en-GB" sz="1200">
                <a:solidFill>
                  <a:srgbClr val="5D5D5D"/>
                </a:solidFill>
                <a:highlight>
                  <a:srgbClr val="FFFFFF"/>
                </a:highlight>
              </a:rPr>
              <a:t>Confidential clients can be trusted to store a secret.</a:t>
            </a:r>
            <a:r>
              <a:rPr lang="en-GB" sz="1200">
                <a:solidFill>
                  <a:srgbClr val="5D5D5D"/>
                </a:solidFill>
                <a:highlight>
                  <a:srgbClr val="FFFFFF"/>
                </a:highlight>
              </a:rPr>
              <a:t> They’re not running on a desktop or distributed through an app store. People can’t reverse engineer them and get the secret key. They’re running in a protected area where end users can’t access them.</a:t>
            </a:r>
            <a:endParaRPr sz="1200">
              <a:solidFill>
                <a:srgbClr val="5D5D5D"/>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5c896b24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5c896b2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c896b2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c896b2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c896b240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c896b240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c896b24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c896b24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c896b24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c896b240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5c896b24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c896b24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5c896b2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c896b2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c896b24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c896b24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5c896b24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5c896b24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c896b24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c896b24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5c896b24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5c896b24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5c896b240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5c896b240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5c896b240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5c896b240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c896b240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c896b240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5c896b2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c896b2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c896b24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c896b2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c896b2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c896b2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c896b2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c896b2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5c896b24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c896b24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5c896b2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5c896b2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s.facebook.com/" TargetMode="External"/><Relationship Id="rId4" Type="http://schemas.openxmlformats.org/officeDocument/2006/relationships/hyperlink" Target="https://console.developers.google.com/" TargetMode="External"/><Relationship Id="rId5" Type="http://schemas.openxmlformats.org/officeDocument/2006/relationships/hyperlink" Target="https://github.com/settings/appl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facebook.com/tools/explor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OAuth 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OAuth Scopes</a:t>
            </a:r>
            <a:endParaRPr/>
          </a:p>
        </p:txBody>
      </p:sp>
      <p:pic>
        <p:nvPicPr>
          <p:cNvPr id="108" name="Google Shape;108;p22"/>
          <p:cNvPicPr preferRelativeResize="0"/>
          <p:nvPr/>
        </p:nvPicPr>
        <p:blipFill>
          <a:blip r:embed="rId3">
            <a:alphaModFix/>
          </a:blip>
          <a:stretch>
            <a:fillRect/>
          </a:stretch>
        </p:blipFill>
        <p:spPr>
          <a:xfrm>
            <a:off x="4146700" y="301025"/>
            <a:ext cx="4217976" cy="3504025"/>
          </a:xfrm>
          <a:prstGeom prst="rect">
            <a:avLst/>
          </a:prstGeom>
          <a:noFill/>
          <a:ln>
            <a:noFill/>
          </a:ln>
        </p:spPr>
      </p:pic>
      <p:sp>
        <p:nvSpPr>
          <p:cNvPr id="109" name="Google Shape;109;p22"/>
          <p:cNvSpPr txBox="1"/>
          <p:nvPr/>
        </p:nvSpPr>
        <p:spPr>
          <a:xfrm>
            <a:off x="311700" y="1662400"/>
            <a:ext cx="3000000" cy="22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Scopes are what you see on the authorization screens when an app requests permissions. They’re bundles of permissions asked for by the client when requesting a token. These are coded by the application developer when writing the application.</a:t>
            </a:r>
            <a:endParaRPr/>
          </a:p>
        </p:txBody>
      </p:sp>
      <p:sp>
        <p:nvSpPr>
          <p:cNvPr id="110" name="Google Shape;110;p22"/>
          <p:cNvSpPr txBox="1"/>
          <p:nvPr/>
        </p:nvSpPr>
        <p:spPr>
          <a:xfrm>
            <a:off x="169475" y="3922000"/>
            <a:ext cx="7426200" cy="9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Scopes decouple authorization policy decisions from enforcement. This is the first key aspect of OAuth. The permissions are front and center. They’re not hidden behind the app layer that you have to reverse engineer. They’re often listed in the API docs: here are the scopes that this app requires.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Scopes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One thing to watch for when you consent is that the app can do stuff on your behalf - e.g. LinkedIn spamming everyone in your network</a:t>
            </a:r>
            <a:endParaRPr/>
          </a:p>
          <a:p>
            <a:pPr indent="-342900" lvl="0" marL="457200" rtl="0" algn="l">
              <a:spcBef>
                <a:spcPts val="0"/>
              </a:spcBef>
              <a:spcAft>
                <a:spcPts val="0"/>
              </a:spcAft>
              <a:buSzPts val="1800"/>
              <a:buChar char="●"/>
            </a:pPr>
            <a:r>
              <a:rPr lang="en-GB"/>
              <a:t>OAuth is an internet-scale solution because it’s per application. You often have the ability to log in to a dashboard to see what applications you’ve given access to and to revoke consent.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Actors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GB" sz="1200">
                <a:solidFill>
                  <a:srgbClr val="5D5D5D"/>
                </a:solidFill>
                <a:highlight>
                  <a:srgbClr val="FFFFFF"/>
                </a:highlight>
              </a:rPr>
              <a:t>The actors in OAuth flows are as follows:</a:t>
            </a:r>
            <a:endParaRPr sz="1200">
              <a:solidFill>
                <a:srgbClr val="5D5D5D"/>
              </a:solidFill>
              <a:highlight>
                <a:srgbClr val="FFFFFF"/>
              </a:highlight>
            </a:endParaRPr>
          </a:p>
          <a:p>
            <a:pPr indent="-304800" lvl="0" marL="457200" rtl="0" algn="l">
              <a:spcBef>
                <a:spcPts val="3000"/>
              </a:spcBef>
              <a:spcAft>
                <a:spcPts val="0"/>
              </a:spcAft>
              <a:buClr>
                <a:srgbClr val="5D5D5D"/>
              </a:buClr>
              <a:buSzPts val="1200"/>
              <a:buChar char="●"/>
            </a:pPr>
            <a:r>
              <a:rPr b="1" lang="en-GB" sz="1200">
                <a:solidFill>
                  <a:srgbClr val="5D5D5D"/>
                </a:solidFill>
                <a:highlight>
                  <a:srgbClr val="FFFFFF"/>
                </a:highlight>
              </a:rPr>
              <a:t>Resource Owner</a:t>
            </a:r>
            <a:r>
              <a:rPr lang="en-GB" sz="1200">
                <a:solidFill>
                  <a:srgbClr val="5D5D5D"/>
                </a:solidFill>
                <a:highlight>
                  <a:srgbClr val="FFFFFF"/>
                </a:highlight>
              </a:rPr>
              <a:t>: owns the data in the resource server. For example, I’m the Resource Owner of my Facebook profile.</a:t>
            </a:r>
            <a:endParaRPr sz="1200">
              <a:solidFill>
                <a:srgbClr val="5D5D5D"/>
              </a:solidFill>
              <a:highlight>
                <a:srgbClr val="FFFFFF"/>
              </a:highlight>
            </a:endParaRPr>
          </a:p>
          <a:p>
            <a:pPr indent="-304800" lvl="0" marL="457200" rtl="0" algn="l">
              <a:spcBef>
                <a:spcPts val="0"/>
              </a:spcBef>
              <a:spcAft>
                <a:spcPts val="0"/>
              </a:spcAft>
              <a:buClr>
                <a:srgbClr val="5D5D5D"/>
              </a:buClr>
              <a:buSzPts val="1200"/>
              <a:buChar char="●"/>
            </a:pPr>
            <a:r>
              <a:rPr b="1" lang="en-GB" sz="1200">
                <a:solidFill>
                  <a:srgbClr val="5D5D5D"/>
                </a:solidFill>
                <a:highlight>
                  <a:srgbClr val="FFFFFF"/>
                </a:highlight>
              </a:rPr>
              <a:t>Resource Server</a:t>
            </a:r>
            <a:r>
              <a:rPr lang="en-GB" sz="1200">
                <a:solidFill>
                  <a:srgbClr val="5D5D5D"/>
                </a:solidFill>
                <a:highlight>
                  <a:srgbClr val="FFFFFF"/>
                </a:highlight>
              </a:rPr>
              <a:t>: The API which stores data the application wants to access</a:t>
            </a:r>
            <a:endParaRPr sz="1200">
              <a:solidFill>
                <a:srgbClr val="5D5D5D"/>
              </a:solidFill>
              <a:highlight>
                <a:srgbClr val="FFFFFF"/>
              </a:highlight>
            </a:endParaRPr>
          </a:p>
          <a:p>
            <a:pPr indent="-304800" lvl="0" marL="457200" rtl="0" algn="l">
              <a:spcBef>
                <a:spcPts val="0"/>
              </a:spcBef>
              <a:spcAft>
                <a:spcPts val="0"/>
              </a:spcAft>
              <a:buClr>
                <a:srgbClr val="5D5D5D"/>
              </a:buClr>
              <a:buSzPts val="1200"/>
              <a:buChar char="●"/>
            </a:pPr>
            <a:r>
              <a:rPr b="1" lang="en-GB" sz="1200">
                <a:solidFill>
                  <a:srgbClr val="5D5D5D"/>
                </a:solidFill>
                <a:highlight>
                  <a:srgbClr val="FFFFFF"/>
                </a:highlight>
              </a:rPr>
              <a:t>Client</a:t>
            </a:r>
            <a:r>
              <a:rPr lang="en-GB" sz="1200">
                <a:solidFill>
                  <a:srgbClr val="5D5D5D"/>
                </a:solidFill>
                <a:highlight>
                  <a:srgbClr val="FFFFFF"/>
                </a:highlight>
              </a:rPr>
              <a:t>: the application that wants to access your data</a:t>
            </a:r>
            <a:endParaRPr sz="1200">
              <a:solidFill>
                <a:srgbClr val="5D5D5D"/>
              </a:solidFill>
              <a:highlight>
                <a:srgbClr val="FFFFFF"/>
              </a:highlight>
            </a:endParaRPr>
          </a:p>
          <a:p>
            <a:pPr indent="-304800" lvl="0" marL="457200" rtl="0" algn="l">
              <a:spcBef>
                <a:spcPts val="0"/>
              </a:spcBef>
              <a:spcAft>
                <a:spcPts val="0"/>
              </a:spcAft>
              <a:buClr>
                <a:srgbClr val="5D5D5D"/>
              </a:buClr>
              <a:buSzPts val="1200"/>
              <a:buChar char="●"/>
            </a:pPr>
            <a:r>
              <a:rPr b="1" lang="en-GB" sz="1200">
                <a:solidFill>
                  <a:srgbClr val="5D5D5D"/>
                </a:solidFill>
                <a:highlight>
                  <a:srgbClr val="FFFFFF"/>
                </a:highlight>
              </a:rPr>
              <a:t>Authorization Server</a:t>
            </a:r>
            <a:r>
              <a:rPr lang="en-GB" sz="1200">
                <a:solidFill>
                  <a:srgbClr val="5D5D5D"/>
                </a:solidFill>
                <a:highlight>
                  <a:srgbClr val="FFFFFF"/>
                </a:highlight>
              </a:rPr>
              <a:t>: The main engine of OAuth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Actors</a:t>
            </a:r>
            <a:endParaRPr/>
          </a:p>
        </p:txBody>
      </p:sp>
      <p:pic>
        <p:nvPicPr>
          <p:cNvPr id="128" name="Google Shape;128;p25"/>
          <p:cNvPicPr preferRelativeResize="0"/>
          <p:nvPr/>
        </p:nvPicPr>
        <p:blipFill>
          <a:blip r:embed="rId3">
            <a:alphaModFix/>
          </a:blip>
          <a:stretch>
            <a:fillRect/>
          </a:stretch>
        </p:blipFill>
        <p:spPr>
          <a:xfrm>
            <a:off x="3769453" y="1275901"/>
            <a:ext cx="4340151" cy="2361951"/>
          </a:xfrm>
          <a:prstGeom prst="rect">
            <a:avLst/>
          </a:prstGeom>
          <a:noFill/>
          <a:ln>
            <a:noFill/>
          </a:ln>
        </p:spPr>
      </p:pic>
      <p:sp>
        <p:nvSpPr>
          <p:cNvPr id="129" name="Google Shape;129;p25"/>
          <p:cNvSpPr txBox="1"/>
          <p:nvPr/>
        </p:nvSpPr>
        <p:spPr>
          <a:xfrm>
            <a:off x="311700" y="1988700"/>
            <a:ext cx="3000000" cy="11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resource owner is a role that can change with different credentials. It can be an end user, but it can also be a company.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Clients</a:t>
            </a:r>
            <a:endParaRPr/>
          </a:p>
        </p:txBody>
      </p:sp>
      <p:pic>
        <p:nvPicPr>
          <p:cNvPr id="135" name="Google Shape;135;p26"/>
          <p:cNvPicPr preferRelativeResize="0"/>
          <p:nvPr/>
        </p:nvPicPr>
        <p:blipFill>
          <a:blip r:embed="rId3">
            <a:alphaModFix/>
          </a:blip>
          <a:stretch>
            <a:fillRect/>
          </a:stretch>
        </p:blipFill>
        <p:spPr>
          <a:xfrm>
            <a:off x="1492600" y="1275207"/>
            <a:ext cx="6295176" cy="1933717"/>
          </a:xfrm>
          <a:prstGeom prst="rect">
            <a:avLst/>
          </a:prstGeom>
          <a:noFill/>
          <a:ln>
            <a:noFill/>
          </a:ln>
        </p:spPr>
      </p:pic>
      <p:sp>
        <p:nvSpPr>
          <p:cNvPr id="136" name="Google Shape;136;p26"/>
          <p:cNvSpPr txBox="1"/>
          <p:nvPr/>
        </p:nvSpPr>
        <p:spPr>
          <a:xfrm>
            <a:off x="618025" y="3558550"/>
            <a:ext cx="7242300" cy="9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D5D5D"/>
                </a:solidFill>
                <a:highlight>
                  <a:srgbClr val="FFFFFF"/>
                </a:highlight>
              </a:rPr>
              <a:t>Clients can be public and confidential. There is a significant distinction between the two in OAuth nomenclature. Confidential clients can be trusted to store a secret. They’re not running on a desktop or distributed through an app store. People can’t reverse engineer them and get the secret key. They’re running in a protected area where end users can’t access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Tokens</a:t>
            </a:r>
            <a:endParaRPr/>
          </a:p>
        </p:txBody>
      </p:sp>
      <p:pic>
        <p:nvPicPr>
          <p:cNvPr id="142" name="Google Shape;142;p27"/>
          <p:cNvPicPr preferRelativeResize="0"/>
          <p:nvPr/>
        </p:nvPicPr>
        <p:blipFill>
          <a:blip r:embed="rId3">
            <a:alphaModFix/>
          </a:blip>
          <a:stretch>
            <a:fillRect/>
          </a:stretch>
        </p:blipFill>
        <p:spPr>
          <a:xfrm>
            <a:off x="4007153" y="1386310"/>
            <a:ext cx="4460477" cy="2370875"/>
          </a:xfrm>
          <a:prstGeom prst="rect">
            <a:avLst/>
          </a:prstGeom>
          <a:noFill/>
          <a:ln>
            <a:noFill/>
          </a:ln>
        </p:spPr>
      </p:pic>
      <p:sp>
        <p:nvSpPr>
          <p:cNvPr id="143" name="Google Shape;143;p27"/>
          <p:cNvSpPr txBox="1"/>
          <p:nvPr/>
        </p:nvSpPr>
        <p:spPr>
          <a:xfrm>
            <a:off x="311700" y="1584925"/>
            <a:ext cx="3000000" cy="24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D5D5D"/>
                </a:solidFill>
                <a:highlight>
                  <a:srgbClr val="FFFFFF"/>
                </a:highlight>
              </a:rPr>
              <a:t>Access tokens are the token the client uses to access the Resource Server (API). They’re meant to be short-lived. Think of them in hours and minutes, not days and month. You don’t need a confidential client to get an access token. You can get access tokens with public clients. They’re designed to optimize for internet scale problems. Because these tokens can be short lived and scale out, they can’t be revoked, you just have to wait for them to time out.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Refresh Tokens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GB" sz="1200">
                <a:solidFill>
                  <a:srgbClr val="5D5D5D"/>
                </a:solidFill>
                <a:highlight>
                  <a:srgbClr val="FFFFFF"/>
                </a:highlight>
              </a:rPr>
              <a:t>This is much longer-lived; days, months, years. This can be used to get new tokens. To get a refresh token, applications typically require confidential clients with authentication.</a:t>
            </a:r>
            <a:endParaRPr sz="1200">
              <a:solidFill>
                <a:srgbClr val="5D5D5D"/>
              </a:solidFill>
              <a:highlight>
                <a:srgbClr val="FFFFFF"/>
              </a:highlight>
            </a:endParaRPr>
          </a:p>
          <a:p>
            <a:pPr indent="0" lvl="0" marL="0" rtl="0" algn="l">
              <a:spcBef>
                <a:spcPts val="1500"/>
              </a:spcBef>
              <a:spcAft>
                <a:spcPts val="0"/>
              </a:spcAft>
              <a:buNone/>
            </a:pPr>
            <a:r>
              <a:rPr lang="en-GB" sz="1200">
                <a:solidFill>
                  <a:srgbClr val="5D5D5D"/>
                </a:solidFill>
                <a:highlight>
                  <a:srgbClr val="FFFFFF"/>
                </a:highlight>
              </a:rPr>
              <a:t>Refresh tokens can be revoked. When revoking an application’s access in a dashboard, you’re killing its refresh token. This gives you the ability to force the clients to rotate secrets. What you’re doing is you’re using your refresh token to get new access tokens and the access tokens are going over the wire to hit all the API resources. Each time you refresh your access token you get a new cryptographically signed token. Key rotation is built into the system.</a:t>
            </a:r>
            <a:endParaRPr sz="1200">
              <a:solidFill>
                <a:srgbClr val="5D5D5D"/>
              </a:solidFill>
              <a:highlight>
                <a:srgbClr val="FFFFFF"/>
              </a:highlight>
            </a:endParaRPr>
          </a:p>
          <a:p>
            <a:pPr indent="0" lvl="0" marL="0" rtl="0" algn="l">
              <a:spcBef>
                <a:spcPts val="1500"/>
              </a:spcBef>
              <a:spcAft>
                <a:spcPts val="0"/>
              </a:spcAft>
              <a:buNone/>
            </a:pPr>
            <a:r>
              <a:t/>
            </a:r>
            <a:endParaRPr sz="1200">
              <a:solidFill>
                <a:srgbClr val="5D5D5D"/>
              </a:solidFill>
              <a:highlight>
                <a:srgbClr val="FFFFFF"/>
              </a:highlight>
            </a:endParaRPr>
          </a:p>
          <a:p>
            <a:pPr indent="0" lvl="0" marL="0" rtl="0" algn="l">
              <a:spcBef>
                <a:spcPts val="1500"/>
              </a:spcBef>
              <a:spcAft>
                <a:spcPts val="0"/>
              </a:spcAft>
              <a:buClr>
                <a:schemeClr val="dk1"/>
              </a:buClr>
              <a:buSzPts val="1100"/>
              <a:buFont typeface="Arial"/>
              <a:buNone/>
            </a:pPr>
            <a:r>
              <a:rPr lang="en-GB" sz="1200">
                <a:solidFill>
                  <a:srgbClr val="5D5D5D"/>
                </a:solidFill>
                <a:highlight>
                  <a:srgbClr val="FFFFFF"/>
                </a:highlight>
              </a:rPr>
              <a:t>The OAuth spec doesn’t define what a token is. It can be in whatever format you want. Usually though, you want these tokens to be JSON Web Tokens</a:t>
            </a:r>
            <a:endParaRPr sz="1200">
              <a:solidFill>
                <a:srgbClr val="5D5D5D"/>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 OAuth Flow Channels</a:t>
            </a:r>
            <a:endParaRPr/>
          </a:p>
        </p:txBody>
      </p:sp>
      <p:pic>
        <p:nvPicPr>
          <p:cNvPr id="155" name="Google Shape;155;p29"/>
          <p:cNvPicPr preferRelativeResize="0"/>
          <p:nvPr/>
        </p:nvPicPr>
        <p:blipFill>
          <a:blip r:embed="rId3">
            <a:alphaModFix/>
          </a:blip>
          <a:stretch>
            <a:fillRect/>
          </a:stretch>
        </p:blipFill>
        <p:spPr>
          <a:xfrm>
            <a:off x="3603222" y="1465300"/>
            <a:ext cx="4913947" cy="2319025"/>
          </a:xfrm>
          <a:prstGeom prst="rect">
            <a:avLst/>
          </a:prstGeom>
          <a:noFill/>
          <a:ln>
            <a:noFill/>
          </a:ln>
        </p:spPr>
      </p:pic>
      <p:sp>
        <p:nvSpPr>
          <p:cNvPr id="156" name="Google Shape;156;p29"/>
          <p:cNvSpPr txBox="1"/>
          <p:nvPr/>
        </p:nvSpPr>
        <p:spPr>
          <a:xfrm>
            <a:off x="209325" y="1804200"/>
            <a:ext cx="3000000" cy="25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D5D5D"/>
                </a:solidFill>
                <a:highlight>
                  <a:srgbClr val="FFFFFF"/>
                </a:highlight>
              </a:rPr>
              <a:t>There are</a:t>
            </a:r>
            <a:r>
              <a:rPr lang="en-GB" sz="1200">
                <a:solidFill>
                  <a:srgbClr val="5D5D5D"/>
                </a:solidFill>
                <a:highlight>
                  <a:srgbClr val="FFFFFF"/>
                </a:highlight>
              </a:rPr>
              <a:t> two different flows: getting the authorization and getting the tokens. Those don’t have to happen on the same channel. The front channel is what goes over the browser. The browser redirected the user to the authorization server, the user gave consent. This happens on the user’s browser. Once the user takes that authorization grant and hands that to the application, the client application no longer needs to use the browser to complete the OAuth flow to get the tokens.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Front Channel Flow</a:t>
            </a:r>
            <a:endParaRPr/>
          </a:p>
        </p:txBody>
      </p:sp>
      <p:pic>
        <p:nvPicPr>
          <p:cNvPr id="162" name="Google Shape;162;p30"/>
          <p:cNvPicPr preferRelativeResize="0"/>
          <p:nvPr/>
        </p:nvPicPr>
        <p:blipFill>
          <a:blip r:embed="rId3">
            <a:alphaModFix/>
          </a:blip>
          <a:stretch>
            <a:fillRect/>
          </a:stretch>
        </p:blipFill>
        <p:spPr>
          <a:xfrm>
            <a:off x="5218104" y="1196700"/>
            <a:ext cx="3318022" cy="3642000"/>
          </a:xfrm>
          <a:prstGeom prst="rect">
            <a:avLst/>
          </a:prstGeom>
          <a:noFill/>
          <a:ln>
            <a:noFill/>
          </a:ln>
        </p:spPr>
      </p:pic>
      <p:sp>
        <p:nvSpPr>
          <p:cNvPr id="163" name="Google Shape;163;p30"/>
          <p:cNvSpPr txBox="1"/>
          <p:nvPr/>
        </p:nvSpPr>
        <p:spPr>
          <a:xfrm>
            <a:off x="206425" y="1017725"/>
            <a:ext cx="4848600" cy="364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0"/>
              </a:spcBef>
              <a:spcAft>
                <a:spcPts val="0"/>
              </a:spcAft>
              <a:buClr>
                <a:srgbClr val="5D5D5D"/>
              </a:buClr>
              <a:buSzPts val="1200"/>
              <a:buAutoNum type="arabicPeriod"/>
            </a:pPr>
            <a:r>
              <a:rPr lang="en-GB" sz="1200">
                <a:solidFill>
                  <a:srgbClr val="5D5D5D"/>
                </a:solidFill>
                <a:highlight>
                  <a:srgbClr val="FFFFFF"/>
                </a:highlight>
              </a:rPr>
              <a:t>Resource Owner starts flow to delegate access to protected resource</a:t>
            </a:r>
            <a:endParaRPr sz="1200">
              <a:solidFill>
                <a:srgbClr val="5D5D5D"/>
              </a:solidFill>
              <a:highlight>
                <a:srgbClr val="FFFFFF"/>
              </a:highlight>
            </a:endParaRPr>
          </a:p>
          <a:p>
            <a:pPr indent="-304800" lvl="0" marL="457200" rtl="0" algn="l">
              <a:lnSpc>
                <a:spcPct val="115000"/>
              </a:lnSpc>
              <a:spcBef>
                <a:spcPts val="0"/>
              </a:spcBef>
              <a:spcAft>
                <a:spcPts val="0"/>
              </a:spcAft>
              <a:buClr>
                <a:srgbClr val="5D5D5D"/>
              </a:buClr>
              <a:buSzPts val="1200"/>
              <a:buAutoNum type="arabicPeriod"/>
            </a:pPr>
            <a:r>
              <a:rPr lang="en-GB" sz="1200">
                <a:solidFill>
                  <a:srgbClr val="5D5D5D"/>
                </a:solidFill>
                <a:highlight>
                  <a:srgbClr val="FFFFFF"/>
                </a:highlight>
              </a:rPr>
              <a:t>Client sends authorization request with desired scopes via browser redirect to the Authorize Endpoint on the Authorization Server</a:t>
            </a:r>
            <a:endParaRPr sz="1200">
              <a:solidFill>
                <a:srgbClr val="5D5D5D"/>
              </a:solidFill>
              <a:highlight>
                <a:srgbClr val="FFFFFF"/>
              </a:highlight>
            </a:endParaRPr>
          </a:p>
          <a:p>
            <a:pPr indent="-304800" lvl="0" marL="457200" rtl="0" algn="l">
              <a:lnSpc>
                <a:spcPct val="115000"/>
              </a:lnSpc>
              <a:spcBef>
                <a:spcPts val="0"/>
              </a:spcBef>
              <a:spcAft>
                <a:spcPts val="0"/>
              </a:spcAft>
              <a:buClr>
                <a:srgbClr val="5D5D5D"/>
              </a:buClr>
              <a:buSzPts val="1200"/>
              <a:buAutoNum type="arabicPeriod"/>
            </a:pPr>
            <a:r>
              <a:rPr lang="en-GB" sz="1200">
                <a:solidFill>
                  <a:srgbClr val="5D5D5D"/>
                </a:solidFill>
                <a:highlight>
                  <a:srgbClr val="FFFFFF"/>
                </a:highlight>
              </a:rPr>
              <a:t>Authorization Server returns a consent dialog saying “do you allow this application to have access to these scopes?” Of course, you’ll need to authenticate to the application, so if you’re not authenticated to your Resource Server, it’ll ask you to login. If you already have a cached session cookie, you’ll just see the consent dialog box. View the consent dialog, and agree.</a:t>
            </a:r>
            <a:endParaRPr sz="1200">
              <a:solidFill>
                <a:srgbClr val="5D5D5D"/>
              </a:solidFill>
              <a:highlight>
                <a:srgbClr val="FFFFFF"/>
              </a:highlight>
            </a:endParaRPr>
          </a:p>
          <a:p>
            <a:pPr indent="-304800" lvl="0" marL="457200" rtl="0" algn="l">
              <a:lnSpc>
                <a:spcPct val="115000"/>
              </a:lnSpc>
              <a:spcBef>
                <a:spcPts val="0"/>
              </a:spcBef>
              <a:spcAft>
                <a:spcPts val="0"/>
              </a:spcAft>
              <a:buClr>
                <a:srgbClr val="5D5D5D"/>
              </a:buClr>
              <a:buSzPts val="1200"/>
              <a:buAutoNum type="arabicPeriod"/>
            </a:pPr>
            <a:r>
              <a:rPr lang="en-GB" sz="1200">
                <a:solidFill>
                  <a:srgbClr val="5D5D5D"/>
                </a:solidFill>
                <a:highlight>
                  <a:srgbClr val="FFFFFF"/>
                </a:highlight>
              </a:rPr>
              <a:t>The authorization grant is passed back to the application via browser redirect. This all happens on the front channel.</a:t>
            </a:r>
            <a:endParaRPr sz="1200">
              <a:solidFill>
                <a:srgbClr val="5D5D5D"/>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 Channel Flow Request</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GET</a:t>
            </a:r>
            <a:r>
              <a:rPr lang="en-GB"/>
              <a:t> https://accounts.google.com/o/oauth2/auth?</a:t>
            </a:r>
            <a:r>
              <a:rPr b="1" lang="en-GB"/>
              <a:t>scope</a:t>
            </a:r>
            <a:r>
              <a:rPr lang="en-GB"/>
              <a:t>=gmail.insert gmail.send &amp;</a:t>
            </a:r>
            <a:r>
              <a:rPr b="1" lang="en-GB"/>
              <a:t>redirect_uri</a:t>
            </a:r>
            <a:r>
              <a:rPr lang="en-GB"/>
              <a:t>=https://app.example.com/oauth2/callback &amp;</a:t>
            </a:r>
            <a:r>
              <a:rPr b="1" lang="en-GB"/>
              <a:t>response_type</a:t>
            </a:r>
            <a:r>
              <a:rPr lang="en-GB"/>
              <a:t>=code&amp;</a:t>
            </a:r>
            <a:r>
              <a:rPr b="1" lang="en-GB"/>
              <a:t>client_id</a:t>
            </a:r>
            <a:r>
              <a:rPr lang="en-GB"/>
              <a:t>=812741506391 &amp;</a:t>
            </a:r>
            <a:r>
              <a:rPr b="1" lang="en-GB"/>
              <a:t>state</a:t>
            </a:r>
            <a:r>
              <a:rPr lang="en-GB"/>
              <a:t>=af0ifjsldkj</a:t>
            </a:r>
            <a:endParaRPr/>
          </a:p>
          <a:p>
            <a:pPr indent="-342900" lvl="0" marL="457200" rtl="0" algn="l">
              <a:spcBef>
                <a:spcPts val="1600"/>
              </a:spcBef>
              <a:spcAft>
                <a:spcPts val="0"/>
              </a:spcAft>
              <a:buSzPts val="1800"/>
              <a:buChar char="●"/>
            </a:pPr>
            <a:r>
              <a:rPr lang="en-GB"/>
              <a:t>Scopes are from Gmail's API</a:t>
            </a:r>
            <a:endParaRPr/>
          </a:p>
          <a:p>
            <a:pPr indent="-342900" lvl="0" marL="457200" rtl="0" algn="l">
              <a:spcBef>
                <a:spcPts val="0"/>
              </a:spcBef>
              <a:spcAft>
                <a:spcPts val="0"/>
              </a:spcAft>
              <a:buSzPts val="1800"/>
              <a:buChar char="●"/>
            </a:pPr>
            <a:r>
              <a:rPr lang="en-GB"/>
              <a:t>The </a:t>
            </a:r>
            <a:r>
              <a:rPr b="1" lang="en-GB"/>
              <a:t>redirect_uri</a:t>
            </a:r>
            <a:r>
              <a:rPr lang="en-GB"/>
              <a:t> is the URL of the client application that the authorization grant should be returned to. This should match the value from the client registration process. You don't want the authorization being bounced back to a foreign application. </a:t>
            </a:r>
            <a:endParaRPr/>
          </a:p>
          <a:p>
            <a:pPr indent="-342900" lvl="0" marL="457200" rtl="0" algn="l">
              <a:spcBef>
                <a:spcPts val="0"/>
              </a:spcBef>
              <a:spcAft>
                <a:spcPts val="0"/>
              </a:spcAft>
              <a:buSzPts val="1800"/>
              <a:buChar char="●"/>
            </a:pPr>
            <a:r>
              <a:rPr lang="en-GB"/>
              <a:t>Response type varies the OAuth flows. Client ID is also from the registration process. State is a security flag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OAuth?</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OAuth is not an API or a service: it’s an open standard for authorization and anyone can implement it.</a:t>
            </a:r>
            <a:endParaRPr/>
          </a:p>
          <a:p>
            <a:pPr indent="-342900" lvl="0" marL="457200" rtl="0" algn="l">
              <a:spcBef>
                <a:spcPts val="0"/>
              </a:spcBef>
              <a:spcAft>
                <a:spcPts val="0"/>
              </a:spcAft>
              <a:buSzPts val="1800"/>
              <a:buChar char="●"/>
            </a:pPr>
            <a:r>
              <a:rPr lang="en-GB"/>
              <a:t>OAuth is a standard that apps can use to provide client applications with “secure delegated access”. OAuth works over HTTPS and authorizes devices, APIs, servers, and applications with access tokens rather than credentials.</a:t>
            </a:r>
            <a:endParaRPr/>
          </a:p>
          <a:p>
            <a:pPr indent="-342900" lvl="0" marL="457200" rtl="0" algn="l">
              <a:spcBef>
                <a:spcPts val="0"/>
              </a:spcBef>
              <a:spcAft>
                <a:spcPts val="0"/>
              </a:spcAft>
              <a:buSzPts val="1800"/>
              <a:buChar char="●"/>
            </a:pPr>
            <a:r>
              <a:rPr lang="en-GB"/>
              <a:t>There are two versions of OAuth: OAuth 1.0a and OAuth 2.0. These specifications are completely different from one another, and cannot be used together: there is no backwards compatibility between them.</a:t>
            </a:r>
            <a:endParaRPr/>
          </a:p>
          <a:p>
            <a:pPr indent="-342900" lvl="0" marL="457200" rtl="0" algn="l">
              <a:spcBef>
                <a:spcPts val="0"/>
              </a:spcBef>
              <a:spcAft>
                <a:spcPts val="0"/>
              </a:spcAft>
              <a:buSzPts val="1800"/>
              <a:buChar char="●"/>
            </a:pPr>
            <a:r>
              <a:rPr lang="en-GB"/>
              <a:t>Nowadays, OAuth 2.0 is the most widely used form of OAuth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 Channel Flow Response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HTTP/1.1 302 Found</a:t>
            </a:r>
            <a:endParaRPr/>
          </a:p>
          <a:p>
            <a:pPr indent="0" lvl="0" marL="0" rtl="0" algn="l">
              <a:spcBef>
                <a:spcPts val="0"/>
              </a:spcBef>
              <a:spcAft>
                <a:spcPts val="0"/>
              </a:spcAft>
              <a:buClr>
                <a:schemeClr val="dk1"/>
              </a:buClr>
              <a:buSzPts val="1100"/>
              <a:buFont typeface="Arial"/>
              <a:buNone/>
            </a:pPr>
            <a:r>
              <a:rPr lang="en-GB"/>
              <a:t>Location: https://app.example.com/oauth2/callback?</a:t>
            </a:r>
            <a:endParaRPr/>
          </a:p>
          <a:p>
            <a:pPr indent="0" lvl="0" marL="0" rtl="0" algn="l">
              <a:spcBef>
                <a:spcPts val="0"/>
              </a:spcBef>
              <a:spcAft>
                <a:spcPts val="0"/>
              </a:spcAft>
              <a:buNone/>
            </a:pPr>
            <a:r>
              <a:rPr lang="en-GB"/>
              <a:t>code=MsCeLvIaQm6bTrgtp7&amp;state=af0ifjsldkj</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rgbClr val="5D5D5D"/>
              </a:solidFill>
              <a:highlight>
                <a:srgbClr val="FFFFFF"/>
              </a:highlight>
            </a:endParaRPr>
          </a:p>
          <a:p>
            <a:pPr indent="0" lvl="0" marL="0" rtl="0" algn="l">
              <a:spcBef>
                <a:spcPts val="0"/>
              </a:spcBef>
              <a:spcAft>
                <a:spcPts val="0"/>
              </a:spcAft>
              <a:buNone/>
            </a:pPr>
            <a:r>
              <a:t/>
            </a:r>
            <a:endParaRPr sz="1400">
              <a:solidFill>
                <a:srgbClr val="5D5D5D"/>
              </a:solidFill>
              <a:highlight>
                <a:srgbClr val="FFFFFF"/>
              </a:highlight>
            </a:endParaRPr>
          </a:p>
          <a:p>
            <a:pPr indent="0" lvl="0" marL="0" rtl="0" algn="l">
              <a:spcBef>
                <a:spcPts val="0"/>
              </a:spcBef>
              <a:spcAft>
                <a:spcPts val="0"/>
              </a:spcAft>
              <a:buNone/>
            </a:pPr>
            <a:r>
              <a:rPr lang="en-GB" sz="1400">
                <a:solidFill>
                  <a:srgbClr val="5D5D5D"/>
                </a:solidFill>
                <a:highlight>
                  <a:srgbClr val="FFFFFF"/>
                </a:highlight>
              </a:rPr>
              <a:t>The </a:t>
            </a:r>
            <a:r>
              <a:rPr lang="en-GB" sz="1400">
                <a:solidFill>
                  <a:srgbClr val="5D5D5D"/>
                </a:solidFill>
                <a:highlight>
                  <a:srgbClr val="F4F4F4"/>
                </a:highlight>
                <a:latin typeface="Courier New"/>
                <a:ea typeface="Courier New"/>
                <a:cs typeface="Courier New"/>
                <a:sym typeface="Courier New"/>
              </a:rPr>
              <a:t>code</a:t>
            </a:r>
            <a:r>
              <a:rPr lang="en-GB" sz="1400">
                <a:solidFill>
                  <a:srgbClr val="5D5D5D"/>
                </a:solidFill>
                <a:highlight>
                  <a:srgbClr val="FFFFFF"/>
                </a:highlight>
              </a:rPr>
              <a:t> returned is the authorization grant and </a:t>
            </a:r>
            <a:r>
              <a:rPr lang="en-GB" sz="1400">
                <a:solidFill>
                  <a:srgbClr val="5D5D5D"/>
                </a:solidFill>
                <a:highlight>
                  <a:srgbClr val="F4F4F4"/>
                </a:highlight>
                <a:latin typeface="Courier New"/>
                <a:ea typeface="Courier New"/>
                <a:cs typeface="Courier New"/>
                <a:sym typeface="Courier New"/>
              </a:rPr>
              <a:t>state</a:t>
            </a:r>
            <a:r>
              <a:rPr lang="en-GB" sz="1400">
                <a:solidFill>
                  <a:srgbClr val="5D5D5D"/>
                </a:solidFill>
                <a:highlight>
                  <a:srgbClr val="FFFFFF"/>
                </a:highlight>
              </a:rPr>
              <a:t> is to ensure it's not forged and it's from the same request.</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 Channel Flow</a:t>
            </a:r>
            <a:endParaRPr/>
          </a:p>
        </p:txBody>
      </p:sp>
      <p:pic>
        <p:nvPicPr>
          <p:cNvPr id="181" name="Google Shape;181;p33"/>
          <p:cNvPicPr preferRelativeResize="0"/>
          <p:nvPr/>
        </p:nvPicPr>
        <p:blipFill>
          <a:blip r:embed="rId3">
            <a:alphaModFix/>
          </a:blip>
          <a:stretch>
            <a:fillRect/>
          </a:stretch>
        </p:blipFill>
        <p:spPr>
          <a:xfrm>
            <a:off x="4572000" y="1017725"/>
            <a:ext cx="3784499" cy="3650249"/>
          </a:xfrm>
          <a:prstGeom prst="rect">
            <a:avLst/>
          </a:prstGeom>
          <a:noFill/>
          <a:ln>
            <a:noFill/>
          </a:ln>
        </p:spPr>
      </p:pic>
      <p:sp>
        <p:nvSpPr>
          <p:cNvPr id="182" name="Google Shape;182;p33"/>
          <p:cNvSpPr txBox="1"/>
          <p:nvPr/>
        </p:nvSpPr>
        <p:spPr>
          <a:xfrm>
            <a:off x="447250" y="1668625"/>
            <a:ext cx="3000000" cy="25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Client application sends an access token request to the token endpoint on the Authorization Server with confidential client credentials and client id. This process exchanges an Authorization Code Grant for an Access Token and (optionally) a Refresh Token. Client accesses a protected resource with Access Token.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Back Channel Flow Response</a:t>
            </a:r>
            <a:endParaRPr/>
          </a:p>
        </p:txBody>
      </p:sp>
      <p:sp>
        <p:nvSpPr>
          <p:cNvPr id="188" name="Google Shape;188;p34"/>
          <p:cNvSpPr txBox="1"/>
          <p:nvPr>
            <p:ph idx="1" type="body"/>
          </p:nvPr>
        </p:nvSpPr>
        <p:spPr>
          <a:xfrm>
            <a:off x="311700" y="1152475"/>
            <a:ext cx="8520600" cy="31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GB"/>
              <a:t>POST</a:t>
            </a:r>
            <a:r>
              <a:rPr lang="en-GB"/>
              <a:t> /oauth2/v3/token HTTP/1.1</a:t>
            </a:r>
            <a:endParaRPr/>
          </a:p>
          <a:p>
            <a:pPr indent="0" lvl="0" marL="0" rtl="0" algn="l">
              <a:spcBef>
                <a:spcPts val="0"/>
              </a:spcBef>
              <a:spcAft>
                <a:spcPts val="0"/>
              </a:spcAft>
              <a:buClr>
                <a:schemeClr val="dk1"/>
              </a:buClr>
              <a:buSzPts val="1100"/>
              <a:buFont typeface="Arial"/>
              <a:buNone/>
            </a:pPr>
            <a:r>
              <a:rPr lang="en-GB"/>
              <a:t>Host: www.googleapis.com</a:t>
            </a:r>
            <a:endParaRPr/>
          </a:p>
          <a:p>
            <a:pPr indent="0" lvl="0" marL="0" rtl="0" algn="l">
              <a:spcBef>
                <a:spcPts val="0"/>
              </a:spcBef>
              <a:spcAft>
                <a:spcPts val="0"/>
              </a:spcAft>
              <a:buClr>
                <a:schemeClr val="dk1"/>
              </a:buClr>
              <a:buSzPts val="1100"/>
              <a:buFont typeface="Arial"/>
              <a:buNone/>
            </a:pPr>
            <a:r>
              <a:rPr lang="en-GB"/>
              <a:t>Content-Type: application/x-www-form-urlencoded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b="1" lang="en-GB"/>
              <a:t>code</a:t>
            </a:r>
            <a:r>
              <a:rPr lang="en-GB"/>
              <a:t>=MsCeLvIaQm6bTrgtp7&amp;</a:t>
            </a:r>
            <a:r>
              <a:rPr b="1" lang="en-GB"/>
              <a:t>client_id</a:t>
            </a:r>
            <a:r>
              <a:rPr lang="en-GB"/>
              <a:t>=812741506391&amp;</a:t>
            </a:r>
            <a:r>
              <a:rPr b="1" lang="en-GB"/>
              <a:t>client_secret</a:t>
            </a:r>
            <a:r>
              <a:rPr lang="en-GB"/>
              <a:t>={client_secret}&amp;</a:t>
            </a:r>
            <a:r>
              <a:rPr b="1" lang="en-GB"/>
              <a:t>redirect_uri</a:t>
            </a:r>
            <a:r>
              <a:rPr lang="en-GB"/>
              <a:t>=https://app.example.com/oauth2/callback&amp;</a:t>
            </a:r>
            <a:r>
              <a:rPr b="1" lang="en-GB"/>
              <a:t>grant_type</a:t>
            </a:r>
            <a:r>
              <a:rPr lang="en-GB"/>
              <a:t>=authorization_code</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Back Channel Flow Response</a:t>
            </a:r>
            <a:endParaRPr/>
          </a:p>
        </p:txBody>
      </p:sp>
      <p:sp>
        <p:nvSpPr>
          <p:cNvPr id="194" name="Google Shape;194;p35"/>
          <p:cNvSpPr txBox="1"/>
          <p:nvPr>
            <p:ph idx="1" type="body"/>
          </p:nvPr>
        </p:nvSpPr>
        <p:spPr>
          <a:xfrm>
            <a:off x="311700" y="1152475"/>
            <a:ext cx="8520600" cy="31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457200" rtl="0" algn="l">
              <a:spcBef>
                <a:spcPts val="0"/>
              </a:spcBef>
              <a:spcAft>
                <a:spcPts val="0"/>
              </a:spcAft>
              <a:buNone/>
            </a:pPr>
            <a:r>
              <a:rPr lang="en-GB"/>
              <a:t> "access_token": "2YotnFZFEjr1zCsicMWpAA",</a:t>
            </a:r>
            <a:endParaRPr/>
          </a:p>
          <a:p>
            <a:pPr indent="0" lvl="0" marL="457200" rtl="0" algn="l">
              <a:spcBef>
                <a:spcPts val="0"/>
              </a:spcBef>
              <a:spcAft>
                <a:spcPts val="0"/>
              </a:spcAft>
              <a:buNone/>
            </a:pPr>
            <a:r>
              <a:rPr lang="en-GB"/>
              <a:t> "token_type": "Bearer",</a:t>
            </a:r>
            <a:endParaRPr/>
          </a:p>
          <a:p>
            <a:pPr indent="0" lvl="0" marL="457200" rtl="0" algn="l">
              <a:spcBef>
                <a:spcPts val="0"/>
              </a:spcBef>
              <a:spcAft>
                <a:spcPts val="0"/>
              </a:spcAft>
              <a:buNone/>
            </a:pPr>
            <a:r>
              <a:rPr lang="en-GB"/>
              <a:t> "expires_in": 3600,</a:t>
            </a:r>
            <a:endParaRPr/>
          </a:p>
          <a:p>
            <a:pPr indent="0" lvl="0" marL="457200" rtl="0" algn="l">
              <a:spcBef>
                <a:spcPts val="0"/>
              </a:spcBef>
              <a:spcAft>
                <a:spcPts val="0"/>
              </a:spcAft>
              <a:buNone/>
            </a:pPr>
            <a:r>
              <a:rPr lang="en-GB"/>
              <a:t> "refresh_token": "tGzv3JOkF0XG5Qx2TlKWIA"</a:t>
            </a:r>
            <a:endParaRPr/>
          </a:p>
          <a:p>
            <a:pPr indent="0" lvl="0" marL="0" rtl="0" algn="l">
              <a:spcBef>
                <a:spcPts val="0"/>
              </a:spcBef>
              <a:spcAft>
                <a:spcPts val="0"/>
              </a:spcAft>
              <a:buNone/>
            </a:pPr>
            <a:r>
              <a:rPr lang="en-GB"/>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Access Token Usage</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curl -H "Authorization: Bearer 2YotnFZFEjr1zCsicMWpAA" \</a:t>
            </a:r>
            <a:endParaRPr/>
          </a:p>
          <a:p>
            <a:pPr indent="0" lvl="0" marL="0" rtl="0" algn="l">
              <a:spcBef>
                <a:spcPts val="0"/>
              </a:spcBef>
              <a:spcAft>
                <a:spcPts val="0"/>
              </a:spcAft>
              <a:buNone/>
            </a:pPr>
            <a:r>
              <a:rPr lang="en-GB"/>
              <a:t> https://www.googleapis.com/gmail/v1/users/1444587525/messages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OAuth Application Registration</a:t>
            </a:r>
            <a:endParaRPr/>
          </a:p>
        </p:txBody>
      </p:sp>
      <p:sp>
        <p:nvSpPr>
          <p:cNvPr id="206" name="Google Shape;206;p37"/>
          <p:cNvSpPr txBox="1"/>
          <p:nvPr>
            <p:ph idx="1" type="body"/>
          </p:nvPr>
        </p:nvSpPr>
        <p:spPr>
          <a:xfrm>
            <a:off x="311700" y="1152475"/>
            <a:ext cx="8520600" cy="2222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a:t>Facebook - </a:t>
            </a:r>
            <a:r>
              <a:rPr lang="en-GB" u="sng">
                <a:solidFill>
                  <a:schemeClr val="hlink"/>
                </a:solidFill>
                <a:hlinkClick r:id="rId3"/>
              </a:rPr>
              <a:t>https://developers.facebook.com/</a:t>
            </a:r>
            <a:endParaRPr/>
          </a:p>
          <a:p>
            <a:pPr indent="0" lvl="0" marL="457200" rtl="0" algn="l">
              <a:spcBef>
                <a:spcPts val="1600"/>
              </a:spcBef>
              <a:spcAft>
                <a:spcPts val="0"/>
              </a:spcAft>
              <a:buNone/>
            </a:pPr>
            <a:r>
              <a:rPr lang="en-GB"/>
              <a:t>Google </a:t>
            </a:r>
            <a:r>
              <a:rPr lang="en-GB"/>
              <a:t>-</a:t>
            </a:r>
            <a:r>
              <a:rPr lang="en-GB"/>
              <a:t> </a:t>
            </a:r>
            <a:r>
              <a:rPr lang="en-GB" u="sng">
                <a:solidFill>
                  <a:schemeClr val="hlink"/>
                </a:solidFill>
                <a:hlinkClick r:id="rId4"/>
              </a:rPr>
              <a:t>https://console.developers.google.com/</a:t>
            </a:r>
            <a:endParaRPr/>
          </a:p>
          <a:p>
            <a:pPr indent="0" lvl="0" marL="457200" rtl="0" algn="l">
              <a:spcBef>
                <a:spcPts val="1600"/>
              </a:spcBef>
              <a:spcAft>
                <a:spcPts val="0"/>
              </a:spcAft>
              <a:buNone/>
            </a:pPr>
            <a:r>
              <a:rPr lang="en-GB"/>
              <a:t>Revoking Access - </a:t>
            </a:r>
            <a:r>
              <a:rPr lang="en-GB" u="sng">
                <a:solidFill>
                  <a:schemeClr val="hlink"/>
                </a:solidFill>
                <a:hlinkClick r:id="rId5"/>
              </a:rPr>
              <a:t>https://github.com/settings/applications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Facebook Graph API Demo</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457200" rtl="0" algn="ctr">
              <a:spcBef>
                <a:spcPts val="1600"/>
              </a:spcBef>
              <a:spcAft>
                <a:spcPts val="1600"/>
              </a:spcAft>
              <a:buClr>
                <a:schemeClr val="dk1"/>
              </a:buClr>
              <a:buSzPts val="1100"/>
              <a:buFont typeface="Arial"/>
              <a:buNone/>
            </a:pPr>
            <a:r>
              <a:rPr lang="en-GB" u="sng">
                <a:solidFill>
                  <a:schemeClr val="accent5"/>
                </a:solidFill>
                <a:hlinkClick r:id="rId3"/>
              </a:rPr>
              <a:t>https://developers.facebook.com/tools/explorer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OAuth?</a:t>
            </a:r>
            <a:endParaRPr/>
          </a:p>
        </p:txBody>
      </p:sp>
      <p:sp>
        <p:nvSpPr>
          <p:cNvPr id="72" name="Google Shape;72;p16"/>
          <p:cNvSpPr txBox="1"/>
          <p:nvPr>
            <p:ph idx="1" type="body"/>
          </p:nvPr>
        </p:nvSpPr>
        <p:spPr>
          <a:xfrm>
            <a:off x="311700" y="1315200"/>
            <a:ext cx="8520600" cy="25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OAuth was created as a response to the direct authentication pattern</a:t>
            </a:r>
            <a:endParaRPr/>
          </a:p>
          <a:p>
            <a:pPr indent="-342900" lvl="0" marL="457200" rtl="0" algn="l">
              <a:spcBef>
                <a:spcPts val="0"/>
              </a:spcBef>
              <a:spcAft>
                <a:spcPts val="0"/>
              </a:spcAft>
              <a:buSzPts val="1800"/>
              <a:buChar char="●"/>
            </a:pPr>
            <a:r>
              <a:rPr lang="en-GB"/>
              <a:t>Basic Authentication is still used as a primitive form of API authentication for server-side applications: instead of sending a username and password to the server with each request, the user sends an API key ID and secret</a:t>
            </a:r>
            <a:endParaRPr/>
          </a:p>
          <a:p>
            <a:pPr indent="-342900" lvl="0" marL="457200" rtl="0" algn="l">
              <a:spcBef>
                <a:spcPts val="0"/>
              </a:spcBef>
              <a:spcAft>
                <a:spcPts val="0"/>
              </a:spcAft>
              <a:buSzPts val="1800"/>
              <a:buChar char="●"/>
            </a:pPr>
            <a:r>
              <a:rPr lang="en-GB"/>
              <a:t>Before OAuth, sites would prompt you to enter your username and password directly into a form and they would login to your data (e.g. your Gmail account) as you. This is called the password anti-pattern.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Password Anti-Pattern</a:t>
            </a:r>
            <a:endParaRPr/>
          </a:p>
        </p:txBody>
      </p:sp>
      <p:pic>
        <p:nvPicPr>
          <p:cNvPr id="78" name="Google Shape;78;p17"/>
          <p:cNvPicPr preferRelativeResize="0"/>
          <p:nvPr/>
        </p:nvPicPr>
        <p:blipFill rotWithShape="1">
          <a:blip r:embed="rId3">
            <a:alphaModFix/>
          </a:blip>
          <a:srcRect b="5716" l="0" r="0" t="4120"/>
          <a:stretch/>
        </p:blipFill>
        <p:spPr>
          <a:xfrm>
            <a:off x="750850" y="1395525"/>
            <a:ext cx="7642300" cy="28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OAuth and APIs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 the old days, you’d enter your username/password directory and the app would login directly as you. This gave rise to the delegated authorization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GB">
                <a:solidFill>
                  <a:srgbClr val="FF9900"/>
                </a:solidFill>
              </a:rPr>
              <a:t>“How can I allow an app to access my data without necessarily giving it my password?”</a:t>
            </a:r>
            <a:endParaRPr b="1">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This is OAuth</a:t>
            </a:r>
            <a:endParaRPr/>
          </a:p>
        </p:txBody>
      </p:sp>
      <p:pic>
        <p:nvPicPr>
          <p:cNvPr id="90" name="Google Shape;90;p19"/>
          <p:cNvPicPr preferRelativeResize="0"/>
          <p:nvPr/>
        </p:nvPicPr>
        <p:blipFill>
          <a:blip r:embed="rId3">
            <a:alphaModFix/>
          </a:blip>
          <a:stretch>
            <a:fillRect/>
          </a:stretch>
        </p:blipFill>
        <p:spPr>
          <a:xfrm>
            <a:off x="2078552" y="1017725"/>
            <a:ext cx="4805227" cy="390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OAuth Definition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5D5D5D"/>
                </a:solidFill>
                <a:highlight>
                  <a:srgbClr val="FFFFFF"/>
                </a:highlight>
              </a:rPr>
              <a:t>OAuth is a delegated authorization framework for REST/APIs. It enables apps to obtain limited access (scopes) to a user’s data without giving away a user’s password. It decouples authentication from authorization and supports multiple use cases addressing different device capabilities. It supports server-to-server apps, browser-based apps, mobile/native apps, and consoles/TVs.</a:t>
            </a:r>
            <a:endParaRPr sz="1400">
              <a:solidFill>
                <a:srgbClr val="5D5D5D"/>
              </a:solidFill>
              <a:highlight>
                <a:srgbClr val="FFFFFF"/>
              </a:highlight>
            </a:endParaRPr>
          </a:p>
          <a:p>
            <a:pPr indent="-317500" lvl="0" marL="457200" rtl="0" algn="l">
              <a:spcBef>
                <a:spcPts val="3000"/>
              </a:spcBef>
              <a:spcAft>
                <a:spcPts val="0"/>
              </a:spcAft>
              <a:buClr>
                <a:srgbClr val="5D5D5D"/>
              </a:buClr>
              <a:buSzPts val="1400"/>
              <a:buAutoNum type="arabicPeriod"/>
            </a:pPr>
            <a:r>
              <a:rPr lang="en-GB" sz="1400">
                <a:solidFill>
                  <a:srgbClr val="5D5D5D"/>
                </a:solidFill>
                <a:highlight>
                  <a:srgbClr val="FFFFFF"/>
                </a:highlight>
              </a:rPr>
              <a:t>App requests authorization from User</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AutoNum type="arabicPeriod"/>
            </a:pPr>
            <a:r>
              <a:rPr lang="en-GB" sz="1400">
                <a:solidFill>
                  <a:srgbClr val="5D5D5D"/>
                </a:solidFill>
                <a:highlight>
                  <a:srgbClr val="FFFFFF"/>
                </a:highlight>
              </a:rPr>
              <a:t>User authorizes App and delivers proof</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AutoNum type="arabicPeriod"/>
            </a:pPr>
            <a:r>
              <a:rPr lang="en-GB" sz="1400">
                <a:solidFill>
                  <a:srgbClr val="5D5D5D"/>
                </a:solidFill>
                <a:highlight>
                  <a:srgbClr val="FFFFFF"/>
                </a:highlight>
              </a:rPr>
              <a:t>App presents proof of authorization to server to get a Token</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AutoNum type="arabicPeriod"/>
            </a:pPr>
            <a:r>
              <a:rPr lang="en-GB" sz="1400">
                <a:solidFill>
                  <a:srgbClr val="5D5D5D"/>
                </a:solidFill>
                <a:highlight>
                  <a:srgbClr val="FFFFFF"/>
                </a:highlight>
              </a:rPr>
              <a:t>Token is restricted to only access what the User authorized for the specific App</a:t>
            </a:r>
            <a:endParaRPr sz="1400">
              <a:solidFill>
                <a:srgbClr val="5D5D5D"/>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OAuth Central Components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3000"/>
              </a:spcBef>
              <a:spcAft>
                <a:spcPts val="0"/>
              </a:spcAft>
              <a:buClr>
                <a:srgbClr val="5D5D5D"/>
              </a:buClr>
              <a:buSzPts val="1400"/>
              <a:buChar char="●"/>
            </a:pPr>
            <a:r>
              <a:rPr lang="en-GB" sz="1400">
                <a:solidFill>
                  <a:srgbClr val="5D5D5D"/>
                </a:solidFill>
                <a:highlight>
                  <a:srgbClr val="FFFFFF"/>
                </a:highlight>
              </a:rPr>
              <a:t>Scopes and Consent</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Char char="●"/>
            </a:pPr>
            <a:r>
              <a:rPr lang="en-GB" sz="1400">
                <a:solidFill>
                  <a:srgbClr val="5D5D5D"/>
                </a:solidFill>
                <a:highlight>
                  <a:srgbClr val="FFFFFF"/>
                </a:highlight>
              </a:rPr>
              <a:t>Actors</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Char char="●"/>
            </a:pPr>
            <a:r>
              <a:rPr lang="en-GB" sz="1400">
                <a:solidFill>
                  <a:srgbClr val="5D5D5D"/>
                </a:solidFill>
                <a:highlight>
                  <a:srgbClr val="FFFFFF"/>
                </a:highlight>
              </a:rPr>
              <a:t>Clients</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Char char="●"/>
            </a:pPr>
            <a:r>
              <a:rPr lang="en-GB" sz="1400">
                <a:solidFill>
                  <a:srgbClr val="5D5D5D"/>
                </a:solidFill>
                <a:highlight>
                  <a:srgbClr val="FFFFFF"/>
                </a:highlight>
              </a:rPr>
              <a:t>Tokens</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Char char="●"/>
            </a:pPr>
            <a:r>
              <a:rPr lang="en-GB" sz="1400">
                <a:solidFill>
                  <a:srgbClr val="5D5D5D"/>
                </a:solidFill>
                <a:highlight>
                  <a:srgbClr val="FFFFFF"/>
                </a:highlight>
              </a:rPr>
              <a:t>Authorization Server</a:t>
            </a:r>
            <a:endParaRPr sz="1400">
              <a:solidFill>
                <a:srgbClr val="5D5D5D"/>
              </a:solidFill>
              <a:highlight>
                <a:srgbClr val="FFFFFF"/>
              </a:highlight>
            </a:endParaRPr>
          </a:p>
          <a:p>
            <a:pPr indent="-317500" lvl="0" marL="457200" rtl="0" algn="l">
              <a:spcBef>
                <a:spcPts val="0"/>
              </a:spcBef>
              <a:spcAft>
                <a:spcPts val="0"/>
              </a:spcAft>
              <a:buClr>
                <a:srgbClr val="5D5D5D"/>
              </a:buClr>
              <a:buSzPts val="1400"/>
              <a:buChar char="●"/>
            </a:pPr>
            <a:r>
              <a:rPr lang="en-GB" sz="1400" u="sng">
                <a:solidFill>
                  <a:srgbClr val="5D5D5D"/>
                </a:solidFill>
                <a:highlight>
                  <a:srgbClr val="FFFFFF"/>
                </a:highlight>
              </a:rPr>
              <a:t>Flows</a:t>
            </a:r>
            <a:endParaRPr sz="1400" u="sng"/>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