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2415ac0f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2415ac0f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Now you can test it in your browser by visiting </a:t>
            </a:r>
            <a:r>
              <a:rPr i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http://localhost:8080/your-app-root/swagger-ui.html</a:t>
            </a:r>
            <a:endParaRPr i="1"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34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In our case, by the way, the exact URL will be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: </a:t>
            </a:r>
            <a:r>
              <a:rPr i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http://localhost:8080/spring-security-rest/api/swagger-ui.html</a:t>
            </a:r>
            <a:endParaRPr i="1"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34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The result should look something like this: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2415ac0f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2415ac0f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2415ac0f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2415ac0f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Within Swagger’s response is a </a:t>
            </a:r>
            <a:r>
              <a:rPr b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list of all controllers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 defined in your application. Clicking on any of them will list the valid HTTP methods (</a:t>
            </a:r>
            <a:r>
              <a:rPr i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DELETE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i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GET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i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HEAD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i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OPTIONS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i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PATCH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i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POST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i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PUT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).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34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Expanding each method provides additional useful data, such as response status, content-type, and a list of parameters. It is also possible to try each method using the UI.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34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Swagger’s ability to be synchronized with your code base is crucial. To demonstrate this, you can add a new controller to your application.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3400"/>
              </a:lnSpc>
              <a:spcBef>
                <a:spcPts val="800"/>
              </a:spcBef>
              <a:spcAft>
                <a:spcPts val="800"/>
              </a:spcAft>
              <a:buNone/>
            </a:pPr>
            <a:b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-GB" sz="1350">
                <a:solidFill>
                  <a:srgbClr val="FF9900"/>
                </a:solidFill>
                <a:highlight>
                  <a:srgbClr val="FFFFFF"/>
                </a:highlight>
              </a:rPr>
              <a:t>Now, if you refresh the Swagger documentation, you will see </a:t>
            </a:r>
            <a:r>
              <a:rPr b="1" lang="en-GB" sz="1350">
                <a:solidFill>
                  <a:srgbClr val="FF9900"/>
                </a:solidFill>
                <a:highlight>
                  <a:srgbClr val="FFFFFF"/>
                </a:highlight>
              </a:rPr>
              <a:t>custom-controller</a:t>
            </a:r>
            <a:r>
              <a:rPr lang="en-GB" sz="1350">
                <a:solidFill>
                  <a:srgbClr val="FF9900"/>
                </a:solidFill>
                <a:highlight>
                  <a:srgbClr val="FFFFFF"/>
                </a:highlight>
              </a:rPr>
              <a:t> in the list of controllers. As you know, there is only one method (</a:t>
            </a:r>
            <a:r>
              <a:rPr i="1" lang="en-GB" sz="1350">
                <a:solidFill>
                  <a:srgbClr val="FF9900"/>
                </a:solidFill>
                <a:highlight>
                  <a:srgbClr val="FFFFFF"/>
                </a:highlight>
              </a:rPr>
              <a:t>POST</a:t>
            </a:r>
            <a:r>
              <a:rPr lang="en-GB" sz="1350">
                <a:solidFill>
                  <a:srgbClr val="FF9900"/>
                </a:solidFill>
                <a:highlight>
                  <a:srgbClr val="FFFFFF"/>
                </a:highlight>
              </a:rPr>
              <a:t>) shown in Swagger’s response.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2415ac0f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2415ac0f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2415ac0f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2415ac0f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2415ac0f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2415ac0f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222635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The @Api annotation should be used on top of the controller class and have a value of high-level mapping, if there is one (it’s best practice to have one).</a:t>
            </a:r>
            <a:endParaRPr sz="1450">
              <a:solidFill>
                <a:srgbClr val="222635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2415ac0f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2415ac0f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2415ac0f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2415ac0f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2415ac0f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2415ac0f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2415ac0f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2415ac0f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2415ac0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2415ac0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2415ac0f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2415ac0f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2415ac0f3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2415ac0f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Swagger allows </a:t>
            </a:r>
            <a:r>
              <a:rPr b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globally overriding response messages of HTTP methods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 through </a:t>
            </a:r>
            <a:r>
              <a:rPr i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Docket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’s </a:t>
            </a:r>
            <a:r>
              <a:rPr b="1" i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globalResponseMessage()</a:t>
            </a:r>
            <a:r>
              <a:rPr b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method. First, you must instruct Swagger not to use default response messages.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34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Suppose you wish to override </a:t>
            </a:r>
            <a:r>
              <a:rPr b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500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 and </a:t>
            </a:r>
            <a:r>
              <a:rPr b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403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 response messages for all </a:t>
            </a:r>
            <a:r>
              <a:rPr i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GET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 methods. To achieve this, some code must be added to the </a:t>
            </a:r>
            <a:r>
              <a:rPr i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Docket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’s initialization block (original code is excluded for clarity):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2415ac0f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2415ac0f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Swagger allows </a:t>
            </a:r>
            <a:r>
              <a:rPr b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globally overriding response messages of HTTP methods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 through </a:t>
            </a:r>
            <a:r>
              <a:rPr i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Docket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’s </a:t>
            </a:r>
            <a:r>
              <a:rPr b="1" i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globalResponseMessage()</a:t>
            </a:r>
            <a:r>
              <a:rPr b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method. First, you must instruct Swagger not to use default response messages.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34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Suppose you wish to override </a:t>
            </a:r>
            <a:r>
              <a:rPr b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500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 and </a:t>
            </a:r>
            <a:r>
              <a:rPr b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403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 response messages for all </a:t>
            </a:r>
            <a:r>
              <a:rPr i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GET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 methods. To achieve this, some code must be added to the </a:t>
            </a:r>
            <a:r>
              <a:rPr i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Docket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’s initialization block (original code is excluded for clarity):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2415ac0f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2415ac0f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2415ac0f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2415ac0f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2415ac0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2415ac0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415ac0f3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415ac0f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2415ac0f3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2415ac0f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2415ac0f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2415ac0f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2415ac0f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2415ac0f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Swagger 2 is enabled through the </a:t>
            </a:r>
            <a:r>
              <a:rPr b="1" i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@EnableSwagger2 </a:t>
            </a:r>
            <a:r>
              <a:rPr b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annotation.</a:t>
            </a:r>
            <a:endParaRPr b="1"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34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After the </a:t>
            </a:r>
            <a:r>
              <a:rPr i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Docket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 bean is defined, its </a:t>
            </a:r>
            <a:r>
              <a:rPr i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select()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 method returns an instance of </a:t>
            </a:r>
            <a:r>
              <a:rPr i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ApiSelectorBuilder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, which provides a way to control the endpoints exposed by Swagger.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34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Predicates for selection of </a:t>
            </a:r>
            <a:r>
              <a:rPr i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RequestHandler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s can be configured with the help of </a:t>
            </a:r>
            <a:r>
              <a:rPr i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RequestHandlerSelectors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 and </a:t>
            </a:r>
            <a:r>
              <a:rPr i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PathSelectors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. Using </a:t>
            </a:r>
            <a:r>
              <a:rPr i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any()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 for both will make documentation for your entire API available through Swagger.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34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This configuration is enough to integrate Swagger 2 into an existing Spring Boot project.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 For other Spring projects, some additional tuning is required.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2415ac0f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2415ac0f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To verify that Springfox is working, you can visit the following URL in your browser: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34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http://localhost:8080/api/v2/api-docs</a:t>
            </a:r>
            <a:endParaRPr i="1"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34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The result is a JSON response with a large number of key-value pairs, which is not very human-readable. Fortunately, Swagger provides </a:t>
            </a:r>
            <a:r>
              <a:rPr b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Swagger UI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 for this purpose.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2415ac0f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2415ac0f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2415ac0f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2415ac0f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localhost:8080/swagger-ui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spring.io/guides/gs/testing-restdocs/" TargetMode="External"/><Relationship Id="rId4" Type="http://schemas.openxmlformats.org/officeDocument/2006/relationships/hyperlink" Target="https://swagger.io/" TargetMode="External"/><Relationship Id="rId5" Type="http://schemas.openxmlformats.org/officeDocument/2006/relationships/hyperlink" Target="https://www.baeldung.com/swagger-2-documentation-for-spring-rest-api" TargetMode="External"/><Relationship Id="rId6" Type="http://schemas.openxmlformats.org/officeDocument/2006/relationships/hyperlink" Target="https://www.vojtechruzicka.com/documenting-spring-boot-rest-api-swagger-springfox/" TargetMode="External"/><Relationship Id="rId7" Type="http://schemas.openxmlformats.org/officeDocument/2006/relationships/hyperlink" Target="https://dzone.com/articles/how-to-automatically-document-api-endpoints-via-sw" TargetMode="External"/><Relationship Id="rId8" Type="http://schemas.openxmlformats.org/officeDocument/2006/relationships/hyperlink" Target="https://swagger.i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editor.swagger.io/" TargetMode="External"/><Relationship Id="rId4" Type="http://schemas.openxmlformats.org/officeDocument/2006/relationships/hyperlink" Target="https://swagger.io/swagger-ui/" TargetMode="External"/><Relationship Id="rId5" Type="http://schemas.openxmlformats.org/officeDocument/2006/relationships/hyperlink" Target="https://github.com/swagger-api/swagger-codege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localhost:8080/v2/api-doc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Documentation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OpenAPI and Swagger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Verification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>
                <a:solidFill>
                  <a:schemeClr val="accent5"/>
                </a:solidFill>
                <a:hlinkClick r:id="rId3"/>
              </a:rPr>
              <a:t>http://localhost:8080/swagger-ui.html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Swagger UI View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200" y="1202100"/>
            <a:ext cx="6249599" cy="34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Exploring Swagger Documentation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808000"/>
                </a:solidFill>
                <a:highlight>
                  <a:srgbClr val="FFFFFF"/>
                </a:highlight>
              </a:rPr>
              <a:t>@RestController</a:t>
            </a:r>
            <a:endParaRPr sz="20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CustomController {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-GB" sz="2000">
                <a:solidFill>
                  <a:srgbClr val="808000"/>
                </a:solidFill>
                <a:highlight>
                  <a:srgbClr val="FFFFFF"/>
                </a:highlight>
              </a:rPr>
              <a:t>@RequestMapping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(value = </a:t>
            </a:r>
            <a:r>
              <a:rPr b="1" lang="en-GB" sz="2000">
                <a:solidFill>
                  <a:srgbClr val="008000"/>
                </a:solidFill>
                <a:highlight>
                  <a:srgbClr val="FFFFFF"/>
                </a:highlight>
              </a:rPr>
              <a:t>"/custom"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, method = RequestMethod.</a:t>
            </a:r>
            <a:r>
              <a:rPr b="1" i="1" lang="en-GB" sz="2000">
                <a:solidFill>
                  <a:srgbClr val="660E7A"/>
                </a:solidFill>
                <a:highlight>
                  <a:srgbClr val="FFFFFF"/>
                </a:highlight>
              </a:rPr>
              <a:t>POST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20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String custom() {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-GB" sz="20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-GB" sz="2000">
                <a:solidFill>
                  <a:srgbClr val="008000"/>
                </a:solidFill>
                <a:highlight>
                  <a:srgbClr val="FFFFFF"/>
                </a:highlight>
              </a:rPr>
              <a:t>"custom"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Advanced Configuration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 Docket bean of the application can be configured to give  more control over the API documentation generation process.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Advanced Config: RequestHandlerSelectors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/>
              <a:t>RequestHandlerSelectors allows using the </a:t>
            </a:r>
            <a:r>
              <a:rPr b="1" lang="en-GB" sz="2400"/>
              <a:t>any</a:t>
            </a:r>
            <a:r>
              <a:rPr lang="en-GB" sz="2400"/>
              <a:t> or </a:t>
            </a:r>
            <a:r>
              <a:rPr b="1" lang="en-GB" sz="2400"/>
              <a:t>none</a:t>
            </a:r>
            <a:r>
              <a:rPr lang="en-GB" sz="2400"/>
              <a:t> predicates, but can also be used to filter the API according to the </a:t>
            </a:r>
            <a:r>
              <a:rPr b="1" lang="en-GB" sz="2400"/>
              <a:t>base package</a:t>
            </a:r>
            <a:r>
              <a:rPr lang="en-GB" sz="2400"/>
              <a:t>, </a:t>
            </a:r>
            <a:r>
              <a:rPr b="1" lang="en-GB" sz="2400"/>
              <a:t>class annotation</a:t>
            </a:r>
            <a:r>
              <a:rPr lang="en-GB" sz="2400"/>
              <a:t>, and </a:t>
            </a:r>
            <a:r>
              <a:rPr b="1" lang="en-GB" sz="2400"/>
              <a:t>method annotations</a:t>
            </a:r>
            <a:r>
              <a:rPr lang="en-GB" sz="2400"/>
              <a:t>.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Advanced </a:t>
            </a:r>
            <a:r>
              <a:rPr lang="en-GB"/>
              <a:t>Config: </a:t>
            </a:r>
            <a:r>
              <a:rPr lang="en-GB"/>
              <a:t>RequestHandlerSelectors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808000"/>
                </a:solidFill>
                <a:highlight>
                  <a:srgbClr val="FFFFFF"/>
                </a:highlight>
              </a:rPr>
              <a:t>@Bean</a:t>
            </a:r>
            <a:endParaRPr sz="14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Docket api() 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return new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Docket(DocumentationType.</a:t>
            </a:r>
            <a:r>
              <a:rPr b="1" i="1" lang="en-GB" sz="1400">
                <a:solidFill>
                  <a:srgbClr val="660E7A"/>
                </a:solidFill>
                <a:highlight>
                  <a:srgbClr val="FFFFFF"/>
                </a:highlight>
              </a:rPr>
              <a:t>SWAGGER_2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        .select()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        .apis(</a:t>
            </a:r>
            <a:r>
              <a:rPr lang="en-GB" sz="1400">
                <a:solidFill>
                  <a:schemeClr val="dk1"/>
                </a:solidFill>
                <a:highlight>
                  <a:srgbClr val="FFD966"/>
                </a:highlight>
              </a:rPr>
              <a:t>RequestHandlerSelectors.</a:t>
            </a:r>
            <a:r>
              <a:rPr i="1" lang="en-GB" sz="1400">
                <a:solidFill>
                  <a:schemeClr val="dk1"/>
                </a:solidFill>
                <a:highlight>
                  <a:srgbClr val="FFD966"/>
                </a:highlight>
              </a:rPr>
              <a:t>withClassAnnotation</a:t>
            </a:r>
            <a:r>
              <a:rPr lang="en-GB" sz="1400">
                <a:solidFill>
                  <a:schemeClr val="dk1"/>
                </a:solidFill>
                <a:highlight>
                  <a:srgbClr val="FFD966"/>
                </a:highlight>
              </a:rPr>
              <a:t>(</a:t>
            </a:r>
            <a:r>
              <a:rPr lang="en-GB" sz="1400">
                <a:solidFill>
                  <a:srgbClr val="808000"/>
                </a:solidFill>
                <a:highlight>
                  <a:srgbClr val="FFD966"/>
                </a:highlight>
              </a:rPr>
              <a:t>Api</a:t>
            </a:r>
            <a:r>
              <a:rPr lang="en-GB" sz="1400">
                <a:solidFill>
                  <a:schemeClr val="dk1"/>
                </a:solidFill>
                <a:highlight>
                  <a:srgbClr val="FFD966"/>
                </a:highlight>
              </a:rPr>
              <a:t>.</a:t>
            </a:r>
            <a:r>
              <a:rPr b="1" lang="en-GB" sz="1400">
                <a:solidFill>
                  <a:srgbClr val="000080"/>
                </a:solidFill>
                <a:highlight>
                  <a:srgbClr val="FFD966"/>
                </a:highlight>
              </a:rPr>
              <a:t>class</a:t>
            </a:r>
            <a:r>
              <a:rPr lang="en-GB" sz="1400">
                <a:solidFill>
                  <a:schemeClr val="dk1"/>
                </a:solidFill>
                <a:highlight>
                  <a:srgbClr val="FFD966"/>
                </a:highlight>
              </a:rPr>
              <a:t>)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        .paths(PathSelectors.</a:t>
            </a:r>
            <a:r>
              <a:rPr i="1" lang="en-GB" sz="1400">
                <a:solidFill>
                  <a:schemeClr val="dk1"/>
                </a:solidFill>
                <a:highlight>
                  <a:srgbClr val="FFFFFF"/>
                </a:highlight>
              </a:rPr>
              <a:t>any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())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        .build();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--------------------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--------------------------------------------------------------------------------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808000"/>
                </a:solidFill>
                <a:highlight>
                  <a:srgbClr val="FFFFFF"/>
                </a:highlight>
              </a:rPr>
              <a:t>@Api</a:t>
            </a:r>
            <a:endParaRPr sz="14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UserController 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Advanced Config: @ApiOperation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808000"/>
                </a:solidFill>
                <a:highlight>
                  <a:srgbClr val="FFD966"/>
                </a:highlight>
              </a:rPr>
              <a:t>@ApiOperation</a:t>
            </a:r>
            <a:r>
              <a:rPr lang="en-GB">
                <a:solidFill>
                  <a:schemeClr val="dk1"/>
                </a:solidFill>
                <a:highlight>
                  <a:srgbClr val="FFD966"/>
                </a:highlight>
              </a:rPr>
              <a:t>(value = </a:t>
            </a:r>
            <a:r>
              <a:rPr b="1" lang="en-GB">
                <a:solidFill>
                  <a:srgbClr val="008000"/>
                </a:solidFill>
                <a:highlight>
                  <a:srgbClr val="FFD966"/>
                </a:highlight>
              </a:rPr>
              <a:t>"find user by id"</a:t>
            </a:r>
            <a:r>
              <a:rPr lang="en-GB">
                <a:solidFill>
                  <a:schemeClr val="dk1"/>
                </a:solidFill>
                <a:highlight>
                  <a:srgbClr val="FFD966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"/{id}"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ResponseEntity&lt;User&gt; findOne(</a:t>
            </a:r>
            <a:r>
              <a:rPr lang="en-GB">
                <a:solidFill>
                  <a:srgbClr val="808000"/>
                </a:solidFill>
                <a:highlight>
                  <a:srgbClr val="FFFFFF"/>
                </a:highlight>
              </a:rPr>
              <a:t>@PathVariable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Long id) {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User user = </a:t>
            </a:r>
            <a:r>
              <a:rPr b="1" lang="en-GB">
                <a:solidFill>
                  <a:srgbClr val="660E7A"/>
                </a:solidFill>
                <a:highlight>
                  <a:srgbClr val="FFFFFF"/>
                </a:highlight>
              </a:rPr>
              <a:t>userRepository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.findById(id).get();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</a:rPr>
              <a:t>return new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ResponseEntity&lt;&gt;(user, HttpStatus.</a:t>
            </a:r>
            <a:r>
              <a:rPr b="1" i="1" lang="en-GB">
                <a:solidFill>
                  <a:srgbClr val="660E7A"/>
                </a:solidFill>
                <a:highlight>
                  <a:srgbClr val="FFFFFF"/>
                </a:highlight>
              </a:rPr>
              <a:t>OK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Advanced Config: RequestHandlerSelectors.basePackage</a:t>
            </a:r>
            <a:endParaRPr sz="2400"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808000"/>
                </a:solidFill>
                <a:highlight>
                  <a:srgbClr val="FFFFFF"/>
                </a:highlight>
              </a:rPr>
              <a:t>@Bean</a:t>
            </a:r>
            <a:endParaRPr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Docket api() {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</a:rPr>
              <a:t>return new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Docket(DocumentationType.</a:t>
            </a:r>
            <a:r>
              <a:rPr b="1" i="1" lang="en-GB">
                <a:solidFill>
                  <a:srgbClr val="660E7A"/>
                </a:solidFill>
                <a:highlight>
                  <a:srgbClr val="FFFFFF"/>
                </a:highlight>
              </a:rPr>
              <a:t>SWAGGER_2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        .select()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        </a:t>
            </a:r>
            <a:r>
              <a:rPr lang="en-GB">
                <a:solidFill>
                  <a:schemeClr val="dk1"/>
                </a:solidFill>
                <a:highlight>
                  <a:srgbClr val="FFD966"/>
                </a:highlight>
              </a:rPr>
              <a:t>.apis(RequestHandlerSelectors.                   </a:t>
            </a:r>
            <a:r>
              <a:rPr i="1" lang="en-GB">
                <a:solidFill>
                  <a:schemeClr val="dk1"/>
                </a:solidFill>
                <a:highlight>
                  <a:srgbClr val="FFD966"/>
                </a:highlight>
              </a:rPr>
              <a:t>basePackage</a:t>
            </a:r>
            <a:r>
              <a:rPr lang="en-GB">
                <a:solidFill>
                  <a:schemeClr val="dk1"/>
                </a:solidFill>
                <a:highlight>
                  <a:srgbClr val="FFD966"/>
                </a:highlight>
              </a:rPr>
              <a:t>(</a:t>
            </a:r>
            <a:r>
              <a:rPr b="1" lang="en-GB">
                <a:solidFill>
                  <a:srgbClr val="008000"/>
                </a:solidFill>
                <a:highlight>
                  <a:srgbClr val="FFD966"/>
                </a:highlight>
              </a:rPr>
              <a:t>"com.nursultanturdaliev.moneytransferapp.controller"</a:t>
            </a:r>
            <a:r>
              <a:rPr lang="en-GB">
                <a:solidFill>
                  <a:schemeClr val="dk1"/>
                </a:solidFill>
                <a:highlight>
                  <a:srgbClr val="FFD966"/>
                </a:highlight>
              </a:rPr>
              <a:t>)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        .paths(PathSelectors.</a:t>
            </a:r>
            <a:r>
              <a:rPr i="1" lang="en-GB">
                <a:solidFill>
                  <a:schemeClr val="dk1"/>
                </a:solidFill>
                <a:highlight>
                  <a:srgbClr val="FFFFFF"/>
                </a:highlight>
              </a:rPr>
              <a:t>any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())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        .build();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>
              <a:solidFill>
                <a:srgbClr val="808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Advanced Config: RequestHandlerSelectors.</a:t>
            </a:r>
            <a:r>
              <a:rPr lang="en-GB" sz="2200"/>
              <a:t>withMethodAnnotation</a:t>
            </a:r>
            <a:endParaRPr sz="2200"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808000"/>
                </a:solidFill>
                <a:highlight>
                  <a:srgbClr val="FFFFFF"/>
                </a:highlight>
              </a:rPr>
              <a:t>@Bean</a:t>
            </a:r>
            <a:endParaRPr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Docket api() {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</a:rPr>
              <a:t>return new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Docket(DocumentationType.</a:t>
            </a:r>
            <a:r>
              <a:rPr b="1" i="1" lang="en-GB">
                <a:solidFill>
                  <a:srgbClr val="660E7A"/>
                </a:solidFill>
                <a:highlight>
                  <a:srgbClr val="FFFFFF"/>
                </a:highlight>
              </a:rPr>
              <a:t>SWAGGER_2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        .select()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        </a:t>
            </a:r>
            <a:r>
              <a:rPr lang="en-GB">
                <a:solidFill>
                  <a:schemeClr val="dk1"/>
                </a:solidFill>
                <a:highlight>
                  <a:srgbClr val="FFD966"/>
                </a:highlight>
              </a:rPr>
              <a:t>.apis(RequestHandlerSelectors.</a:t>
            </a:r>
            <a:r>
              <a:rPr i="1" lang="en-GB">
                <a:solidFill>
                  <a:schemeClr val="dk1"/>
                </a:solidFill>
                <a:highlight>
                  <a:srgbClr val="FFD966"/>
                </a:highlight>
              </a:rPr>
              <a:t>withMethodAnnotation</a:t>
            </a:r>
            <a:r>
              <a:rPr lang="en-GB">
                <a:solidFill>
                  <a:schemeClr val="dk1"/>
                </a:solidFill>
                <a:highlight>
                  <a:srgbClr val="FFD966"/>
                </a:highlight>
              </a:rPr>
              <a:t>(</a:t>
            </a:r>
            <a:r>
              <a:rPr lang="en-GB">
                <a:solidFill>
                  <a:srgbClr val="808000"/>
                </a:solidFill>
                <a:highlight>
                  <a:srgbClr val="FFD966"/>
                </a:highlight>
              </a:rPr>
              <a:t>ApiOperation</a:t>
            </a:r>
            <a:r>
              <a:rPr lang="en-GB">
                <a:solidFill>
                  <a:schemeClr val="dk1"/>
                </a:solidFill>
                <a:highlight>
                  <a:srgbClr val="FFD966"/>
                </a:highlight>
              </a:rPr>
              <a:t>.</a:t>
            </a:r>
            <a:r>
              <a:rPr b="1" lang="en-GB">
                <a:solidFill>
                  <a:srgbClr val="000080"/>
                </a:solidFill>
                <a:highlight>
                  <a:srgbClr val="FFD966"/>
                </a:highlight>
              </a:rPr>
              <a:t>class</a:t>
            </a:r>
            <a:r>
              <a:rPr lang="en-GB">
                <a:solidFill>
                  <a:schemeClr val="dk1"/>
                </a:solidFill>
                <a:highlight>
                  <a:srgbClr val="FFD966"/>
                </a:highlight>
              </a:rPr>
              <a:t>))</a:t>
            </a:r>
            <a:endParaRPr>
              <a:solidFill>
                <a:schemeClr val="dk1"/>
              </a:solidFill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        .paths(PathSelectors.</a:t>
            </a:r>
            <a:r>
              <a:rPr i="1" lang="en-GB">
                <a:solidFill>
                  <a:schemeClr val="dk1"/>
                </a:solidFill>
                <a:highlight>
                  <a:srgbClr val="FFFFFF"/>
                </a:highlight>
              </a:rPr>
              <a:t>any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())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        .build();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>
              <a:solidFill>
                <a:srgbClr val="808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PathSelectors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/>
              <a:t>PathSelectors</a:t>
            </a:r>
            <a:r>
              <a:rPr lang="en-GB"/>
              <a:t> provides additional filtering with predicates which scan the request paths of your application. You can use </a:t>
            </a:r>
            <a:r>
              <a:rPr b="1" lang="en-GB"/>
              <a:t>any(), none(), regex(), </a:t>
            </a:r>
            <a:r>
              <a:rPr lang="en-GB"/>
              <a:t>or</a:t>
            </a:r>
            <a:r>
              <a:rPr b="1" lang="en-GB"/>
              <a:t> ant()</a:t>
            </a: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Remove all optionals from user and transaction endpoints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Remove all try catches from users and transactions controllers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 Information ApiInfo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ApiInfo apiInfo() {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1600">
                <a:solidFill>
                  <a:srgbClr val="000080"/>
                </a:solidFill>
                <a:highlight>
                  <a:srgbClr val="FFFFFF"/>
                </a:highlight>
              </a:rPr>
              <a:t>return new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ApiInfo(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           </a:t>
            </a:r>
            <a:r>
              <a:rPr b="1" lang="en-GB" sz="1600">
                <a:solidFill>
                  <a:srgbClr val="008000"/>
                </a:solidFill>
                <a:highlight>
                  <a:srgbClr val="FFFFFF"/>
                </a:highlight>
              </a:rPr>
              <a:t>"MONEY TRANSFER APP REST API"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           </a:t>
            </a:r>
            <a:r>
              <a:rPr b="1" lang="en-GB" sz="1600">
                <a:solidFill>
                  <a:srgbClr val="008000"/>
                </a:solidFill>
                <a:highlight>
                  <a:srgbClr val="FFFFFF"/>
                </a:highlight>
              </a:rPr>
              <a:t>"This is the main rest api documentation."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           </a:t>
            </a:r>
            <a:r>
              <a:rPr b="1" lang="en-GB" sz="1600">
                <a:solidFill>
                  <a:srgbClr val="008000"/>
                </a:solidFill>
                <a:highlight>
                  <a:srgbClr val="FFFFFF"/>
                </a:highlight>
              </a:rPr>
              <a:t>"API V1.0.0"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           </a:t>
            </a:r>
            <a:r>
              <a:rPr b="1" lang="en-GB" sz="1600">
                <a:solidFill>
                  <a:srgbClr val="008000"/>
                </a:solidFill>
                <a:highlight>
                  <a:srgbClr val="FFFFFF"/>
                </a:highlight>
              </a:rPr>
              <a:t>"Terms of service"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           </a:t>
            </a:r>
            <a:r>
              <a:rPr b="1" lang="en-GB" sz="16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Contact(</a:t>
            </a:r>
            <a:r>
              <a:rPr b="1" lang="en-GB" sz="1600">
                <a:solidFill>
                  <a:srgbClr val="008000"/>
                </a:solidFill>
                <a:highlight>
                  <a:srgbClr val="FFFFFF"/>
                </a:highlight>
              </a:rPr>
              <a:t>"Nursultan Turdaliev"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-GB" sz="1600">
                <a:solidFill>
                  <a:srgbClr val="008000"/>
                </a:solidFill>
                <a:highlight>
                  <a:srgbClr val="FFFFFF"/>
                </a:highlight>
              </a:rPr>
              <a:t>"www.kapusta.com"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-GB" sz="1600">
                <a:solidFill>
                  <a:srgbClr val="008000"/>
                </a:solidFill>
                <a:highlight>
                  <a:srgbClr val="FFFFFF"/>
                </a:highlight>
              </a:rPr>
              <a:t>"contact@kapusta.com"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           </a:t>
            </a:r>
            <a:r>
              <a:rPr b="1" lang="en-GB" sz="1600">
                <a:solidFill>
                  <a:srgbClr val="008000"/>
                </a:solidFill>
                <a:highlight>
                  <a:srgbClr val="FFFFFF"/>
                </a:highlight>
              </a:rPr>
              <a:t>"GPL 3.0"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-GB" sz="1600">
                <a:solidFill>
                  <a:srgbClr val="008000"/>
                </a:solidFill>
                <a:highlight>
                  <a:srgbClr val="FFFFFF"/>
                </a:highlight>
              </a:rPr>
              <a:t>"https://www.gnu.org/licenses/gpl-3.0.en.html"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, Collections.</a:t>
            </a:r>
            <a:r>
              <a:rPr i="1" lang="en-GB" sz="1600">
                <a:solidFill>
                  <a:schemeClr val="dk1"/>
                </a:solidFill>
                <a:highlight>
                  <a:srgbClr val="FFFFFF"/>
                </a:highlight>
              </a:rPr>
              <a:t>emptyList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());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 Methods Response Messages</a:t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Swagger allows </a:t>
            </a:r>
            <a:r>
              <a:rPr b="1" lang="en-GB"/>
              <a:t>globally overriding response messages of HTTP</a:t>
            </a:r>
            <a:r>
              <a:rPr lang="en-GB"/>
              <a:t> methods through Docket’s </a:t>
            </a:r>
            <a:r>
              <a:rPr b="1" lang="en-GB"/>
              <a:t>globalResponseMessage()</a:t>
            </a:r>
            <a:r>
              <a:rPr lang="en-GB"/>
              <a:t> method.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 Methods Response Messages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Swagger allows </a:t>
            </a:r>
            <a:r>
              <a:rPr b="1" lang="en-GB"/>
              <a:t>globally overriding response messages of HTTP</a:t>
            </a:r>
            <a:r>
              <a:rPr lang="en-GB"/>
              <a:t> methods through Docket’s </a:t>
            </a:r>
            <a:r>
              <a:rPr b="1" lang="en-GB"/>
              <a:t>globalResponseMessage()</a:t>
            </a:r>
            <a:r>
              <a:rPr lang="en-GB"/>
              <a:t> method.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</a:rPr>
              <a:t> Globally Overriding Response Messages of HTTP Methods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08000"/>
                </a:solidFill>
                <a:highlight>
                  <a:srgbClr val="FFFFFF"/>
                </a:highlight>
              </a:rPr>
              <a:t>@Bean</a:t>
            </a:r>
            <a:endParaRPr sz="12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Docket api() {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1200">
                <a:solidFill>
                  <a:srgbClr val="000080"/>
                </a:solidFill>
                <a:highlight>
                  <a:srgbClr val="FFFFFF"/>
                </a:highlight>
              </a:rPr>
              <a:t>return new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Docket(DocumentationType.</a:t>
            </a:r>
            <a:r>
              <a:rPr b="1" i="1" lang="en-GB" sz="1200">
                <a:solidFill>
                  <a:srgbClr val="660E7A"/>
                </a:solidFill>
                <a:highlight>
                  <a:srgbClr val="FFFFFF"/>
                </a:highlight>
              </a:rPr>
              <a:t>SWAGGER_2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        .globalResponseMessage(RequestMethod.</a:t>
            </a:r>
            <a:r>
              <a:rPr b="1" i="1" lang="en-GB" sz="1200">
                <a:solidFill>
                  <a:srgbClr val="660E7A"/>
                </a:solidFill>
                <a:highlight>
                  <a:srgbClr val="FFFFFF"/>
                </a:highlight>
              </a:rPr>
              <a:t>GET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        </a:t>
            </a:r>
            <a:r>
              <a:rPr i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newArrayList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 sz="12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ResponseMessageBuilder()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 .code(</a:t>
            </a:r>
            <a:r>
              <a:rPr lang="en-GB" sz="1200">
                <a:solidFill>
                  <a:srgbClr val="0000FF"/>
                </a:solidFill>
                <a:highlight>
                  <a:srgbClr val="FFFFFF"/>
                </a:highlight>
              </a:rPr>
              <a:t>200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 .message(</a:t>
            </a:r>
            <a:r>
              <a:rPr b="1" lang="en-GB" sz="1200">
                <a:solidFill>
                  <a:srgbClr val="008000"/>
                </a:solidFill>
                <a:highlight>
                  <a:srgbClr val="FFFFFF"/>
                </a:highlight>
              </a:rPr>
              <a:t>"successful request"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 .build(),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                </a:t>
            </a:r>
            <a:r>
              <a:rPr b="1" lang="en-GB" sz="12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ResponseMessageBuilder()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 .code(</a:t>
            </a:r>
            <a:r>
              <a:rPr lang="en-GB" sz="1200">
                <a:solidFill>
                  <a:srgbClr val="0000FF"/>
                </a:solidFill>
                <a:highlight>
                  <a:srgbClr val="FFFFFF"/>
                </a:highlight>
              </a:rPr>
              <a:t>404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 .message(</a:t>
            </a:r>
            <a:r>
              <a:rPr b="1" lang="en-GB" sz="1200">
                <a:solidFill>
                  <a:srgbClr val="008000"/>
                </a:solidFill>
                <a:highlight>
                  <a:srgbClr val="FFFFFF"/>
                </a:highlight>
              </a:rPr>
              <a:t>"resource not found"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 .build()))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Exercises</a:t>
            </a:r>
            <a:endParaRPr/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2355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Using PathSelector enable API documentation for all endpoints starting with </a:t>
            </a:r>
            <a:r>
              <a:rPr lang="en-GB"/>
              <a:t>/api/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Change response messages of all POST, DELETE messages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https://spring.io/guides/gs/testing-restdocs/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https://swagger.io/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https://www.baeldung.com/swagger-2-documentation-for-spring-rest-api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https://www.vojtechruzicka.com/documenting-spring-boot-rest-api-swagger-springfox/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https://dzone.com/articles/how-to-automatically-document-api-endpoints-via-sw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8"/>
              </a:rPr>
              <a:t>https://swagger.io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OpenAPI?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1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212529"/>
                </a:solidFill>
                <a:highlight>
                  <a:srgbClr val="FFFFFF"/>
                </a:highlight>
              </a:rPr>
              <a:t>OpenAPI Specification (formerly Swagger Specification) is an API description format for REST APIs. An OpenAPI file allows you to describe your entire API, including:</a:t>
            </a:r>
            <a:endParaRPr sz="1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30200" lvl="0" marL="10414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12529"/>
              </a:buClr>
              <a:buSzPts val="1600"/>
              <a:buChar char="●"/>
            </a:pPr>
            <a:r>
              <a:rPr lang="en-GB" sz="1600">
                <a:solidFill>
                  <a:srgbClr val="212529"/>
                </a:solidFill>
                <a:highlight>
                  <a:srgbClr val="FFFFFF"/>
                </a:highlight>
              </a:rPr>
              <a:t>Available endpoints (</a:t>
            </a:r>
            <a:r>
              <a:rPr lang="en-GB" sz="1600">
                <a:solidFill>
                  <a:srgbClr val="E83E8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/users</a:t>
            </a:r>
            <a:r>
              <a:rPr lang="en-GB" sz="1600">
                <a:solidFill>
                  <a:srgbClr val="212529"/>
                </a:solidFill>
                <a:highlight>
                  <a:srgbClr val="FFFFFF"/>
                </a:highlight>
              </a:rPr>
              <a:t>) and operations on each endpoint (</a:t>
            </a:r>
            <a:r>
              <a:rPr lang="en-GB" sz="1600">
                <a:solidFill>
                  <a:srgbClr val="E83E8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 /users</a:t>
            </a:r>
            <a:r>
              <a:rPr lang="en-GB" sz="1600">
                <a:solidFill>
                  <a:srgbClr val="212529"/>
                </a:solidFill>
                <a:highlight>
                  <a:srgbClr val="FFFFFF"/>
                </a:highlight>
              </a:rPr>
              <a:t>, </a:t>
            </a:r>
            <a:r>
              <a:rPr lang="en-GB" sz="1600">
                <a:solidFill>
                  <a:srgbClr val="E83E8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POST /users</a:t>
            </a:r>
            <a:r>
              <a:rPr lang="en-GB" sz="1600">
                <a:solidFill>
                  <a:srgbClr val="212529"/>
                </a:solidFill>
                <a:highlight>
                  <a:srgbClr val="FFFFFF"/>
                </a:highlight>
              </a:rPr>
              <a:t>)</a:t>
            </a:r>
            <a:endParaRPr sz="1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30200" lvl="0" marL="1041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Char char="●"/>
            </a:pPr>
            <a:r>
              <a:rPr lang="en-GB" sz="1600">
                <a:solidFill>
                  <a:srgbClr val="212529"/>
                </a:solidFill>
                <a:highlight>
                  <a:srgbClr val="FFFFFF"/>
                </a:highlight>
              </a:rPr>
              <a:t>Operation parameters Input and output for each operation</a:t>
            </a:r>
            <a:endParaRPr sz="1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30200" lvl="0" marL="1041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Char char="●"/>
            </a:pPr>
            <a:r>
              <a:rPr lang="en-GB" sz="1600">
                <a:solidFill>
                  <a:srgbClr val="212529"/>
                </a:solidFill>
                <a:highlight>
                  <a:srgbClr val="FFFFFF"/>
                </a:highlight>
              </a:rPr>
              <a:t>Authentication methods</a:t>
            </a:r>
            <a:endParaRPr sz="1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30200" lvl="0" marL="1041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Char char="●"/>
            </a:pPr>
            <a:r>
              <a:rPr lang="en-GB" sz="1600">
                <a:solidFill>
                  <a:srgbClr val="212529"/>
                </a:solidFill>
                <a:highlight>
                  <a:srgbClr val="FFFFFF"/>
                </a:highlight>
              </a:rPr>
              <a:t>Contact information, license, terms of use and other information.</a:t>
            </a:r>
            <a:endParaRPr sz="1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12529"/>
                </a:solidFill>
                <a:highlight>
                  <a:srgbClr val="FFFFFF"/>
                </a:highlight>
              </a:rPr>
              <a:t>API specifications can be written in YAML or JSON.</a:t>
            </a:r>
            <a:endParaRPr sz="1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GB">
                <a:solidFill>
                  <a:srgbClr val="38761D"/>
                </a:solidFill>
                <a:highlight>
                  <a:srgbClr val="FFFFFF"/>
                </a:highlight>
              </a:rPr>
              <a:t>http://editor.swagger.io/</a:t>
            </a:r>
            <a:endParaRPr b="1">
              <a:solidFill>
                <a:srgbClr val="38761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Swagger?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212529"/>
                </a:solidFill>
                <a:highlight>
                  <a:srgbClr val="FFFFFF"/>
                </a:highlight>
              </a:rPr>
              <a:t>Swagger is a set of open-source tools built around the OpenAPI Specification that can help you design, build, document and consume REST APIs. The major Swagger tools include:</a:t>
            </a:r>
            <a:endParaRPr sz="1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30200" lvl="0" marL="10414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212529"/>
              </a:buClr>
              <a:buSzPts val="1600"/>
              <a:buChar char="●"/>
            </a:pPr>
            <a:r>
              <a:rPr lang="en-GB" sz="1600">
                <a:solidFill>
                  <a:srgbClr val="63DB2A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Swagger Editor</a:t>
            </a:r>
            <a:r>
              <a:rPr lang="en-GB" sz="1600">
                <a:solidFill>
                  <a:srgbClr val="212529"/>
                </a:solidFill>
                <a:highlight>
                  <a:srgbClr val="FFFFFF"/>
                </a:highlight>
              </a:rPr>
              <a:t> – browser-based editor where you can write OpenAPI specs.</a:t>
            </a:r>
            <a:endParaRPr sz="1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30200" lvl="0" marL="1041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Char char="●"/>
            </a:pPr>
            <a:r>
              <a:rPr lang="en-GB" sz="1600">
                <a:solidFill>
                  <a:srgbClr val="63DB2A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Swagger UI</a:t>
            </a:r>
            <a:r>
              <a:rPr lang="en-GB" sz="1600">
                <a:solidFill>
                  <a:srgbClr val="212529"/>
                </a:solidFill>
                <a:highlight>
                  <a:srgbClr val="FFFFFF"/>
                </a:highlight>
              </a:rPr>
              <a:t> – renders OpenAPI specs as interactive API documentation.</a:t>
            </a:r>
            <a:endParaRPr sz="1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30200" lvl="0" marL="1041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Char char="●"/>
            </a:pPr>
            <a:r>
              <a:rPr lang="en-GB" sz="1600">
                <a:solidFill>
                  <a:srgbClr val="63DB2A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Swagger Codegen</a:t>
            </a:r>
            <a:r>
              <a:rPr lang="en-GB" sz="1600">
                <a:solidFill>
                  <a:srgbClr val="212529"/>
                </a:solidFill>
                <a:highlight>
                  <a:srgbClr val="FFFFFF"/>
                </a:highlight>
              </a:rPr>
              <a:t> – generates server stubs and client libraries from an OpenAPI spec.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Maven Springfox Swagger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706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-GB" sz="2400">
                <a:solidFill>
                  <a:srgbClr val="000080"/>
                </a:solidFill>
                <a:highlight>
                  <a:srgbClr val="EFEFEF"/>
                </a:highlight>
              </a:rPr>
              <a:t>dependency</a:t>
            </a: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24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-GB" sz="2400">
                <a:solidFill>
                  <a:srgbClr val="000080"/>
                </a:solidFill>
                <a:highlight>
                  <a:srgbClr val="EFEFEF"/>
                </a:highlight>
              </a:rPr>
              <a:t>groupId</a:t>
            </a: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io.springfox</a:t>
            </a: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-GB" sz="2400">
                <a:solidFill>
                  <a:srgbClr val="000080"/>
                </a:solidFill>
                <a:highlight>
                  <a:srgbClr val="EFEFEF"/>
                </a:highlight>
              </a:rPr>
              <a:t>groupId</a:t>
            </a: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24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-GB" sz="2400">
                <a:solidFill>
                  <a:srgbClr val="000080"/>
                </a:solidFill>
                <a:highlight>
                  <a:srgbClr val="EFEFEF"/>
                </a:highlight>
              </a:rPr>
              <a:t>artifactId</a:t>
            </a: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springfox-swagger2</a:t>
            </a: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-GB" sz="2400">
                <a:solidFill>
                  <a:srgbClr val="000080"/>
                </a:solidFill>
                <a:highlight>
                  <a:srgbClr val="EFEFEF"/>
                </a:highlight>
              </a:rPr>
              <a:t>artifactId</a:t>
            </a: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24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-GB" sz="2400">
                <a:solidFill>
                  <a:srgbClr val="000080"/>
                </a:solidFill>
                <a:highlight>
                  <a:srgbClr val="EFEFEF"/>
                </a:highlight>
              </a:rPr>
              <a:t>version</a:t>
            </a: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2.9.2</a:t>
            </a: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-GB" sz="2400">
                <a:solidFill>
                  <a:srgbClr val="000080"/>
                </a:solidFill>
                <a:highlight>
                  <a:srgbClr val="EFEFEF"/>
                </a:highlight>
              </a:rPr>
              <a:t>version</a:t>
            </a: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24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-GB" sz="2400">
                <a:solidFill>
                  <a:srgbClr val="000080"/>
                </a:solidFill>
                <a:highlight>
                  <a:srgbClr val="EFEFEF"/>
                </a:highlight>
              </a:rPr>
              <a:t>dependency</a:t>
            </a: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Enable springfox swagger with default configuration</a:t>
            </a:r>
            <a:r>
              <a:rPr lang="en-GB"/>
              <a:t> 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08000"/>
                </a:solidFill>
                <a:highlight>
                  <a:srgbClr val="FFFFFF"/>
                </a:highlight>
              </a:rPr>
              <a:t>@SpringBootApplication</a:t>
            </a:r>
            <a:endParaRPr sz="12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08000"/>
                </a:solidFill>
                <a:highlight>
                  <a:srgbClr val="FFFFFF"/>
                </a:highlight>
              </a:rPr>
              <a:t>@EnableSwagger2</a:t>
            </a:r>
            <a:endParaRPr sz="12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MoneyTransferAppApplication {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1200">
                <a:solidFill>
                  <a:srgbClr val="000080"/>
                </a:solidFill>
                <a:highlight>
                  <a:srgbClr val="FFFFFF"/>
                </a:highlight>
              </a:rPr>
              <a:t>public static void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main(String[] args) {SpringApplication.</a:t>
            </a:r>
            <a:r>
              <a:rPr i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run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(MoneyTransferAppApplication.</a:t>
            </a:r>
            <a:r>
              <a:rPr b="1" lang="en-GB" sz="1200">
                <a:solidFill>
                  <a:srgbClr val="000080"/>
                </a:solidFill>
                <a:highlight>
                  <a:srgbClr val="FFFFFF"/>
                </a:highlight>
              </a:rPr>
              <a:t>class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, args);}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-GB" sz="1200">
                <a:solidFill>
                  <a:srgbClr val="808000"/>
                </a:solidFill>
                <a:highlight>
                  <a:srgbClr val="FFFFFF"/>
                </a:highlight>
              </a:rPr>
              <a:t>@Bean</a:t>
            </a:r>
            <a:endParaRPr sz="12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b="1" lang="en-GB" sz="12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Docket api() {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-GB" sz="1200">
                <a:solidFill>
                  <a:srgbClr val="000080"/>
                </a:solidFill>
                <a:highlight>
                  <a:srgbClr val="FFFFFF"/>
                </a:highlight>
              </a:rPr>
              <a:t>return new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Docket(DocumentationType.</a:t>
            </a:r>
            <a:r>
              <a:rPr b="1" i="1" lang="en-GB" sz="1200">
                <a:solidFill>
                  <a:srgbClr val="660E7A"/>
                </a:solidFill>
                <a:highlight>
                  <a:srgbClr val="FFFFFF"/>
                </a:highlight>
              </a:rPr>
              <a:t>SWAGGER_2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            .select()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            .apis(RequestHandlerSelectors.</a:t>
            </a:r>
            <a:r>
              <a:rPr i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any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())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            .paths(PathSelectors.</a:t>
            </a:r>
            <a:r>
              <a:rPr i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any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())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            .build();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Verification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u="sng">
                <a:solidFill>
                  <a:schemeClr val="accent5"/>
                </a:solidFill>
                <a:hlinkClick r:id="rId3"/>
              </a:rPr>
              <a:t>http://localhost:8080/v2/api-docs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Swagger UI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Swagger UI is a built-in solution which makes user interaction with the Swagger-generated API documentation much easier.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Enabling Springfox's Swagger UI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-GB" sz="2400">
                <a:solidFill>
                  <a:srgbClr val="000080"/>
                </a:solidFill>
                <a:highlight>
                  <a:srgbClr val="EFEFEF"/>
                </a:highlight>
              </a:rPr>
              <a:t>dependency</a:t>
            </a: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24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-GB" sz="2400">
                <a:solidFill>
                  <a:srgbClr val="000080"/>
                </a:solidFill>
                <a:highlight>
                  <a:srgbClr val="EFEFEF"/>
                </a:highlight>
              </a:rPr>
              <a:t>groupId</a:t>
            </a: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io.springfox</a:t>
            </a: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-GB" sz="2400">
                <a:solidFill>
                  <a:srgbClr val="000080"/>
                </a:solidFill>
                <a:highlight>
                  <a:srgbClr val="EFEFEF"/>
                </a:highlight>
              </a:rPr>
              <a:t>groupId</a:t>
            </a: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24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-GB" sz="2400">
                <a:solidFill>
                  <a:srgbClr val="000080"/>
                </a:solidFill>
                <a:highlight>
                  <a:srgbClr val="EFEFEF"/>
                </a:highlight>
              </a:rPr>
              <a:t>artifactId</a:t>
            </a: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springfox-swagger-ui</a:t>
            </a: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-GB" sz="2400">
                <a:solidFill>
                  <a:srgbClr val="000080"/>
                </a:solidFill>
                <a:highlight>
                  <a:srgbClr val="EFEFEF"/>
                </a:highlight>
              </a:rPr>
              <a:t>artifactId</a:t>
            </a: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24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-GB" sz="2400">
                <a:solidFill>
                  <a:srgbClr val="000080"/>
                </a:solidFill>
                <a:highlight>
                  <a:srgbClr val="EFEFEF"/>
                </a:highlight>
              </a:rPr>
              <a:t>version</a:t>
            </a: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2.9.2</a:t>
            </a: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-GB" sz="2400">
                <a:solidFill>
                  <a:srgbClr val="000080"/>
                </a:solidFill>
                <a:highlight>
                  <a:srgbClr val="EFEFEF"/>
                </a:highlight>
              </a:rPr>
              <a:t>version</a:t>
            </a: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24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-GB" sz="2400">
                <a:solidFill>
                  <a:srgbClr val="000080"/>
                </a:solidFill>
                <a:highlight>
                  <a:srgbClr val="EFEFEF"/>
                </a:highlight>
              </a:rPr>
              <a:t>dependency</a:t>
            </a: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