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:8080/api/exception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localhost:8080/api/exception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e23f340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e23f340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e23f34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e23f34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e23f340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4e23f340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4e23f340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4e23f340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e23f340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e23f340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e23f340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e23f340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e23f340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e23f340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e23f340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e23f340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e23f340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e23f340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e23f34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e23f3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ee38f47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ee38f4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e23f3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e23f3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e23f340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e23f340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Adding this entry to the application.properties file will disable the error page and show a concise page that originates from the underlying application container, e.g., Tomcat.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Open =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http://localhost:8080/api/exception/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e23f34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e23f34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Adding this entry to the application.properties file will disable the error page and show a concise page that originates from the underlying application container, e.g., Tomcat.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Open =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http://localhost:8080/api/exception/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e23f340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4e23f340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 </a:t>
            </a:r>
            <a:r>
              <a:rPr b="1" lang="en-GB"/>
              <a:t>Displaying Custom Error Pages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 first need to create a custom HTML error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We'll save the file as </a:t>
            </a:r>
            <a:r>
              <a:rPr b="1" lang="en-GB"/>
              <a:t>error.html</a:t>
            </a:r>
            <a:r>
              <a:rPr lang="en-GB"/>
              <a:t> since we're using </a:t>
            </a:r>
            <a:r>
              <a:rPr b="1" lang="en-GB"/>
              <a:t>Thymeleaf</a:t>
            </a:r>
            <a:r>
              <a:rPr lang="en-GB"/>
              <a:t> template engine: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If we save this file in resources/templates directory, it'll automatically be picked up by the default </a:t>
            </a:r>
            <a:r>
              <a:rPr b="1" lang="en-GB"/>
              <a:t>Spring Boot's BasicErrorController.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is all we need to display our custom error page. With some styling, we'll now have a much nicer looking error page for our users: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4e23f34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4e23f34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4e23f340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4e23f34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e23f340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4e23f340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baeldung.com/exception-handling-for-rest-with-spring" TargetMode="External"/><Relationship Id="rId4" Type="http://schemas.openxmlformats.org/officeDocument/2006/relationships/hyperlink" Target="https://www.baeldung.com/spring-boot-logging" TargetMode="External"/><Relationship Id="rId5" Type="http://schemas.openxmlformats.org/officeDocument/2006/relationships/hyperlink" Target="https://howtodoinjava.com/spring-core/spring-exceptionhandler-annotation/" TargetMode="External"/><Relationship Id="rId6" Type="http://schemas.openxmlformats.org/officeDocument/2006/relationships/hyperlink" Target="https://www.baeldung.com/spring-boot-custom-error-page" TargetMode="External"/><Relationship Id="rId7" Type="http://schemas.openxmlformats.org/officeDocument/2006/relationships/hyperlink" Target="https://howtodoinjava.com/spring-core/spring-exceptionhandler-annotation/" TargetMode="External"/><Relationship Id="rId8" Type="http://schemas.openxmlformats.org/officeDocument/2006/relationships/hyperlink" Target="https://www.baeldung.com/spring-response-status-excep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Exception Handling and Logging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@ControllerAdvice</a:t>
            </a:r>
            <a:r>
              <a:rPr lang="en-GB"/>
              <a:t> Advantages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Full control over the body of the response as well as the status code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Mapping of several exceptions to the same method, to be handled together, and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It makes good use of the newer RESTful </a:t>
            </a:r>
            <a:r>
              <a:rPr i="1" lang="en-GB">
                <a:solidFill>
                  <a:srgbClr val="333333"/>
                </a:solidFill>
                <a:highlight>
                  <a:srgbClr val="FFFFFF"/>
                </a:highlight>
              </a:rPr>
              <a:t>ResposeEntity</a:t>
            </a:r>
            <a:r>
              <a:rPr lang="en-GB">
                <a:solidFill>
                  <a:srgbClr val="333333"/>
                </a:solidFill>
                <a:highlight>
                  <a:srgbClr val="FFFFFF"/>
                </a:highlight>
              </a:rPr>
              <a:t> response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</a:rPr>
              <a:t>ResponseStatusException</a:t>
            </a:r>
            <a:r>
              <a:rPr lang="en-GB"/>
              <a:t> (Spring 5 and Above)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808000"/>
                </a:solidFill>
                <a:highlight>
                  <a:srgbClr val="FFFFFF"/>
                </a:highlight>
              </a:rPr>
              <a:t>@Controller</a:t>
            </a:r>
            <a:endParaRPr sz="15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808000"/>
                </a:solidFill>
                <a:highlight>
                  <a:srgbClr val="FFFFFF"/>
                </a:highlight>
              </a:rPr>
              <a:t>@RequestMapping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(path = </a:t>
            </a:r>
            <a:r>
              <a:rPr b="1" lang="en-GB" sz="1500">
                <a:solidFill>
                  <a:srgbClr val="008000"/>
                </a:solidFill>
                <a:highlight>
                  <a:srgbClr val="FFFFFF"/>
                </a:highlight>
              </a:rPr>
              <a:t>"/api/exception"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ExceptionController {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500">
                <a:solidFill>
                  <a:srgbClr val="808000"/>
                </a:solidFill>
                <a:highlight>
                  <a:srgbClr val="FFFFFF"/>
                </a:highlight>
              </a:rPr>
              <a:t>@GetMapping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500">
                <a:solidFill>
                  <a:srgbClr val="008000"/>
                </a:solidFill>
                <a:highlight>
                  <a:srgbClr val="FFFFFF"/>
                </a:highlight>
              </a:rPr>
              <a:t>"/{id}"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5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ResponseEntity&lt;String&gt; fetchOne(</a:t>
            </a:r>
            <a:r>
              <a:rPr lang="en-GB" sz="1500">
                <a:solidFill>
                  <a:srgbClr val="808000"/>
                </a:solidFill>
                <a:highlight>
                  <a:srgbClr val="FFFFFF"/>
                </a:highlight>
              </a:rPr>
              <a:t>@PathVariable 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Long id) {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500">
                <a:solidFill>
                  <a:srgbClr val="000080"/>
                </a:solidFill>
                <a:highlight>
                  <a:srgbClr val="FFFFFF"/>
                </a:highlight>
              </a:rPr>
              <a:t>throw new 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ResponseStatusException(HttpStatus.</a:t>
            </a:r>
            <a:r>
              <a:rPr b="1" i="1" lang="en-GB" sz="1500">
                <a:solidFill>
                  <a:srgbClr val="660E7A"/>
                </a:solidFill>
                <a:highlight>
                  <a:srgbClr val="FFFFFF"/>
                </a:highlight>
              </a:rPr>
              <a:t>NOT_FOUND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500">
                <a:solidFill>
                  <a:srgbClr val="008000"/>
                </a:solidFill>
                <a:highlight>
                  <a:srgbClr val="FFFFFF"/>
                </a:highlight>
              </a:rPr>
              <a:t>"Exception Not Found"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9900"/>
                </a:solidFill>
                <a:highlight>
                  <a:srgbClr val="FFFFFF"/>
                </a:highlight>
              </a:rPr>
              <a:t>Error file location =&gt; </a:t>
            </a:r>
            <a:r>
              <a:rPr b="1" lang="en-GB" sz="1500">
                <a:solidFill>
                  <a:srgbClr val="FF9900"/>
                </a:solidFill>
                <a:highlight>
                  <a:srgbClr val="FFFFFF"/>
                </a:highlight>
              </a:rPr>
              <a:t>templates/error-404.html</a:t>
            </a:r>
            <a:br>
              <a:rPr b="1" lang="en-GB" sz="1500">
                <a:solidFill>
                  <a:srgbClr val="FF9900"/>
                </a:solidFill>
                <a:highlight>
                  <a:srgbClr val="FFFFFF"/>
                </a:highlight>
              </a:rPr>
            </a:br>
            <a:r>
              <a:rPr b="1" lang="en-GB" sz="1500">
                <a:solidFill>
                  <a:srgbClr val="FF9900"/>
                </a:solidFill>
                <a:highlight>
                  <a:srgbClr val="FFFFFF"/>
                </a:highlight>
              </a:rPr>
              <a:t>Disable: </a:t>
            </a:r>
            <a:r>
              <a:rPr i="1" lang="en-GB" sz="1400">
                <a:solidFill>
                  <a:srgbClr val="808080"/>
                </a:solidFill>
                <a:highlight>
                  <a:srgbClr val="FFFFFF"/>
                </a:highlight>
              </a:rPr>
              <a:t>//@EnableAutoConfiguration(exclude = {ErrorMvcAutoConfiguration.class})</a:t>
            </a:r>
            <a:endParaRPr i="1" sz="140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99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ResponseStatusException</a:t>
            </a:r>
            <a:r>
              <a:rPr lang="en-GB"/>
              <a:t> </a:t>
            </a:r>
            <a:r>
              <a:rPr lang="en-GB"/>
              <a:t>Benefits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Excellent for prototyping: We can implement a basic solution quite fast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One type, multiple status codes: One exception type can lead to multiple different responses. </a:t>
            </a:r>
            <a:r>
              <a:rPr b="1" lang="en-GB" sz="2000">
                <a:solidFill>
                  <a:srgbClr val="333333"/>
                </a:solidFill>
                <a:highlight>
                  <a:srgbClr val="FFFFFF"/>
                </a:highlight>
              </a:rPr>
              <a:t>This reduces tight coupling compared to the </a:t>
            </a:r>
            <a:r>
              <a:rPr b="1" i="1" lang="en-GB" sz="2000">
                <a:solidFill>
                  <a:schemeClr val="accent4"/>
                </a:solidFill>
                <a:highlight>
                  <a:srgbClr val="FFFFFF"/>
                </a:highlight>
              </a:rPr>
              <a:t>@ExceptionHandler</a:t>
            </a:r>
            <a:endParaRPr b="1" i="1" sz="20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We won't have to create as many custom exception classes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b="1" lang="en-GB" sz="2000">
                <a:solidFill>
                  <a:srgbClr val="333333"/>
                </a:solidFill>
                <a:highlight>
                  <a:srgbClr val="FFFFFF"/>
                </a:highlight>
              </a:rPr>
              <a:t>More control over exception handling </a:t>
            </a:r>
            <a:r>
              <a:rPr lang="en-GB" sz="2000">
                <a:solidFill>
                  <a:srgbClr val="333333"/>
                </a:solidFill>
                <a:highlight>
                  <a:srgbClr val="FFFFFF"/>
                </a:highlight>
              </a:rPr>
              <a:t>since the exceptions can be created programmatically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ResponseStatusException </a:t>
            </a:r>
            <a:r>
              <a:rPr lang="en-GB"/>
              <a:t>tradeoffs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n-GB" sz="2200">
                <a:solidFill>
                  <a:srgbClr val="333333"/>
                </a:solidFill>
                <a:highlight>
                  <a:srgbClr val="FFFFFF"/>
                </a:highlight>
              </a:rPr>
              <a:t>There's no unified way of exception handling: It's more difficult to enforce some application-wide conventions, as opposed to </a:t>
            </a:r>
            <a:r>
              <a:rPr i="1" lang="en-GB" sz="2200">
                <a:solidFill>
                  <a:schemeClr val="accent4"/>
                </a:solidFill>
                <a:highlight>
                  <a:srgbClr val="FFFFFF"/>
                </a:highlight>
              </a:rPr>
              <a:t>@ControllerAdvice</a:t>
            </a:r>
            <a:r>
              <a:rPr lang="en-GB" sz="2200">
                <a:solidFill>
                  <a:srgbClr val="333333"/>
                </a:solidFill>
                <a:highlight>
                  <a:srgbClr val="FFFFFF"/>
                </a:highlight>
              </a:rPr>
              <a:t> which provides a global approach</a:t>
            </a:r>
            <a:endParaRPr sz="2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Char char="●"/>
            </a:pPr>
            <a:r>
              <a:rPr lang="en-GB" sz="2200">
                <a:solidFill>
                  <a:srgbClr val="333333"/>
                </a:solidFill>
                <a:highlight>
                  <a:srgbClr val="FFFFFF"/>
                </a:highlight>
              </a:rPr>
              <a:t>Code duplication: We may find ourselves replicating code in multiple controllers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52173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0E7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logger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.trace(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"A TRACE Message"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logger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.debug(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"A DEBUG Message"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logger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.info(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"An INFO Message"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logger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.warn(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"A WARN Message"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logger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.error(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"An ERROR Message"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logging.level.root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TRACE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logging.level.org.springframework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TRACE</a:t>
            </a:r>
            <a:endParaRPr b="1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logging.level.com.nursultanturdaliev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TRACE</a:t>
            </a:r>
            <a:endParaRPr b="1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Setup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@Controller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HomeController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Logger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logger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= LoggerFactory.</a:t>
            </a:r>
            <a:r>
              <a:rPr i="1" lang="en-GB" sz="1400">
                <a:solidFill>
                  <a:schemeClr val="dk1"/>
                </a:solidFill>
                <a:highlight>
                  <a:srgbClr val="FFFFFF"/>
                </a:highlight>
              </a:rPr>
              <a:t>getLogger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(HomeController.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@Autowired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private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HomeService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homeService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@RequestMapping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(value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"/"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method = RequestMethod.</a:t>
            </a:r>
            <a:r>
              <a:rPr b="1" i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GET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@ResponseBody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  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String home()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logger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.info(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"[Home] Request received"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-GB" sz="1400">
                <a:solidFill>
                  <a:srgbClr val="660E7A"/>
                </a:solidFill>
                <a:highlight>
                  <a:srgbClr val="FFFFFF"/>
                </a:highlight>
              </a:rPr>
              <a:t>homeService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.welcome();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 </a:t>
            </a:r>
            <a:r>
              <a:rPr b="1" lang="en-GB" sz="1400">
                <a:solidFill>
                  <a:schemeClr val="accent4"/>
                </a:solidFill>
                <a:highlight>
                  <a:srgbClr val="FFFFFF"/>
                </a:highlight>
              </a:rPr>
              <a:t>//logs/spring-boot-logger.log</a:t>
            </a:r>
            <a:endParaRPr b="1" sz="14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Logback Configuration Logging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FF9900"/>
                </a:solidFill>
              </a:rPr>
              <a:t>logback-spring.xml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 with Lombok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47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</a:pPr>
            <a:r>
              <a:rPr b="1" lang="en-GB">
                <a:solidFill>
                  <a:schemeClr val="accent4"/>
                </a:solidFill>
              </a:rPr>
              <a:t>Install dependency</a:t>
            </a:r>
            <a:endParaRPr b="1">
              <a:solidFill>
                <a:schemeClr val="accent4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org.projectlombok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groupId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lombok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artifactId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version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1.18.4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version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scope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provided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scope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dependency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9"/>
          <p:cNvSpPr txBox="1"/>
          <p:nvPr/>
        </p:nvSpPr>
        <p:spPr>
          <a:xfrm>
            <a:off x="5782900" y="1260000"/>
            <a:ext cx="30495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4"/>
                </a:solidFill>
              </a:rPr>
              <a:t>2. Install Lombok Plugin</a:t>
            </a:r>
            <a:endParaRPr b="1"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 with Lombok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47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808000"/>
                </a:solidFill>
                <a:highlight>
                  <a:srgbClr val="FFFFFF"/>
                </a:highlight>
              </a:rPr>
              <a:t>@RestController</a:t>
            </a:r>
            <a:endParaRPr sz="11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808000"/>
                </a:solidFill>
                <a:highlight>
                  <a:srgbClr val="FFFFFF"/>
                </a:highlight>
              </a:rPr>
              <a:t>@Slf4j</a:t>
            </a:r>
            <a:endParaRPr sz="11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LombokLoggingController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100">
                <a:solidFill>
                  <a:srgbClr val="808000"/>
                </a:solidFill>
                <a:highlight>
                  <a:srgbClr val="FFFFFF"/>
                </a:highlight>
              </a:rPr>
              <a:t>@RequestMapping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"/lombok"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1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String index(HttpServletRequest request)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i="1" lang="en-GB" sz="1100">
                <a:solidFill>
                  <a:srgbClr val="660E7A"/>
                </a:solidFill>
                <a:highlight>
                  <a:srgbClr val="FFFFFF"/>
                </a:highlight>
              </a:rPr>
              <a:t>log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.trace(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"A TRACE Message"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i="1" lang="en-GB" sz="1100">
                <a:solidFill>
                  <a:srgbClr val="660E7A"/>
                </a:solidFill>
                <a:highlight>
                  <a:srgbClr val="FFFFFF"/>
                </a:highlight>
              </a:rPr>
              <a:t>log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.debug(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"A DEBUG Message"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i="1" lang="en-GB" sz="1100">
                <a:solidFill>
                  <a:srgbClr val="660E7A"/>
                </a:solidFill>
                <a:highlight>
                  <a:srgbClr val="FFFFFF"/>
                </a:highlight>
              </a:rPr>
              <a:t>log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.info(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"An INFO Message"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i="1" lang="en-GB" sz="1100">
                <a:solidFill>
                  <a:srgbClr val="660E7A"/>
                </a:solidFill>
                <a:highlight>
                  <a:srgbClr val="FFFFFF"/>
                </a:highlight>
              </a:rPr>
              <a:t>log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.warn(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"A WARN Message"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i="1" lang="en-GB" sz="1100">
                <a:solidFill>
                  <a:srgbClr val="660E7A"/>
                </a:solidFill>
                <a:highlight>
                  <a:srgbClr val="FFFFFF"/>
                </a:highlight>
              </a:rPr>
              <a:t>log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.error(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"An ERROR Message"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1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lang="en-GB" sz="1100">
                <a:solidFill>
                  <a:srgbClr val="008000"/>
                </a:solidFill>
                <a:highlight>
                  <a:srgbClr val="FFFFFF"/>
                </a:highlight>
              </a:rPr>
              <a:t>"Howdy! Check out the Logs to see the output..."</a:t>
            </a: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https://www.baeldung.com/exception-handling-for-rest-with-spring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https://www.baeldung.com/spring-boot-logging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https://howtodoinjava.com/spring-core/spring-exceptionhandler-annotation/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https://www.baeldung.com/spring-boot-custom-error-page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https://howtodoinjava.com/spring-core/spring-exceptionhandler-annotation/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https://www.baeldung.com/spring-response-status-exception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Exercises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Disabling white label error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Displaying custom error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Error handling for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Write a unit test for HomeService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</a:pPr>
            <a:r>
              <a:rPr lang="en-GB">
                <a:solidFill>
                  <a:schemeClr val="accent4"/>
                </a:solidFill>
              </a:rPr>
              <a:t>Cover user search endpoint with tests</a:t>
            </a:r>
            <a:endParaRPr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Cover fetch user transactions endpoint with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Add deleted column to users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Deleted users must be excluded from all user fetch endpoints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Disable the Whitelabel Error Page</a:t>
            </a:r>
            <a:r>
              <a:rPr lang="en-GB"/>
              <a:t> Using Config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69138"/>
                </a:solidFill>
              </a:rPr>
              <a:t>a</a:t>
            </a:r>
            <a:r>
              <a:rPr b="1" lang="en-GB">
                <a:solidFill>
                  <a:srgbClr val="E69138"/>
                </a:solidFill>
              </a:rPr>
              <a:t>pplication.properties 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server.error.whitelabel.enabled=false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Disable the Whitelabel Error Page Using Annotation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69138"/>
                </a:solidFill>
              </a:rPr>
              <a:t>MoneyTransferAppApplication.java</a:t>
            </a:r>
            <a:r>
              <a:rPr b="1" lang="en-GB">
                <a:solidFill>
                  <a:srgbClr val="E69138"/>
                </a:solidFill>
              </a:rPr>
              <a:t> </a:t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@SpringBootApplication</a:t>
            </a:r>
            <a:endParaRPr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08000"/>
                </a:solidFill>
                <a:highlight>
                  <a:srgbClr val="FFFFFF"/>
                </a:highlight>
              </a:rPr>
              <a:t>@EnableAutoConfiguration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(exclude = {ErrorMvcAutoConfiguration.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MoneyTransferAppApplication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public static void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main(String[] args) {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SpringApplication.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</a:rPr>
              <a:t>run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(MoneyTransferAppApplication.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args);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}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Displaying Custom Error Pages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350">
                <a:solidFill>
                  <a:srgbClr val="333333"/>
                </a:solidFill>
                <a:highlight>
                  <a:srgbClr val="FFFFFF"/>
                </a:highlight>
              </a:rPr>
              <a:t>resources/templates/error.html 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&lt;!DOCTYPE </a:t>
            </a:r>
            <a:r>
              <a:rPr b="1" lang="en-GB">
                <a:solidFill>
                  <a:srgbClr val="0000FF"/>
                </a:solidFill>
                <a:highlight>
                  <a:srgbClr val="EFEFEF"/>
                </a:highlight>
              </a:rPr>
              <a:t>html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Something went wrong!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h1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h2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Our Engineers are on it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h2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a </a:t>
            </a:r>
            <a:r>
              <a:rPr b="1" lang="en-GB">
                <a:solidFill>
                  <a:srgbClr val="0000FF"/>
                </a:solidFill>
                <a:highlight>
                  <a:srgbClr val="EFEFEF"/>
                </a:highlight>
              </a:rPr>
              <a:t>href</a:t>
            </a:r>
            <a:r>
              <a:rPr b="1" lang="en-GB">
                <a:solidFill>
                  <a:srgbClr val="008000"/>
                </a:solidFill>
                <a:highlight>
                  <a:srgbClr val="EFEFEF"/>
                </a:highlight>
              </a:rPr>
              <a:t>="/"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Go Home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a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body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&lt;/</a:t>
            </a:r>
            <a:r>
              <a:rPr b="1" lang="en-GB">
                <a:solidFill>
                  <a:srgbClr val="000080"/>
                </a:solidFill>
                <a:highlight>
                  <a:srgbClr val="EFEFEF"/>
                </a:highlight>
              </a:rPr>
              <a:t>html</a:t>
            </a:r>
            <a:r>
              <a:rPr lang="en-GB">
                <a:solidFill>
                  <a:schemeClr val="dk1"/>
                </a:solidFill>
                <a:highlight>
                  <a:srgbClr val="EFEFEF"/>
                </a:highlight>
              </a:rPr>
              <a:t>&gt;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 Handling for REST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Controller level </a:t>
            </a:r>
            <a:r>
              <a:rPr b="1" lang="en-GB"/>
              <a:t>@ExceptionHandler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@ControllerAdvice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ResponseStatusException</a:t>
            </a:r>
            <a:r>
              <a:rPr lang="en-GB"/>
              <a:t> (Spring 5 and Above)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 level </a:t>
            </a:r>
            <a:r>
              <a:rPr b="1" lang="en-GB">
                <a:solidFill>
                  <a:schemeClr val="accent4"/>
                </a:solidFill>
              </a:rPr>
              <a:t>@ExceptionHandler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@Controller</a:t>
            </a:r>
            <a:endParaRPr sz="14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@RequestMapping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(path = 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"/api/exception"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class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ExceptionController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400">
                <a:solidFill>
                  <a:srgbClr val="808000"/>
                </a:solidFill>
                <a:highlight>
                  <a:srgbClr val="FFFFFF"/>
                </a:highlight>
              </a:rPr>
              <a:t>@ExceptionHandler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({NoSuchElementException.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JsonMappingException.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public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ModelAndView handleException(Exception exception) {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ModelAndView modelAndView =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ModelAndView();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modelAndView.setViewName(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"custom-error"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modelAndView.addObject(</a:t>
            </a:r>
            <a:r>
              <a:rPr b="1" lang="en-GB" sz="1400">
                <a:solidFill>
                  <a:srgbClr val="008000"/>
                </a:solidFill>
                <a:highlight>
                  <a:srgbClr val="FFFFFF"/>
                </a:highlight>
              </a:rPr>
              <a:t>"message"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, exception.getMessage());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4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modelAndView;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accent4"/>
                </a:solidFill>
                <a:highlight>
                  <a:srgbClr val="FFFFFF"/>
                </a:highlight>
              </a:rPr>
              <a:t>templates/custom-error.html</a:t>
            </a:r>
            <a:endParaRPr b="1" sz="1400"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</a:rPr>
              <a:t>@ExceptionHandler</a:t>
            </a:r>
            <a:r>
              <a:rPr lang="en-GB"/>
              <a:t> &amp; </a:t>
            </a:r>
            <a:r>
              <a:rPr b="1" lang="en-GB">
                <a:solidFill>
                  <a:schemeClr val="accent4"/>
                </a:solidFill>
              </a:rPr>
              <a:t>@ControllerAdvice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808000"/>
                </a:solidFill>
                <a:highlight>
                  <a:srgbClr val="FFFFFF"/>
                </a:highlight>
              </a:rPr>
              <a:t>@ControllerAdvice</a:t>
            </a:r>
            <a:endParaRPr sz="1300">
              <a:solidFill>
                <a:srgbClr val="8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rgbClr val="000080"/>
                </a:solidFill>
                <a:highlight>
                  <a:srgbClr val="FFFFFF"/>
                </a:highlight>
              </a:rPr>
              <a:t>class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RestResponseEntityExceptionHandler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300">
                <a:solidFill>
                  <a:srgbClr val="000080"/>
                </a:solidFill>
                <a:highlight>
                  <a:srgbClr val="FFFFFF"/>
                </a:highlight>
              </a:rPr>
              <a:t>extends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ResponseEntityExceptionHandler {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300">
                <a:solidFill>
                  <a:srgbClr val="808000"/>
                </a:solidFill>
                <a:highlight>
                  <a:srgbClr val="FFFFFF"/>
                </a:highlight>
              </a:rPr>
              <a:t>@ExceptionHandler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(value = {RecordConflictException.</a:t>
            </a:r>
            <a:r>
              <a:rPr b="1" lang="en-GB" sz="1300">
                <a:solidFill>
                  <a:srgbClr val="000080"/>
                </a:solidFill>
                <a:highlight>
                  <a:srgbClr val="FFFFFF"/>
                </a:highlight>
              </a:rPr>
              <a:t>class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})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300">
                <a:solidFill>
                  <a:srgbClr val="000080"/>
                </a:solidFill>
                <a:highlight>
                  <a:srgbClr val="FFFFFF"/>
                </a:highlight>
              </a:rPr>
              <a:t>public final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ResponseEntity&lt;ErrorResponse&gt; handleUserNotFoundException(RecordConflictException ex) {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       List&lt;String&gt; details = </a:t>
            </a:r>
            <a:r>
              <a:rPr b="1" lang="en-GB" sz="13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ArrayList&lt;&gt;();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       details.add(ex.getLocalizedMessage());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       ErrorResponse error = </a:t>
            </a:r>
            <a:r>
              <a:rPr b="1" lang="en-GB" sz="1300">
                <a:solidFill>
                  <a:srgbClr val="000080"/>
                </a:solidFill>
                <a:highlight>
                  <a:srgbClr val="FFFFFF"/>
                </a:highlight>
              </a:rPr>
              <a:t>new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ErrorResponse(MoneyTransferAppApplication.</a:t>
            </a:r>
            <a:r>
              <a:rPr b="1" i="1" lang="en-GB" sz="1300">
                <a:solidFill>
                  <a:srgbClr val="660E7A"/>
                </a:solidFill>
                <a:highlight>
                  <a:srgbClr val="FFFFFF"/>
                </a:highlight>
              </a:rPr>
              <a:t>RECORD_CONFLICT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, details);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300">
                <a:solidFill>
                  <a:srgbClr val="000080"/>
                </a:solidFill>
                <a:highlight>
                  <a:srgbClr val="FFFFFF"/>
                </a:highlight>
              </a:rPr>
              <a:t>return new 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ResponseEntity&lt;&gt;(error, HttpStatus.</a:t>
            </a:r>
            <a:r>
              <a:rPr b="1" i="1" lang="en-GB" sz="1300">
                <a:solidFill>
                  <a:srgbClr val="660E7A"/>
                </a:solidFill>
                <a:highlight>
                  <a:srgbClr val="FFFFFF"/>
                </a:highlight>
              </a:rPr>
              <a:t>CONFLICT</a:t>
            </a: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808080"/>
                </a:solidFill>
                <a:highlight>
                  <a:srgbClr val="FFFFFF"/>
                </a:highlight>
              </a:rPr>
              <a:t>//@EnableAutoConfiguration(exclude = {ErrorMvcAutoConfiguration.class})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