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7" r:id="rId4"/>
    <p:sldId id="276" r:id="rId5"/>
    <p:sldId id="275" r:id="rId6"/>
    <p:sldId id="277" r:id="rId7"/>
    <p:sldId id="279" r:id="rId8"/>
    <p:sldId id="269" r:id="rId9"/>
    <p:sldId id="280" r:id="rId10"/>
    <p:sldId id="281" r:id="rId11"/>
    <p:sldId id="270" r:id="rId12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70" d="100"/>
          <a:sy n="70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28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555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 smtClean="0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 smtClean="0"/>
              <a:t>As</a:t>
            </a:r>
            <a:r>
              <a:rPr lang="en-US" dirty="0" smtClean="0"/>
              <a:t>I</a:t>
            </a:r>
            <a:r>
              <a:rPr lang="tr-TR" dirty="0" smtClean="0"/>
              <a:t>l başl</a:t>
            </a:r>
            <a:r>
              <a:rPr lang="en-US" dirty="0" smtClean="0"/>
              <a:t>I</a:t>
            </a:r>
            <a:r>
              <a:rPr lang="tr-TR" dirty="0" smtClean="0"/>
              <a:t>k st</a:t>
            </a:r>
            <a:r>
              <a:rPr lang="en-US" dirty="0" smtClean="0"/>
              <a:t>İ</a:t>
            </a:r>
            <a:r>
              <a:rPr lang="tr-TR" dirty="0" smtClean="0"/>
              <a:t>l</a:t>
            </a:r>
            <a:r>
              <a:rPr lang="en-US" dirty="0" smtClean="0"/>
              <a:t>İ</a:t>
            </a:r>
            <a:r>
              <a:rPr lang="tr-TR" dirty="0" smtClean="0"/>
              <a:t> </a:t>
            </a:r>
            <a:r>
              <a:rPr lang="en-US" dirty="0" smtClean="0"/>
              <a:t>İ</a:t>
            </a:r>
            <a:r>
              <a:rPr lang="tr-TR" dirty="0" smtClean="0"/>
              <a:t>ç</a:t>
            </a:r>
            <a:r>
              <a:rPr lang="en-US" dirty="0" smtClean="0"/>
              <a:t>İ</a:t>
            </a:r>
            <a:r>
              <a:rPr lang="tr-TR" dirty="0" smtClean="0"/>
              <a:t>n t</a:t>
            </a:r>
            <a:r>
              <a:rPr lang="en-US" dirty="0" smtClean="0"/>
              <a:t>I</a:t>
            </a:r>
            <a:r>
              <a:rPr lang="tr-TR" dirty="0" smtClean="0"/>
              <a:t>klat</a:t>
            </a:r>
            <a:r>
              <a:rPr lang="en-US" dirty="0" smtClean="0"/>
              <a:t>I</a:t>
            </a:r>
            <a:r>
              <a:rPr lang="tr-TR" dirty="0" smtClean="0"/>
              <a:t>n</a:t>
            </a:r>
            <a:endParaRPr lang="tr-TR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Click to edit Master text styles</a:t>
            </a:r>
          </a:p>
          <a:p>
            <a:pPr lvl="1"/>
            <a:r>
              <a:rPr lang="tr-TR" altLang="en-US" dirty="0" smtClean="0"/>
              <a:t>Second level</a:t>
            </a:r>
          </a:p>
          <a:p>
            <a:pPr lvl="2"/>
            <a:r>
              <a:rPr lang="tr-TR" altLang="en-US" dirty="0" smtClean="0"/>
              <a:t>Third level</a:t>
            </a:r>
          </a:p>
          <a:p>
            <a:pPr lvl="3"/>
            <a:r>
              <a:rPr lang="tr-TR" altLang="en-US" dirty="0" smtClean="0"/>
              <a:t>Fourth level</a:t>
            </a:r>
          </a:p>
          <a:p>
            <a:pPr lvl="4"/>
            <a:r>
              <a:rPr lang="tr-TR" altLang="en-US" dirty="0" smtClean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 smtClean="0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 smtClean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master/dd/d53/tutorial_py_depthmap.html#gsc.tab=0" TargetMode="External"/><Relationship Id="rId2" Type="http://schemas.openxmlformats.org/officeDocument/2006/relationships/hyperlink" Target="http://www.jayrambhia.com/blog/stereo-calib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martinperis.com/2011/01/opencv-stereo-camera-calibrat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smtClean="0"/>
              <a:t>AUTONOMOUS CROP PICKING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2286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BIL 496</a:t>
            </a:r>
            <a:endParaRPr lang="tr-TR" altLang="en-US" sz="1400" dirty="0" smtClean="0"/>
          </a:p>
          <a:p>
            <a:pPr eaLnBrk="1" hangingPunct="1">
              <a:lnSpc>
                <a:spcPct val="80000"/>
              </a:lnSpc>
            </a:pPr>
            <a:endParaRPr lang="tr-TR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Murat ALTUNTAŞ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 smtClean="0"/>
              <a:t>Proje Danışmanı: Yrd. Doç. Dr. Yakup GENÇ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smtClean="0"/>
              <a:t>Haziran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Sonuçlar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33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en-US" sz="2400" dirty="0" smtClean="0"/>
              <a:t>Bitki boyu bulmada ortalama </a:t>
            </a:r>
            <a:r>
              <a:rPr lang="tr-TR" altLang="en-US" sz="2400" dirty="0" smtClean="0"/>
              <a:t>2cm hata</a:t>
            </a:r>
          </a:p>
        </p:txBody>
      </p:sp>
      <p:pic>
        <p:nvPicPr>
          <p:cNvPr id="4099" name="Picture 3" descr="a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9763"/>
            <a:ext cx="9144000" cy="492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/>
          <p:cNvSpPr>
            <a:spLocks noChangeArrowheads="1"/>
          </p:cNvSpPr>
          <p:nvPr/>
        </p:nvSpPr>
        <p:spPr bwMode="auto">
          <a:xfrm rot="3793310">
            <a:off x="4189240" y="5170401"/>
            <a:ext cx="250330" cy="1556943"/>
          </a:xfrm>
          <a:prstGeom prst="downArrow">
            <a:avLst>
              <a:gd name="adj1" fmla="val 50000"/>
              <a:gd name="adj2" fmla="val 96402"/>
            </a:avLst>
          </a:prstGeom>
          <a:solidFill>
            <a:srgbClr val="ED7D31"/>
          </a:solidFill>
          <a:ln w="38100" algn="ctr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823B0B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00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4102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z="2000" dirty="0" smtClean="0"/>
              <a:t>Sakai</a:t>
            </a:r>
            <a:r>
              <a:rPr lang="en-US" sz="2000" dirty="0"/>
              <a:t>, H., </a:t>
            </a:r>
            <a:r>
              <a:rPr lang="en-US" sz="2000" dirty="0" err="1"/>
              <a:t>Shiigi</a:t>
            </a:r>
            <a:r>
              <a:rPr lang="en-US" sz="2000" dirty="0"/>
              <a:t>, T., Kondo, N., Ogawa, Y., &amp; Taguchi, </a:t>
            </a:r>
            <a:r>
              <a:rPr lang="en-US" sz="2000" dirty="0" smtClean="0"/>
              <a:t>N. </a:t>
            </a:r>
            <a:r>
              <a:rPr lang="en-US" sz="2000" dirty="0"/>
              <a:t>Accurate position detecting during asparagus spear harvesting using a laser sensor</a:t>
            </a:r>
            <a:r>
              <a:rPr lang="en-US" sz="2000" dirty="0" smtClean="0"/>
              <a:t>.</a:t>
            </a:r>
            <a:r>
              <a:rPr lang="tr-TR" sz="2000" dirty="0" smtClean="0"/>
              <a:t> </a:t>
            </a:r>
            <a:r>
              <a:rPr lang="en-US" sz="2000" dirty="0" smtClean="0"/>
              <a:t>Engineering </a:t>
            </a:r>
            <a:r>
              <a:rPr lang="en-US" sz="2000" dirty="0"/>
              <a:t>in Agriculture, Environment and Food, 6(3), </a:t>
            </a:r>
            <a:r>
              <a:rPr lang="en-US" sz="2000" dirty="0" smtClean="0"/>
              <a:t>105-110</a:t>
            </a:r>
            <a:r>
              <a:rPr lang="tr-TR" sz="2000" dirty="0" smtClean="0"/>
              <a:t>, 2013</a:t>
            </a:r>
            <a:r>
              <a:rPr lang="en-US" sz="2000" dirty="0" smtClean="0"/>
              <a:t>.</a:t>
            </a:r>
            <a:endParaRPr lang="tr-TR" altLang="en-US" sz="2000" dirty="0" smtClean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smtClean="0"/>
              <a:t>J.Rambhia, </a:t>
            </a:r>
            <a:r>
              <a:rPr lang="tr-TR" altLang="en-US" sz="2000" i="1" dirty="0" smtClean="0"/>
              <a:t>Stereo </a:t>
            </a:r>
            <a:r>
              <a:rPr lang="en-US" altLang="en-US" sz="2000" i="1" dirty="0" smtClean="0"/>
              <a:t>Calibration</a:t>
            </a:r>
            <a:r>
              <a:rPr lang="tr-TR" altLang="en-US" sz="2000" i="1" dirty="0" smtClean="0"/>
              <a:t> </a:t>
            </a:r>
            <a:r>
              <a:rPr lang="en-US" altLang="en-US" sz="2000" dirty="0" smtClean="0"/>
              <a:t>[online</a:t>
            </a:r>
            <a:r>
              <a:rPr lang="tr-TR" altLang="en-US" sz="2000" dirty="0" smtClean="0"/>
              <a:t>], </a:t>
            </a:r>
            <a:r>
              <a:rPr lang="tr-TR" sz="2000" u="sng" dirty="0">
                <a:hlinkClick r:id="rId2"/>
              </a:rPr>
              <a:t>http://www.jayrambhia.com/blog/stereo-calibration</a:t>
            </a:r>
            <a:r>
              <a:rPr lang="tr-TR" sz="2000" u="sng" dirty="0" smtClean="0">
                <a:hlinkClick r:id="rId2"/>
              </a:rPr>
              <a:t>/</a:t>
            </a:r>
            <a:r>
              <a:rPr lang="tr-TR" sz="2000" dirty="0" smtClean="0"/>
              <a:t> </a:t>
            </a:r>
            <a:r>
              <a:rPr lang="tr-TR" altLang="en-US" sz="2000" dirty="0" smtClean="0"/>
              <a:t>[Ziyaret Tarihi: 11 </a:t>
            </a:r>
            <a:r>
              <a:rPr lang="tr-TR" altLang="en-US" sz="2000" dirty="0"/>
              <a:t>Şubat 2016</a:t>
            </a:r>
            <a:r>
              <a:rPr lang="tr-TR" altLang="en-US" sz="2000" dirty="0" smtClean="0"/>
              <a:t>]. 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en-US" sz="2000" dirty="0" smtClean="0"/>
              <a:t>D</a:t>
            </a:r>
            <a:r>
              <a:rPr lang="en-US" sz="2000" i="1" dirty="0" smtClean="0"/>
              <a:t>epth </a:t>
            </a:r>
            <a:r>
              <a:rPr lang="en-US" sz="2000" i="1" dirty="0"/>
              <a:t>Map from Stereo </a:t>
            </a:r>
            <a:r>
              <a:rPr lang="en-US" sz="2000" i="1" dirty="0" smtClean="0"/>
              <a:t>Images</a:t>
            </a:r>
            <a:r>
              <a:rPr lang="tr-TR" sz="2000" i="1" dirty="0" smtClean="0"/>
              <a:t> </a:t>
            </a:r>
            <a:r>
              <a:rPr lang="en-US" altLang="en-US" sz="2000" dirty="0" smtClean="0"/>
              <a:t>[online</a:t>
            </a:r>
            <a:r>
              <a:rPr lang="tr-TR" altLang="en-US" sz="2000" dirty="0"/>
              <a:t>], </a:t>
            </a:r>
            <a:r>
              <a:rPr lang="tr-TR" sz="2000" u="sng" dirty="0">
                <a:hlinkClick r:id="rId3"/>
              </a:rPr>
              <a:t>http://</a:t>
            </a:r>
            <a:r>
              <a:rPr lang="tr-TR" sz="2000" u="sng" dirty="0" smtClean="0">
                <a:hlinkClick r:id="rId3"/>
              </a:rPr>
              <a:t>docs.opencv.org/master/dd/d53/tutorial_py_depthmap.html#gsc.tab=0</a:t>
            </a:r>
            <a:r>
              <a:rPr lang="tr-TR" sz="2000" dirty="0" smtClean="0"/>
              <a:t> </a:t>
            </a:r>
            <a:r>
              <a:rPr lang="tr-TR" altLang="en-US" sz="2000" dirty="0" smtClean="0"/>
              <a:t>[Ziyaret </a:t>
            </a:r>
            <a:r>
              <a:rPr lang="tr-TR" altLang="en-US" sz="2000" dirty="0"/>
              <a:t>Tarihi: </a:t>
            </a:r>
            <a:r>
              <a:rPr lang="tr-TR" altLang="en-US" sz="2000" dirty="0" smtClean="0"/>
              <a:t>10 </a:t>
            </a:r>
            <a:r>
              <a:rPr lang="tr-TR" altLang="en-US" sz="2000" dirty="0"/>
              <a:t>Şubat 2016]. 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 smtClean="0"/>
              <a:t>M.Peris, </a:t>
            </a:r>
            <a:r>
              <a:rPr lang="tr-TR" altLang="en-US" sz="2000" i="1" dirty="0" smtClean="0"/>
              <a:t>OpenCV:Stereo Camera Calibration </a:t>
            </a:r>
            <a:r>
              <a:rPr lang="tr-TR" altLang="en-US" sz="2000" dirty="0" smtClean="0"/>
              <a:t>[online], </a:t>
            </a:r>
            <a:r>
              <a:rPr lang="tr-TR" sz="2000" u="sng" dirty="0">
                <a:hlinkClick r:id="rId4"/>
              </a:rPr>
              <a:t>http://</a:t>
            </a:r>
            <a:r>
              <a:rPr lang="tr-TR" sz="2000" u="sng" dirty="0" smtClean="0">
                <a:hlinkClick r:id="rId4"/>
              </a:rPr>
              <a:t>blog.martinperis.com/2011/01/opencv-stereo-camera-calibration.html</a:t>
            </a:r>
            <a:r>
              <a:rPr lang="tr-TR" sz="2000" dirty="0"/>
              <a:t> </a:t>
            </a:r>
            <a:r>
              <a:rPr lang="tr-TR" altLang="en-US" sz="2000" dirty="0" smtClean="0"/>
              <a:t>[Ziyaret Tarihi: 9 Şubat 2016].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000" dirty="0"/>
              <a:t>Hartley, </a:t>
            </a:r>
            <a:r>
              <a:rPr lang="en-US" altLang="en-US" sz="2000" dirty="0" smtClean="0"/>
              <a:t>R</a:t>
            </a:r>
            <a:r>
              <a:rPr lang="tr-TR" altLang="en-US" sz="2000" dirty="0"/>
              <a:t>.</a:t>
            </a:r>
            <a:r>
              <a:rPr lang="en-US" altLang="en-US" sz="2000" dirty="0" smtClean="0"/>
              <a:t>,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Zisserman</a:t>
            </a:r>
            <a:r>
              <a:rPr lang="tr-TR" altLang="en-US" sz="2000" dirty="0"/>
              <a:t>,</a:t>
            </a:r>
            <a:r>
              <a:rPr lang="tr-TR" altLang="en-US" sz="2000" dirty="0" smtClean="0"/>
              <a:t> A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Multiple view geometry in computer vision. Cambridge </a:t>
            </a:r>
            <a:r>
              <a:rPr lang="tr-TR" altLang="en-US" sz="2000" dirty="0" smtClean="0"/>
              <a:t>U</a:t>
            </a:r>
            <a:r>
              <a:rPr lang="en-US" altLang="en-US" sz="2000" dirty="0" err="1" smtClean="0"/>
              <a:t>niversity</a:t>
            </a:r>
            <a:r>
              <a:rPr lang="en-US" altLang="en-US" sz="2000" dirty="0" smtClean="0"/>
              <a:t> </a:t>
            </a:r>
            <a:r>
              <a:rPr lang="tr-TR" altLang="en-US" sz="2000" dirty="0" smtClean="0"/>
              <a:t>P</a:t>
            </a:r>
            <a:r>
              <a:rPr lang="en-US" altLang="en-US" sz="2000" dirty="0" err="1" smtClean="0"/>
              <a:t>ress</a:t>
            </a:r>
            <a:r>
              <a:rPr lang="en-US" altLang="en-US" sz="2000" dirty="0"/>
              <a:t>, 2003.</a:t>
            </a:r>
            <a:endParaRPr lang="tr-TR" altLang="en-US" sz="2000" dirty="0" smtClean="0"/>
          </a:p>
          <a:p>
            <a:pPr marL="514350" indent="-514350" eaLnBrk="1" hangingPunct="1">
              <a:buFontTx/>
              <a:buNone/>
            </a:pPr>
            <a:r>
              <a:rPr lang="tr-TR" altLang="en-US" sz="2000" dirty="0" smtClean="0"/>
              <a:t/>
            </a:r>
            <a:br>
              <a:rPr lang="tr-TR" altLang="en-US" sz="2000" dirty="0" smtClean="0"/>
            </a:br>
            <a:r>
              <a:rPr lang="tr-TR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74676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en-US" sz="2400" dirty="0" smtClean="0"/>
              <a:t>Proje </a:t>
            </a:r>
            <a:r>
              <a:rPr lang="tr-TR" altLang="en-US" sz="2400" dirty="0" smtClean="0"/>
              <a:t>Tanımı</a:t>
            </a:r>
            <a:endParaRPr lang="tr-TR" alt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tr-TR" altLang="en-US" sz="2400" dirty="0" smtClean="0"/>
              <a:t>Proje Gereksinimleri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en-US" sz="2400" dirty="0" smtClean="0"/>
              <a:t>Proje </a:t>
            </a:r>
            <a:r>
              <a:rPr lang="tr-TR" altLang="en-US" sz="2400" dirty="0" smtClean="0"/>
              <a:t>Aşamaları</a:t>
            </a:r>
            <a:endParaRPr lang="tr-TR" alt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tr-TR" altLang="en-US" sz="2400" dirty="0" smtClean="0"/>
              <a:t>Stereo Kamera</a:t>
            </a:r>
            <a:endParaRPr lang="tr-TR" altLang="en-US" sz="2400" dirty="0"/>
          </a:p>
          <a:p>
            <a:pPr eaLnBrk="1" hangingPunct="1">
              <a:lnSpc>
                <a:spcPct val="150000"/>
              </a:lnSpc>
            </a:pPr>
            <a:r>
              <a:rPr lang="tr-TR" altLang="en-US" sz="2400" dirty="0" smtClean="0"/>
              <a:t>Bitki Tanıma</a:t>
            </a:r>
            <a:endParaRPr lang="tr-TR" altLang="en-US" sz="2400" dirty="0"/>
          </a:p>
          <a:p>
            <a:pPr eaLnBrk="1" hangingPunct="1">
              <a:lnSpc>
                <a:spcPct val="150000"/>
              </a:lnSpc>
            </a:pPr>
            <a:r>
              <a:rPr lang="tr-TR" altLang="en-US" sz="2400" dirty="0" smtClean="0"/>
              <a:t>Sonuçlar</a:t>
            </a:r>
            <a:endParaRPr lang="tr-TR" altLang="en-US" sz="2400" dirty="0"/>
          </a:p>
          <a:p>
            <a:pPr eaLnBrk="1" hangingPunct="1">
              <a:lnSpc>
                <a:spcPct val="150000"/>
              </a:lnSpc>
            </a:pPr>
            <a:r>
              <a:rPr lang="tr-TR" altLang="en-US" sz="2400" dirty="0" smtClean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İçerik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Proje Tanımı</a:t>
            </a:r>
            <a:endParaRPr lang="tr-TR" altLang="en-US" sz="4000" dirty="0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48200" y="1371600"/>
            <a:ext cx="4495800" cy="3429000"/>
          </a:xfrm>
          <a:noFill/>
        </p:spPr>
        <p:txBody>
          <a:bodyPr/>
          <a:lstStyle/>
          <a:p>
            <a:pPr marL="847725" lvl="1" indent="-447675" eaLnBrk="1" hangingPunct="1">
              <a:lnSpc>
                <a:spcPct val="300000"/>
              </a:lnSpc>
            </a:pPr>
            <a:r>
              <a:rPr lang="tr-TR" altLang="ko-KR" sz="2000" dirty="0" smtClean="0"/>
              <a:t>Bitki toplama </a:t>
            </a:r>
            <a:r>
              <a:rPr lang="tr-TR" altLang="ko-KR" sz="2000" dirty="0" err="1" smtClean="0"/>
              <a:t>vision</a:t>
            </a:r>
            <a:r>
              <a:rPr lang="tr-TR" altLang="ko-KR" sz="2000" dirty="0" smtClean="0"/>
              <a:t> sistemi</a:t>
            </a:r>
          </a:p>
          <a:p>
            <a:pPr marL="847725" lvl="1" indent="-447675" eaLnBrk="1" hangingPunct="1">
              <a:lnSpc>
                <a:spcPct val="300000"/>
              </a:lnSpc>
            </a:pPr>
            <a:r>
              <a:rPr lang="tr-TR" altLang="ko-KR" sz="2000" dirty="0" smtClean="0"/>
              <a:t>Bitki tanıma ve derinlik hesabı</a:t>
            </a:r>
          </a:p>
          <a:p>
            <a:pPr marL="847725" lvl="1" indent="-447675" eaLnBrk="1" hangingPunct="1">
              <a:lnSpc>
                <a:spcPct val="300000"/>
              </a:lnSpc>
            </a:pPr>
            <a:r>
              <a:rPr lang="tr-TR" altLang="ko-KR" sz="2000" dirty="0" smtClean="0"/>
              <a:t>Kuşkonmaz (</a:t>
            </a:r>
            <a:r>
              <a:rPr lang="tr-TR" altLang="ko-KR" sz="2000" dirty="0" err="1" smtClean="0"/>
              <a:t>Asparagus</a:t>
            </a:r>
            <a:r>
              <a:rPr lang="tr-TR" altLang="ko-KR" sz="2000" dirty="0" smtClean="0"/>
              <a:t>)</a:t>
            </a:r>
          </a:p>
          <a:p>
            <a:pPr marL="447675" indent="-447675" eaLnBrk="1" hangingPunct="1">
              <a:lnSpc>
                <a:spcPct val="80000"/>
              </a:lnSpc>
            </a:pPr>
            <a:endParaRPr lang="tr-TR" altLang="en-US" sz="2800" dirty="0" smtClean="0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1"/>
            <a:ext cx="4436881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Proje Gereksinimleri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038600" y="762000"/>
            <a:ext cx="5105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300000"/>
              </a:lnSpc>
            </a:pPr>
            <a:r>
              <a:rPr lang="tr-TR" altLang="en-US" sz="2400" dirty="0" smtClean="0"/>
              <a:t>Stereo yapmak için 2 kamera</a:t>
            </a:r>
          </a:p>
          <a:p>
            <a:pPr eaLnBrk="1" hangingPunct="1">
              <a:lnSpc>
                <a:spcPct val="300000"/>
              </a:lnSpc>
            </a:pPr>
            <a:r>
              <a:rPr lang="tr-TR" altLang="en-US" sz="2400" dirty="0" smtClean="0"/>
              <a:t>Test için kuşkonmaz bitkisi</a:t>
            </a:r>
          </a:p>
          <a:p>
            <a:pPr eaLnBrk="1" hangingPunct="1">
              <a:lnSpc>
                <a:spcPct val="300000"/>
              </a:lnSpc>
            </a:pPr>
            <a:r>
              <a:rPr lang="tr-TR" altLang="en-US" sz="2400" dirty="0" err="1" smtClean="0"/>
              <a:t>OpenCV</a:t>
            </a:r>
            <a:endParaRPr lang="tr-TR" altLang="en-US" sz="2400" dirty="0" smtClean="0"/>
          </a:p>
          <a:p>
            <a:pPr eaLnBrk="1" hangingPunct="1">
              <a:lnSpc>
                <a:spcPct val="300000"/>
              </a:lnSpc>
            </a:pPr>
            <a:r>
              <a:rPr lang="tr-TR" altLang="en-US" sz="2400" dirty="0" smtClean="0"/>
              <a:t>Visual </a:t>
            </a:r>
            <a:r>
              <a:rPr lang="tr-TR" altLang="en-US" sz="2400" dirty="0" err="1" smtClean="0"/>
              <a:t>Studio</a:t>
            </a:r>
            <a:r>
              <a:rPr lang="tr-TR" altLang="en-US" sz="2400" dirty="0" smtClean="0"/>
              <a:t> 2013</a:t>
            </a:r>
          </a:p>
        </p:txBody>
      </p:sp>
      <p:pic>
        <p:nvPicPr>
          <p:cNvPr id="5" name="Picture 2" descr="http://img.misco.eu/resources/images/products/100/LOG/96/960-000582/960-000582_24_1600x16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3994"/>
            <a:ext cx="1819206" cy="181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g.misco.eu/resources/images/products/100/LOG/96/960-000582/960-000582_24_1600x16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923994"/>
            <a:ext cx="1819206" cy="181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harvesttotable.com/wp-content/uploads/2012/03/Asparagus-spears-in-spring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69" y="2981394"/>
            <a:ext cx="3378131" cy="257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r1.cbsistatic.com/hub/i/2013/11/01/59d9282c-6f9d-47cb-b090-90c99593dec1/visual-studio-logo-11011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625" y="4497458"/>
            <a:ext cx="1595230" cy="10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3/32/OpenCV_Logo_with_text_svg_version.svg/2000px-OpenCV_Logo_with_text_svg_versi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740" y="3105914"/>
            <a:ext cx="1143000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 smtClean="0"/>
              <a:t>Proje Aşamaları</a:t>
            </a:r>
            <a:endParaRPr lang="tr-TR" altLang="en-US" sz="4000" dirty="0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19600" y="874643"/>
            <a:ext cx="4572001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50000"/>
              </a:lnSpc>
            </a:pPr>
            <a:r>
              <a:rPr lang="tr-TR" altLang="en-US" sz="2400" dirty="0" smtClean="0"/>
              <a:t>Stereo </a:t>
            </a:r>
            <a:r>
              <a:rPr lang="tr-TR" altLang="en-US" sz="2400" dirty="0"/>
              <a:t>K</a:t>
            </a:r>
            <a:r>
              <a:rPr lang="tr-TR" altLang="en-US" sz="2400" dirty="0" smtClean="0"/>
              <a:t>amera</a:t>
            </a:r>
          </a:p>
          <a:p>
            <a:pPr eaLnBrk="1" hangingPunct="1">
              <a:lnSpc>
                <a:spcPct val="250000"/>
              </a:lnSpc>
            </a:pPr>
            <a:r>
              <a:rPr lang="tr-TR" altLang="en-US" sz="2400" dirty="0" smtClean="0"/>
              <a:t>Data Toplama</a:t>
            </a:r>
          </a:p>
          <a:p>
            <a:pPr eaLnBrk="1" hangingPunct="1">
              <a:lnSpc>
                <a:spcPct val="250000"/>
              </a:lnSpc>
            </a:pPr>
            <a:r>
              <a:rPr lang="tr-TR" altLang="en-US" sz="2400" dirty="0" smtClean="0"/>
              <a:t>Bitki</a:t>
            </a:r>
            <a:r>
              <a:rPr lang="en-US" altLang="en-US" sz="2400" dirty="0" smtClean="0"/>
              <a:t> </a:t>
            </a:r>
            <a:r>
              <a:rPr lang="tr-TR" altLang="en-US" sz="2400" dirty="0" smtClean="0"/>
              <a:t>Tanıma</a:t>
            </a:r>
          </a:p>
          <a:p>
            <a:pPr eaLnBrk="1" hangingPunct="1">
              <a:lnSpc>
                <a:spcPct val="250000"/>
              </a:lnSpc>
            </a:pPr>
            <a:r>
              <a:rPr lang="tr-TR" altLang="en-US" sz="2400" dirty="0" err="1" smtClean="0"/>
              <a:t>Lokasyon</a:t>
            </a:r>
            <a:r>
              <a:rPr lang="tr-TR" altLang="en-US" sz="2400" dirty="0" smtClean="0"/>
              <a:t> ve Boyut Belirleme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1" y="3124200"/>
            <a:ext cx="2550278" cy="210675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0" y="1513740"/>
            <a:ext cx="3610479" cy="771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Stereo Kamera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400" y="2590800"/>
            <a:ext cx="7391400" cy="37338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tr-TR" dirty="0"/>
              <a:t>K</a:t>
            </a:r>
            <a:r>
              <a:rPr lang="tr-TR" dirty="0" smtClean="0"/>
              <a:t>ameraları birleştirme</a:t>
            </a:r>
          </a:p>
          <a:p>
            <a:pPr>
              <a:lnSpc>
                <a:spcPct val="200000"/>
              </a:lnSpc>
            </a:pPr>
            <a:r>
              <a:rPr lang="tr-TR" dirty="0" smtClean="0"/>
              <a:t>Kalibre etme</a:t>
            </a:r>
          </a:p>
          <a:p>
            <a:pPr>
              <a:lnSpc>
                <a:spcPct val="200000"/>
              </a:lnSpc>
            </a:pPr>
            <a:r>
              <a:rPr lang="tr-TR" dirty="0" smtClean="0"/>
              <a:t>Kamera parametrelerini üretme ve kullanma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0" y="969141"/>
            <a:ext cx="6261999" cy="13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Bitki Tanıma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5362575" cy="3745402"/>
          </a:xfrm>
          <a:prstGeom prst="rect">
            <a:avLst/>
          </a:prstGeom>
        </p:spPr>
      </p:pic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5867400" y="914400"/>
            <a:ext cx="3200400" cy="38862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tr-TR" dirty="0" smtClean="0"/>
              <a:t>Veri Toplama</a:t>
            </a:r>
          </a:p>
          <a:p>
            <a:pPr>
              <a:lnSpc>
                <a:spcPct val="200000"/>
              </a:lnSpc>
            </a:pPr>
            <a:r>
              <a:rPr lang="tr-TR" dirty="0" smtClean="0"/>
              <a:t>Renk farkından yararlanma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62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Sonuçlar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19" y="853269"/>
            <a:ext cx="8814179" cy="51833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en-US" sz="2400" dirty="0" smtClean="0"/>
              <a:t>20 cm – 50 cm arası </a:t>
            </a:r>
            <a:r>
              <a:rPr lang="tr-TR" altLang="en-US" sz="2400" dirty="0" smtClean="0"/>
              <a:t>uzaklıkta </a:t>
            </a:r>
            <a:r>
              <a:rPr lang="tr-TR" altLang="en-US" sz="2400" dirty="0" smtClean="0"/>
              <a:t>%2 hata </a:t>
            </a:r>
          </a:p>
          <a:p>
            <a:pPr eaLnBrk="1" hangingPunct="1"/>
            <a:endParaRPr lang="tr-TR" altLang="en-US" sz="2400" dirty="0" smtClean="0"/>
          </a:p>
        </p:txBody>
      </p:sp>
      <p:pic>
        <p:nvPicPr>
          <p:cNvPr id="2050" name="Picture 2" descr="a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0712"/>
            <a:ext cx="9144000" cy="492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"/>
          <p:cNvSpPr>
            <a:spLocks noChangeArrowheads="1"/>
          </p:cNvSpPr>
          <p:nvPr/>
        </p:nvSpPr>
        <p:spPr bwMode="auto">
          <a:xfrm rot="3881150">
            <a:off x="4029873" y="5593544"/>
            <a:ext cx="169862" cy="958850"/>
          </a:xfrm>
          <a:prstGeom prst="downArrow">
            <a:avLst>
              <a:gd name="adj1" fmla="val 50000"/>
              <a:gd name="adj2" fmla="val 141122"/>
            </a:avLst>
          </a:prstGeom>
          <a:solidFill>
            <a:srgbClr val="ED7D31"/>
          </a:solidFill>
          <a:ln w="38100" algn="ctr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823B0B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smtClean="0"/>
              <a:t>Sonuçlar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58241"/>
            <a:ext cx="8686800" cy="533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en-US" sz="2400" dirty="0" smtClean="0"/>
              <a:t>Bitki tanımada %</a:t>
            </a:r>
            <a:r>
              <a:rPr lang="tr-TR" altLang="en-US" sz="2400" dirty="0" smtClean="0"/>
              <a:t>98 </a:t>
            </a:r>
            <a:r>
              <a:rPr lang="tr-TR" altLang="en-US" sz="2400" dirty="0" smtClean="0"/>
              <a:t>doğruluk</a:t>
            </a:r>
          </a:p>
        </p:txBody>
      </p:sp>
      <p:pic>
        <p:nvPicPr>
          <p:cNvPr id="3077" name="Picture 5" descr="Screenshot 2016-05-24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8762"/>
            <a:ext cx="9144000" cy="490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3"/>
          <p:cNvSpPr>
            <a:spLocks noChangeArrowheads="1"/>
          </p:cNvSpPr>
          <p:nvPr/>
        </p:nvSpPr>
        <p:spPr bwMode="auto">
          <a:xfrm rot="-2942243">
            <a:off x="5484343" y="1686454"/>
            <a:ext cx="487524" cy="2016515"/>
          </a:xfrm>
          <a:prstGeom prst="downArrow">
            <a:avLst>
              <a:gd name="adj1" fmla="val 50000"/>
              <a:gd name="adj2" fmla="val 72276"/>
            </a:avLst>
          </a:prstGeom>
          <a:solidFill>
            <a:srgbClr val="ED7D31"/>
          </a:solidFill>
          <a:ln w="38100" algn="ctr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823B0B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 rot="2677264">
            <a:off x="3815103" y="1731482"/>
            <a:ext cx="504858" cy="1905599"/>
          </a:xfrm>
          <a:prstGeom prst="downArrow">
            <a:avLst>
              <a:gd name="adj1" fmla="val 50000"/>
              <a:gd name="adj2" fmla="val 72276"/>
            </a:avLst>
          </a:prstGeom>
          <a:solidFill>
            <a:srgbClr val="ED7D31"/>
          </a:solidFill>
          <a:ln w="38100" algn="ctr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823B0B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67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171</Words>
  <Application>Microsoft Office PowerPoint</Application>
  <PresentationFormat>Ekran Gösterisi (4:3)</PresentationFormat>
  <Paragraphs>62</Paragraphs>
  <Slides>11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Batang</vt:lpstr>
      <vt:lpstr>Arial</vt:lpstr>
      <vt:lpstr>Tahoma</vt:lpstr>
      <vt:lpstr>Default Design</vt:lpstr>
      <vt:lpstr>AUTONOMOUS CROP PICKING</vt:lpstr>
      <vt:lpstr>İçerik</vt:lpstr>
      <vt:lpstr>Proje Tanımı</vt:lpstr>
      <vt:lpstr>Proje Gereksinimleri</vt:lpstr>
      <vt:lpstr>Proje Aşamaları</vt:lpstr>
      <vt:lpstr>Stereo Kamera</vt:lpstr>
      <vt:lpstr>Bitki Tanıma</vt:lpstr>
      <vt:lpstr>Sonuçlar</vt:lpstr>
      <vt:lpstr>Sonuçlar</vt:lpstr>
      <vt:lpstr>Sonuçlar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Murat ALTUNTAŞ</cp:lastModifiedBy>
  <cp:revision>203</cp:revision>
  <dcterms:created xsi:type="dcterms:W3CDTF">2007-08-26T20:02:13Z</dcterms:created>
  <dcterms:modified xsi:type="dcterms:W3CDTF">2016-05-30T13:51:12Z</dcterms:modified>
</cp:coreProperties>
</file>