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8" r:id="rId3"/>
    <p:sldId id="282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74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8ABDC-40B1-48D5-BF9B-4B38DA892655}" type="datetimeFigureOut">
              <a:rPr lang="tr-TR" smtClean="0"/>
              <a:t>02.05.2016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DDDA-2D30-4E84-8C54-72C2588A4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9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Çapraz Endüstri Veri Madenciliği Süreci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CRISP-DM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DDDA-2D30-4E84-8C54-72C2588A4BF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9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Örneğin, kadın ve erkek başarı oranları hemen hemen aynı olduğu için cinsiyet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attributu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atıldı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DDDA-2D30-4E84-8C54-72C2588A4BF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76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Çapraz Endüstri Veri Madenciliği Süreci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CRISP-DM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DDDA-2D30-4E84-8C54-72C2588A4BF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46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348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63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57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91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045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2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36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0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2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7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0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98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060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41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62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6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3720DD-5B6D-40BF-8493-A6B52D484E6B}" type="datetimeFigureOut">
              <a:rPr lang="tr-TR" smtClean="0"/>
              <a:t>01.05.2016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4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39673" y="2669961"/>
            <a:ext cx="6947127" cy="219919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tr-TR" sz="3200" dirty="0" smtClean="0"/>
              <a:t> </a:t>
            </a:r>
            <a:r>
              <a:rPr lang="tr-TR" sz="3200" b="1" dirty="0"/>
              <a:t>T.C</a:t>
            </a:r>
            <a:r>
              <a:rPr lang="tr-TR" sz="3200" b="1" dirty="0" smtClean="0"/>
              <a:t>.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tr-TR" sz="3200" b="1" dirty="0"/>
              <a:t>GEBZE TEKNİK </a:t>
            </a:r>
            <a:r>
              <a:rPr lang="tr-TR" sz="3200" b="1" dirty="0" smtClean="0"/>
              <a:t>ÜNİVERSİTESİ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tr-TR" sz="3200" b="1" dirty="0"/>
              <a:t>Bilgisayar Mühendisliği Bölümü 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99792" y="5223290"/>
            <a:ext cx="5762563" cy="1230046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tr-T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Madenciliği </a:t>
            </a:r>
            <a:r>
              <a:rPr lang="tr-T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tr-T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 </a:t>
            </a:r>
            <a:r>
              <a:rPr lang="tr-TR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Telemarketing</a:t>
            </a:r>
            <a:r>
              <a:rPr lang="tr-T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85" y="116632"/>
            <a:ext cx="4115702" cy="25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2132" y="9993"/>
            <a:ext cx="7704667" cy="1981200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Sonuçlar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893240"/>
            <a:ext cx="8388425" cy="14637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573016"/>
            <a:ext cx="3672408" cy="267273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261" y="3573016"/>
            <a:ext cx="3667243" cy="26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3568" y="0"/>
            <a:ext cx="8446451" cy="1412776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 of different non-statistical classification methods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8232"/>
            <a:ext cx="4089446" cy="11074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46315"/>
            <a:ext cx="5128308" cy="11629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315696"/>
            <a:ext cx="4499992" cy="117996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639" y="2809651"/>
            <a:ext cx="5128308" cy="105277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519" y="5229200"/>
            <a:ext cx="5524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Sınıflandırma yöntemlerini karşılaştırmak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2133" y="7640"/>
            <a:ext cx="7704667" cy="19812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Kullanılan Teknikler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608512"/>
          </a:xfrm>
        </p:spPr>
        <p:txBody>
          <a:bodyPr>
            <a:normAutofit/>
          </a:bodyPr>
          <a:lstStyle/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Alternating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Forests</a:t>
            </a:r>
            <a:endParaRPr lang="tr-T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Best-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irst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BFTree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C4.5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  <a:endParaRPr lang="tr-T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Basis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(RBF)</a:t>
            </a:r>
          </a:p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Layer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Perceptron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(MLP)</a:t>
            </a:r>
          </a:p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(SVM)</a:t>
            </a:r>
          </a:p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Genetic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(GE)</a:t>
            </a:r>
          </a:p>
          <a:p>
            <a:endParaRPr lang="tr-TR" dirty="0"/>
          </a:p>
        </p:txBody>
      </p:sp>
      <p:sp>
        <p:nvSpPr>
          <p:cNvPr id="4" name="Sağ Ayraç 3"/>
          <p:cNvSpPr/>
          <p:nvPr/>
        </p:nvSpPr>
        <p:spPr>
          <a:xfrm>
            <a:off x="6516216" y="1844824"/>
            <a:ext cx="720080" cy="19442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ağ Ayraç 4"/>
          <p:cNvSpPr/>
          <p:nvPr/>
        </p:nvSpPr>
        <p:spPr>
          <a:xfrm>
            <a:off x="6516216" y="3831857"/>
            <a:ext cx="720080" cy="10373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7236296" y="2632266"/>
            <a:ext cx="18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236296" y="4166794"/>
            <a:ext cx="18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Neural</a:t>
            </a:r>
            <a:r>
              <a:rPr lang="tr-TR" dirty="0" smtClean="0"/>
              <a:t> Networks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20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Kullanılan Yazılımlar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5595" y="2438130"/>
            <a:ext cx="7704667" cy="33328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tr-TR" dirty="0" smtClean="0"/>
              <a:t>R </a:t>
            </a:r>
            <a:r>
              <a:rPr lang="tr-TR" dirty="0" err="1" smtClean="0"/>
              <a:t>tool</a:t>
            </a:r>
            <a:r>
              <a:rPr lang="tr-TR" dirty="0" smtClean="0"/>
              <a:t> için </a:t>
            </a:r>
            <a:r>
              <a:rPr lang="tr-TR" i="1" dirty="0" err="1" smtClean="0"/>
              <a:t>rminer</a:t>
            </a:r>
            <a:r>
              <a:rPr lang="tr-TR" i="1" dirty="0" smtClean="0"/>
              <a:t> </a:t>
            </a:r>
            <a:r>
              <a:rPr lang="tr-TR" dirty="0" err="1"/>
              <a:t>library</a:t>
            </a:r>
            <a:endParaRPr lang="tr-TR" dirty="0" smtClean="0"/>
          </a:p>
          <a:p>
            <a:pPr>
              <a:lnSpc>
                <a:spcPct val="200000"/>
              </a:lnSpc>
            </a:pPr>
            <a:r>
              <a:rPr lang="tr-TR" dirty="0" err="1" smtClean="0"/>
              <a:t>Weka</a:t>
            </a:r>
            <a:endParaRPr lang="tr-TR" dirty="0" smtClean="0"/>
          </a:p>
          <a:p>
            <a:pPr>
              <a:lnSpc>
                <a:spcPct val="200000"/>
              </a:lnSpc>
            </a:pPr>
            <a:r>
              <a:rPr lang="tr-TR" dirty="0" smtClean="0"/>
              <a:t>SVM için </a:t>
            </a:r>
            <a:r>
              <a:rPr lang="tr-TR" dirty="0" err="1"/>
              <a:t>LibSVM</a:t>
            </a:r>
            <a:r>
              <a:rPr lang="tr-TR" dirty="0"/>
              <a:t> </a:t>
            </a:r>
            <a:r>
              <a:rPr lang="tr-TR" dirty="0" err="1" smtClean="0"/>
              <a:t>library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021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1558" y="26098"/>
            <a:ext cx="8072442" cy="1530694"/>
          </a:xfrm>
        </p:spPr>
        <p:txBody>
          <a:bodyPr/>
          <a:lstStyle/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Sonuçlar</a:t>
            </a:r>
            <a:endParaRPr lang="tr-TR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1412776"/>
            <a:ext cx="8227265" cy="33123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34" y="4941168"/>
            <a:ext cx="60233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5536" y="0"/>
            <a:ext cx="8748465" cy="2924944"/>
          </a:xfrm>
        </p:spPr>
        <p:txBody>
          <a:bodyPr>
            <a:normAutofit/>
          </a:bodyPr>
          <a:lstStyle/>
          <a:p>
            <a:r>
              <a:rPr lang="tr-TR" b="1" dirty="0" smtClean="0"/>
              <a:t>TELE </a:t>
            </a:r>
            <a:r>
              <a:rPr lang="tr-TR" b="1" dirty="0"/>
              <a:t>PAZARLAMA VERİLERİNİN BİRLİKTELİK KURALLARIYLA VE CRISP-DM YÖNTEMİYLE ANALİZ EDİLMESİ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7434" y="2924944"/>
            <a:ext cx="7704667" cy="3332816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tr-TR" dirty="0" smtClean="0"/>
              <a:t> </a:t>
            </a:r>
            <a:r>
              <a:rPr lang="tr-TR" dirty="0"/>
              <a:t>Muhammed Bilgehan </a:t>
            </a:r>
            <a:r>
              <a:rPr lang="tr-TR" dirty="0" smtClean="0"/>
              <a:t>AYTAÇ</a:t>
            </a:r>
            <a:endParaRPr lang="tr-TR" dirty="0"/>
          </a:p>
          <a:p>
            <a:pPr>
              <a:lnSpc>
                <a:spcPct val="300000"/>
              </a:lnSpc>
            </a:pPr>
            <a:r>
              <a:rPr lang="tr-TR" dirty="0"/>
              <a:t>Hasan Şakir </a:t>
            </a:r>
            <a:r>
              <a:rPr lang="tr-TR" dirty="0" smtClean="0"/>
              <a:t>BİLGE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43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2133" y="116632"/>
            <a:ext cx="7704667" cy="1981200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6149" y="2348881"/>
            <a:ext cx="2725771" cy="3650936"/>
          </a:xfrm>
        </p:spPr>
        <p:txBody>
          <a:bodyPr>
            <a:normAutofit/>
          </a:bodyPr>
          <a:lstStyle/>
          <a:p>
            <a:r>
              <a:rPr lang="tr-TR" dirty="0" smtClean="0"/>
              <a:t>İşi </a:t>
            </a:r>
            <a:r>
              <a:rPr lang="tr-TR" dirty="0"/>
              <a:t>kavrama </a:t>
            </a:r>
          </a:p>
          <a:p>
            <a:r>
              <a:rPr lang="tr-TR" dirty="0"/>
              <a:t>Veriyi kavrama </a:t>
            </a:r>
          </a:p>
          <a:p>
            <a:r>
              <a:rPr lang="tr-TR" dirty="0"/>
              <a:t>Veriyi hazırlama </a:t>
            </a:r>
          </a:p>
          <a:p>
            <a:r>
              <a:rPr lang="tr-TR" dirty="0"/>
              <a:t>Modelleme </a:t>
            </a:r>
          </a:p>
          <a:p>
            <a:r>
              <a:rPr lang="tr-TR" dirty="0"/>
              <a:t>Değerlendirme </a:t>
            </a:r>
          </a:p>
          <a:p>
            <a:r>
              <a:rPr lang="tr-TR" dirty="0"/>
              <a:t>Yayılım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33" y="2348881"/>
            <a:ext cx="4904686" cy="44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Kullanılan Teknik ve Yazılım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35696" y="2564904"/>
            <a:ext cx="6851104" cy="367240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tr-TR" dirty="0" smtClean="0"/>
              <a:t>WEKA</a:t>
            </a:r>
          </a:p>
          <a:p>
            <a:pPr>
              <a:lnSpc>
                <a:spcPct val="300000"/>
              </a:lnSpc>
            </a:pPr>
            <a:r>
              <a:rPr lang="tr-TR" dirty="0" smtClean="0"/>
              <a:t>Birliktelik Kuralı (</a:t>
            </a:r>
            <a:r>
              <a:rPr lang="tr-TR" i="1" dirty="0" err="1"/>
              <a:t>PredictiveApriori</a:t>
            </a:r>
            <a:r>
              <a:rPr lang="tr-TR" i="1" dirty="0"/>
              <a:t> </a:t>
            </a:r>
            <a:r>
              <a:rPr lang="tr-TR" dirty="0" smtClean="0"/>
              <a:t>algoritması</a:t>
            </a:r>
            <a:r>
              <a:rPr lang="tr-TR" i="1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05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7641"/>
            <a:ext cx="9108315" cy="1261120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Uygulama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749"/>
            <a:ext cx="9144000" cy="54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Tanımı ve Amaç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2133" y="2667000"/>
            <a:ext cx="8161867" cy="3332816"/>
          </a:xfrm>
        </p:spPr>
        <p:txBody>
          <a:bodyPr/>
          <a:lstStyle/>
          <a:p>
            <a:r>
              <a:rPr lang="tr-TR" dirty="0"/>
              <a:t>Bu çalışmada </a:t>
            </a:r>
            <a:r>
              <a:rPr lang="tr-TR" dirty="0" smtClean="0"/>
              <a:t>bir banka datası kullanarak Veri Madenciliği teknikleri uyguladım</a:t>
            </a:r>
          </a:p>
          <a:p>
            <a:r>
              <a:rPr lang="tr-TR" dirty="0" smtClean="0"/>
              <a:t>Portekiz’de </a:t>
            </a:r>
            <a:r>
              <a:rPr lang="tr-TR" dirty="0"/>
              <a:t>bulunan bir bankanın </a:t>
            </a:r>
            <a:r>
              <a:rPr lang="tr-TR" dirty="0" smtClean="0"/>
              <a:t>verileri üzerinde çalıştım</a:t>
            </a:r>
          </a:p>
          <a:p>
            <a:r>
              <a:rPr lang="tr-TR" dirty="0" smtClean="0"/>
              <a:t>Amaç; bankaların, aradıkları müşterilerin mevduat hesabı açma teklifini kabul etme oranını arttırmak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06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0" y="7641"/>
            <a:ext cx="9108315" cy="1261120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Uygulama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450"/>
            <a:ext cx="9144000" cy="53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7641"/>
            <a:ext cx="9108315" cy="901079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Uygulama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11782"/>
            <a:ext cx="9144000" cy="5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7641"/>
            <a:ext cx="9108315" cy="2485255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Sonuç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11560" y="3102059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Müşteri 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ile görüşme süresinin artması </a:t>
            </a:r>
            <a:r>
              <a:rPr lang="tr-TR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kampanya </a:t>
            </a:r>
            <a:r>
              <a:rPr lang="tr-T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başarısını </a:t>
            </a:r>
            <a:r>
              <a:rPr lang="tr-TR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arttırmaktadır. </a:t>
            </a: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11968" y="1853208"/>
            <a:ext cx="9144000" cy="711696"/>
          </a:xfrm>
        </p:spPr>
        <p:txBody>
          <a:bodyPr>
            <a:normAutofit/>
          </a:bodyPr>
          <a:lstStyle/>
          <a:p>
            <a:r>
              <a:rPr lang="tr-TR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Kullandığım Teknikler</a:t>
            </a:r>
            <a:endParaRPr lang="tr-TR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1640" y="2564904"/>
            <a:ext cx="7812360" cy="429309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tr-TR" dirty="0" smtClean="0"/>
              <a:t>KNN (Öklid ve </a:t>
            </a:r>
            <a:r>
              <a:rPr lang="tr-TR" dirty="0" err="1" smtClean="0"/>
              <a:t>Manhatten</a:t>
            </a:r>
            <a:r>
              <a:rPr lang="tr-TR" dirty="0" smtClean="0"/>
              <a:t> Uzaklığı)</a:t>
            </a:r>
          </a:p>
          <a:p>
            <a:pPr>
              <a:lnSpc>
                <a:spcPct val="300000"/>
              </a:lnSpc>
            </a:pPr>
            <a:r>
              <a:rPr lang="tr-TR" dirty="0" smtClean="0"/>
              <a:t>SVM (Lineer ve </a:t>
            </a:r>
            <a:r>
              <a:rPr lang="tr-TR" dirty="0" err="1" smtClean="0"/>
              <a:t>Polinomal</a:t>
            </a:r>
            <a:r>
              <a:rPr lang="tr-TR" dirty="0" smtClean="0"/>
              <a:t>)</a:t>
            </a:r>
          </a:p>
          <a:p>
            <a:pPr>
              <a:lnSpc>
                <a:spcPct val="300000"/>
              </a:lnSpc>
            </a:pP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52401" y="152400"/>
            <a:ext cx="9144000" cy="17008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Projem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2133" y="1"/>
            <a:ext cx="8161867" cy="1844824"/>
          </a:xfrm>
        </p:spPr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Sonuçlar 1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2133" y="1844825"/>
            <a:ext cx="8161867" cy="5013175"/>
          </a:xfrm>
        </p:spPr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Manhatten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% 87.35294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Eucledian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% 90.29412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SVM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% 86.76471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Polynomial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% 90.29412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2133" y="1412776"/>
            <a:ext cx="7704667" cy="468052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tr-T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tr-T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			% 88.68182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rpart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			% 89.07172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myDecisionTree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	% 74.15152</a:t>
            </a:r>
          </a:p>
          <a:p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0.3</a:t>
            </a:r>
          </a:p>
          <a:p>
            <a:pPr lvl="1"/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			     % 88.57576</a:t>
            </a:r>
          </a:p>
          <a:p>
            <a:pPr lvl="1"/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myDecisionTree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% 80.76869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82133" y="1"/>
            <a:ext cx="8161867" cy="1844824"/>
          </a:xfrm>
        </p:spPr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Sonuçlar 2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771800" y="3573016"/>
            <a:ext cx="720080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3923928" y="31409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923928" y="357301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3923928" y="400506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3923928" y="501317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3923928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ağ Ok 15"/>
          <p:cNvSpPr/>
          <p:nvPr/>
        </p:nvSpPr>
        <p:spPr>
          <a:xfrm>
            <a:off x="2699792" y="443711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32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19" y="2564904"/>
            <a:ext cx="8892481" cy="1981200"/>
          </a:xfrm>
        </p:spPr>
        <p:txBody>
          <a:bodyPr>
            <a:normAutofit/>
          </a:bodyPr>
          <a:lstStyle/>
          <a:p>
            <a:r>
              <a:rPr lang="tr-TR" sz="9600" dirty="0" smtClean="0">
                <a:latin typeface="Algerian" panose="04020705040A02060702" pitchFamily="82" charset="0"/>
              </a:rPr>
              <a:t>TEŞEKKÜRLER</a:t>
            </a:r>
            <a:endParaRPr lang="tr-TR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2133" y="1"/>
            <a:ext cx="8161867" cy="836712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Kümesi Özellikleri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9591" y="476672"/>
            <a:ext cx="8244409" cy="6385993"/>
          </a:xfrm>
        </p:spPr>
        <p:txBody>
          <a:bodyPr>
            <a:normAutofit fontScale="47500" lnSpcReduction="20000"/>
          </a:bodyPr>
          <a:lstStyle/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Yaş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Müşterilerin yaşı sayısal olarak mevcuttur.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Meslek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Meslekler gruplar halinde veri tabanına girilmiştir; Üst kademe yönetici, bilinmeyen, işsiz, yönetim, müstahdem, girişimci, öğrenci, mavi yakalılar, serbest meslek erbabı, emekli, teknisyen, hizmet sektöründe çalışan şeklinde seçenekler mevcuttur.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Evlilik durumu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Evlilik durumu da gruplar halinde bulunmaktadır; evli, boşanmış ve bekâr. Boşanmış dul olan müşteriler için de kullanılmıştır.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Eğitim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Bilinmeyen, orta dereceli, ilk dereceli, üçüncü dereceli olarak gruplar halinde belirtilmiştir.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Yükümlülüğü yerine getirilmeyen kredinin olup olmaması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Evet ve hayır olarak ikili terim olarak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Bakiye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Yıllık ortalama bakiye sayısal olarak ve Avro (Euro) para birimine göre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Konut kredisi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Evet veya hayır olarak ikili terim olarak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 Bireysel kredi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Evet veya hayır olarak ikili terim olarak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 İletişim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İletişim kurma tarzı da 3 değişkenden oluşan grup halinde ifade edilmiştir; bilinmeyen, cep telefonu, sabit telefon.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 Gün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Ay içerisinde en son görüşülen gün sayısal olarak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Ay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Yıl içerisinde iletişim kurulan en son ay; kategorik olarak 12 aydan oluşmaktadır.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12. Süre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En son iletişim süresi sayısal olarak saniye esasına göre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13. Kampanya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Kampanya süresince bu müşteriyle kurulan iletişim sayısı (son görüşme de dâhil olmak üzere).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14. Geçen gün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Müşteriyle bir önceki kampanya sırasında en son ulaşıldığı günden bu yana geçen gün sayısı sayısal olarak ifade edilmiştir (-1 daha önce müşteriyle iletişime geçilmediğini ifade etmektedir).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 Önceden kurulan iletişim sayısı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Müşteriyle bu kampanyadan önce gerçekleştirilen iletişim sayısı sayısal olarak ifade edilmiştir.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16. Önceki Çıktı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Bir önceki kampanyanın başarılı olup olmadığı 4 şekilde ifade edilmiştir; bilinmeyen, diğer, başarısız, başarılı) </a:t>
            </a:r>
          </a:p>
          <a:p>
            <a:r>
              <a:rPr lang="tr-TR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17. Çıktı-Hedef değişken (y)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Önerilen mevduat teklifin kabul edilip edilmediği ikili olarak evet ve hayır şeklinde ifade edilmiştir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25649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DATA MINING FOR BANK DIRECT MARKETING: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APPLICATION OF THE CRISP-DM METHODOLOGY 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2828" y="2852936"/>
            <a:ext cx="7693972" cy="40050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Sérgio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Moro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</a:p>
          <a:p>
            <a:pPr>
              <a:lnSpc>
                <a:spcPct val="20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Raul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M. S.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Laureano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</a:p>
          <a:p>
            <a:pPr>
              <a:lnSpc>
                <a:spcPct val="20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Paulo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Cortez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51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Kullanılan Teknikler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9632" y="2438401"/>
            <a:ext cx="7427168" cy="4086943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(NB) </a:t>
            </a:r>
            <a:endParaRPr lang="tr-TR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(DT) </a:t>
            </a:r>
            <a:endParaRPr lang="tr-TR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(SVM) 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Aşamalar</a:t>
            </a:r>
            <a:endParaRPr lang="tr-TR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9632" y="2667000"/>
            <a:ext cx="5544616" cy="3332816"/>
          </a:xfrm>
        </p:spPr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İşi anlama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anlama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hazırlama</a:t>
            </a:r>
          </a:p>
          <a:p>
            <a:pPr marL="0" indent="0">
              <a:buNone/>
            </a:pPr>
            <a:endParaRPr lang="tr-T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iterasyon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323166"/>
            <a:ext cx="3381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İterasyon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Sadece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uygulandı</a:t>
            </a:r>
          </a:p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 SVM için birkaç saat beklendi ama sonuç çıkmadı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İterasyon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azaltma yöntemleri ile veri 79354 satırdan 55817 satıra indirildi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 yöntem ile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çalıştı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İterasyon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1" y="2667000"/>
            <a:ext cx="8532440" cy="3332816"/>
          </a:xfrm>
        </p:spPr>
        <p:txBody>
          <a:bodyPr/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Başlangıçta 59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vardı, bu çok fazla olduğu için bazı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attributler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atıldı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Örneğin, kadın ve erkek başarı oranları hemen hemen aynı olduğu için cinsiyet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attributu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atıldı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Satır sayısı 45211 e indirildi</a:t>
            </a:r>
          </a:p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 SVM yöntemlerinin üçü de denendi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2528</TotalTime>
  <Words>710</Words>
  <Application>Microsoft Office PowerPoint</Application>
  <PresentationFormat>Ekran Gösterisi (4:3)</PresentationFormat>
  <Paragraphs>116</Paragraphs>
  <Slides>26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Algerian</vt:lpstr>
      <vt:lpstr>Arial</vt:lpstr>
      <vt:lpstr>Calibri</vt:lpstr>
      <vt:lpstr>Corbel</vt:lpstr>
      <vt:lpstr>Verdana</vt:lpstr>
      <vt:lpstr>Wingdings</vt:lpstr>
      <vt:lpstr>Paralaks</vt:lpstr>
      <vt:lpstr> T.C. GEBZE TEKNİK ÜNİVERSİTESİ Bilgisayar Mühendisliği Bölümü </vt:lpstr>
      <vt:lpstr>İş Tanımı ve Amaç</vt:lpstr>
      <vt:lpstr>Veri Kümesi Özellikleri</vt:lpstr>
      <vt:lpstr> USING DATA MINING FOR BANK DIRECT MARKETING:  AN APPLICATION OF THE CRISP-DM METHODOLOGY </vt:lpstr>
      <vt:lpstr>Kullanılan Teknikler</vt:lpstr>
      <vt:lpstr>Aşamalar</vt:lpstr>
      <vt:lpstr>1. İterasyon</vt:lpstr>
      <vt:lpstr>2. İterasyon</vt:lpstr>
      <vt:lpstr>3. İterasyon</vt:lpstr>
      <vt:lpstr>Sonuçlar</vt:lpstr>
      <vt:lpstr>Comparison of different non-statistical classification methods</vt:lpstr>
      <vt:lpstr>Amaç</vt:lpstr>
      <vt:lpstr>Kullanılan Teknikler</vt:lpstr>
      <vt:lpstr>Kullanılan Yazılımlar</vt:lpstr>
      <vt:lpstr>Sonuçlar</vt:lpstr>
      <vt:lpstr>TELE PAZARLAMA VERİLERİNİN BİRLİKTELİK KURALLARIYLA VE CRISP-DM YÖNTEMİYLE ANALİZ EDİLMESİ</vt:lpstr>
      <vt:lpstr>Aşamalar</vt:lpstr>
      <vt:lpstr>Kullanılan Teknik ve Yazılım</vt:lpstr>
      <vt:lpstr>Uygulama</vt:lpstr>
      <vt:lpstr>Uygulama</vt:lpstr>
      <vt:lpstr>Uygulama</vt:lpstr>
      <vt:lpstr>Sonuç</vt:lpstr>
      <vt:lpstr>Kullandığım Teknikler</vt:lpstr>
      <vt:lpstr>Sonuçlar 1</vt:lpstr>
      <vt:lpstr>Sonuçlar 2</vt:lpstr>
      <vt:lpstr>TEŞEKKÜRLER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Murat</dc:creator>
  <cp:lastModifiedBy>Murat ALTUNTAŞ</cp:lastModifiedBy>
  <cp:revision>46</cp:revision>
  <dcterms:created xsi:type="dcterms:W3CDTF">2016-05-01T20:33:50Z</dcterms:created>
  <dcterms:modified xsi:type="dcterms:W3CDTF">2016-05-03T15:11:59Z</dcterms:modified>
</cp:coreProperties>
</file>