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56" r:id="rId5"/>
    <p:sldId id="257" r:id="rId6"/>
    <p:sldId id="271" r:id="rId7"/>
    <p:sldId id="258" r:id="rId8"/>
    <p:sldId id="261" r:id="rId9"/>
    <p:sldId id="259" r:id="rId10"/>
    <p:sldId id="260" r:id="rId11"/>
    <p:sldId id="272" r:id="rId12"/>
    <p:sldId id="262" r:id="rId13"/>
    <p:sldId id="263" r:id="rId14"/>
    <p:sldId id="275" r:id="rId15"/>
    <p:sldId id="268" r:id="rId16"/>
    <p:sldId id="266" r:id="rId17"/>
    <p:sldId id="269" r:id="rId18"/>
    <p:sldId id="270"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6DAD"/>
    <a:srgbClr val="0D78C9"/>
    <a:srgbClr val="024C84"/>
    <a:srgbClr val="993200"/>
    <a:srgbClr val="4D4E44"/>
    <a:srgbClr val="176338"/>
    <a:srgbClr val="0F5D3F"/>
    <a:srgbClr val="ABC8D1"/>
    <a:srgbClr val="1B3049"/>
    <a:srgbClr val="5D3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p:cViewPr varScale="1">
        <p:scale>
          <a:sx n="114" d="100"/>
          <a:sy n="114" d="100"/>
        </p:scale>
        <p:origin x="288" y="114"/>
      </p:cViewPr>
      <p:guideLst>
        <p:guide orient="horz" pos="2160"/>
        <p:guide pos="3841"/>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02" d="100"/>
          <a:sy n="102" d="100"/>
        </p:scale>
        <p:origin x="352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993C83-2184-4286-ABE1-941A40B40C8F}" type="datetimeFigureOut">
              <a:rPr lang="en-US" smtClean="0"/>
              <a:pPr/>
              <a:t>5/4/2022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603001-E0F2-47E5-A338-816CC267AF60}" type="slidenum">
              <a:rPr lang="en-US" smtClean="0"/>
              <a:pPr/>
              <a:t>‹#›</a:t>
            </a:fld>
            <a:endParaRPr lang="en-US"/>
          </a:p>
        </p:txBody>
      </p:sp>
    </p:spTree>
    <p:extLst>
      <p:ext uri="{BB962C8B-B14F-4D97-AF65-F5344CB8AC3E}">
        <p14:creationId xmlns:p14="http://schemas.microsoft.com/office/powerpoint/2010/main" val="215365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53241F-7ED4-45AC-844C-15DB0D5F9CCD}" type="datetimeFigureOut">
              <a:rPr lang="en-US" smtClean="0"/>
              <a:pPr/>
              <a:t>5/4/2022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73B8C3-A209-4A55-9261-22C2A02B3159}" type="slidenum">
              <a:rPr lang="en-US" smtClean="0"/>
              <a:pPr/>
              <a:t>‹#›</a:t>
            </a:fld>
            <a:endParaRPr lang="en-US"/>
          </a:p>
        </p:txBody>
      </p:sp>
    </p:spTree>
    <p:extLst>
      <p:ext uri="{BB962C8B-B14F-4D97-AF65-F5344CB8AC3E}">
        <p14:creationId xmlns:p14="http://schemas.microsoft.com/office/powerpoint/2010/main" val="1744081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youtube.com/watch?v=Cd9yR64jwFo"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b="1" kern="1200" dirty="0">
                <a:solidFill>
                  <a:schemeClr val="tx1"/>
                </a:solidFill>
                <a:latin typeface="+mn-lt"/>
                <a:ea typeface="+mn-ea"/>
                <a:cs typeface="+mn-cs"/>
              </a:rPr>
              <a:t>Industries:</a:t>
            </a:r>
            <a:r>
              <a:rPr lang="en-US" sz="700" b="1" kern="1200" baseline="0" dirty="0">
                <a:solidFill>
                  <a:schemeClr val="tx1"/>
                </a:solidFill>
                <a:latin typeface="+mn-lt"/>
                <a:ea typeface="+mn-ea"/>
                <a:cs typeface="+mn-cs"/>
              </a:rPr>
              <a:t> </a:t>
            </a:r>
            <a:r>
              <a:rPr lang="en-US" sz="700" b="0" kern="1200" baseline="0" dirty="0">
                <a:solidFill>
                  <a:schemeClr val="tx1"/>
                </a:solidFill>
                <a:latin typeface="+mn-lt"/>
                <a:ea typeface="+mn-ea"/>
                <a:cs typeface="+mn-cs"/>
              </a:rPr>
              <a:t>Energy Production, Industrial Automation and Machinery</a:t>
            </a:r>
            <a:endParaRPr lang="en-US" sz="700" b="1"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b="1" kern="1200" dirty="0">
                <a:solidFill>
                  <a:schemeClr val="tx1"/>
                </a:solidFill>
                <a:latin typeface="+mn-lt"/>
                <a:ea typeface="+mn-ea"/>
                <a:cs typeface="+mn-cs"/>
              </a:rPr>
              <a:t>Application Areas: </a:t>
            </a:r>
            <a:r>
              <a:rPr lang="en-US" sz="700" b="0" kern="1200" dirty="0">
                <a:solidFill>
                  <a:schemeClr val="tx1"/>
                </a:solidFill>
                <a:latin typeface="+mn-lt"/>
                <a:ea typeface="+mn-ea"/>
                <a:cs typeface="+mn-cs"/>
              </a:rPr>
              <a:t>Control Systems, Embedded Systems, Power Electronics Control Design</a:t>
            </a:r>
            <a:endParaRPr lang="en-US" sz="700" b="1"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b="1" kern="1200" dirty="0">
                <a:solidFill>
                  <a:schemeClr val="tx1"/>
                </a:solidFill>
                <a:latin typeface="+mn-lt"/>
                <a:ea typeface="+mn-ea"/>
                <a:cs typeface="+mn-cs"/>
              </a:rPr>
              <a:t>Capabilities:</a:t>
            </a:r>
            <a:r>
              <a:rPr lang="en-US" sz="700" b="0" kern="1200" dirty="0">
                <a:solidFill>
                  <a:schemeClr val="tx1"/>
                </a:solidFill>
                <a:latin typeface="+mn-lt"/>
                <a:ea typeface="+mn-ea"/>
                <a:cs typeface="+mn-cs"/>
              </a:rPr>
              <a:t> Algorithm Development, Embedded Code Generation, Mathematical Modeling, Parallel Computing, Physical Modeling, Simulation and Model-Based Design, System Design and Simulation, Verification, Validation, and Test</a:t>
            </a:r>
          </a:p>
          <a:p>
            <a:pPr>
              <a:defRPr/>
            </a:pPr>
            <a:r>
              <a:rPr lang="en-US" sz="700" b="1" kern="1200" dirty="0">
                <a:solidFill>
                  <a:schemeClr val="tx1"/>
                </a:solidFill>
                <a:latin typeface="+mn-lt"/>
                <a:ea typeface="+mn-ea"/>
                <a:cs typeface="+mn-cs"/>
              </a:rPr>
              <a:t>Products Used: </a:t>
            </a:r>
            <a:r>
              <a:rPr lang="en-US" sz="700" b="0" kern="1200" dirty="0">
                <a:solidFill>
                  <a:schemeClr val="tx1"/>
                </a:solidFill>
                <a:latin typeface="+mn-lt"/>
                <a:ea typeface="+mn-ea"/>
                <a:cs typeface="+mn-cs"/>
              </a:rPr>
              <a:t>MATLAB, Simulink, Embedded Coder, HDL Coder, Parallel Computing Toolbox, Requirements Toolbox, </a:t>
            </a:r>
            <a:r>
              <a:rPr lang="en-US" sz="700" err="1"/>
              <a:t>Simscape</a:t>
            </a:r>
            <a:r>
              <a:rPr lang="en-US" sz="700" dirty="0"/>
              <a:t>, </a:t>
            </a:r>
            <a:r>
              <a:rPr lang="en-US" sz="700"/>
              <a:t>Simscape Electrical, Simulink</a:t>
            </a:r>
            <a:r>
              <a:rPr lang="en-US" sz="700" b="0" kern="1200">
                <a:solidFill>
                  <a:schemeClr val="tx1"/>
                </a:solidFill>
                <a:latin typeface="+mn-lt"/>
                <a:ea typeface="+mn-ea"/>
                <a:cs typeface="+mn-cs"/>
              </a:rPr>
              <a:t> Coverage, Simulink PLC Coder, Simulink Test</a:t>
            </a:r>
            <a:endParaRPr lang="en-US" sz="700" b="1" kern="120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kern="1200" dirty="0">
                <a:solidFill>
                  <a:schemeClr val="tx1"/>
                </a:solidFill>
                <a:latin typeface="+mn-lt"/>
                <a:ea typeface="+mn-ea"/>
                <a:cs typeface="+mn-cs"/>
              </a:rPr>
              <a:t>Country:</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Canada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a:solidFill>
                  <a:srgbClr val="C04C0B"/>
                </a:solidFill>
                <a:effectLst/>
                <a:latin typeface="Roboto" panose="02000000000000000000" pitchFamily="2" charset="0"/>
              </a:rPr>
              <a:t>EVLO Energy Storage Accelerates Development of Energy Management Systems with Model-Based Design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kern="1200" dirty="0">
              <a:solidFill>
                <a:schemeClr val="tx1"/>
              </a:solidFill>
              <a:latin typeface="+mn-lt"/>
              <a:ea typeface="+mn-ea"/>
              <a:cs typeface="+mn-cs"/>
            </a:endParaRPr>
          </a:p>
          <a:p>
            <a:pPr algn="l"/>
            <a:r>
              <a:rPr lang="en-US" sz="1050" b="0" i="0" dirty="0">
                <a:solidFill>
                  <a:srgbClr val="212121"/>
                </a:solidFill>
                <a:effectLst/>
                <a:latin typeface="Roboto" panose="02000000000000000000" pitchFamily="2" charset="0"/>
              </a:rPr>
              <a:t>Energy storage systems (ESS) play a vital role in enabling renewable energy sources to be safely and reliably integrated with the grid. These systems perform </a:t>
            </a:r>
            <a:r>
              <a:rPr lang="en-US" sz="1050" b="0" i="1" dirty="0">
                <a:solidFill>
                  <a:srgbClr val="212121"/>
                </a:solidFill>
                <a:effectLst/>
                <a:latin typeface="Roboto" panose="02000000000000000000" pitchFamily="2" charset="0"/>
              </a:rPr>
              <a:t>power smoothing</a:t>
            </a:r>
            <a:r>
              <a:rPr lang="en-US" sz="1050" b="0" i="0" dirty="0">
                <a:solidFill>
                  <a:srgbClr val="212121"/>
                </a:solidFill>
                <a:effectLst/>
                <a:latin typeface="Roboto" panose="02000000000000000000" pitchFamily="2" charset="0"/>
              </a:rPr>
              <a:t>—absorbing or injecting power as needed to reduce fluctuations that are common with wind and solar power sources, and they also perform reserve management and frequency control functions for hydroelectric sources.</a:t>
            </a:r>
          </a:p>
          <a:p>
            <a:pPr algn="l"/>
            <a:endParaRPr lang="en-US" sz="1050" b="0" i="0" dirty="0">
              <a:solidFill>
                <a:srgbClr val="212121"/>
              </a:solidFill>
              <a:effectLst/>
              <a:latin typeface="Roboto" panose="02000000000000000000" pitchFamily="2" charset="0"/>
            </a:endParaRPr>
          </a:p>
          <a:p>
            <a:pPr algn="l"/>
            <a:r>
              <a:rPr lang="en-US" sz="1050" b="0" i="0" dirty="0">
                <a:solidFill>
                  <a:srgbClr val="212121"/>
                </a:solidFill>
                <a:effectLst/>
                <a:latin typeface="Roboto" panose="02000000000000000000" pitchFamily="2" charset="0"/>
              </a:rPr>
              <a:t>Large-scale ESS incorporate multiple racks of battery cells, inverters, interconnection hardware, temperature controls, and other components. An efficient energy management system (EMS) ensures that all ESS components work well together to maximize performance and the lifespan of the entire system. Due to the complexity and difficulty of testing on real hardware, developing software for an EMS is often a time-consuming, labor-intensive process.</a:t>
            </a:r>
          </a:p>
          <a:p>
            <a:pPr algn="l"/>
            <a:endParaRPr lang="en-US" sz="1050" b="0" i="0" dirty="0">
              <a:solidFill>
                <a:srgbClr val="212121"/>
              </a:solidFill>
              <a:effectLst/>
              <a:latin typeface="Roboto" panose="02000000000000000000" pitchFamily="2" charset="0"/>
            </a:endParaRPr>
          </a:p>
          <a:p>
            <a:pPr algn="l"/>
            <a:r>
              <a:rPr lang="en-US" sz="1050" b="0" i="0" dirty="0">
                <a:solidFill>
                  <a:srgbClr val="212121"/>
                </a:solidFill>
                <a:effectLst/>
                <a:latin typeface="Roboto" panose="02000000000000000000" pitchFamily="2" charset="0"/>
              </a:rPr>
              <a:t>Engineers at EVLO, a subsidiary of Hydro-Québec, use Model-Based Design with MATLAB and Simulink to accelerate the development of EMS for utility-scale energy storage systems. “Writing—and later maintaining—code for an EMS is resource intensive; it requires a lot of manpower,” says </a:t>
            </a:r>
            <a:r>
              <a:rPr lang="en-US" sz="1050" b="0" i="0" dirty="0" err="1">
                <a:solidFill>
                  <a:srgbClr val="212121"/>
                </a:solidFill>
                <a:effectLst/>
                <a:latin typeface="Roboto" panose="02000000000000000000" pitchFamily="2" charset="0"/>
              </a:rPr>
              <a:t>Adile</a:t>
            </a:r>
            <a:r>
              <a:rPr lang="en-US" sz="1050" b="0" i="0" dirty="0">
                <a:solidFill>
                  <a:srgbClr val="212121"/>
                </a:solidFill>
                <a:effectLst/>
                <a:latin typeface="Roboto" panose="02000000000000000000" pitchFamily="2" charset="0"/>
              </a:rPr>
              <a:t> </a:t>
            </a:r>
            <a:r>
              <a:rPr lang="en-US" sz="1050" b="0" i="0" dirty="0" err="1">
                <a:solidFill>
                  <a:srgbClr val="212121"/>
                </a:solidFill>
                <a:effectLst/>
                <a:latin typeface="Roboto" panose="02000000000000000000" pitchFamily="2" charset="0"/>
              </a:rPr>
              <a:t>Ajaja</a:t>
            </a:r>
            <a:r>
              <a:rPr lang="en-US" sz="1050" b="0" i="0" dirty="0">
                <a:solidFill>
                  <a:srgbClr val="212121"/>
                </a:solidFill>
                <a:effectLst/>
                <a:latin typeface="Roboto" panose="02000000000000000000" pitchFamily="2" charset="0"/>
              </a:rPr>
              <a:t>, senior software team manager at EVLO. “With Model-Based Design we can focus on the EMS design itself, which is what provides direct value to the customer, verify the design through simulation, and then generate code for a variety of deployment options, including PLCs and embedded processors.”</a:t>
            </a:r>
          </a:p>
          <a:p>
            <a:pPr algn="l"/>
            <a:endParaRPr lang="en-US" sz="1050" b="0" dirty="0">
              <a:solidFill>
                <a:srgbClr val="212121"/>
              </a:solidFill>
              <a:effectLst/>
              <a:latin typeface="Roboto" panose="02000000000000000000" pitchFamily="2" charset="0"/>
            </a:endParaRPr>
          </a:p>
          <a:p>
            <a:pPr algn="l"/>
            <a:r>
              <a:rPr lang="en-US" sz="1050" b="1" dirty="0">
                <a:solidFill>
                  <a:srgbClr val="212121"/>
                </a:solidFill>
                <a:effectLst/>
                <a:latin typeface="Roboto" panose="02000000000000000000" pitchFamily="2" charset="0"/>
              </a:rPr>
              <a:t>Challenge</a:t>
            </a:r>
          </a:p>
          <a:p>
            <a:pPr algn="l"/>
            <a:endParaRPr lang="en-US" sz="1050" b="1" dirty="0">
              <a:solidFill>
                <a:srgbClr val="212121"/>
              </a:solidFill>
              <a:effectLst/>
              <a:latin typeface="Roboto" panose="02000000000000000000" pitchFamily="2" charset="0"/>
            </a:endParaRPr>
          </a:p>
          <a:p>
            <a:pPr algn="l"/>
            <a:r>
              <a:rPr lang="en-US" sz="1050" b="0" i="0" dirty="0">
                <a:solidFill>
                  <a:srgbClr val="212121"/>
                </a:solidFill>
                <a:effectLst/>
                <a:latin typeface="Roboto" panose="02000000000000000000" pitchFamily="2" charset="0"/>
              </a:rPr>
              <a:t>When a battery cell is charged and discharged frequently it generates heat, leading to performance degradation and diminished useful life of the cell. Although EVLO systems are designed with lithium iron phosphate cells that have greater thermal stability than lithium-ion cells, EVLO engineers need to implement intelligent control strategies that distribute charging and discharging across all available cells to minimize heat generation and its adverse effects.</a:t>
            </a:r>
          </a:p>
          <a:p>
            <a:pPr algn="l"/>
            <a:endParaRPr lang="en-US" sz="1050" b="0" i="0" dirty="0">
              <a:solidFill>
                <a:srgbClr val="212121"/>
              </a:solidFill>
              <a:effectLst/>
              <a:latin typeface="Roboto" panose="02000000000000000000" pitchFamily="2" charset="0"/>
            </a:endParaRPr>
          </a:p>
          <a:p>
            <a:pPr algn="l"/>
            <a:r>
              <a:rPr lang="en-US" sz="1050" b="0" i="0" dirty="0">
                <a:solidFill>
                  <a:srgbClr val="212121"/>
                </a:solidFill>
                <a:effectLst/>
                <a:latin typeface="Roboto" panose="02000000000000000000" pitchFamily="2" charset="0"/>
              </a:rPr>
              <a:t>Because validating and verifying control strategies directly on 500-kWh and 1-MWh ESS is not practical, EVLO needed a way to build complete plant models that incorporate available </a:t>
            </a:r>
            <a:r>
              <a:rPr lang="en-US" sz="1050" b="0" i="0" dirty="0" err="1">
                <a:solidFill>
                  <a:srgbClr val="212121"/>
                </a:solidFill>
                <a:effectLst/>
                <a:latin typeface="Roboto" panose="02000000000000000000" pitchFamily="2" charset="0"/>
              </a:rPr>
              <a:t>submodels</a:t>
            </a:r>
            <a:r>
              <a:rPr lang="en-US" sz="1050" b="0" i="0" dirty="0">
                <a:solidFill>
                  <a:srgbClr val="212121"/>
                </a:solidFill>
                <a:effectLst/>
                <a:latin typeface="Roboto" panose="02000000000000000000" pitchFamily="2" charset="0"/>
              </a:rPr>
              <a:t> from third-party component suppliers. Finally, to accelerate implementation, the team wanted to avoid handwriting code and instead generate code for a variety of target platforms.</a:t>
            </a:r>
          </a:p>
          <a:p>
            <a:pPr algn="l"/>
            <a:endParaRPr lang="en-US" sz="1050" b="0" i="0" dirty="0">
              <a:solidFill>
                <a:srgbClr val="212121"/>
              </a:solidFill>
              <a:effectLst/>
              <a:latin typeface="Roboto" panose="02000000000000000000" pitchFamily="2" charset="0"/>
            </a:endParaRPr>
          </a:p>
          <a:p>
            <a:pPr lvl="1" algn="l"/>
            <a:r>
              <a:rPr lang="en-US" sz="1400" b="0" i="1" dirty="0">
                <a:solidFill>
                  <a:srgbClr val="616161"/>
                </a:solidFill>
                <a:effectLst/>
                <a:latin typeface="Roboto" panose="02000000000000000000" pitchFamily="2" charset="0"/>
              </a:rPr>
              <a:t>“When we sell an energy storage system, our customers often need to verify that it will work on their grids, so we provide them with the same Simulink plant model that we used to develop our EMS software suite. As a result, we are able to run accurate simulations before installing any equipment on the client’s grid, and can provide this service at a competitive cost.”</a:t>
            </a:r>
          </a:p>
          <a:p>
            <a:pPr lvl="1"/>
            <a:r>
              <a:rPr lang="en-US" sz="1400" i="1" dirty="0"/>
              <a:t> - </a:t>
            </a:r>
            <a:r>
              <a:rPr lang="en-US" sz="1400" i="1" dirty="0" err="1">
                <a:effectLst/>
              </a:rPr>
              <a:t>Adile</a:t>
            </a:r>
            <a:r>
              <a:rPr lang="en-US" sz="1400" i="1" dirty="0">
                <a:effectLst/>
              </a:rPr>
              <a:t> </a:t>
            </a:r>
            <a:r>
              <a:rPr lang="en-US" sz="1400" i="1" dirty="0" err="1">
                <a:effectLst/>
              </a:rPr>
              <a:t>Ajaja</a:t>
            </a:r>
            <a:r>
              <a:rPr lang="en-US" sz="1400" i="1" dirty="0">
                <a:effectLst/>
              </a:rPr>
              <a:t>, EVLO</a:t>
            </a:r>
            <a:endParaRPr lang="en-US" sz="1050" b="0" i="1" dirty="0">
              <a:solidFill>
                <a:srgbClr val="212121"/>
              </a:solidFill>
              <a:effectLst/>
              <a:latin typeface="Roboto" panose="02000000000000000000" pitchFamily="2" charset="0"/>
            </a:endParaRPr>
          </a:p>
          <a:p>
            <a:pPr algn="l"/>
            <a:endParaRPr lang="en-US" sz="1050" b="1" dirty="0">
              <a:solidFill>
                <a:srgbClr val="212121"/>
              </a:solidFill>
              <a:effectLst/>
              <a:latin typeface="Roboto" panose="02000000000000000000" pitchFamily="2" charset="0"/>
            </a:endParaRPr>
          </a:p>
          <a:p>
            <a:pPr algn="l"/>
            <a:r>
              <a:rPr lang="en-US" sz="1050" b="1" dirty="0">
                <a:solidFill>
                  <a:srgbClr val="212121"/>
                </a:solidFill>
                <a:effectLst/>
                <a:latin typeface="Roboto" panose="02000000000000000000" pitchFamily="2" charset="0"/>
              </a:rPr>
              <a:t>Solution</a:t>
            </a:r>
          </a:p>
          <a:p>
            <a:pPr algn="l"/>
            <a:endParaRPr lang="en-US" sz="1050" b="0" i="0" dirty="0">
              <a:solidFill>
                <a:srgbClr val="212121"/>
              </a:solidFill>
              <a:effectLst/>
              <a:latin typeface="Roboto" panose="02000000000000000000" pitchFamily="2" charset="0"/>
            </a:endParaRPr>
          </a:p>
          <a:p>
            <a:pPr algn="l"/>
            <a:r>
              <a:rPr lang="en-US" sz="1050" b="0" i="0" dirty="0">
                <a:solidFill>
                  <a:srgbClr val="212121"/>
                </a:solidFill>
                <a:effectLst/>
                <a:latin typeface="Roboto" panose="02000000000000000000" pitchFamily="2" charset="0"/>
              </a:rPr>
              <a:t>In their design workflow, EVLO engineers use Simulink</a:t>
            </a:r>
            <a:r>
              <a:rPr lang="en-US" sz="1050" b="0" i="0" baseline="30000" dirty="0">
                <a:solidFill>
                  <a:srgbClr val="212121"/>
                </a:solidFill>
                <a:effectLst/>
                <a:latin typeface="Roboto" panose="02000000000000000000" pitchFamily="2" charset="0"/>
              </a:rPr>
              <a:t>®</a:t>
            </a:r>
            <a:r>
              <a:rPr lang="en-US" sz="1050" b="0" i="0" dirty="0">
                <a:solidFill>
                  <a:srgbClr val="212121"/>
                </a:solidFill>
                <a:effectLst/>
                <a:latin typeface="Roboto" panose="02000000000000000000" pitchFamily="2" charset="0"/>
              </a:rPr>
              <a:t> to model both the EMS controller and plant.</a:t>
            </a:r>
          </a:p>
          <a:p>
            <a:pPr algn="l"/>
            <a:endParaRPr lang="en-US" sz="1050" b="0" i="0" dirty="0">
              <a:solidFill>
                <a:srgbClr val="212121"/>
              </a:solidFill>
              <a:effectLst/>
              <a:latin typeface="Roboto" panose="02000000000000000000" pitchFamily="2" charset="0"/>
            </a:endParaRPr>
          </a:p>
          <a:p>
            <a:pPr algn="l"/>
            <a:r>
              <a:rPr lang="en-US" sz="1050" b="0" i="0" dirty="0">
                <a:solidFill>
                  <a:srgbClr val="212121"/>
                </a:solidFill>
                <a:effectLst/>
                <a:latin typeface="Roboto" panose="02000000000000000000" pitchFamily="2" charset="0"/>
              </a:rPr>
              <a:t>Working in Simulink with </a:t>
            </a:r>
            <a:r>
              <a:rPr lang="en-US" sz="1050" b="0" i="0" dirty="0" err="1">
                <a:solidFill>
                  <a:srgbClr val="212121"/>
                </a:solidFill>
                <a:effectLst/>
                <a:latin typeface="Roboto" panose="02000000000000000000" pitchFamily="2" charset="0"/>
              </a:rPr>
              <a:t>Stateflow</a:t>
            </a:r>
            <a:r>
              <a:rPr lang="en-US" sz="1050" b="0" i="0" baseline="30000" dirty="0">
                <a:solidFill>
                  <a:srgbClr val="212121"/>
                </a:solidFill>
                <a:effectLst/>
                <a:latin typeface="Roboto" panose="02000000000000000000" pitchFamily="2" charset="0"/>
              </a:rPr>
              <a:t>®</a:t>
            </a:r>
            <a:r>
              <a:rPr lang="en-US" sz="1050" b="0" i="0" dirty="0">
                <a:solidFill>
                  <a:srgbClr val="212121"/>
                </a:solidFill>
                <a:effectLst/>
                <a:latin typeface="Roboto" panose="02000000000000000000" pitchFamily="2" charset="0"/>
              </a:rPr>
              <a:t>, the engineers model the controller in multiple layers: a hardware abstraction layer that provides an interface to the inverter and other EMS components, an application layer that includes power smoothing and frequency control algorithms, and an optimization layer that maximizes power efficiency and component longevity.</a:t>
            </a:r>
          </a:p>
          <a:p>
            <a:pPr algn="l"/>
            <a:endParaRPr lang="en-US" sz="1050" b="0" i="0" dirty="0">
              <a:solidFill>
                <a:srgbClr val="212121"/>
              </a:solidFill>
              <a:effectLst/>
              <a:latin typeface="Roboto" panose="02000000000000000000" pitchFamily="2" charset="0"/>
            </a:endParaRPr>
          </a:p>
          <a:p>
            <a:pPr algn="l"/>
            <a:r>
              <a:rPr lang="en-US" sz="1050" b="0" i="0" dirty="0">
                <a:solidFill>
                  <a:srgbClr val="212121"/>
                </a:solidFill>
                <a:effectLst/>
                <a:latin typeface="Roboto" panose="02000000000000000000" pitchFamily="2" charset="0"/>
              </a:rPr>
              <a:t>The engineers use Requirements Toolbox™ to link system and high-level requirements in IBM</a:t>
            </a:r>
            <a:r>
              <a:rPr lang="en-US" sz="1050" b="0" i="0" baseline="30000" dirty="0">
                <a:solidFill>
                  <a:srgbClr val="212121"/>
                </a:solidFill>
                <a:effectLst/>
                <a:latin typeface="Roboto" panose="02000000000000000000" pitchFamily="2" charset="0"/>
              </a:rPr>
              <a:t>®</a:t>
            </a:r>
            <a:r>
              <a:rPr lang="en-US" sz="1050" b="0" i="0" dirty="0">
                <a:solidFill>
                  <a:srgbClr val="212121"/>
                </a:solidFill>
                <a:effectLst/>
                <a:latin typeface="Roboto" panose="02000000000000000000" pitchFamily="2" charset="0"/>
              </a:rPr>
              <a:t> DOORS</a:t>
            </a:r>
            <a:r>
              <a:rPr lang="en-US" sz="1050" b="0" i="0" baseline="30000" dirty="0">
                <a:solidFill>
                  <a:srgbClr val="212121"/>
                </a:solidFill>
                <a:effectLst/>
                <a:latin typeface="Roboto" panose="02000000000000000000" pitchFamily="2" charset="0"/>
              </a:rPr>
              <a:t>®</a:t>
            </a:r>
            <a:r>
              <a:rPr lang="en-US" sz="1050" b="0" i="0" dirty="0">
                <a:solidFill>
                  <a:srgbClr val="212121"/>
                </a:solidFill>
                <a:effectLst/>
                <a:latin typeface="Roboto" panose="02000000000000000000" pitchFamily="2" charset="0"/>
              </a:rPr>
              <a:t> Next to corresponding elements of the Simulink controller model and later to test cases used to verify the requirements.</a:t>
            </a:r>
          </a:p>
          <a:p>
            <a:pPr algn="l"/>
            <a:endParaRPr lang="en-US" sz="1050" b="0" i="0" dirty="0">
              <a:solidFill>
                <a:srgbClr val="212121"/>
              </a:solidFill>
              <a:effectLst/>
              <a:latin typeface="Roboto" panose="02000000000000000000" pitchFamily="2" charset="0"/>
            </a:endParaRPr>
          </a:p>
          <a:p>
            <a:pPr algn="l"/>
            <a:r>
              <a:rPr lang="en-US" sz="1050" b="0" i="0" dirty="0">
                <a:solidFill>
                  <a:srgbClr val="212121"/>
                </a:solidFill>
                <a:effectLst/>
                <a:latin typeface="Roboto" panose="02000000000000000000" pitchFamily="2" charset="0"/>
              </a:rPr>
              <a:t>Continuing to work in Simulink, the engineers model the ESS plant and each of its components. In some cases, component suppliers provide a Simulink model that can be incorporated directly into the plant model. Otherwise, EVLO engineers model the component themselves using </a:t>
            </a:r>
            <a:r>
              <a:rPr lang="en-US" sz="1050" b="0" i="0" dirty="0" err="1">
                <a:solidFill>
                  <a:srgbClr val="212121"/>
                </a:solidFill>
                <a:effectLst/>
                <a:latin typeface="Roboto" panose="02000000000000000000" pitchFamily="2" charset="0"/>
              </a:rPr>
              <a:t>Simscape</a:t>
            </a:r>
            <a:r>
              <a:rPr lang="en-US" sz="1050" b="0" i="0" dirty="0">
                <a:solidFill>
                  <a:srgbClr val="212121"/>
                </a:solidFill>
                <a:effectLst/>
                <a:latin typeface="Roboto" panose="02000000000000000000" pitchFamily="2" charset="0"/>
              </a:rPr>
              <a:t>™ and </a:t>
            </a:r>
            <a:r>
              <a:rPr lang="en-US" sz="1050" b="0" i="0" dirty="0" err="1">
                <a:solidFill>
                  <a:srgbClr val="212121"/>
                </a:solidFill>
                <a:effectLst/>
                <a:latin typeface="Roboto" panose="02000000000000000000" pitchFamily="2" charset="0"/>
              </a:rPr>
              <a:t>Simscape</a:t>
            </a:r>
            <a:r>
              <a:rPr lang="en-US" sz="1050" b="0" i="0" dirty="0">
                <a:solidFill>
                  <a:srgbClr val="212121"/>
                </a:solidFill>
                <a:effectLst/>
                <a:latin typeface="Roboto" panose="02000000000000000000" pitchFamily="2" charset="0"/>
              </a:rPr>
              <a:t> Electrical™.</a:t>
            </a:r>
          </a:p>
          <a:p>
            <a:pPr algn="l"/>
            <a:endParaRPr lang="en-US" sz="1050" b="0" i="0" dirty="0">
              <a:solidFill>
                <a:srgbClr val="212121"/>
              </a:solidFill>
              <a:effectLst/>
              <a:latin typeface="Roboto" panose="02000000000000000000" pitchFamily="2" charset="0"/>
            </a:endParaRPr>
          </a:p>
          <a:p>
            <a:pPr algn="l"/>
            <a:r>
              <a:rPr lang="en-US" sz="1050" b="0" i="0" dirty="0">
                <a:solidFill>
                  <a:srgbClr val="212121"/>
                </a:solidFill>
                <a:effectLst/>
                <a:latin typeface="Roboto" panose="02000000000000000000" pitchFamily="2" charset="0"/>
              </a:rPr>
              <a:t>The team runs a series of simulations with the controller and plant models to verify the design. They run Model Advisor checks to ensure their models comply with high-integrity guidelines, and they use Simulink Design Verifier™ to identify division by zero and other design errors.</a:t>
            </a:r>
          </a:p>
          <a:p>
            <a:pPr algn="l"/>
            <a:endParaRPr lang="en-US" sz="1050" b="0" i="0" dirty="0">
              <a:solidFill>
                <a:srgbClr val="212121"/>
              </a:solidFill>
              <a:effectLst/>
              <a:latin typeface="Roboto" panose="02000000000000000000" pitchFamily="2" charset="0"/>
            </a:endParaRPr>
          </a:p>
          <a:p>
            <a:pPr algn="l"/>
            <a:r>
              <a:rPr lang="en-US" sz="1050" b="0" i="0" dirty="0">
                <a:solidFill>
                  <a:srgbClr val="212121"/>
                </a:solidFill>
                <a:effectLst/>
                <a:latin typeface="Roboto" panose="02000000000000000000" pitchFamily="2" charset="0"/>
              </a:rPr>
              <a:t>Using Simulink Test™, the team creates test cases based on the model simulations. The test cases are executed as part of the team’s continuous integration process on a multicore workstation using Parallel Computing Toolbox™. As the tests run, </a:t>
            </a:r>
          </a:p>
          <a:p>
            <a:pPr algn="l"/>
            <a:r>
              <a:rPr lang="en-US" sz="1050" b="0" i="0" dirty="0">
                <a:solidFill>
                  <a:srgbClr val="212121"/>
                </a:solidFill>
                <a:effectLst/>
                <a:latin typeface="Roboto" panose="02000000000000000000" pitchFamily="2" charset="0"/>
              </a:rPr>
              <a:t>Simulink Coverage™ analyzes model coverage and identifies untested elements of the controller model.</a:t>
            </a:r>
          </a:p>
          <a:p>
            <a:pPr algn="l"/>
            <a:endParaRPr lang="en-US" sz="1050" b="0" i="0" dirty="0">
              <a:solidFill>
                <a:srgbClr val="212121"/>
              </a:solidFill>
              <a:effectLst/>
              <a:latin typeface="Roboto" panose="02000000000000000000" pitchFamily="2" charset="0"/>
            </a:endParaRPr>
          </a:p>
          <a:p>
            <a:pPr algn="l"/>
            <a:r>
              <a:rPr lang="en-US" sz="1050" b="0" i="0" dirty="0">
                <a:solidFill>
                  <a:srgbClr val="212121"/>
                </a:solidFill>
                <a:effectLst/>
                <a:latin typeface="Roboto" panose="02000000000000000000" pitchFamily="2" charset="0"/>
              </a:rPr>
              <a:t>Depending on the target deployment hardware, the engineers generate code from the controller model using Simulink PLC Coder™ or Embedded Coder™. They also generate code from the plant model using Simulink Coder™; they then use this code for hardware-in-the-loop regression tests.</a:t>
            </a:r>
          </a:p>
          <a:p>
            <a:pPr algn="l"/>
            <a:endParaRPr lang="en-US" sz="1050" b="0" i="0" dirty="0">
              <a:solidFill>
                <a:srgbClr val="212121"/>
              </a:solidFill>
              <a:effectLst/>
              <a:latin typeface="Roboto" panose="02000000000000000000" pitchFamily="2" charset="0"/>
            </a:endParaRPr>
          </a:p>
          <a:p>
            <a:pPr algn="l"/>
            <a:r>
              <a:rPr lang="en-US" sz="1050" b="0" i="0" dirty="0">
                <a:solidFill>
                  <a:srgbClr val="212121"/>
                </a:solidFill>
                <a:effectLst/>
                <a:latin typeface="Roboto" panose="02000000000000000000" pitchFamily="2" charset="0"/>
              </a:rPr>
              <a:t>EVLO is expanding the use of Model-Based Design to other product lines, including electric vehicle charging stations, for which HDL code is generated from the model for FPGA deployment.</a:t>
            </a:r>
          </a:p>
          <a:p>
            <a:pPr algn="l"/>
            <a:endParaRPr lang="en-US" sz="1050" b="0" dirty="0">
              <a:solidFill>
                <a:srgbClr val="212121"/>
              </a:solidFill>
              <a:effectLst/>
              <a:latin typeface="Roboto" panose="02000000000000000000" pitchFamily="2" charset="0"/>
            </a:endParaRPr>
          </a:p>
          <a:p>
            <a:pPr algn="l"/>
            <a:r>
              <a:rPr lang="en-US" sz="1050" b="1" dirty="0">
                <a:solidFill>
                  <a:srgbClr val="212121"/>
                </a:solidFill>
                <a:effectLst/>
                <a:latin typeface="Roboto" panose="02000000000000000000" pitchFamily="2" charset="0"/>
              </a:rPr>
              <a:t>Results</a:t>
            </a:r>
          </a:p>
          <a:p>
            <a:pPr algn="l"/>
            <a:endParaRPr lang="en-US" sz="1050" b="1" dirty="0">
              <a:solidFill>
                <a:srgbClr val="212121"/>
              </a:solidFill>
              <a:effectLst/>
              <a:latin typeface="Roboto" panose="02000000000000000000" pitchFamily="2" charset="0"/>
            </a:endParaRPr>
          </a:p>
          <a:p>
            <a:pPr marL="171450" indent="-171450" algn="l">
              <a:buFont typeface="Arial" panose="020B0604020202020204" pitchFamily="34" charset="0"/>
              <a:buChar char="•"/>
            </a:pPr>
            <a:r>
              <a:rPr lang="en-US" sz="1050" b="1" i="0" dirty="0">
                <a:solidFill>
                  <a:srgbClr val="212121"/>
                </a:solidFill>
                <a:effectLst/>
                <a:latin typeface="Roboto" panose="02000000000000000000" pitchFamily="2" charset="0"/>
              </a:rPr>
              <a:t>Algorithms prototyped in hours</a:t>
            </a:r>
            <a:r>
              <a:rPr lang="en-US" sz="1050" b="0" i="0" dirty="0">
                <a:solidFill>
                  <a:srgbClr val="212121"/>
                </a:solidFill>
                <a:effectLst/>
                <a:latin typeface="Roboto" panose="02000000000000000000" pitchFamily="2" charset="0"/>
              </a:rPr>
              <a:t>. “With Model-Based Design, we can prototype and test an early version of our algorithm much faster than is possible with traditional methods,” says </a:t>
            </a:r>
            <a:r>
              <a:rPr lang="en-US" sz="1050" b="0" i="0" dirty="0" err="1">
                <a:solidFill>
                  <a:srgbClr val="212121"/>
                </a:solidFill>
                <a:effectLst/>
                <a:latin typeface="Roboto" panose="02000000000000000000" pitchFamily="2" charset="0"/>
              </a:rPr>
              <a:t>Ajaja</a:t>
            </a:r>
            <a:r>
              <a:rPr lang="en-US" sz="1050" b="0" i="0" dirty="0">
                <a:solidFill>
                  <a:srgbClr val="212121"/>
                </a:solidFill>
                <a:effectLst/>
                <a:latin typeface="Roboto" panose="02000000000000000000" pitchFamily="2" charset="0"/>
              </a:rPr>
              <a:t>. “In a matter of hours, we can create a fully-functional prototype that would take several days without Simulink and code generation.”</a:t>
            </a:r>
          </a:p>
          <a:p>
            <a:pPr marL="171450" indent="-171450" algn="l">
              <a:buFont typeface="Arial" panose="020B0604020202020204" pitchFamily="34" charset="0"/>
              <a:buChar char="•"/>
            </a:pPr>
            <a:r>
              <a:rPr lang="en-US" sz="1050" b="1" i="0" dirty="0">
                <a:solidFill>
                  <a:srgbClr val="212121"/>
                </a:solidFill>
                <a:effectLst/>
                <a:latin typeface="Roboto" panose="02000000000000000000" pitchFamily="2" charset="0"/>
              </a:rPr>
              <a:t>Reusable virtual ESS deployed</a:t>
            </a:r>
            <a:r>
              <a:rPr lang="en-US" sz="1050" b="0" i="0" dirty="0">
                <a:solidFill>
                  <a:srgbClr val="212121"/>
                </a:solidFill>
                <a:effectLst/>
                <a:latin typeface="Roboto" panose="02000000000000000000" pitchFamily="2" charset="0"/>
              </a:rPr>
              <a:t>. “We have a compiled instance of our Simulink plant model running on a virtual machine in the lab,” notes </a:t>
            </a:r>
            <a:r>
              <a:rPr lang="en-US" sz="1050" b="0" i="0" dirty="0" err="1">
                <a:solidFill>
                  <a:srgbClr val="212121"/>
                </a:solidFill>
                <a:effectLst/>
                <a:latin typeface="Roboto" panose="02000000000000000000" pitchFamily="2" charset="0"/>
              </a:rPr>
              <a:t>Ajaja</a:t>
            </a:r>
            <a:r>
              <a:rPr lang="en-US" sz="1050" b="0" i="0" dirty="0">
                <a:solidFill>
                  <a:srgbClr val="212121"/>
                </a:solidFill>
                <a:effectLst/>
                <a:latin typeface="Roboto" panose="02000000000000000000" pitchFamily="2" charset="0"/>
              </a:rPr>
              <a:t>. “That’s an advantage for us because we can use this setup instead of a real ESS to test controllers, and we can reuse it to train operators and to provide demonstrations for potential customers.”</a:t>
            </a:r>
          </a:p>
          <a:p>
            <a:pPr marL="171450" indent="-171450" algn="l">
              <a:buFont typeface="Arial" panose="020B0604020202020204" pitchFamily="34" charset="0"/>
              <a:buChar char="•"/>
            </a:pPr>
            <a:r>
              <a:rPr lang="en-US" sz="1050" b="1" i="0" dirty="0">
                <a:solidFill>
                  <a:srgbClr val="212121"/>
                </a:solidFill>
                <a:effectLst/>
                <a:latin typeface="Roboto" panose="02000000000000000000" pitchFamily="2" charset="0"/>
              </a:rPr>
              <a:t>Quality continuously improved</a:t>
            </a:r>
            <a:r>
              <a:rPr lang="en-US" sz="1050" b="0" i="0" dirty="0">
                <a:solidFill>
                  <a:srgbClr val="212121"/>
                </a:solidFill>
                <a:effectLst/>
                <a:latin typeface="Roboto" panose="02000000000000000000" pitchFamily="2" charset="0"/>
              </a:rPr>
              <a:t>. “Simulink supports our full development life cycle, from requirements to desktop and HIL simulations and regression tests, so we can perform every step of the V-model in a single environment,” says </a:t>
            </a:r>
            <a:r>
              <a:rPr lang="en-US" sz="1050" b="0" i="0" dirty="0" err="1">
                <a:solidFill>
                  <a:srgbClr val="212121"/>
                </a:solidFill>
                <a:effectLst/>
                <a:latin typeface="Roboto" panose="02000000000000000000" pitchFamily="2" charset="0"/>
              </a:rPr>
              <a:t>Ajaja</a:t>
            </a:r>
            <a:r>
              <a:rPr lang="en-US" sz="1050" b="0" i="0" dirty="0">
                <a:solidFill>
                  <a:srgbClr val="212121"/>
                </a:solidFill>
                <a:effectLst/>
                <a:latin typeface="Roboto" panose="02000000000000000000" pitchFamily="2" charset="0"/>
              </a:rPr>
              <a:t>. “This is important to us because it enables us to maintain and improve the quality of our software over time.”</a:t>
            </a:r>
          </a:p>
          <a:p>
            <a:pPr marL="171450" indent="-171450" algn="l">
              <a:buFont typeface="Arial" panose="020B0604020202020204" pitchFamily="34" charset="0"/>
              <a:buChar char="•"/>
            </a:pPr>
            <a:endParaRPr lang="en-US" sz="1050" b="0" i="0" dirty="0">
              <a:solidFill>
                <a:srgbClr val="212121"/>
              </a:solidFill>
              <a:effectLst/>
              <a:latin typeface="Roboto" panose="02000000000000000000" pitchFamily="2" charset="0"/>
            </a:endParaRPr>
          </a:p>
          <a:p>
            <a:pPr marL="0" indent="0" algn="l">
              <a:buFont typeface="Arial" panose="020B0604020202020204" pitchFamily="34" charset="0"/>
              <a:buNone/>
            </a:pPr>
            <a:endParaRPr lang="en-US" sz="1050" b="0" i="0" dirty="0">
              <a:solidFill>
                <a:srgbClr val="212121"/>
              </a:solidFill>
              <a:effectLst/>
              <a:latin typeface="Roboto" panose="02000000000000000000" pitchFamily="2" charset="0"/>
            </a:endParaRPr>
          </a:p>
          <a:p>
            <a:pPr marL="0" indent="0" algn="l">
              <a:buFont typeface="Arial" panose="020B0604020202020204" pitchFamily="34" charset="0"/>
              <a:buNone/>
            </a:pPr>
            <a:r>
              <a:rPr lang="en-US" sz="1050" b="0" i="1" dirty="0">
                <a:solidFill>
                  <a:srgbClr val="212121"/>
                </a:solidFill>
                <a:effectLst/>
                <a:latin typeface="Roboto" panose="02000000000000000000" pitchFamily="2" charset="0"/>
              </a:rPr>
              <a:t>Learn more about EVLO: www.evloenergy.com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D73B8C3-A209-4A55-9261-22C2A02B3159}" type="slidenum">
              <a:rPr lang="en-US" smtClean="0"/>
              <a:pPr/>
              <a:t>11</a:t>
            </a:fld>
            <a:endParaRPr lang="en-US"/>
          </a:p>
        </p:txBody>
      </p:sp>
    </p:spTree>
    <p:extLst>
      <p:ext uri="{BB962C8B-B14F-4D97-AF65-F5344CB8AC3E}">
        <p14:creationId xmlns:p14="http://schemas.microsoft.com/office/powerpoint/2010/main" val="2010254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latin typeface="Verdana" pitchFamily="34" charset="0"/>
              </a:rPr>
              <a:t>Industries: </a:t>
            </a:r>
            <a:r>
              <a:rPr lang="en-US" sz="1200" kern="1200" dirty="0">
                <a:solidFill>
                  <a:schemeClr val="tx1"/>
                </a:solidFill>
                <a:effectLst/>
                <a:latin typeface="+mn-lt"/>
                <a:ea typeface="+mn-ea"/>
                <a:cs typeface="+mn-cs"/>
              </a:rPr>
              <a:t>Industrial automation and machinery</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latin typeface="Verdana" pitchFamily="34" charset="0"/>
              </a:rPr>
              <a:t>Application Areas:</a:t>
            </a:r>
            <a:r>
              <a:rPr lang="en-US" b="0" baseline="0" dirty="0">
                <a:latin typeface="Verdana" pitchFamily="34" charset="0"/>
              </a:rPr>
              <a:t> </a:t>
            </a:r>
            <a:r>
              <a:rPr lang="en-US" sz="1200" kern="1200" dirty="0">
                <a:solidFill>
                  <a:schemeClr val="tx1"/>
                </a:solidFill>
                <a:effectLst/>
                <a:latin typeface="+mn-lt"/>
                <a:ea typeface="+mn-ea"/>
                <a:cs typeface="+mn-cs"/>
              </a:rPr>
              <a:t>Control systems, Embedded systems</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latin typeface="Verdana" pitchFamily="34" charset="0"/>
              </a:rPr>
              <a:t>Capabilities</a:t>
            </a:r>
            <a:r>
              <a:rPr lang="en-US" b="0" dirty="0">
                <a:latin typeface="Verdana" pitchFamily="34" charset="0"/>
              </a:rPr>
              <a:t>: </a:t>
            </a:r>
            <a:r>
              <a:rPr lang="en-US" sz="1200" kern="1200" dirty="0">
                <a:solidFill>
                  <a:schemeClr val="tx1"/>
                </a:solidFill>
                <a:effectLst/>
                <a:latin typeface="+mn-lt"/>
                <a:ea typeface="+mn-ea"/>
                <a:cs typeface="+mn-cs"/>
              </a:rPr>
              <a:t>Data analysis, Mathematical modeling, Algorithm development, System design and simulation, Embedded code generation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latin typeface="Verdana" pitchFamily="34" charset="0"/>
              </a:rPr>
              <a:t>Products Used: </a:t>
            </a:r>
            <a:r>
              <a:rPr lang="en-US" sz="1200" kern="1200" dirty="0">
                <a:solidFill>
                  <a:schemeClr val="tx1"/>
                </a:solidFill>
                <a:effectLst/>
                <a:latin typeface="+mn-lt"/>
                <a:ea typeface="+mn-ea"/>
                <a:cs typeface="+mn-cs"/>
              </a:rPr>
              <a:t>MATLAB, Simulink, Simulink PLC Coder</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latin typeface="Verdana" pitchFamily="34" charset="0"/>
              </a:rPr>
              <a:t>Country:</a:t>
            </a:r>
            <a:r>
              <a:rPr lang="en-US" b="0" baseline="0" dirty="0">
                <a:latin typeface="Verdana" pitchFamily="34" charset="0"/>
              </a:rPr>
              <a:t> Austria</a:t>
            </a:r>
            <a:endParaRPr lang="en-US" dirty="0">
              <a:latin typeface="Verdana" pitchFamily="34" charset="0"/>
            </a:endParaRP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ENGEL Speeds Development of Injection Molding Machine Controllers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 the global leader in injection molding machine manufacturing, ENGEL has delivered more than 60,000 tie-bar-less machines to customers in automotive, packaging, medical, and other industries. Tie-bar-less technology enables the plastic processors in many cases to use smaller injection molding machines that have a smaller footprint and require less energy.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maximize machine efficiency and minimize operating costs, ENGEL develops optimized integrated control units for its tie-bar-less systems using Model-Based Design.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Model-Based Design we develop and simulate control algorithms before prototype hardware is available and then generate Structured Text for PLC implementation,” says Hannes Bernhard, head of control engineering and development at ENGEL. “As a result, we have confidence in the quality of our algorithms and code when we test on the real system, and our process is faster because we need fewer iterations on the prototype.” </a:t>
            </a:r>
          </a:p>
          <a:p>
            <a:endParaRPr lang="en-US" sz="800" dirty="0"/>
          </a:p>
          <a:p>
            <a:r>
              <a:rPr lang="en-US" sz="800" b="1" dirty="0"/>
              <a:t>Challenge</a:t>
            </a:r>
            <a:endParaRPr lang="en-US" sz="1200" b="0" i="0" u="none" strike="noStrike" kern="1200" baseline="0" dirty="0">
              <a:solidFill>
                <a:schemeClr val="tx1"/>
              </a:solidFill>
              <a:latin typeface="+mn-lt"/>
              <a:ea typeface="+mn-ea"/>
              <a:cs typeface="+mn-cs"/>
            </a:endParaRPr>
          </a:p>
          <a:p>
            <a:r>
              <a:rPr lang="en-US" sz="1200" kern="1200" dirty="0">
                <a:solidFill>
                  <a:schemeClr val="tx1"/>
                </a:solidFill>
                <a:effectLst/>
                <a:latin typeface="+mn-lt"/>
                <a:ea typeface="+mn-ea"/>
                <a:cs typeface="+mn-cs"/>
              </a:rPr>
              <a:t>In the past, ENGEL engineers hand-coded Structured Text. For simple controllers they used no modeling or simulation. For more complex controllers, they simulated their initial designs only. After hardware testing, they analyzed test results in spreadsheets and then modified the manually written Structured Text based on this analysis. By that point, simulations were no longer meaningful because the implementation did not match the initial design.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Both simple and complex controllers required extensive testing on hardware. ENGEL wanted to reduce hardware testing for several reasons. First, it is costly and time-consuming. Second, testing certain configurations can be dangerous and can damage the machine. Third, it is often impossible to run two separate tests under the same conditions.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ENGEL wanted a systematic approach for closed-loop controller development that would minimize the need for hardware tests and shorten the commissioning time for new machines. </a:t>
            </a:r>
            <a:r>
              <a:rPr lang="en-US" sz="1200" b="0" i="0" u="none" strike="noStrike" kern="1200" baseline="0" dirty="0">
                <a:solidFill>
                  <a:schemeClr val="tx1"/>
                </a:solidFill>
                <a:latin typeface="+mn-lt"/>
                <a:ea typeface="+mn-ea"/>
                <a:cs typeface="+mn-cs"/>
              </a:rPr>
              <a:t> </a:t>
            </a:r>
            <a:endParaRPr lang="en-US" sz="1200" kern="1200" dirty="0">
              <a:solidFill>
                <a:schemeClr val="tx1"/>
              </a:solidFill>
              <a:effectLst/>
              <a:latin typeface="+mn-lt"/>
              <a:ea typeface="+mn-ea"/>
              <a:cs typeface="+mn-cs"/>
            </a:endParaRPr>
          </a:p>
          <a:p>
            <a:endParaRPr lang="en-US" sz="800" dirty="0"/>
          </a:p>
          <a:p>
            <a:pPr lvl="1"/>
            <a:r>
              <a:rPr lang="en-US" sz="800" i="1" dirty="0"/>
              <a:t>“</a:t>
            </a:r>
            <a:r>
              <a:rPr lang="en-US" sz="1200" i="1" kern="1200" dirty="0">
                <a:solidFill>
                  <a:schemeClr val="tx1"/>
                </a:solidFill>
                <a:effectLst/>
                <a:latin typeface="+mn-lt"/>
                <a:ea typeface="+mn-ea"/>
                <a:cs typeface="+mn-cs"/>
              </a:rPr>
              <a:t>Model-Based Design reduces the time needed to produce quality control algorithms. Simulations help us understand the system, and code generation enables us to maintain a single source for the design. The results are faster development and higher-quality systems</a:t>
            </a:r>
            <a:r>
              <a:rPr lang="en-US" sz="1200" b="0" i="1" u="none" strike="noStrike" kern="1200" baseline="0" dirty="0">
                <a:solidFill>
                  <a:schemeClr val="tx1"/>
                </a:solidFill>
                <a:latin typeface="+mn-lt"/>
                <a:ea typeface="+mn-ea"/>
                <a:cs typeface="+mn-cs"/>
              </a:rPr>
              <a:t>.</a:t>
            </a:r>
            <a:r>
              <a:rPr lang="en-US" sz="1400" b="0" i="1" u="none" strike="noStrike" kern="1200" baseline="0" dirty="0">
                <a:solidFill>
                  <a:schemeClr val="tx1"/>
                </a:solidFill>
                <a:latin typeface="+mn-lt"/>
                <a:ea typeface="+mn-ea"/>
                <a:cs typeface="+mn-cs"/>
              </a:rPr>
              <a:t>”</a:t>
            </a:r>
            <a:endParaRPr lang="en-US" i="1"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800" b="0" i="1" dirty="0"/>
              <a:t>- </a:t>
            </a:r>
            <a:r>
              <a:rPr lang="en-US" sz="1200" i="1" kern="1200" dirty="0">
                <a:solidFill>
                  <a:schemeClr val="tx1"/>
                </a:solidFill>
                <a:effectLst/>
                <a:latin typeface="+mn-lt"/>
                <a:ea typeface="+mn-ea"/>
                <a:cs typeface="+mn-cs"/>
              </a:rPr>
              <a:t>Hannes Bernhard, ENGEL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1" dirty="0"/>
          </a:p>
          <a:p>
            <a:r>
              <a:rPr lang="en-US" sz="800" b="1" dirty="0"/>
              <a:t>Solution</a:t>
            </a:r>
            <a:endParaRPr lang="en-US" sz="1200" b="0" i="0" u="none" strike="noStrike" kern="1200" baseline="0" dirty="0">
              <a:solidFill>
                <a:schemeClr val="tx1"/>
              </a:solidFill>
              <a:latin typeface="+mn-lt"/>
              <a:ea typeface="+mn-ea"/>
              <a:cs typeface="+mn-cs"/>
            </a:endParaRPr>
          </a:p>
          <a:p>
            <a:r>
              <a:rPr lang="en-US" sz="1200" kern="1200" dirty="0">
                <a:solidFill>
                  <a:schemeClr val="tx1"/>
                </a:solidFill>
                <a:effectLst/>
                <a:latin typeface="+mn-lt"/>
                <a:ea typeface="+mn-ea"/>
                <a:cs typeface="+mn-cs"/>
              </a:rPr>
              <a:t>ENGEL accelerated the development of injection molding machine controllers with a new workflow that uses Model-Based Design.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this workflow, ENGEL engineers create a plant model based on measured input and output values for the temperature and pressure of the melted plastics, as well as the velocity of machine components.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Working in Simulink®, the team then creates a model of the controller and a set of test cases based on the system requirements.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They run closed-loop simulations of the controller and plant in Simulink to verify the test cases. Additional simulations are run to test sensor failures and other fault conditions.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Using Simulink PLC Coder™, the engineers generate hardware-independent IEC 61131-3 Structured Text from their Simulink controller model and deploy it to a PLC for hardware testing.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Data collected during tests on prototype hardware is later analyzed in MATLAB®. The engineers compare results from hardware tests with results from Simulink simulations to verify the PLC implementation. They refine the controller in the Simulink model and then regenerate code for the next iteration.</a:t>
            </a:r>
            <a:r>
              <a:rPr lang="en-US" sz="1200" b="0" i="0" u="none" strike="noStrike" kern="1200" baseline="0" dirty="0">
                <a:solidFill>
                  <a:schemeClr val="tx1"/>
                </a:solidFill>
                <a:latin typeface="+mn-lt"/>
                <a:ea typeface="+mn-ea"/>
                <a:cs typeface="+mn-cs"/>
              </a:rPr>
              <a:t> </a:t>
            </a:r>
            <a:endParaRPr lang="en-US" sz="1200" kern="1200" dirty="0">
              <a:solidFill>
                <a:schemeClr val="tx1"/>
              </a:solidFill>
              <a:effectLst/>
              <a:latin typeface="+mn-lt"/>
              <a:ea typeface="+mn-ea"/>
              <a:cs typeface="+mn-cs"/>
            </a:endParaRPr>
          </a:p>
          <a:p>
            <a:endParaRPr lang="en-US" sz="800" dirty="0"/>
          </a:p>
          <a:p>
            <a:r>
              <a:rPr lang="en-US" sz="800" b="1" dirty="0"/>
              <a:t>Results</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t>■ </a:t>
            </a:r>
            <a:r>
              <a:rPr lang="en-US" sz="1200" b="1" kern="1200" dirty="0">
                <a:solidFill>
                  <a:schemeClr val="tx1"/>
                </a:solidFill>
                <a:effectLst/>
                <a:latin typeface="+mn-lt"/>
                <a:ea typeface="+mn-ea"/>
                <a:cs typeface="+mn-cs"/>
              </a:rPr>
              <a:t>Control algorithms developed and debugged without hardware. </a:t>
            </a:r>
            <a:r>
              <a:rPr lang="en-US" sz="1200" kern="1200" dirty="0">
                <a:solidFill>
                  <a:schemeClr val="tx1"/>
                </a:solidFill>
                <a:effectLst/>
                <a:latin typeface="+mn-lt"/>
                <a:ea typeface="+mn-ea"/>
                <a:cs typeface="+mn-cs"/>
              </a:rPr>
              <a:t>“For our first project with Simulink PLC Coder, our controller had to precisely synchronize two drives,” says Bernhard. “Because we were using Model-Based Design we could thoroughly test the algorithms before the hardware was available. Once the prototype was ready, only minimal algorithm modifications were needed</a:t>
            </a:r>
            <a:r>
              <a:rPr lang="en-US" sz="1200" b="0" i="0" u="none" strike="noStrike" kern="1200" baseline="0" dirty="0">
                <a:solidFill>
                  <a:schemeClr val="tx1"/>
                </a:solidFill>
                <a:latin typeface="+mn-lt"/>
                <a:ea typeface="+mn-ea"/>
                <a:cs typeface="+mn-cs"/>
              </a:rPr>
              <a:t>.” </a:t>
            </a:r>
            <a:endParaRPr lang="en-US" sz="800" dirty="0"/>
          </a:p>
          <a:p>
            <a:endParaRPr lang="en-US" sz="8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t>■ </a:t>
            </a:r>
            <a:r>
              <a:rPr lang="en-US" sz="1200" b="1" kern="1200" dirty="0">
                <a:solidFill>
                  <a:schemeClr val="tx1"/>
                </a:solidFill>
                <a:effectLst/>
                <a:latin typeface="+mn-lt"/>
                <a:ea typeface="+mn-ea"/>
                <a:cs typeface="+mn-cs"/>
              </a:rPr>
              <a:t>Controller quality improved.</a:t>
            </a:r>
            <a:r>
              <a:rPr lang="en-US" sz="1200" kern="1200" dirty="0">
                <a:solidFill>
                  <a:schemeClr val="tx1"/>
                </a:solidFill>
                <a:effectLst/>
                <a:latin typeface="+mn-lt"/>
                <a:ea typeface="+mn-ea"/>
                <a:cs typeface="+mn-cs"/>
              </a:rPr>
              <a:t> “The quality of our controllers has improved with Model-Based Design because we can perform many more tests via simulation than we can on the machine,” says Bernhard. “Simulations are faster, and we can automate test suites to run overnight.”</a:t>
            </a:r>
            <a:endParaRPr lang="en-US" sz="800" dirty="0"/>
          </a:p>
          <a:p>
            <a:endParaRPr lang="en-US" sz="8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t>■ </a:t>
            </a:r>
            <a:r>
              <a:rPr lang="en-US" sz="1200" b="1" kern="1200" dirty="0">
                <a:solidFill>
                  <a:schemeClr val="tx1"/>
                </a:solidFill>
                <a:effectLst/>
                <a:latin typeface="+mn-lt"/>
                <a:ea typeface="+mn-ea"/>
                <a:cs typeface="+mn-cs"/>
              </a:rPr>
              <a:t>Test data analysis accelerated.</a:t>
            </a:r>
            <a:r>
              <a:rPr lang="en-US" sz="1200" kern="1200" dirty="0">
                <a:solidFill>
                  <a:schemeClr val="tx1"/>
                </a:solidFill>
                <a:effectLst/>
                <a:latin typeface="+mn-lt"/>
                <a:ea typeface="+mn-ea"/>
                <a:cs typeface="+mn-cs"/>
              </a:rPr>
              <a:t> “Compared with using a spreadsheet to analyze test measurements, MATLAB is much faster and easier to use,” notes Bernhard. “We can quickly filter the data and create plots that help us better understand the test results and ultimately optimize product quality.”  </a:t>
            </a:r>
          </a:p>
          <a:p>
            <a:r>
              <a:rPr lang="en-US" sz="700" b="0" i="1" dirty="0">
                <a:solidFill>
                  <a:srgbClr val="154F8F"/>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Learn more about ENGEL: </a:t>
            </a:r>
            <a:r>
              <a:rPr lang="en-US" sz="1200" b="0" i="1" u="none" strike="noStrike" kern="1200" baseline="0" dirty="0">
                <a:solidFill>
                  <a:schemeClr val="tx1"/>
                </a:solidFill>
                <a:latin typeface="+mn-lt"/>
                <a:ea typeface="+mn-ea"/>
                <a:cs typeface="+mn-cs"/>
              </a:rPr>
              <a:t>www.engelglobal.com/en/hu.html</a:t>
            </a:r>
            <a:endParaRPr lang="en-US" sz="1200" i="1"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73B8C3-A209-4A55-9261-22C2A02B315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75555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700" b="1" kern="1200" dirty="0">
                <a:solidFill>
                  <a:schemeClr val="tx1"/>
                </a:solidFill>
                <a:latin typeface="+mn-lt"/>
                <a:ea typeface="+mn-ea"/>
                <a:cs typeface="+mn-cs"/>
              </a:rPr>
              <a:t>Industries:</a:t>
            </a:r>
            <a:r>
              <a:rPr lang="en-US" sz="700" b="1" kern="1200" baseline="0" dirty="0">
                <a:solidFill>
                  <a:schemeClr val="tx1"/>
                </a:solidFill>
                <a:latin typeface="+mn-lt"/>
                <a:ea typeface="+mn-ea"/>
                <a:cs typeface="+mn-cs"/>
              </a:rPr>
              <a:t> </a:t>
            </a:r>
            <a:r>
              <a:rPr lang="en-US" sz="800" b="0" i="0" u="none" strike="noStrike" kern="1200" baseline="0" dirty="0">
                <a:solidFill>
                  <a:schemeClr val="tx1"/>
                </a:solidFill>
                <a:latin typeface="+mn-lt"/>
                <a:ea typeface="+mn-ea"/>
                <a:cs typeface="+mn-cs"/>
              </a:rPr>
              <a:t>Automotive, Industrial equipment and machinery</a:t>
            </a:r>
          </a:p>
          <a:p>
            <a:pPr marL="0" marR="0" indent="0" algn="l" defTabSz="914400" rtl="0" eaLnBrk="1" fontAlgn="auto" latinLnBrk="0" hangingPunct="1">
              <a:lnSpc>
                <a:spcPct val="100000"/>
              </a:lnSpc>
              <a:spcBef>
                <a:spcPts val="0"/>
              </a:spcBef>
              <a:spcAft>
                <a:spcPts val="0"/>
              </a:spcAft>
              <a:buClrTx/>
              <a:buSzTx/>
              <a:buFontTx/>
              <a:buNone/>
              <a:tabLst/>
              <a:defRPr/>
            </a:pPr>
            <a:r>
              <a:rPr lang="en-US" sz="700" b="1" kern="1200" dirty="0">
                <a:solidFill>
                  <a:schemeClr val="tx1"/>
                </a:solidFill>
                <a:latin typeface="+mn-lt"/>
                <a:ea typeface="+mn-ea"/>
                <a:cs typeface="+mn-cs"/>
              </a:rPr>
              <a:t>Application Areas: </a:t>
            </a:r>
            <a:r>
              <a:rPr lang="en-US" sz="800" b="0" i="0" u="none" strike="noStrike" kern="1200" baseline="0" dirty="0">
                <a:solidFill>
                  <a:schemeClr val="tx1"/>
                </a:solidFill>
                <a:latin typeface="+mn-lt"/>
                <a:ea typeface="+mn-ea"/>
                <a:cs typeface="+mn-cs"/>
              </a:rPr>
              <a:t>Control systems, Embedded systems</a:t>
            </a:r>
            <a:endParaRPr lang="en-US" sz="700" b="1"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700" b="1" kern="1200" dirty="0">
                <a:solidFill>
                  <a:schemeClr val="tx1"/>
                </a:solidFill>
                <a:latin typeface="+mn-lt"/>
                <a:ea typeface="+mn-ea"/>
                <a:cs typeface="+mn-cs"/>
              </a:rPr>
              <a:t>Capabilities</a:t>
            </a:r>
            <a:r>
              <a:rPr lang="en-US" sz="700" b="0" kern="1200" dirty="0">
                <a:solidFill>
                  <a:schemeClr val="tx1"/>
                </a:solidFill>
                <a:latin typeface="+mn-lt"/>
                <a:ea typeface="+mn-ea"/>
                <a:cs typeface="+mn-cs"/>
              </a:rPr>
              <a:t>: </a:t>
            </a:r>
            <a:r>
              <a:rPr lang="en-US" sz="800" b="0" i="0" u="none" strike="noStrike" kern="1200" baseline="0" dirty="0">
                <a:solidFill>
                  <a:schemeClr val="tx1"/>
                </a:solidFill>
                <a:latin typeface="+mn-lt"/>
                <a:ea typeface="+mn-ea"/>
                <a:cs typeface="+mn-cs"/>
              </a:rPr>
              <a:t>Data analysis, Algorithm development, System design and simulation, Physical modeling, Embedded code generation, Verification, validation, and test</a:t>
            </a:r>
            <a:endParaRPr lang="en-US" sz="7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700" b="1" kern="1200" dirty="0">
                <a:solidFill>
                  <a:schemeClr val="tx1"/>
                </a:solidFill>
                <a:latin typeface="+mn-lt"/>
                <a:ea typeface="+mn-ea"/>
                <a:cs typeface="+mn-cs"/>
              </a:rPr>
              <a:t>Products Used: </a:t>
            </a:r>
            <a:r>
              <a:rPr lang="en-US" sz="800" b="0" i="0" u="none" strike="noStrike" kern="1200" baseline="0" dirty="0">
                <a:solidFill>
                  <a:schemeClr val="tx1"/>
                </a:solidFill>
                <a:latin typeface="+mn-lt"/>
                <a:ea typeface="+mn-ea"/>
                <a:cs typeface="+mn-cs"/>
              </a:rPr>
              <a:t>MATLAB, Simulink, </a:t>
            </a:r>
            <a:r>
              <a:rPr lang="en-US" sz="800" b="0" i="0" u="none" strike="noStrike" kern="1200" baseline="0" dirty="0" err="1">
                <a:solidFill>
                  <a:schemeClr val="tx1"/>
                </a:solidFill>
                <a:latin typeface="+mn-lt"/>
                <a:ea typeface="+mn-ea"/>
                <a:cs typeface="+mn-cs"/>
              </a:rPr>
              <a:t>Simscape</a:t>
            </a:r>
            <a:r>
              <a:rPr lang="en-US" sz="800" b="0" i="0" u="none" strike="noStrike" kern="1200" baseline="0" dirty="0">
                <a:solidFill>
                  <a:schemeClr val="tx1"/>
                </a:solidFill>
                <a:latin typeface="+mn-lt"/>
                <a:ea typeface="+mn-ea"/>
                <a:cs typeface="+mn-cs"/>
              </a:rPr>
              <a:t>, Simulink Desktop Real-Time, Simulink PLC Coder, </a:t>
            </a:r>
            <a:r>
              <a:rPr lang="en-US" sz="800" b="0" i="0" u="none" strike="noStrike" kern="1200" baseline="0" dirty="0" err="1">
                <a:solidFill>
                  <a:schemeClr val="tx1"/>
                </a:solidFill>
                <a:latin typeface="+mn-lt"/>
                <a:ea typeface="+mn-ea"/>
                <a:cs typeface="+mn-cs"/>
              </a:rPr>
              <a:t>Stateflow</a:t>
            </a:r>
            <a:r>
              <a:rPr lang="en-US" sz="800" b="0" i="0" u="none" strike="noStrike" kern="1200" baseline="0" dirty="0">
                <a:solidFill>
                  <a:schemeClr val="tx1"/>
                </a:solidFill>
                <a:latin typeface="+mn-lt"/>
                <a:ea typeface="+mn-ea"/>
                <a:cs typeface="+mn-cs"/>
              </a:rPr>
              <a:t>, Vehicle Network Toolbox</a:t>
            </a:r>
            <a:endParaRPr lang="en-US" sz="7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700" b="1" kern="1200" dirty="0">
                <a:solidFill>
                  <a:schemeClr val="tx1"/>
                </a:solidFill>
                <a:latin typeface="+mn-lt"/>
                <a:ea typeface="+mn-ea"/>
                <a:cs typeface="+mn-cs"/>
              </a:rPr>
              <a:t>Country:</a:t>
            </a:r>
            <a:r>
              <a:rPr lang="en-US" sz="700" b="0" kern="1200" baseline="0" dirty="0">
                <a:solidFill>
                  <a:schemeClr val="tx1"/>
                </a:solidFill>
                <a:latin typeface="+mn-lt"/>
                <a:ea typeface="+mn-ea"/>
                <a:cs typeface="+mn-cs"/>
              </a:rPr>
              <a:t> Belgium</a:t>
            </a:r>
            <a:endParaRPr lang="en-US" sz="700" kern="1200" dirty="0">
              <a:solidFill>
                <a:schemeClr val="tx1"/>
              </a:solidFill>
              <a:latin typeface="+mn-lt"/>
              <a:ea typeface="+mn-ea"/>
              <a:cs typeface="+mn-cs"/>
            </a:endParaRPr>
          </a:p>
          <a:p>
            <a:endParaRPr lang="en-US" sz="700" b="1" kern="1200" dirty="0">
              <a:solidFill>
                <a:schemeClr val="tx1"/>
              </a:solidFill>
              <a:effectLst/>
              <a:latin typeface="+mn-lt"/>
              <a:ea typeface="+mn-ea"/>
              <a:cs typeface="+mn-cs"/>
            </a:endParaRPr>
          </a:p>
          <a:p>
            <a:r>
              <a:rPr lang="en-US" sz="1200" b="1" kern="1200" dirty="0" err="1">
                <a:solidFill>
                  <a:schemeClr val="tx1"/>
                </a:solidFill>
                <a:effectLst/>
                <a:latin typeface="+mn-lt"/>
                <a:ea typeface="+mn-ea"/>
                <a:cs typeface="+mn-cs"/>
              </a:rPr>
              <a:t>Vintecc</a:t>
            </a:r>
            <a:r>
              <a:rPr lang="en-US" sz="1200" b="1" kern="1200" dirty="0">
                <a:solidFill>
                  <a:schemeClr val="tx1"/>
                </a:solidFill>
                <a:effectLst/>
                <a:latin typeface="+mn-lt"/>
                <a:ea typeface="+mn-ea"/>
                <a:cs typeface="+mn-cs"/>
              </a:rPr>
              <a:t> Develops PLC System for Multi-Axle Harvesting Machine Using Model-Based Design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key client of the Belgian consulting firm </a:t>
            </a:r>
            <a:r>
              <a:rPr lang="en-US" sz="1200" kern="1200" dirty="0" err="1">
                <a:solidFill>
                  <a:schemeClr val="tx1"/>
                </a:solidFill>
                <a:effectLst/>
                <a:latin typeface="+mn-lt"/>
                <a:ea typeface="+mn-ea"/>
                <a:cs typeface="+mn-cs"/>
              </a:rPr>
              <a:t>Vintecc</a:t>
            </a:r>
            <a:r>
              <a:rPr lang="en-US" sz="1200" kern="1200" dirty="0">
                <a:solidFill>
                  <a:schemeClr val="tx1"/>
                </a:solidFill>
                <a:effectLst/>
                <a:latin typeface="+mn-lt"/>
                <a:ea typeface="+mn-ea"/>
                <a:cs typeface="+mn-cs"/>
              </a:rPr>
              <a:t> recently redesigned and built a harvesting machine with a highly customized architecture. With a 780hp engine driving three independent rear axles and two independent wheels on the front axle, the harvester is capable of collecting and hauling 100 tons of produce in a single load.</a:t>
            </a:r>
          </a:p>
          <a:p>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Vintecc</a:t>
            </a:r>
            <a:r>
              <a:rPr lang="en-US" sz="1200" kern="1200" dirty="0">
                <a:solidFill>
                  <a:schemeClr val="tx1"/>
                </a:solidFill>
                <a:effectLst/>
                <a:latin typeface="+mn-lt"/>
                <a:ea typeface="+mn-ea"/>
                <a:cs typeface="+mn-cs"/>
              </a:rPr>
              <a:t> designed and implemented the control system for the entire harvester, including the powertrain, collector, and all other mechanical and hydraulic components, using Simulink® and Model-Based Design.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any huge machine, safety and reliability are critical,” says Vincent </a:t>
            </a:r>
            <a:r>
              <a:rPr lang="en-US" sz="1200" kern="1200" dirty="0" err="1">
                <a:solidFill>
                  <a:schemeClr val="tx1"/>
                </a:solidFill>
                <a:effectLst/>
                <a:latin typeface="+mn-lt"/>
                <a:ea typeface="+mn-ea"/>
                <a:cs typeface="+mn-cs"/>
              </a:rPr>
              <a:t>Theunynck</a:t>
            </a:r>
            <a:r>
              <a:rPr lang="en-US" sz="1200" kern="1200" dirty="0">
                <a:solidFill>
                  <a:schemeClr val="tx1"/>
                </a:solidFill>
                <a:effectLst/>
                <a:latin typeface="+mn-lt"/>
                <a:ea typeface="+mn-ea"/>
                <a:cs typeface="+mn-cs"/>
              </a:rPr>
              <a:t>, founder and principal engineer at </a:t>
            </a:r>
            <a:r>
              <a:rPr lang="en-US" sz="1200" kern="1200" dirty="0" err="1">
                <a:solidFill>
                  <a:schemeClr val="tx1"/>
                </a:solidFill>
                <a:effectLst/>
                <a:latin typeface="+mn-lt"/>
                <a:ea typeface="+mn-ea"/>
                <a:cs typeface="+mn-cs"/>
              </a:rPr>
              <a:t>Vintecc</a:t>
            </a:r>
            <a:r>
              <a:rPr lang="en-US" sz="1200" kern="1200" dirty="0">
                <a:solidFill>
                  <a:schemeClr val="tx1"/>
                </a:solidFill>
                <a:effectLst/>
                <a:latin typeface="+mn-lt"/>
                <a:ea typeface="+mn-ea"/>
                <a:cs typeface="+mn-cs"/>
              </a:rPr>
              <a:t>. “By modeling and simulating the control software as well as the powertrain and other core components in Simulink, we could see how it all worked. We verified that the software performed as intended—first in model-in-the-loop simulations, then in hardware-in-the-loop simulations—before testing on the actual machine</a:t>
            </a:r>
            <a:r>
              <a:rPr lang="en-US" sz="700" kern="1200" dirty="0">
                <a:solidFill>
                  <a:schemeClr val="tx1"/>
                </a:solidFill>
                <a:effectLst/>
                <a:latin typeface="+mn-lt"/>
                <a:ea typeface="+mn-ea"/>
                <a:cs typeface="+mn-cs"/>
              </a:rPr>
              <a:t>.” </a:t>
            </a:r>
          </a:p>
          <a:p>
            <a:endParaRPr lang="en-US" sz="700" kern="1200" dirty="0">
              <a:solidFill>
                <a:schemeClr val="tx1"/>
              </a:solidFill>
              <a:latin typeface="+mn-lt"/>
              <a:ea typeface="+mn-ea"/>
              <a:cs typeface="+mn-cs"/>
            </a:endParaRPr>
          </a:p>
          <a:p>
            <a:r>
              <a:rPr lang="en-US" sz="700" b="1" kern="1200" dirty="0">
                <a:solidFill>
                  <a:schemeClr val="tx1"/>
                </a:solidFill>
                <a:latin typeface="+mn-lt"/>
                <a:ea typeface="+mn-ea"/>
                <a:cs typeface="+mn-cs"/>
              </a:rPr>
              <a:t>Challenge</a:t>
            </a:r>
            <a:endParaRPr lang="en-US" sz="700" b="0" i="0" u="none" strike="noStrike" kern="1200" baseline="0" dirty="0">
              <a:solidFill>
                <a:schemeClr val="tx1"/>
              </a:solidFill>
              <a:latin typeface="+mn-lt"/>
              <a:ea typeface="+mn-ea"/>
              <a:cs typeface="+mn-cs"/>
            </a:endParaRPr>
          </a:p>
          <a:p>
            <a:r>
              <a:rPr lang="en-US" sz="1200" kern="1200" dirty="0">
                <a:solidFill>
                  <a:schemeClr val="tx1"/>
                </a:solidFill>
                <a:effectLst/>
                <a:latin typeface="+mn-lt"/>
                <a:ea typeface="+mn-ea"/>
                <a:cs typeface="+mn-cs"/>
              </a:rPr>
              <a:t>The previous version of the harvester was smaller and easier to control, requiring only simple electronic controls and no software. The new harvester, with a lot more functionality and a much greater capacity, required a significantly more complex control system. </a:t>
            </a:r>
            <a:r>
              <a:rPr lang="en-US" sz="1200" kern="1200" dirty="0" err="1">
                <a:solidFill>
                  <a:schemeClr val="tx1"/>
                </a:solidFill>
                <a:effectLst/>
                <a:latin typeface="+mn-lt"/>
                <a:ea typeface="+mn-ea"/>
                <a:cs typeface="+mn-cs"/>
              </a:rPr>
              <a:t>Theunynck</a:t>
            </a:r>
            <a:r>
              <a:rPr lang="en-US" sz="1200" kern="1200" dirty="0">
                <a:solidFill>
                  <a:schemeClr val="tx1"/>
                </a:solidFill>
                <a:effectLst/>
                <a:latin typeface="+mn-lt"/>
                <a:ea typeface="+mn-ea"/>
                <a:cs typeface="+mn-cs"/>
              </a:rPr>
              <a:t> needed to accurately model the harvester’s powertrain and hydraulic components to enable simulation-based debugging and verification of the controllers before hardware was available.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Although </a:t>
            </a:r>
            <a:r>
              <a:rPr lang="en-US" sz="1200" kern="1200" dirty="0" err="1">
                <a:solidFill>
                  <a:schemeClr val="tx1"/>
                </a:solidFill>
                <a:effectLst/>
                <a:latin typeface="+mn-lt"/>
                <a:ea typeface="+mn-ea"/>
                <a:cs typeface="+mn-cs"/>
              </a:rPr>
              <a:t>Theunynck</a:t>
            </a:r>
            <a:r>
              <a:rPr lang="en-US" sz="1200" kern="1200" dirty="0">
                <a:solidFill>
                  <a:schemeClr val="tx1"/>
                </a:solidFill>
                <a:effectLst/>
                <a:latin typeface="+mn-lt"/>
                <a:ea typeface="+mn-ea"/>
                <a:cs typeface="+mn-cs"/>
              </a:rPr>
              <a:t> had experience developing controllers in C, he had little previous experience with Structured Text (ST). To help ensure that the overall system would behave as expected, </a:t>
            </a:r>
            <a:r>
              <a:rPr lang="en-US" sz="1200" kern="1200" dirty="0" err="1">
                <a:solidFill>
                  <a:schemeClr val="tx1"/>
                </a:solidFill>
                <a:effectLst/>
                <a:latin typeface="+mn-lt"/>
                <a:ea typeface="+mn-ea"/>
                <a:cs typeface="+mn-cs"/>
              </a:rPr>
              <a:t>Theunynck</a:t>
            </a:r>
            <a:r>
              <a:rPr lang="en-US" sz="1200" kern="1200" dirty="0">
                <a:solidFill>
                  <a:schemeClr val="tx1"/>
                </a:solidFill>
                <a:effectLst/>
                <a:latin typeface="+mn-lt"/>
                <a:ea typeface="+mn-ea"/>
                <a:cs typeface="+mn-cs"/>
              </a:rPr>
              <a:t> wanted to avoid hand-coding the PLCs and debugging the control code on the actual machine. Instead, he wanted to debug and verify his design through simulation and then automatically generate IEC 61131-3 ST source code for the PLC systems</a:t>
            </a:r>
            <a:r>
              <a:rPr lang="en-US" sz="700" kern="1200" dirty="0">
                <a:solidFill>
                  <a:schemeClr val="tx1"/>
                </a:solidFill>
                <a:effectLst/>
                <a:latin typeface="+mn-lt"/>
                <a:ea typeface="+mn-ea"/>
                <a:cs typeface="+mn-cs"/>
              </a:rPr>
              <a:t>. </a:t>
            </a:r>
            <a:r>
              <a:rPr lang="en-US" sz="700" b="0" i="0" u="none" strike="noStrike" kern="1200" baseline="0" dirty="0">
                <a:solidFill>
                  <a:schemeClr val="tx1"/>
                </a:solidFill>
                <a:latin typeface="+mn-lt"/>
                <a:ea typeface="+mn-ea"/>
                <a:cs typeface="+mn-cs"/>
              </a:rPr>
              <a:t> </a:t>
            </a:r>
            <a:endParaRPr lang="en-US" sz="700" kern="1200" dirty="0">
              <a:solidFill>
                <a:schemeClr val="tx1"/>
              </a:solidFill>
              <a:effectLst/>
              <a:latin typeface="+mn-lt"/>
              <a:ea typeface="+mn-ea"/>
              <a:cs typeface="+mn-cs"/>
            </a:endParaRPr>
          </a:p>
          <a:p>
            <a:endParaRPr lang="en-US" sz="700" kern="1200" dirty="0">
              <a:solidFill>
                <a:schemeClr val="tx1"/>
              </a:solidFill>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700" i="1" kern="1200" dirty="0">
                <a:solidFill>
                  <a:schemeClr val="tx1"/>
                </a:solidFill>
                <a:latin typeface="+mn-lt"/>
                <a:ea typeface="+mn-ea"/>
                <a:cs typeface="+mn-cs"/>
              </a:rPr>
              <a:t>“</a:t>
            </a:r>
            <a:r>
              <a:rPr lang="en-US" sz="800" b="0" i="1" u="none" strike="noStrike" kern="1200" baseline="0" dirty="0">
                <a:solidFill>
                  <a:schemeClr val="tx1"/>
                </a:solidFill>
                <a:latin typeface="+mn-lt"/>
                <a:ea typeface="+mn-ea"/>
                <a:cs typeface="+mn-cs"/>
              </a:rPr>
              <a:t>Model-Based Design sped development enormously, made it possible to offer additional features with </a:t>
            </a:r>
            <a:r>
              <a:rPr lang="en-US" sz="800" b="0" i="1" u="none" strike="noStrike" kern="1200" baseline="0" dirty="0" err="1">
                <a:solidFill>
                  <a:schemeClr val="tx1"/>
                </a:solidFill>
                <a:latin typeface="+mn-lt"/>
                <a:ea typeface="+mn-ea"/>
                <a:cs typeface="+mn-cs"/>
              </a:rPr>
              <a:t>littleadditional</a:t>
            </a:r>
            <a:r>
              <a:rPr lang="en-US" sz="800" b="0" i="1" u="none" strike="noStrike" kern="1200" baseline="0" dirty="0">
                <a:solidFill>
                  <a:schemeClr val="tx1"/>
                </a:solidFill>
                <a:latin typeface="+mn-lt"/>
                <a:ea typeface="+mn-ea"/>
                <a:cs typeface="+mn-cs"/>
              </a:rPr>
              <a:t> work, and gave us a high level of confidence in the software we delivered. Without modeling </a:t>
            </a:r>
            <a:r>
              <a:rPr lang="en-US" sz="800" b="0" i="1" u="none" strike="noStrike" kern="1200" baseline="0" dirty="0" err="1">
                <a:solidFill>
                  <a:schemeClr val="tx1"/>
                </a:solidFill>
                <a:latin typeface="+mn-lt"/>
                <a:ea typeface="+mn-ea"/>
                <a:cs typeface="+mn-cs"/>
              </a:rPr>
              <a:t>andsimulation</a:t>
            </a:r>
            <a:r>
              <a:rPr lang="en-US" sz="800" b="0" i="1" u="none" strike="noStrike" kern="1200" baseline="0" dirty="0">
                <a:solidFill>
                  <a:schemeClr val="tx1"/>
                </a:solidFill>
                <a:latin typeface="+mn-lt"/>
                <a:ea typeface="+mn-ea"/>
                <a:cs typeface="+mn-cs"/>
              </a:rPr>
              <a:t>, we might still be struggling to get the system up and running</a:t>
            </a:r>
            <a:r>
              <a:rPr lang="en-US" sz="700" b="0" i="1" u="none" strike="noStrike" kern="1200" baseline="0" dirty="0">
                <a:solidFill>
                  <a:schemeClr val="tx1"/>
                </a:solidFill>
                <a:latin typeface="+mn-lt"/>
                <a:ea typeface="+mn-ea"/>
                <a:cs typeface="+mn-cs"/>
              </a:rPr>
              <a:t>.”</a:t>
            </a:r>
            <a:endParaRPr lang="en-US" sz="700" i="1" kern="1200" dirty="0">
              <a:solidFill>
                <a:schemeClr val="tx1"/>
              </a:solidFill>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700" b="0" i="1" kern="1200" dirty="0">
                <a:solidFill>
                  <a:schemeClr val="tx1"/>
                </a:solidFill>
                <a:latin typeface="+mn-lt"/>
                <a:ea typeface="+mn-ea"/>
                <a:cs typeface="+mn-cs"/>
              </a:rPr>
              <a:t>-</a:t>
            </a:r>
            <a:r>
              <a:rPr lang="en-US" sz="700" b="0" i="1" kern="1200" baseline="0" dirty="0">
                <a:solidFill>
                  <a:schemeClr val="tx1"/>
                </a:solidFill>
                <a:latin typeface="+mn-lt"/>
                <a:ea typeface="+mn-ea"/>
                <a:cs typeface="+mn-cs"/>
              </a:rPr>
              <a:t> </a:t>
            </a:r>
            <a:r>
              <a:rPr lang="en-US" sz="800" b="0" i="1" u="none" strike="noStrike" kern="1200" baseline="0" dirty="0">
                <a:solidFill>
                  <a:schemeClr val="tx1"/>
                </a:solidFill>
                <a:latin typeface="+mn-lt"/>
                <a:ea typeface="+mn-ea"/>
                <a:cs typeface="+mn-cs"/>
              </a:rPr>
              <a:t>Vincent </a:t>
            </a:r>
            <a:r>
              <a:rPr lang="en-US" sz="800" b="0" i="1" u="none" strike="noStrike" kern="1200" baseline="0" dirty="0" err="1">
                <a:solidFill>
                  <a:schemeClr val="tx1"/>
                </a:solidFill>
                <a:latin typeface="+mn-lt"/>
                <a:ea typeface="+mn-ea"/>
                <a:cs typeface="+mn-cs"/>
              </a:rPr>
              <a:t>Theunynck</a:t>
            </a:r>
            <a:r>
              <a:rPr lang="en-US" sz="800" b="0" i="1" u="none" strike="noStrike" kern="1200" baseline="0" dirty="0">
                <a:solidFill>
                  <a:schemeClr val="tx1"/>
                </a:solidFill>
                <a:latin typeface="+mn-lt"/>
                <a:ea typeface="+mn-ea"/>
                <a:cs typeface="+mn-cs"/>
              </a:rPr>
              <a:t>, </a:t>
            </a:r>
            <a:r>
              <a:rPr lang="en-US" sz="800" b="0" i="1" u="none" strike="noStrike" kern="1200" baseline="0" dirty="0" err="1">
                <a:solidFill>
                  <a:schemeClr val="tx1"/>
                </a:solidFill>
                <a:latin typeface="+mn-lt"/>
                <a:ea typeface="+mn-ea"/>
                <a:cs typeface="+mn-cs"/>
              </a:rPr>
              <a:t>Vintecc</a:t>
            </a:r>
            <a:endParaRPr lang="en-US" sz="700" i="1"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700" b="0" i="1" kern="1200" dirty="0">
              <a:solidFill>
                <a:schemeClr val="tx1"/>
              </a:solidFill>
              <a:latin typeface="+mn-lt"/>
              <a:ea typeface="+mn-ea"/>
              <a:cs typeface="+mn-cs"/>
            </a:endParaRPr>
          </a:p>
          <a:p>
            <a:r>
              <a:rPr lang="en-US" sz="700" b="1" kern="1200" dirty="0">
                <a:solidFill>
                  <a:schemeClr val="tx1"/>
                </a:solidFill>
                <a:latin typeface="+mn-lt"/>
                <a:ea typeface="+mn-ea"/>
                <a:cs typeface="+mn-cs"/>
              </a:rPr>
              <a:t>Solution</a:t>
            </a:r>
            <a:endParaRPr lang="en-US" sz="700" b="0" i="0" u="none" strike="noStrike" kern="1200" baseline="0" dirty="0">
              <a:solidFill>
                <a:schemeClr val="tx1"/>
              </a:solidFill>
              <a:latin typeface="+mn-lt"/>
              <a:ea typeface="+mn-ea"/>
              <a:cs typeface="+mn-cs"/>
            </a:endParaRPr>
          </a:p>
          <a:p>
            <a:r>
              <a:rPr lang="en-US" sz="1200" kern="1200" dirty="0" err="1">
                <a:solidFill>
                  <a:schemeClr val="tx1"/>
                </a:solidFill>
                <a:effectLst/>
                <a:latin typeface="+mn-lt"/>
                <a:ea typeface="+mn-ea"/>
                <a:cs typeface="+mn-cs"/>
              </a:rPr>
              <a:t>Vintecc</a:t>
            </a:r>
            <a:r>
              <a:rPr lang="en-US" sz="1200" kern="1200" dirty="0">
                <a:solidFill>
                  <a:schemeClr val="tx1"/>
                </a:solidFill>
                <a:effectLst/>
                <a:latin typeface="+mn-lt"/>
                <a:ea typeface="+mn-ea"/>
                <a:cs typeface="+mn-cs"/>
              </a:rPr>
              <a:t> modeled, simulated, and implemented the complete harvester control system using Model-Based Design with MATLAB®, Simulink, and </a:t>
            </a:r>
            <a:r>
              <a:rPr lang="en-US" sz="1200" kern="1200" dirty="0" err="1">
                <a:solidFill>
                  <a:schemeClr val="tx1"/>
                </a:solidFill>
                <a:effectLst/>
                <a:latin typeface="+mn-lt"/>
                <a:ea typeface="+mn-ea"/>
                <a:cs typeface="+mn-cs"/>
              </a:rPr>
              <a:t>Simscape</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Theunynck</a:t>
            </a:r>
            <a:r>
              <a:rPr lang="en-US" sz="1200" kern="1200" dirty="0">
                <a:solidFill>
                  <a:schemeClr val="tx1"/>
                </a:solidFill>
                <a:effectLst/>
                <a:latin typeface="+mn-lt"/>
                <a:ea typeface="+mn-ea"/>
                <a:cs typeface="+mn-cs"/>
              </a:rPr>
              <a:t> partitioned the overall control system design into three major application programs, each implemented on a separate PLC and communicating with one another over a CAN network. </a:t>
            </a:r>
          </a:p>
          <a:p>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Vintecc</a:t>
            </a:r>
            <a:r>
              <a:rPr lang="en-US" sz="1200" kern="1200" dirty="0">
                <a:solidFill>
                  <a:schemeClr val="tx1"/>
                </a:solidFill>
                <a:effectLst/>
                <a:latin typeface="+mn-lt"/>
                <a:ea typeface="+mn-ea"/>
                <a:cs typeface="+mn-cs"/>
              </a:rPr>
              <a:t> created a model for each controller that included </a:t>
            </a:r>
            <a:r>
              <a:rPr lang="en-US" sz="1200" kern="1200" dirty="0" err="1">
                <a:solidFill>
                  <a:schemeClr val="tx1"/>
                </a:solidFill>
                <a:effectLst/>
                <a:latin typeface="+mn-lt"/>
                <a:ea typeface="+mn-ea"/>
                <a:cs typeface="+mn-cs"/>
              </a:rPr>
              <a:t>Stateflow</a:t>
            </a:r>
            <a:r>
              <a:rPr lang="en-US" sz="1200" kern="1200" dirty="0">
                <a:solidFill>
                  <a:schemeClr val="tx1"/>
                </a:solidFill>
                <a:effectLst/>
                <a:latin typeface="+mn-lt"/>
                <a:ea typeface="+mn-ea"/>
                <a:cs typeface="+mn-cs"/>
              </a:rPr>
              <a:t>® charts to manage execution modes and Simulink elements such as PID Controller blocks to control the harvester’s hydraulic and mechanical systems.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Using </a:t>
            </a:r>
            <a:r>
              <a:rPr lang="en-US" sz="1200" kern="1200" dirty="0" err="1">
                <a:solidFill>
                  <a:schemeClr val="tx1"/>
                </a:solidFill>
                <a:effectLst/>
                <a:latin typeface="+mn-lt"/>
                <a:ea typeface="+mn-ea"/>
                <a:cs typeface="+mn-cs"/>
              </a:rPr>
              <a:t>Simscape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Vintecc</a:t>
            </a:r>
            <a:r>
              <a:rPr lang="en-US" sz="1200" kern="1200" dirty="0">
                <a:solidFill>
                  <a:schemeClr val="tx1"/>
                </a:solidFill>
                <a:effectLst/>
                <a:latin typeface="+mn-lt"/>
                <a:ea typeface="+mn-ea"/>
                <a:cs typeface="+mn-cs"/>
              </a:rPr>
              <a:t> developed plant models that included tire and vehicle body elements; hydraulic pumps, motors, and cylinders; powertrain components; and mechanical linkages.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verify the traction control, automatic axle alignment, cruise control, auto-reverse, and other functions of his control design, </a:t>
            </a:r>
            <a:r>
              <a:rPr lang="en-US" sz="1200" kern="1200" dirty="0" err="1">
                <a:solidFill>
                  <a:schemeClr val="tx1"/>
                </a:solidFill>
                <a:effectLst/>
                <a:latin typeface="+mn-lt"/>
                <a:ea typeface="+mn-ea"/>
                <a:cs typeface="+mn-cs"/>
              </a:rPr>
              <a:t>Theunynck</a:t>
            </a:r>
            <a:r>
              <a:rPr lang="en-US" sz="1200" kern="1200" dirty="0">
                <a:solidFill>
                  <a:schemeClr val="tx1"/>
                </a:solidFill>
                <a:effectLst/>
                <a:latin typeface="+mn-lt"/>
                <a:ea typeface="+mn-ea"/>
                <a:cs typeface="+mn-cs"/>
              </a:rPr>
              <a:t> ran model-in-the-loop (MIL) simulations of the controller and plant models in Simulink.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After generating CODESYS® compliant ST from the controller models with Simulink PLC Coder™, he compiled the application in the CODESYS environment and deployed his control designs to three PLCs from the IFM </a:t>
            </a:r>
            <a:r>
              <a:rPr lang="en-US" sz="1200" kern="1200" dirty="0" err="1">
                <a:solidFill>
                  <a:schemeClr val="tx1"/>
                </a:solidFill>
                <a:effectLst/>
                <a:latin typeface="+mn-lt"/>
                <a:ea typeface="+mn-ea"/>
                <a:cs typeface="+mn-cs"/>
              </a:rPr>
              <a:t>EcoMat</a:t>
            </a:r>
            <a:r>
              <a:rPr lang="en-US" sz="1200" kern="1200" dirty="0">
                <a:solidFill>
                  <a:schemeClr val="tx1"/>
                </a:solidFill>
                <a:effectLst/>
                <a:latin typeface="+mn-lt"/>
                <a:ea typeface="+mn-ea"/>
                <a:cs typeface="+mn-cs"/>
              </a:rPr>
              <a:t> Mobile product family.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Using Vehicle Network Toolbox™, </a:t>
            </a:r>
            <a:r>
              <a:rPr lang="en-US" sz="1200" kern="1200" dirty="0" err="1">
                <a:solidFill>
                  <a:schemeClr val="tx1"/>
                </a:solidFill>
                <a:effectLst/>
                <a:latin typeface="+mn-lt"/>
                <a:ea typeface="+mn-ea"/>
                <a:cs typeface="+mn-cs"/>
              </a:rPr>
              <a:t>Theunynck</a:t>
            </a:r>
            <a:r>
              <a:rPr lang="en-US" sz="1200" kern="1200" dirty="0">
                <a:solidFill>
                  <a:schemeClr val="tx1"/>
                </a:solidFill>
                <a:effectLst/>
                <a:latin typeface="+mn-lt"/>
                <a:ea typeface="+mn-ea"/>
                <a:cs typeface="+mn-cs"/>
              </a:rPr>
              <a:t> implemented a CAN interface on the plant models, enabling the models to send and receive messages via a CAN bus. He conducted hardware-in-the-loop (HIL) simulations in which the PLC controllers communicated via CAN messages with the Simulink plant models, which he ran in real time with Simulink Desktop Real-Time™.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Throughout development, </a:t>
            </a:r>
            <a:r>
              <a:rPr lang="en-US" sz="1200" kern="1200" dirty="0" err="1">
                <a:solidFill>
                  <a:schemeClr val="tx1"/>
                </a:solidFill>
                <a:effectLst/>
                <a:latin typeface="+mn-lt"/>
                <a:ea typeface="+mn-ea"/>
                <a:cs typeface="+mn-cs"/>
              </a:rPr>
              <a:t>Theunynck</a:t>
            </a:r>
            <a:r>
              <a:rPr lang="en-US" sz="1200" kern="1200" dirty="0">
                <a:solidFill>
                  <a:schemeClr val="tx1"/>
                </a:solidFill>
                <a:effectLst/>
                <a:latin typeface="+mn-lt"/>
                <a:ea typeface="+mn-ea"/>
                <a:cs typeface="+mn-cs"/>
              </a:rPr>
              <a:t> used MATLAB to postprocess and visualize simulation results.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Having verified and validated 90% of the software via simulation, the only remaining step was to test the PLC control system on the actual hardware to ensure correct parameter tuning before the completed system was delivered to the client</a:t>
            </a:r>
            <a:r>
              <a:rPr lang="en-US" sz="700" kern="1200" dirty="0">
                <a:solidFill>
                  <a:schemeClr val="tx1"/>
                </a:solidFill>
                <a:effectLst/>
                <a:latin typeface="+mn-lt"/>
                <a:ea typeface="+mn-ea"/>
                <a:cs typeface="+mn-cs"/>
              </a:rPr>
              <a:t>.</a:t>
            </a:r>
            <a:r>
              <a:rPr lang="en-US" sz="700" b="0" i="0" u="none" strike="noStrike" kern="1200" baseline="0" dirty="0">
                <a:solidFill>
                  <a:schemeClr val="tx1"/>
                </a:solidFill>
                <a:latin typeface="+mn-lt"/>
                <a:ea typeface="+mn-ea"/>
                <a:cs typeface="+mn-cs"/>
              </a:rPr>
              <a:t> </a:t>
            </a:r>
            <a:endParaRPr lang="en-US" sz="700" kern="1200" dirty="0">
              <a:solidFill>
                <a:schemeClr val="tx1"/>
              </a:solidFill>
              <a:effectLst/>
              <a:latin typeface="+mn-lt"/>
              <a:ea typeface="+mn-ea"/>
              <a:cs typeface="+mn-cs"/>
            </a:endParaRPr>
          </a:p>
          <a:p>
            <a:endParaRPr lang="en-US" sz="700" kern="1200" dirty="0">
              <a:solidFill>
                <a:schemeClr val="tx1"/>
              </a:solidFill>
              <a:latin typeface="+mn-lt"/>
              <a:ea typeface="+mn-ea"/>
              <a:cs typeface="+mn-cs"/>
            </a:endParaRPr>
          </a:p>
          <a:p>
            <a:r>
              <a:rPr lang="en-US" sz="700" b="1" kern="1200" dirty="0">
                <a:solidFill>
                  <a:schemeClr val="tx1"/>
                </a:solidFill>
                <a:latin typeface="+mn-lt"/>
                <a:ea typeface="+mn-ea"/>
                <a:cs typeface="+mn-cs"/>
              </a:rPr>
              <a:t>Results</a:t>
            </a:r>
          </a:p>
          <a:p>
            <a:pPr marL="0" marR="0" indent="0" algn="l" defTabSz="914400" rtl="0" eaLnBrk="1" fontAlgn="auto" latinLnBrk="0" hangingPunct="1">
              <a:lnSpc>
                <a:spcPct val="100000"/>
              </a:lnSpc>
              <a:spcBef>
                <a:spcPts val="0"/>
              </a:spcBef>
              <a:spcAft>
                <a:spcPts val="0"/>
              </a:spcAft>
              <a:buClrTx/>
              <a:buSzTx/>
              <a:buFontTx/>
              <a:buNone/>
              <a:tabLst/>
              <a:defRPr/>
            </a:pPr>
            <a:r>
              <a:rPr lang="en-US" sz="700" kern="1200" dirty="0">
                <a:solidFill>
                  <a:schemeClr val="tx1"/>
                </a:solidFill>
                <a:latin typeface="+mn-lt"/>
                <a:ea typeface="+mn-ea"/>
                <a:cs typeface="+mn-cs"/>
              </a:rPr>
              <a:t>■ </a:t>
            </a:r>
            <a:r>
              <a:rPr lang="en-US" sz="1200" b="1" kern="1200" dirty="0">
                <a:solidFill>
                  <a:schemeClr val="tx1"/>
                </a:solidFill>
                <a:effectLst/>
                <a:latin typeface="+mn-lt"/>
                <a:ea typeface="+mn-ea"/>
                <a:cs typeface="+mn-cs"/>
              </a:rPr>
              <a:t>90% of design verified before hardware was available.</a:t>
            </a:r>
            <a:r>
              <a:rPr lang="en-US" sz="1200" kern="1200" dirty="0">
                <a:solidFill>
                  <a:schemeClr val="tx1"/>
                </a:solidFill>
                <a:effectLst/>
                <a:latin typeface="+mn-lt"/>
                <a:ea typeface="+mn-ea"/>
                <a:cs typeface="+mn-cs"/>
              </a:rPr>
              <a:t> “These machines are deployed in a very short timeframe, so they have to be extremely reliable,” says </a:t>
            </a:r>
            <a:r>
              <a:rPr lang="en-US" sz="1200" kern="1200" dirty="0" err="1">
                <a:solidFill>
                  <a:schemeClr val="tx1"/>
                </a:solidFill>
                <a:effectLst/>
                <a:latin typeface="+mn-lt"/>
                <a:ea typeface="+mn-ea"/>
                <a:cs typeface="+mn-cs"/>
              </a:rPr>
              <a:t>Theunynck</a:t>
            </a:r>
            <a:r>
              <a:rPr lang="en-US" sz="1200" kern="1200" dirty="0">
                <a:solidFill>
                  <a:schemeClr val="tx1"/>
                </a:solidFill>
                <a:effectLst/>
                <a:latin typeface="+mn-lt"/>
                <a:ea typeface="+mn-ea"/>
                <a:cs typeface="+mn-cs"/>
              </a:rPr>
              <a:t>. “Our rigorous verification and validation process reduced the number of potential errors to an absolute minimum, ensuring that the machine will remain fully operational, with no downtime or disruption of the client’s business</a:t>
            </a:r>
            <a:r>
              <a:rPr lang="en-US" sz="700" kern="1200" dirty="0">
                <a:solidFill>
                  <a:schemeClr val="tx1"/>
                </a:solidFill>
                <a:effectLst/>
                <a:latin typeface="+mn-lt"/>
                <a:ea typeface="+mn-ea"/>
                <a:cs typeface="+mn-cs"/>
              </a:rPr>
              <a:t>.</a:t>
            </a:r>
            <a:r>
              <a:rPr lang="en-US" sz="700" b="0" i="0" u="none" strike="noStrike" kern="1200" baseline="0" dirty="0">
                <a:solidFill>
                  <a:schemeClr val="tx1"/>
                </a:solidFill>
                <a:latin typeface="+mn-lt"/>
                <a:ea typeface="+mn-ea"/>
                <a:cs typeface="+mn-cs"/>
              </a:rPr>
              <a:t>” </a:t>
            </a:r>
            <a:endParaRPr lang="en-US" sz="700" kern="1200" dirty="0">
              <a:solidFill>
                <a:schemeClr val="tx1"/>
              </a:solidFill>
              <a:latin typeface="+mn-lt"/>
              <a:ea typeface="+mn-ea"/>
              <a:cs typeface="+mn-cs"/>
            </a:endParaRPr>
          </a:p>
          <a:p>
            <a:endParaRPr lang="en-US" sz="7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700" kern="1200" dirty="0">
                <a:solidFill>
                  <a:schemeClr val="tx1"/>
                </a:solidFill>
                <a:latin typeface="+mn-lt"/>
                <a:ea typeface="+mn-ea"/>
                <a:cs typeface="+mn-cs"/>
              </a:rPr>
              <a:t>■ </a:t>
            </a:r>
            <a:r>
              <a:rPr lang="en-US" sz="1200" b="1" kern="1200" dirty="0">
                <a:solidFill>
                  <a:schemeClr val="tx1"/>
                </a:solidFill>
                <a:effectLst/>
                <a:latin typeface="+mn-lt"/>
                <a:ea typeface="+mn-ea"/>
                <a:cs typeface="+mn-cs"/>
              </a:rPr>
              <a:t>Development schedule shortened by months.</a:t>
            </a:r>
            <a:r>
              <a:rPr lang="en-US" sz="1200" kern="1200" dirty="0">
                <a:solidFill>
                  <a:schemeClr val="tx1"/>
                </a:solidFill>
                <a:effectLst/>
                <a:latin typeface="+mn-lt"/>
                <a:ea typeface="+mn-ea"/>
                <a:cs typeface="+mn-cs"/>
              </a:rPr>
              <a:t> “Model-Based Design shortened development by two to three months because it enabled us to automatically generate production software and verify functional behavior through simulation,” </a:t>
            </a:r>
            <a:r>
              <a:rPr lang="en-US" sz="1200" kern="1200" dirty="0" err="1">
                <a:solidFill>
                  <a:schemeClr val="tx1"/>
                </a:solidFill>
                <a:effectLst/>
                <a:latin typeface="+mn-lt"/>
                <a:ea typeface="+mn-ea"/>
                <a:cs typeface="+mn-cs"/>
              </a:rPr>
              <a:t>Theunynck</a:t>
            </a:r>
            <a:r>
              <a:rPr lang="en-US" sz="1200" kern="1200" dirty="0">
                <a:solidFill>
                  <a:schemeClr val="tx1"/>
                </a:solidFill>
                <a:effectLst/>
                <a:latin typeface="+mn-lt"/>
                <a:ea typeface="+mn-ea"/>
                <a:cs typeface="+mn-cs"/>
              </a:rPr>
              <a:t> says. “As a result we were able to develop more automatic features than we had initially intended, giving the client a greater return on his software investment</a:t>
            </a:r>
            <a:r>
              <a:rPr lang="en-US" sz="700" kern="1200" dirty="0">
                <a:solidFill>
                  <a:schemeClr val="tx1"/>
                </a:solidFill>
                <a:effectLst/>
                <a:latin typeface="+mn-lt"/>
                <a:ea typeface="+mn-ea"/>
                <a:cs typeface="+mn-cs"/>
              </a:rPr>
              <a:t>.”</a:t>
            </a:r>
            <a:endParaRPr lang="en-US" sz="700" kern="1200" dirty="0">
              <a:solidFill>
                <a:schemeClr val="tx1"/>
              </a:solidFill>
              <a:latin typeface="+mn-lt"/>
              <a:ea typeface="+mn-ea"/>
              <a:cs typeface="+mn-cs"/>
            </a:endParaRPr>
          </a:p>
          <a:p>
            <a:endParaRPr lang="en-US" sz="7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700" kern="1200" dirty="0">
                <a:solidFill>
                  <a:schemeClr val="tx1"/>
                </a:solidFill>
                <a:latin typeface="+mn-lt"/>
                <a:ea typeface="+mn-ea"/>
                <a:cs typeface="+mn-cs"/>
              </a:rPr>
              <a:t>■ </a:t>
            </a:r>
            <a:r>
              <a:rPr lang="en-US" sz="1200" b="1" kern="1200" dirty="0">
                <a:solidFill>
                  <a:schemeClr val="tx1"/>
                </a:solidFill>
                <a:effectLst/>
                <a:latin typeface="+mn-lt"/>
                <a:ea typeface="+mn-ea"/>
                <a:cs typeface="+mn-cs"/>
              </a:rPr>
              <a:t>New features implemented within days.</a:t>
            </a:r>
            <a:r>
              <a:rPr lang="en-US" sz="1200" kern="1200" dirty="0">
                <a:solidFill>
                  <a:schemeClr val="tx1"/>
                </a:solidFill>
                <a:effectLst/>
                <a:latin typeface="+mn-lt"/>
                <a:ea typeface="+mn-ea"/>
                <a:cs typeface="+mn-cs"/>
              </a:rPr>
              <a:t> “Well into the project, the client asked for two new features: cruise control and auto-reverse,” says </a:t>
            </a:r>
            <a:r>
              <a:rPr lang="en-US" sz="1200" kern="1200" dirty="0" err="1">
                <a:solidFill>
                  <a:schemeClr val="tx1"/>
                </a:solidFill>
                <a:effectLst/>
                <a:latin typeface="+mn-lt"/>
                <a:ea typeface="+mn-ea"/>
                <a:cs typeface="+mn-cs"/>
              </a:rPr>
              <a:t>Theunynck</a:t>
            </a:r>
            <a:r>
              <a:rPr lang="en-US" sz="1200" kern="1200" dirty="0">
                <a:solidFill>
                  <a:schemeClr val="tx1"/>
                </a:solidFill>
                <a:effectLst/>
                <a:latin typeface="+mn-lt"/>
                <a:ea typeface="+mn-ea"/>
                <a:cs typeface="+mn-cs"/>
              </a:rPr>
              <a:t>. “With a conventional hand-coding approach, the changes would have taken at least 10 days to implement. With Model-Based Design, I implemented and tested both features in just two days</a:t>
            </a:r>
            <a:r>
              <a:rPr lang="en-US" sz="700" kern="1200" dirty="0">
                <a:solidFill>
                  <a:schemeClr val="tx1"/>
                </a:solidFill>
                <a:effectLst/>
                <a:latin typeface="+mn-lt"/>
                <a:ea typeface="+mn-ea"/>
                <a:cs typeface="+mn-cs"/>
              </a:rPr>
              <a:t>.”   </a:t>
            </a:r>
          </a:p>
          <a:p>
            <a:r>
              <a:rPr lang="en-US" sz="700" b="0" i="1" kern="1200" dirty="0">
                <a:solidFill>
                  <a:srgbClr val="154F8F"/>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700" i="1" kern="1200" dirty="0">
                <a:solidFill>
                  <a:schemeClr val="tx1"/>
                </a:solidFill>
                <a:effectLst/>
                <a:latin typeface="+mn-lt"/>
                <a:ea typeface="+mn-ea"/>
                <a:cs typeface="+mn-cs"/>
              </a:rPr>
              <a:t>Learn more about </a:t>
            </a:r>
            <a:r>
              <a:rPr lang="en-US" sz="700" i="1" kern="1200" dirty="0" err="1">
                <a:solidFill>
                  <a:schemeClr val="tx1"/>
                </a:solidFill>
                <a:effectLst/>
                <a:latin typeface="+mn-lt"/>
                <a:ea typeface="+mn-ea"/>
                <a:cs typeface="+mn-cs"/>
              </a:rPr>
              <a:t>Vintecc</a:t>
            </a:r>
            <a:r>
              <a:rPr lang="en-US" sz="700" i="1" kern="1200" dirty="0">
                <a:solidFill>
                  <a:schemeClr val="tx1"/>
                </a:solidFill>
                <a:effectLst/>
                <a:latin typeface="+mn-lt"/>
                <a:ea typeface="+mn-ea"/>
                <a:cs typeface="+mn-cs"/>
              </a:rPr>
              <a:t>: </a:t>
            </a:r>
            <a:r>
              <a:rPr lang="en-US" sz="700" b="0" i="1" u="none" strike="noStrike" kern="1200" baseline="0" dirty="0">
                <a:solidFill>
                  <a:schemeClr val="tx1"/>
                </a:solidFill>
                <a:latin typeface="+mn-lt"/>
                <a:ea typeface="+mn-ea"/>
                <a:cs typeface="+mn-cs"/>
              </a:rPr>
              <a:t>www.vintecc.com</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73B8C3-A209-4A55-9261-22C2A02B315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96411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eaLnBrk="1" hangingPunct="1"/>
            <a:r>
              <a:rPr lang="en-US" b="1" dirty="0"/>
              <a:t>Primary Industry: </a:t>
            </a:r>
            <a:r>
              <a:rPr lang="en-US" altLang="ja-JP" dirty="0">
                <a:ea typeface="MS Mincho"/>
              </a:rPr>
              <a:t>Industrial automation and machinery</a:t>
            </a:r>
            <a:endParaRPr lang="en-US" dirty="0"/>
          </a:p>
          <a:p>
            <a:pPr eaLnBrk="1" hangingPunct="1"/>
            <a:r>
              <a:rPr lang="en-US" b="1" dirty="0"/>
              <a:t>Secondary</a:t>
            </a:r>
            <a:r>
              <a:rPr lang="en-US" b="1" baseline="0" dirty="0"/>
              <a:t> Industries: </a:t>
            </a:r>
            <a:r>
              <a:rPr lang="en-US" b="0" baseline="0" dirty="0"/>
              <a:t>NA</a:t>
            </a:r>
            <a:endParaRPr lang="en-US" b="0" dirty="0"/>
          </a:p>
          <a:p>
            <a:pPr defTabSz="914318">
              <a:defRPr/>
            </a:pPr>
            <a:r>
              <a:rPr lang="en-US" b="1" dirty="0"/>
              <a:t>Product Capabilities: </a:t>
            </a:r>
            <a:r>
              <a:rPr lang="en-US" b="0" dirty="0"/>
              <a:t>Mathematical modeling, System design and simulation, Embedded code generation</a:t>
            </a:r>
          </a:p>
          <a:p>
            <a:pPr eaLnBrk="1" hangingPunct="1"/>
            <a:r>
              <a:rPr lang="en-US" b="1" dirty="0"/>
              <a:t>Applications: </a:t>
            </a:r>
            <a:r>
              <a:rPr lang="en-US" b="0" dirty="0"/>
              <a:t>Embedded systems, Control systems, Mechatronics</a:t>
            </a:r>
          </a:p>
          <a:p>
            <a:pPr defTabSz="914318">
              <a:defRPr/>
            </a:pPr>
            <a:r>
              <a:rPr lang="en-US" b="1" dirty="0"/>
              <a:t>Products Used: </a:t>
            </a:r>
            <a:r>
              <a:rPr lang="en-US" b="0" dirty="0"/>
              <a:t>MATLAB,</a:t>
            </a:r>
            <a:r>
              <a:rPr lang="en-US" b="0" baseline="0" dirty="0"/>
              <a:t> </a:t>
            </a:r>
            <a:r>
              <a:rPr lang="en-US" b="0" dirty="0"/>
              <a:t>Simulink,</a:t>
            </a:r>
            <a:r>
              <a:rPr lang="en-US" b="0" baseline="0" dirty="0"/>
              <a:t> </a:t>
            </a:r>
            <a:r>
              <a:rPr lang="en-US" b="0" dirty="0"/>
              <a:t>Simulink Coder,</a:t>
            </a:r>
            <a:r>
              <a:rPr lang="en-US" b="0" baseline="0" dirty="0"/>
              <a:t> </a:t>
            </a:r>
            <a:r>
              <a:rPr lang="en-US" b="0" dirty="0"/>
              <a:t>Simulink PLC Coder</a:t>
            </a:r>
          </a:p>
          <a:p>
            <a:pPr defTabSz="914318">
              <a:defRPr/>
            </a:pPr>
            <a:r>
              <a:rPr lang="en-US" b="1" dirty="0"/>
              <a:t>Country: </a:t>
            </a:r>
            <a:r>
              <a:rPr lang="en-US" b="0" dirty="0"/>
              <a:t>Germany</a:t>
            </a:r>
            <a:endParaRPr lang="en-US" b="0" i="0" dirty="0">
              <a:latin typeface="Verdana" pitchFamily="34" charset="0"/>
            </a:endParaRPr>
          </a:p>
          <a:p>
            <a:pPr eaLnBrk="1" hangingPunct="1"/>
            <a:endParaRPr lang="en-US" dirty="0">
              <a:latin typeface="Verdana" pitchFamily="34" charset="0"/>
            </a:endParaRPr>
          </a:p>
          <a:p>
            <a:r>
              <a:rPr lang="en-US" b="1" dirty="0"/>
              <a:t>Festo Develops Innovative Robotic Arm Using Model-Based Design</a:t>
            </a:r>
            <a:endParaRPr lang="en-US" dirty="0"/>
          </a:p>
          <a:p>
            <a:r>
              <a:rPr lang="en-US" dirty="0"/>
              <a:t>Inspired by the motion of an elephant’s trunk, Festo AG developed the Bionic Handling Assistant, a mechatronic arm that can work closely and safely with humans. Unlike industrial robotic arms, which are typically enclosed in safety cages to protect nearby workers, the Bionic Handling Assistant is designed to interact directly with humans. Incidental contact with the mechatronic arm is harmless because the arm is made of lightweight polymer components driven by compressed air. Also, the pneumatics are managed by a control system that yields immediately in the event of a collision.</a:t>
            </a:r>
          </a:p>
          <a:p>
            <a:endParaRPr lang="en-US" dirty="0"/>
          </a:p>
          <a:p>
            <a:r>
              <a:rPr lang="en-US" dirty="0"/>
              <a:t>Festo researchers developed the control system using MATLAB® and Simulink® for Model-Based Design, and then implemented it on a programmable logic controller (PLC) using Simulink PLC Coder™. “With Model-Based Design, we can model, simulate, optimize, and generate code to implement the controller all in the same tool environment,” says Dr. </a:t>
            </a:r>
            <a:r>
              <a:rPr lang="en-US" dirty="0" err="1"/>
              <a:t>Rüdiger</a:t>
            </a:r>
            <a:r>
              <a:rPr lang="en-US" dirty="0"/>
              <a:t> Neumann, head of the research department for mechatronic systems at Festo. “As a result, our development process is more efficient, not only for the Bionic Handling Assistant, but for any project that requires a controller implementation with code generation.”</a:t>
            </a:r>
          </a:p>
          <a:p>
            <a:endParaRPr lang="en-US" dirty="0"/>
          </a:p>
          <a:p>
            <a:r>
              <a:rPr lang="en-US" b="1" dirty="0"/>
              <a:t>The Challenge</a:t>
            </a:r>
          </a:p>
          <a:p>
            <a:r>
              <a:rPr lang="en-US" dirty="0"/>
              <a:t>With 11 degrees of freedom, the Bionic Handling Assistant is a complex system of 12 pneumatic chambers, 13 actuators, and 12 position sensors. The system’s 12 pressure controllers and 12 position controllers work in concert to control the motion of the arm, which weighs about four pounds (1.8 kg) and extends to 3.6 feet (1.1 meters). “Pneumatic systems are highly nonlinear and the trunk has elasticity, so we could not use simple PID controllers,” says Neumann. “To get optimal controller response, we needed active vibration damping and specialized nonlinear state-space models, with feedback and feedforward control structures.”</a:t>
            </a:r>
          </a:p>
          <a:p>
            <a:endParaRPr lang="en-US" dirty="0"/>
          </a:p>
          <a:p>
            <a:r>
              <a:rPr lang="en-US" dirty="0"/>
              <a:t>Festo’s research and development group is frequently asked to assess the feasibility of specialized customer applications. They traditionally developed and tested controllers for these applications on prototyping hardware. The process of creating a microcontroller solution for such a prototype, however, was time-consuming and therefore costly. “We wanted to use Festo’s own standard PLC products for real-time control without building new hardware for low-volume special controller applications,” says Neumann.</a:t>
            </a:r>
          </a:p>
          <a:p>
            <a:pPr eaLnBrk="1" hangingPunct="1"/>
            <a:endParaRPr lang="en-US" dirty="0"/>
          </a:p>
          <a:p>
            <a:pPr lvl="2" eaLnBrk="1" hangingPunct="1"/>
            <a:r>
              <a:rPr lang="en-US" i="1" dirty="0">
                <a:solidFill>
                  <a:srgbClr val="C31313"/>
                </a:solidFill>
              </a:rPr>
              <a:t>“Using Simulink for Model-Based Design enables us to develop the sophisticated pneumatic controls required for the Bionic Handling Assistant and other mechatronic designs. With Simulink PLC Coder, it is now much easier to get from a design to a product.”</a:t>
            </a:r>
          </a:p>
          <a:p>
            <a:pPr lvl="2" eaLnBrk="1" hangingPunct="1"/>
            <a:r>
              <a:rPr lang="en-US" i="1" dirty="0">
                <a:solidFill>
                  <a:srgbClr val="C31313"/>
                </a:solidFill>
              </a:rPr>
              <a:t>- Dr. </a:t>
            </a:r>
            <a:r>
              <a:rPr lang="en-US" i="1" dirty="0" err="1">
                <a:solidFill>
                  <a:srgbClr val="C31313"/>
                </a:solidFill>
              </a:rPr>
              <a:t>Rüdiger</a:t>
            </a:r>
            <a:r>
              <a:rPr lang="en-US" i="1" dirty="0">
                <a:solidFill>
                  <a:srgbClr val="C31313"/>
                </a:solidFill>
              </a:rPr>
              <a:t> Neumann, Festo</a:t>
            </a:r>
          </a:p>
          <a:p>
            <a:pPr eaLnBrk="1" hangingPunct="1"/>
            <a:endParaRPr lang="en-US" dirty="0">
              <a:solidFill>
                <a:srgbClr val="C31313"/>
              </a:solidFill>
            </a:endParaRPr>
          </a:p>
          <a:p>
            <a:r>
              <a:rPr lang="en-US" b="1" dirty="0"/>
              <a:t>The Solution</a:t>
            </a:r>
          </a:p>
          <a:p>
            <a:r>
              <a:rPr lang="en-US" dirty="0"/>
              <a:t>Festo developed the Bionic Handling Assistant controller using Simulink and implemented it in structured text on a Festo PLC using Simulink PLC Coder. </a:t>
            </a:r>
          </a:p>
          <a:p>
            <a:endParaRPr lang="en-US" dirty="0"/>
          </a:p>
          <a:p>
            <a:r>
              <a:rPr lang="en-US" dirty="0"/>
              <a:t>The researchers created plant and controller models in Simulink for the individual pneumatic chambers that make up the Bionic Handling Assistant, and ran simulations to verify controller functionality.</a:t>
            </a:r>
          </a:p>
          <a:p>
            <a:endParaRPr lang="en-US" dirty="0"/>
          </a:p>
          <a:p>
            <a:r>
              <a:rPr lang="en-US" dirty="0"/>
              <a:t>They generated C code from the model using Simulink Coder™. They compiled and deployed this code to prototyping hardware to conduct initial lab tests.</a:t>
            </a:r>
          </a:p>
          <a:p>
            <a:endParaRPr lang="en-US" dirty="0"/>
          </a:p>
          <a:p>
            <a:r>
              <a:rPr lang="en-US" dirty="0"/>
              <a:t>In MATLAB, the researchers performed system identification using measurements gathered during lab tests of the pneumatic arm to refine the plant model.</a:t>
            </a:r>
          </a:p>
          <a:p>
            <a:endParaRPr lang="en-US" dirty="0"/>
          </a:p>
          <a:p>
            <a:r>
              <a:rPr lang="en-US" dirty="0"/>
              <a:t>With a more accurate plant model in place, the team optimized the controller design in Simulink to improve its performance and stability.</a:t>
            </a:r>
          </a:p>
          <a:p>
            <a:endParaRPr lang="en-US" dirty="0"/>
          </a:p>
          <a:p>
            <a:r>
              <a:rPr lang="en-US" dirty="0"/>
              <a:t>They then used Simulink PLC Coder to generate IEC 61131 structured text from the optimized Simulink model of the controller. After importing the structured text into their 3S-Smart Software Solutions </a:t>
            </a:r>
            <a:r>
              <a:rPr lang="en-US" dirty="0" err="1"/>
              <a:t>CoDeSys</a:t>
            </a:r>
            <a:r>
              <a:rPr lang="en-US" dirty="0"/>
              <a:t> IDE, the team compiled and deployed it to a CMXR-C2 multi-axis controller from Festo. </a:t>
            </a:r>
          </a:p>
          <a:p>
            <a:endParaRPr lang="en-US" dirty="0"/>
          </a:p>
          <a:p>
            <a:r>
              <a:rPr lang="en-US" dirty="0"/>
              <a:t>To verify the PLC implementation, they compared its frequency response and time response against those of the Simulink model and the C code for the initial controller prototype. They performed additional iterations to improve performance by tuning the model in Simulink and regenerating structured text with Simulink PLC Coder. </a:t>
            </a:r>
          </a:p>
          <a:p>
            <a:endParaRPr lang="en-US" dirty="0"/>
          </a:p>
          <a:p>
            <a:r>
              <a:rPr lang="en-US" dirty="0"/>
              <a:t>The Bionic Handling Assistant has been demonstrated worldwide and has won innovation awards in Europe and North America. Festo is now using Simulink PLC Coder to develop other advanced mechatronic systems.</a:t>
            </a:r>
          </a:p>
          <a:p>
            <a:endParaRPr lang="en-US" dirty="0"/>
          </a:p>
          <a:p>
            <a:r>
              <a:rPr lang="en-US" b="1" dirty="0"/>
              <a:t>The Results</a:t>
            </a:r>
          </a:p>
          <a:p>
            <a:r>
              <a:rPr lang="en-US" dirty="0"/>
              <a:t>■ </a:t>
            </a:r>
            <a:r>
              <a:rPr lang="en-US" b="1" dirty="0"/>
              <a:t>Complex PLC implementation automated.</a:t>
            </a:r>
            <a:r>
              <a:rPr lang="en-US" dirty="0"/>
              <a:t> “On previous projects, we have written structured text by hand for the feedforward control, but it would be too complicated to implement feedback control of the Bionic Handling Assistant on a PLC using this manual approach—we simply would not have done it,” says Neumann. “Simulink PLC Coder enabled us to generate the structured text automatically in minutes.”</a:t>
            </a:r>
          </a:p>
          <a:p>
            <a:endParaRPr lang="en-US" dirty="0"/>
          </a:p>
          <a:p>
            <a:r>
              <a:rPr lang="en-US" dirty="0"/>
              <a:t>■ </a:t>
            </a:r>
            <a:r>
              <a:rPr lang="en-US" b="1" dirty="0"/>
              <a:t>Technology and innovation award won.</a:t>
            </a:r>
            <a:r>
              <a:rPr lang="en-US" dirty="0"/>
              <a:t> For its work on developing the Bionic Handling Assistant and enabling safer interactions between robots and humans, Festo was awarded the 250,000-euro </a:t>
            </a:r>
            <a:r>
              <a:rPr lang="en-US" dirty="0" err="1"/>
              <a:t>Deutscher</a:t>
            </a:r>
            <a:r>
              <a:rPr lang="en-US" dirty="0"/>
              <a:t> </a:t>
            </a:r>
            <a:r>
              <a:rPr lang="en-US" dirty="0" err="1"/>
              <a:t>Zukunftspreis</a:t>
            </a:r>
            <a:r>
              <a:rPr lang="en-US" dirty="0"/>
              <a:t>, the German President’s award for technology and innovation, which recognizes advances that serve mankind, improve lives, and create jobs. </a:t>
            </a:r>
          </a:p>
          <a:p>
            <a:endParaRPr lang="en-US" dirty="0"/>
          </a:p>
          <a:p>
            <a:r>
              <a:rPr lang="en-US" dirty="0"/>
              <a:t>■ </a:t>
            </a:r>
            <a:r>
              <a:rPr lang="en-US" b="1" dirty="0"/>
              <a:t>New business opportunities opened.</a:t>
            </a:r>
            <a:r>
              <a:rPr lang="en-US" dirty="0"/>
              <a:t> “In the past, it was prohibitively expensive to build the necessary controller hardware for specialized products,” notes Neumann. “With Simulink PLC Coder, we can easily implement our controller designs on our existing PLC hardware. This capability has enabled Festo to pursue new business opportunities for engineering low-volume controller products.”</a:t>
            </a:r>
          </a:p>
          <a:p>
            <a:r>
              <a:rPr lang="en-US" u="sng" dirty="0">
                <a:hlinkClick r:id="rId3"/>
              </a:rPr>
              <a:t>Watch the YouTube video about the Bionic Handling Assistant</a:t>
            </a:r>
            <a:endParaRPr lang="en-US" dirty="0"/>
          </a:p>
          <a:p>
            <a:pPr eaLnBrk="1" hangingPunct="1"/>
            <a:endParaRPr lang="en-US" sz="700" b="1" dirty="0"/>
          </a:p>
          <a:p>
            <a:pPr eaLnBrk="1" hangingPunct="1"/>
            <a:r>
              <a:rPr lang="en-US" sz="700" i="1" dirty="0">
                <a:solidFill>
                  <a:srgbClr val="154F8F"/>
                </a:solidFill>
              </a:rPr>
              <a:t>To learn more about Festo, visit www.festo.com</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73B8C3-A209-4A55-9261-22C2A02B315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38395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eaLnBrk="1" hangingPunct="1"/>
            <a:r>
              <a:rPr lang="en-US" b="1" dirty="0"/>
              <a:t>Primary Industry: </a:t>
            </a:r>
            <a:r>
              <a:rPr lang="en-US" b="0" dirty="0"/>
              <a:t>Automotive</a:t>
            </a:r>
            <a:endParaRPr lang="en-US" dirty="0"/>
          </a:p>
          <a:p>
            <a:pPr eaLnBrk="1" hangingPunct="1"/>
            <a:r>
              <a:rPr lang="en-US" b="1" dirty="0"/>
              <a:t>Secondary</a:t>
            </a:r>
            <a:r>
              <a:rPr lang="en-US" b="1" baseline="0" dirty="0"/>
              <a:t> Industries: </a:t>
            </a:r>
            <a:r>
              <a:rPr lang="en-US" b="0" baseline="0" dirty="0"/>
              <a:t>N/A</a:t>
            </a:r>
            <a:endParaRPr lang="en-US" b="0" dirty="0"/>
          </a:p>
          <a:p>
            <a:r>
              <a:rPr lang="en-US" b="1" dirty="0"/>
              <a:t>Product Capabilities: </a:t>
            </a:r>
            <a:r>
              <a:rPr lang="en-US" altLang="ja-JP" dirty="0">
                <a:ea typeface="MS Mincho"/>
              </a:rPr>
              <a:t>System design and simulation, Embedded code generation</a:t>
            </a:r>
            <a:endParaRPr lang="en-US" b="1" dirty="0"/>
          </a:p>
          <a:p>
            <a:pPr eaLnBrk="1" hangingPunct="1"/>
            <a:r>
              <a:rPr lang="en-US" b="1" dirty="0"/>
              <a:t>Applications: </a:t>
            </a:r>
            <a:r>
              <a:rPr lang="en-US" b="0" dirty="0"/>
              <a:t>Embedded systems,</a:t>
            </a:r>
            <a:r>
              <a:rPr lang="en-US" b="0" baseline="0" dirty="0"/>
              <a:t> </a:t>
            </a:r>
            <a:r>
              <a:rPr lang="en-US" b="0" dirty="0"/>
              <a:t>Control systems</a:t>
            </a:r>
          </a:p>
          <a:p>
            <a:pPr defTabSz="914318">
              <a:defRPr/>
            </a:pPr>
            <a:r>
              <a:rPr lang="en-US" b="1" dirty="0"/>
              <a:t>Products Used: </a:t>
            </a:r>
            <a:r>
              <a:rPr lang="en-US" b="0" dirty="0"/>
              <a:t>MATLAB, Simulink, Embedded Coder, Simulink PLC Coder, Simulink Report Generator</a:t>
            </a:r>
          </a:p>
          <a:p>
            <a:pPr defTabSz="914318">
              <a:defRPr/>
            </a:pPr>
            <a:r>
              <a:rPr lang="en-US" b="1" dirty="0"/>
              <a:t>Country: </a:t>
            </a:r>
            <a:r>
              <a:rPr lang="en-US" b="0" dirty="0"/>
              <a:t>Italy</a:t>
            </a:r>
            <a:endParaRPr lang="en-US" i="0" dirty="0">
              <a:latin typeface="Verdana" pitchFamily="34" charset="0"/>
            </a:endParaRPr>
          </a:p>
          <a:p>
            <a:pPr eaLnBrk="1" hangingPunct="1"/>
            <a:endParaRPr lang="en-US" dirty="0">
              <a:latin typeface="Verdana" pitchFamily="34" charset="0"/>
            </a:endParaRPr>
          </a:p>
          <a:p>
            <a:r>
              <a:rPr lang="en-US" b="1" dirty="0"/>
              <a:t>Iveco Develops a Shift Range Inhibitor System for Mechanical 9- and 16-Speed Transmissions in Six Weeks</a:t>
            </a:r>
            <a:endParaRPr lang="en-US" dirty="0"/>
          </a:p>
          <a:p>
            <a:r>
              <a:rPr lang="en-US" dirty="0"/>
              <a:t>To capitalize on a market opportunity in Latin America for a range of medium- to heavy-duty vehicles, Iveco had to design, implement, test, and deliver a shift range inhibitor system for vehicles with 9- and 16-speed transmissions in about six weeks. The aggressive deadline required a compressed software development schedule that left no room for specification or implementation errors.</a:t>
            </a:r>
          </a:p>
          <a:p>
            <a:endParaRPr lang="en-US" dirty="0"/>
          </a:p>
          <a:p>
            <a:r>
              <a:rPr lang="en-US" dirty="0"/>
              <a:t>Model-Based Design with Simulink® and Simulink PLC Coder™ enabled Iveco engineers to complete the transmission management system on schedule using existing programmable logic controller (PLC) hardware. </a:t>
            </a:r>
          </a:p>
          <a:p>
            <a:endParaRPr lang="en-US" dirty="0"/>
          </a:p>
          <a:p>
            <a:r>
              <a:rPr lang="en-US" dirty="0"/>
              <a:t>“Because we had so little time on this project, we could not use our usual development approach,” says Demetrio Cortese, embedded software manager at Iveco. “Instead, we adopted Model-Based Design and a custom workflow. Our system engineers and software engineers worked closely together using MATLAB and Simulink, which helped eliminate errors in requirements. The software engineers then generated the production code using Simulink PLC Coder, which accelerated development and minimized implementation errors.” </a:t>
            </a:r>
          </a:p>
          <a:p>
            <a:endParaRPr lang="en-US" dirty="0"/>
          </a:p>
          <a:p>
            <a:r>
              <a:rPr lang="en-US" b="1" dirty="0"/>
              <a:t>The Challenge</a:t>
            </a:r>
          </a:p>
          <a:p>
            <a:r>
              <a:rPr lang="en-US" dirty="0"/>
              <a:t>Due to the tight time constraints on the project, the team planned to use a preexisting hardware configuration that included a PLC. The software engineers, however, had no experience in writing structured text for PLCs. To avoid implementation errors and increased development time, Iveco needed to generate structured text automatically.</a:t>
            </a:r>
          </a:p>
          <a:p>
            <a:endParaRPr lang="en-US" dirty="0"/>
          </a:p>
          <a:p>
            <a:r>
              <a:rPr lang="en-US" dirty="0"/>
              <a:t>Iveco’s traditional approach, in which system engineers define requirements and specifications that are handed off to software engineers, was not feasible given the project’s short timeline. “To save time, we needed our system and software engineers to collaborate in defining and elaborating the system,” explains Cortese.</a:t>
            </a:r>
          </a:p>
          <a:p>
            <a:endParaRPr lang="en-US" dirty="0"/>
          </a:p>
          <a:p>
            <a:r>
              <a:rPr lang="en-US" dirty="0"/>
              <a:t>Engineers planned to reuse the system on other processor-based projects, so they needed a way to retarget the initial PLC design once it was completed. </a:t>
            </a:r>
          </a:p>
          <a:p>
            <a:pPr eaLnBrk="1" hangingPunct="1"/>
            <a:endParaRPr lang="en-US" dirty="0"/>
          </a:p>
          <a:p>
            <a:pPr lvl="2" eaLnBrk="1" hangingPunct="1"/>
            <a:r>
              <a:rPr lang="en-US" b="0" i="1" dirty="0">
                <a:solidFill>
                  <a:srgbClr val="C31313"/>
                </a:solidFill>
              </a:rPr>
              <a:t>“</a:t>
            </a:r>
            <a:r>
              <a:rPr lang="en-US" i="1" dirty="0">
                <a:solidFill>
                  <a:schemeClr val="tx2"/>
                </a:solidFill>
                <a:ea typeface="Arial Unicode MS" pitchFamily="34" charset="-128"/>
                <a:cs typeface="Arial Unicode MS" pitchFamily="34" charset="-128"/>
              </a:rPr>
              <a:t>Our system engineers work directly with our software engineers on the Simulink model. This speeds development because there is no misinterpretation of requirements. When we’re confident that the model is right, we save even more time by generating code from it, with no implementation errors</a:t>
            </a:r>
            <a:r>
              <a:rPr lang="en-US" i="1" dirty="0">
                <a:solidFill>
                  <a:srgbClr val="C31313"/>
                </a:solidFill>
              </a:rPr>
              <a:t>.”</a:t>
            </a:r>
          </a:p>
          <a:p>
            <a:pPr lvl="2" eaLnBrk="1" hangingPunct="1"/>
            <a:r>
              <a:rPr lang="en-US" i="1" dirty="0">
                <a:solidFill>
                  <a:srgbClr val="C31313"/>
                </a:solidFill>
              </a:rPr>
              <a:t>- Demetrio</a:t>
            </a:r>
            <a:r>
              <a:rPr lang="en-US" i="1" baseline="0" dirty="0">
                <a:solidFill>
                  <a:srgbClr val="C31313"/>
                </a:solidFill>
              </a:rPr>
              <a:t> Cortese</a:t>
            </a:r>
            <a:r>
              <a:rPr lang="en-US" i="1" dirty="0">
                <a:solidFill>
                  <a:srgbClr val="C31313"/>
                </a:solidFill>
              </a:rPr>
              <a:t>, Iveco</a:t>
            </a:r>
          </a:p>
          <a:p>
            <a:pPr eaLnBrk="1" hangingPunct="1"/>
            <a:endParaRPr lang="en-US" dirty="0">
              <a:solidFill>
                <a:srgbClr val="C31313"/>
              </a:solidFill>
            </a:endParaRPr>
          </a:p>
          <a:p>
            <a:r>
              <a:rPr lang="en-US" b="1" dirty="0"/>
              <a:t>The Solution</a:t>
            </a:r>
          </a:p>
          <a:p>
            <a:r>
              <a:rPr lang="en-US" dirty="0"/>
              <a:t>Iveco used MATLAB®, Simulink, and Simulink PLC Coder to develop, implement, and test the PLC version of the transmission management system. </a:t>
            </a:r>
          </a:p>
          <a:p>
            <a:endParaRPr lang="en-US" dirty="0"/>
          </a:p>
          <a:p>
            <a:r>
              <a:rPr lang="en-US" dirty="0"/>
              <a:t>Working together, system engineers and software engineers developed a preliminary model of the system in Simulink.</a:t>
            </a:r>
          </a:p>
          <a:p>
            <a:endParaRPr lang="en-US" dirty="0"/>
          </a:p>
          <a:p>
            <a:r>
              <a:rPr lang="en-US" dirty="0"/>
              <a:t>Software engineers refined and customized the model, adding constraints, data types, built-in tests, and diagnostics. They simulated the model in Simulink to verify the design’s integrity and to identify overflow conditions, unexercised blocks, and other potential issues.</a:t>
            </a:r>
          </a:p>
          <a:p>
            <a:endParaRPr lang="en-US" dirty="0"/>
          </a:p>
          <a:p>
            <a:r>
              <a:rPr lang="en-US" dirty="0"/>
              <a:t>The team generated structured text from the model using Simulink PLC Coder. They integrated this structured text into the supplier’s PLC development environment, and deployed the system to a PLC running on a test bench.</a:t>
            </a:r>
          </a:p>
          <a:p>
            <a:r>
              <a:rPr lang="en-US" dirty="0"/>
              <a:t>The engineers conducted real-time lab tests using the PLC and the actual transmission, quickly adjusting the model, regenerating the code, and rerunning tests until the management system met its functional and performance requirements.</a:t>
            </a:r>
          </a:p>
          <a:p>
            <a:endParaRPr lang="en-US" dirty="0"/>
          </a:p>
          <a:p>
            <a:r>
              <a:rPr lang="en-US" dirty="0"/>
              <a:t>The verified system was then deployed to an actual vehicle for on-road tests. The team continued to fine-tune the system in the field, using Simulink and Simulink PLC Coder to quickly update and redeploy the software between tests.</a:t>
            </a:r>
          </a:p>
          <a:p>
            <a:endParaRPr lang="en-US" dirty="0"/>
          </a:p>
          <a:p>
            <a:r>
              <a:rPr lang="en-US" dirty="0"/>
              <a:t>With Simulink Report Generator™, the team generated the documentation for the system.</a:t>
            </a:r>
          </a:p>
          <a:p>
            <a:endParaRPr lang="en-US" dirty="0"/>
          </a:p>
          <a:p>
            <a:r>
              <a:rPr lang="en-US" dirty="0"/>
              <a:t>The PLC version of the management system is entering production on Iveco vehicles for the Latin American market. The engineering team is reusing the Simulink model with Embedded Coder™ to deploy the system on a Master Vehicle Computer.</a:t>
            </a:r>
          </a:p>
          <a:p>
            <a:endParaRPr lang="en-US" dirty="0"/>
          </a:p>
          <a:p>
            <a:r>
              <a:rPr lang="en-US" b="1" dirty="0"/>
              <a:t>The Results </a:t>
            </a:r>
          </a:p>
          <a:p>
            <a:r>
              <a:rPr lang="en-US" dirty="0"/>
              <a:t>■ </a:t>
            </a:r>
            <a:r>
              <a:rPr lang="en-US" b="1" dirty="0"/>
              <a:t>Development time cut by 40%.</a:t>
            </a:r>
            <a:r>
              <a:rPr lang="en-US" dirty="0"/>
              <a:t> “We delivered the software in less than 35 days and used the remaining time for road testing,” says Cortese. “Model-Based Design has enabled us to reduce time-to-delivery of new software systems by about 40%.”</a:t>
            </a:r>
          </a:p>
          <a:p>
            <a:endParaRPr lang="en-US" dirty="0"/>
          </a:p>
          <a:p>
            <a:r>
              <a:rPr lang="en-US" dirty="0"/>
              <a:t>■ </a:t>
            </a:r>
            <a:r>
              <a:rPr lang="en-US" b="1" dirty="0"/>
              <a:t>Specification and implementation errors eliminated.</a:t>
            </a:r>
            <a:r>
              <a:rPr lang="en-US" dirty="0"/>
              <a:t> “With Simulink we create an executable specification: one model that is used by system engineers and software engineers. Close cooperation between these engineers reduces specification errors,” notes Cortese. “With Model-Based Design we have also eliminated implementation errors, because we automatically generate production code.”</a:t>
            </a:r>
          </a:p>
          <a:p>
            <a:endParaRPr lang="en-US" dirty="0"/>
          </a:p>
          <a:p>
            <a:r>
              <a:rPr lang="en-US" dirty="0"/>
              <a:t>■ </a:t>
            </a:r>
            <a:r>
              <a:rPr lang="en-US" b="1" dirty="0"/>
              <a:t>PLC design reused on a microprocessor.</a:t>
            </a:r>
            <a:r>
              <a:rPr lang="en-US" dirty="0"/>
              <a:t> “After implementing the PLC version with Simulink PLC Coder, we reused the model, with few modifications, and generated the microprocessor code using Embedded Coder,” says Cortese. “We switched from a structured text implementation to C, just by changing the code generation product we used.”</a:t>
            </a:r>
          </a:p>
          <a:p>
            <a:pPr eaLnBrk="1" hangingPunct="1"/>
            <a:endParaRPr lang="en-US" dirty="0"/>
          </a:p>
          <a:p>
            <a:pPr eaLnBrk="1" hangingPunct="1"/>
            <a:r>
              <a:rPr lang="en-US" sz="700" i="1" dirty="0">
                <a:solidFill>
                  <a:srgbClr val="154F8F"/>
                </a:solidFill>
              </a:rPr>
              <a:t>To learn more about Iveco, visit www.iveco.com</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73B8C3-A209-4A55-9261-22C2A02B315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873560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Background" descr="bluemesh.jpg"/>
          <p:cNvPicPr>
            <a:picLocks noChangeAspect="1"/>
          </p:cNvPicPr>
          <p:nvPr userDrawn="1"/>
        </p:nvPicPr>
        <p:blipFill>
          <a:blip r:embed="rId2" cstate="print"/>
          <a:stretch>
            <a:fillRect/>
          </a:stretch>
        </p:blipFill>
        <p:spPr>
          <a:xfrm>
            <a:off x="-4067" y="1287"/>
            <a:ext cx="12209092" cy="6856713"/>
          </a:xfrm>
          <a:prstGeom prst="rect">
            <a:avLst/>
          </a:prstGeom>
        </p:spPr>
      </p:pic>
      <p:sp>
        <p:nvSpPr>
          <p:cNvPr id="21" name="Title"/>
          <p:cNvSpPr>
            <a:spLocks noGrp="1"/>
          </p:cNvSpPr>
          <p:nvPr>
            <p:ph type="ctrTitle"/>
          </p:nvPr>
        </p:nvSpPr>
        <p:spPr>
          <a:xfrm>
            <a:off x="914400" y="914400"/>
            <a:ext cx="10363200" cy="1828800"/>
          </a:xfrm>
        </p:spPr>
        <p:txBody>
          <a:bodyPr/>
          <a:lstStyle>
            <a:lvl1pPr algn="l">
              <a:defRPr sz="3200">
                <a:solidFill>
                  <a:schemeClr val="tx2"/>
                </a:solidFill>
              </a:defRPr>
            </a:lvl1pPr>
          </a:lstStyle>
          <a:p>
            <a:r>
              <a:rPr lang="en-US"/>
              <a:t>Click to edit Master title style</a:t>
            </a:r>
            <a:endParaRPr lang="en-US" dirty="0"/>
          </a:p>
        </p:txBody>
      </p:sp>
      <p:sp>
        <p:nvSpPr>
          <p:cNvPr id="22" name="Subtitle"/>
          <p:cNvSpPr>
            <a:spLocks noGrp="1"/>
          </p:cNvSpPr>
          <p:nvPr>
            <p:ph type="subTitle" idx="1"/>
          </p:nvPr>
        </p:nvSpPr>
        <p:spPr>
          <a:xfrm>
            <a:off x="914400" y="3203579"/>
            <a:ext cx="10363200" cy="987425"/>
          </a:xfrm>
        </p:spPr>
        <p:txBody>
          <a:bodyPr>
            <a:normAutofit/>
          </a:bodyPr>
          <a:lstStyle>
            <a:lvl1pPr marL="0" indent="0" algn="l">
              <a:buNone/>
              <a:defRPr sz="1604" b="0">
                <a:solidFill>
                  <a:schemeClr val="tx1"/>
                </a:solidFill>
              </a:defRPr>
            </a:lvl1pPr>
            <a:lvl2pPr marL="458340" indent="0" algn="ctr">
              <a:buNone/>
              <a:defRPr>
                <a:solidFill>
                  <a:schemeClr val="tx1">
                    <a:tint val="75000"/>
                  </a:schemeClr>
                </a:solidFill>
              </a:defRPr>
            </a:lvl2pPr>
            <a:lvl3pPr marL="916680" indent="0" algn="ctr">
              <a:buNone/>
              <a:defRPr>
                <a:solidFill>
                  <a:schemeClr val="tx1">
                    <a:tint val="75000"/>
                  </a:schemeClr>
                </a:solidFill>
              </a:defRPr>
            </a:lvl3pPr>
            <a:lvl4pPr marL="1375020" indent="0" algn="ctr">
              <a:buNone/>
              <a:defRPr>
                <a:solidFill>
                  <a:schemeClr val="tx1">
                    <a:tint val="75000"/>
                  </a:schemeClr>
                </a:solidFill>
              </a:defRPr>
            </a:lvl4pPr>
            <a:lvl5pPr marL="1833361" indent="0" algn="ctr">
              <a:buNone/>
              <a:defRPr>
                <a:solidFill>
                  <a:schemeClr val="tx1">
                    <a:tint val="75000"/>
                  </a:schemeClr>
                </a:solidFill>
              </a:defRPr>
            </a:lvl5pPr>
            <a:lvl6pPr marL="2291701" indent="0" algn="ctr">
              <a:buNone/>
              <a:defRPr>
                <a:solidFill>
                  <a:schemeClr val="tx1">
                    <a:tint val="75000"/>
                  </a:schemeClr>
                </a:solidFill>
              </a:defRPr>
            </a:lvl6pPr>
            <a:lvl7pPr marL="2750041" indent="0" algn="ctr">
              <a:buNone/>
              <a:defRPr>
                <a:solidFill>
                  <a:schemeClr val="tx1">
                    <a:tint val="75000"/>
                  </a:schemeClr>
                </a:solidFill>
              </a:defRPr>
            </a:lvl7pPr>
            <a:lvl8pPr marL="3208381" indent="0" algn="ctr">
              <a:buNone/>
              <a:defRPr>
                <a:solidFill>
                  <a:schemeClr val="tx1">
                    <a:tint val="75000"/>
                  </a:schemeClr>
                </a:solidFill>
              </a:defRPr>
            </a:lvl8pPr>
            <a:lvl9pPr marL="3666721" indent="0" algn="ctr">
              <a:buNone/>
              <a:defRPr>
                <a:solidFill>
                  <a:schemeClr val="tx1">
                    <a:tint val="75000"/>
                  </a:schemeClr>
                </a:solidFill>
              </a:defRPr>
            </a:lvl9pPr>
          </a:lstStyle>
          <a:p>
            <a:r>
              <a:rPr lang="en-US"/>
              <a:t>Click to edit Master subtitle style</a:t>
            </a:r>
            <a:endParaRPr lang="en-US" dirty="0"/>
          </a:p>
        </p:txBody>
      </p:sp>
      <p:sp>
        <p:nvSpPr>
          <p:cNvPr id="23" name="Copyright"/>
          <p:cNvSpPr txBox="1"/>
          <p:nvPr userDrawn="1"/>
        </p:nvSpPr>
        <p:spPr>
          <a:xfrm>
            <a:off x="10227052" y="6527632"/>
            <a:ext cx="2438400" cy="246221"/>
          </a:xfrm>
          <a:prstGeom prst="rect">
            <a:avLst/>
          </a:prstGeom>
          <a:noFill/>
        </p:spPr>
        <p:txBody>
          <a:bodyPr wrap="square" rtlCol="0">
            <a:spAutoFit/>
          </a:bodyPr>
          <a:lstStyle/>
          <a:p>
            <a:r>
              <a:rPr lang="en-US" sz="1003" dirty="0">
                <a:solidFill>
                  <a:schemeClr val="bg1"/>
                </a:solidFill>
                <a:latin typeface="Arial" pitchFamily="34" charset="0"/>
                <a:cs typeface="Arial" pitchFamily="34" charset="0"/>
              </a:rPr>
              <a:t>© 2022 The MathWorks, Inc.</a:t>
            </a:r>
          </a:p>
        </p:txBody>
      </p:sp>
      <p:cxnSp>
        <p:nvCxnSpPr>
          <p:cNvPr id="26" name="GrayLine"/>
          <p:cNvCxnSpPr/>
          <p:nvPr userDrawn="1"/>
        </p:nvCxnSpPr>
        <p:spPr>
          <a:xfrm>
            <a:off x="-4067" y="4376652"/>
            <a:ext cx="12209092" cy="0"/>
          </a:xfrm>
          <a:prstGeom prst="line">
            <a:avLst/>
          </a:prstGeom>
          <a:ln w="57150">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9" name="Logo" descr="09_MW_logo_CMYK_REV.png"/>
          <p:cNvPicPr>
            <a:picLocks noChangeAspect="1"/>
          </p:cNvPicPr>
          <p:nvPr userDrawn="1"/>
        </p:nvPicPr>
        <p:blipFill>
          <a:blip r:embed="rId3" cstate="print"/>
          <a:stretch>
            <a:fillRect/>
          </a:stretch>
        </p:blipFill>
        <p:spPr>
          <a:xfrm>
            <a:off x="10330730" y="141139"/>
            <a:ext cx="1620665" cy="3205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sz="2800" baseline="0">
                <a:solidFill>
                  <a:schemeClr val="tx2"/>
                </a:solidFill>
              </a:defRPr>
            </a:lvl1pPr>
          </a:lstStyle>
          <a:p>
            <a:r>
              <a:rPr lang="en-US"/>
              <a:t>Click to edit Master title style</a:t>
            </a:r>
            <a:endParaRPr lang="en-US" dirty="0"/>
          </a:p>
        </p:txBody>
      </p:sp>
      <p:sp>
        <p:nvSpPr>
          <p:cNvPr id="3" name="Content"/>
          <p:cNvSpPr>
            <a:spLocks noGrp="1"/>
          </p:cNvSpPr>
          <p:nvPr>
            <p:ph idx="1"/>
          </p:nvPr>
        </p:nvSpPr>
        <p:spPr>
          <a:xfrm>
            <a:off x="609602" y="1600200"/>
            <a:ext cx="10769600" cy="4648200"/>
          </a:xfrm>
        </p:spPr>
        <p:txBody>
          <a:bodyPr/>
          <a:lstStyle>
            <a:lvl1pPr>
              <a:buSzPct val="75000"/>
              <a:defRPr sz="2400"/>
            </a:lvl1pPr>
            <a:lvl2pPr>
              <a:lnSpc>
                <a:spcPct val="105000"/>
              </a:lnSpc>
              <a:defRPr sz="2000"/>
            </a:lvl2pPr>
            <a:lvl3pPr>
              <a:lnSpc>
                <a:spcPct val="105000"/>
              </a:lnSpc>
              <a:buSzPct val="75000"/>
              <a:defRPr sz="1604"/>
            </a:lvl3pPr>
            <a:lvl4pPr>
              <a:lnSpc>
                <a:spcPct val="105000"/>
              </a:lnSpc>
              <a:defRPr/>
            </a:lvl4pPr>
            <a:lvl5pPr>
              <a:lnSpc>
                <a:spcPct val="105000"/>
              </a:lnSpc>
              <a:defRPr/>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eature">
    <p:spTree>
      <p:nvGrpSpPr>
        <p:cNvPr id="1" name=""/>
        <p:cNvGrpSpPr/>
        <p:nvPr/>
      </p:nvGrpSpPr>
      <p:grpSpPr>
        <a:xfrm>
          <a:off x="0" y="0"/>
          <a:ext cx="0" cy="0"/>
          <a:chOff x="0" y="0"/>
          <a:chExt cx="0" cy="0"/>
        </a:xfrm>
      </p:grpSpPr>
      <p:sp>
        <p:nvSpPr>
          <p:cNvPr id="10" name="Title"/>
          <p:cNvSpPr>
            <a:spLocks noGrp="1"/>
          </p:cNvSpPr>
          <p:nvPr>
            <p:ph type="title"/>
          </p:nvPr>
        </p:nvSpPr>
        <p:spPr>
          <a:xfrm>
            <a:off x="609600" y="457200"/>
            <a:ext cx="9448800" cy="990600"/>
          </a:xfrm>
        </p:spPr>
        <p:txBody>
          <a:bodyPr anchor="t" anchorCtr="0"/>
          <a:lstStyle>
            <a:lvl1pPr algn="l">
              <a:defRPr sz="2800" b="0" i="0">
                <a:solidFill>
                  <a:schemeClr val="tx2"/>
                </a:solidFill>
              </a:defRPr>
            </a:lvl1pPr>
          </a:lstStyle>
          <a:p>
            <a:r>
              <a:rPr lang="en-US"/>
              <a:t>Click to edit Master title style</a:t>
            </a:r>
            <a:endParaRPr lang="en-US" dirty="0"/>
          </a:p>
        </p:txBody>
      </p:sp>
      <p:sp>
        <p:nvSpPr>
          <p:cNvPr id="11" name="Content"/>
          <p:cNvSpPr>
            <a:spLocks noGrp="1"/>
          </p:cNvSpPr>
          <p:nvPr>
            <p:ph sz="half" idx="10" hasCustomPrompt="1"/>
          </p:nvPr>
        </p:nvSpPr>
        <p:spPr>
          <a:xfrm>
            <a:off x="609601" y="2819400"/>
            <a:ext cx="5080001" cy="3200400"/>
          </a:xfrm>
        </p:spPr>
        <p:txBody>
          <a:bodyPr/>
          <a:lstStyle>
            <a:lvl1pPr>
              <a:buClr>
                <a:srgbClr val="125687"/>
              </a:buClr>
              <a:buSzTx/>
              <a:defRPr sz="1800" baseline="0"/>
            </a:lvl1pPr>
            <a:lvl2pPr>
              <a:defRPr sz="1604"/>
            </a:lvl2pPr>
            <a:lvl3pPr>
              <a:buNone/>
              <a:defRPr sz="1604"/>
            </a:lvl3pPr>
            <a:lvl4pPr>
              <a:defRPr sz="1805"/>
            </a:lvl4pPr>
            <a:lvl5pPr>
              <a:defRPr sz="1805"/>
            </a:lvl5pPr>
            <a:lvl6pPr>
              <a:defRPr sz="1805"/>
            </a:lvl6pPr>
            <a:lvl7pPr>
              <a:defRPr sz="1805"/>
            </a:lvl7pPr>
            <a:lvl8pPr>
              <a:defRPr sz="1805"/>
            </a:lvl8pPr>
            <a:lvl9pPr>
              <a:defRPr sz="1805"/>
            </a:lvl9pPr>
          </a:lstStyle>
          <a:p>
            <a:pPr lvl="0">
              <a:buClr>
                <a:srgbClr val="125687"/>
              </a:buClr>
              <a:buSzTx/>
            </a:pPr>
            <a:r>
              <a:rPr lang="en-US" dirty="0"/>
              <a:t>Click to add b</a:t>
            </a:r>
            <a:r>
              <a:rPr lang="en-US" sz="1805" dirty="0">
                <a:solidFill>
                  <a:prstClr val="black"/>
                </a:solidFill>
              </a:rPr>
              <a:t>rief summary and benefits of feature (ideally three bullets)</a:t>
            </a:r>
          </a:p>
          <a:p>
            <a:pPr lvl="1"/>
            <a:r>
              <a:rPr lang="en-US" dirty="0"/>
              <a:t>Second level</a:t>
            </a:r>
          </a:p>
        </p:txBody>
      </p:sp>
      <p:sp>
        <p:nvSpPr>
          <p:cNvPr id="13" name="Headline"/>
          <p:cNvSpPr>
            <a:spLocks noGrp="1"/>
          </p:cNvSpPr>
          <p:nvPr>
            <p:ph type="body" sz="quarter" idx="11" hasCustomPrompt="1"/>
          </p:nvPr>
        </p:nvSpPr>
        <p:spPr>
          <a:xfrm>
            <a:off x="609601" y="1600200"/>
            <a:ext cx="5080001" cy="838200"/>
          </a:xfrm>
        </p:spPr>
        <p:txBody>
          <a:bodyPr anchor="t"/>
          <a:lstStyle>
            <a:lvl1pPr marL="0" indent="0" algn="l">
              <a:buNone/>
              <a:defRPr sz="2000" b="0" i="0" baseline="0"/>
            </a:lvl1pPr>
          </a:lstStyle>
          <a:p>
            <a:pPr lvl="0"/>
            <a:r>
              <a:rPr lang="en-US" dirty="0"/>
              <a:t>Click to add headline</a:t>
            </a:r>
            <a:r>
              <a:rPr lang="en-US" sz="2005" b="1" dirty="0">
                <a:solidFill>
                  <a:prstClr val="black"/>
                </a:solidFill>
              </a:rPr>
              <a:t> providing value of feature</a:t>
            </a:r>
            <a:endParaRPr lang="en-US" dirty="0"/>
          </a:p>
        </p:txBody>
      </p:sp>
      <p:sp>
        <p:nvSpPr>
          <p:cNvPr id="14" name="ProductName"/>
          <p:cNvSpPr>
            <a:spLocks noGrp="1"/>
          </p:cNvSpPr>
          <p:nvPr>
            <p:ph type="body" sz="half" idx="12" hasCustomPrompt="1"/>
          </p:nvPr>
        </p:nvSpPr>
        <p:spPr>
          <a:xfrm>
            <a:off x="609602" y="6172200"/>
            <a:ext cx="5473700" cy="533400"/>
          </a:xfrm>
        </p:spPr>
        <p:txBody>
          <a:bodyPr anchor="b" anchorCtr="0"/>
          <a:lstStyle>
            <a:lvl1pPr marL="230761" indent="-229170">
              <a:buClrTx/>
              <a:buSzPct val="125000"/>
              <a:buFont typeface="Courier New" pitchFamily="49" charset="0"/>
              <a:buChar char="»"/>
              <a:defRPr sz="1604" b="0">
                <a:latin typeface="Courier New" pitchFamily="49" charset="0"/>
                <a:cs typeface="Courier New" pitchFamily="49" charset="0"/>
              </a:defRPr>
            </a:lvl1pPr>
          </a:lstStyle>
          <a:p>
            <a:pPr lvl="0"/>
            <a:r>
              <a:rPr lang="en-US" dirty="0"/>
              <a:t>Click to add </a:t>
            </a:r>
            <a:r>
              <a:rPr lang="en-US" sz="1604" dirty="0" err="1">
                <a:latin typeface="Courier New" pitchFamily="49" charset="0"/>
                <a:cs typeface="Courier New" pitchFamily="49" charset="0"/>
              </a:rPr>
              <a:t>product_example_name</a:t>
            </a:r>
            <a:r>
              <a:rPr lang="en-US" sz="1604" dirty="0">
                <a:latin typeface="Courier New" pitchFamily="49" charset="0"/>
                <a:cs typeface="Courier New" pitchFamily="49" charset="0"/>
              </a:rPr>
              <a: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963084" y="1914529"/>
            <a:ext cx="10363200" cy="1362075"/>
          </a:xfrm>
        </p:spPr>
        <p:txBody>
          <a:bodyPr anchor="t"/>
          <a:lstStyle>
            <a:lvl1pPr algn="ctr">
              <a:defRPr sz="3200" b="0" cap="none">
                <a:solidFill>
                  <a:schemeClr val="tx2"/>
                </a:solidFill>
              </a:defRPr>
            </a:lvl1pPr>
          </a:lstStyle>
          <a:p>
            <a:r>
              <a:rPr lang="en-US" dirty="0"/>
              <a:t>Click to edit Section Header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a:solidFill>
                  <a:schemeClr val="tx2"/>
                </a:solidFill>
              </a:defRPr>
            </a:lvl1pPr>
          </a:lstStyle>
          <a:p>
            <a:r>
              <a:rPr lang="en-US"/>
              <a:t>Click to edit Master title style</a:t>
            </a:r>
            <a:endParaRPr lang="en-US" dirty="0"/>
          </a:p>
        </p:txBody>
      </p:sp>
      <p:sp>
        <p:nvSpPr>
          <p:cNvPr id="3" name="LeftContent"/>
          <p:cNvSpPr>
            <a:spLocks noGrp="1"/>
          </p:cNvSpPr>
          <p:nvPr>
            <p:ph sz="half" idx="1"/>
          </p:nvPr>
        </p:nvSpPr>
        <p:spPr>
          <a:xfrm>
            <a:off x="609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en-US"/>
              <a:t>Click to edit Master text styles</a:t>
            </a:r>
          </a:p>
          <a:p>
            <a:pPr lvl="1"/>
            <a:r>
              <a:rPr lang="en-US"/>
              <a:t>Second level</a:t>
            </a:r>
          </a:p>
          <a:p>
            <a:pPr lvl="2"/>
            <a:r>
              <a:rPr lang="en-US"/>
              <a:t>Third level</a:t>
            </a:r>
          </a:p>
        </p:txBody>
      </p:sp>
      <p:sp>
        <p:nvSpPr>
          <p:cNvPr id="4" name="RightContent"/>
          <p:cNvSpPr>
            <a:spLocks noGrp="1"/>
          </p:cNvSpPr>
          <p:nvPr>
            <p:ph sz="half" idx="2"/>
          </p:nvPr>
        </p:nvSpPr>
        <p:spPr>
          <a:xfrm>
            <a:off x="6197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Content"/>
          <p:cNvSpPr txBox="1">
            <a:spLocks noChangeArrowheads="1"/>
          </p:cNvSpPr>
          <p:nvPr userDrawn="1"/>
        </p:nvSpPr>
        <p:spPr bwMode="auto">
          <a:xfrm>
            <a:off x="607484" y="1600200"/>
            <a:ext cx="10765536" cy="4648200"/>
          </a:xfrm>
          <a:prstGeom prst="rect">
            <a:avLst/>
          </a:prstGeom>
          <a:noFill/>
          <a:ln w="9525">
            <a:noFill/>
            <a:miter lim="800000"/>
            <a:headEnd/>
            <a:tailEnd/>
          </a:ln>
          <a:effectLst/>
        </p:spPr>
        <p:txBody>
          <a:bodyPr wrap="none"/>
          <a:lstStyle/>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Edit</a:t>
            </a:r>
            <a:r>
              <a:rPr lang="en-US" sz="2400" baseline="0" dirty="0">
                <a:latin typeface="Arial" pitchFamily="34" charset="0"/>
                <a:cs typeface="Arial" pitchFamily="34" charset="0"/>
              </a:rPr>
              <a:t> in Slide Master view to e</a:t>
            </a:r>
            <a:r>
              <a:rPr lang="en-US" sz="2400" dirty="0">
                <a:latin typeface="Arial" pitchFamily="34" charset="0"/>
                <a:cs typeface="Arial" pitchFamily="34" charset="0"/>
              </a:rPr>
              <a:t>nter agenda items</a:t>
            </a:r>
          </a:p>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Bullet 2</a:t>
            </a:r>
          </a:p>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Bullet</a:t>
            </a:r>
            <a:r>
              <a:rPr lang="en-US" sz="2400" baseline="0" dirty="0">
                <a:latin typeface="Arial" pitchFamily="34" charset="0"/>
                <a:cs typeface="Arial" pitchFamily="34" charset="0"/>
              </a:rPr>
              <a:t> 3</a:t>
            </a:r>
          </a:p>
          <a:p>
            <a:pPr marL="342164" lvl="0" indent="-342164">
              <a:buClr>
                <a:schemeClr val="tx2"/>
              </a:buClr>
              <a:buSzPct val="75000"/>
              <a:buFont typeface="Wingdings" pitchFamily="2" charset="2"/>
              <a:buChar char="§"/>
              <a:tabLst>
                <a:tab pos="458340" algn="l"/>
              </a:tabLst>
            </a:pPr>
            <a:r>
              <a:rPr lang="en-US" sz="2400" baseline="0" dirty="0">
                <a:latin typeface="Arial" pitchFamily="34" charset="0"/>
                <a:cs typeface="Arial" pitchFamily="34" charset="0"/>
              </a:rPr>
              <a:t>Bullet 4</a:t>
            </a:r>
          </a:p>
          <a:p>
            <a:pPr marL="342164" lvl="0" indent="-342164">
              <a:buClr>
                <a:schemeClr val="tx2"/>
              </a:buClr>
              <a:buSzPct val="75000"/>
              <a:buFont typeface="Wingdings" pitchFamily="2" charset="2"/>
              <a:buChar char="§"/>
              <a:tabLst>
                <a:tab pos="458340" algn="l"/>
              </a:tabLst>
            </a:pPr>
            <a:endParaRPr lang="en-US" sz="2400" dirty="0">
              <a:latin typeface="Arial" pitchFamily="34" charset="0"/>
              <a:cs typeface="Arial" pitchFamily="34" charset="0"/>
            </a:endParaRPr>
          </a:p>
        </p:txBody>
      </p:sp>
      <p:sp>
        <p:nvSpPr>
          <p:cNvPr id="5" name="Title"/>
          <p:cNvSpPr txBox="1">
            <a:spLocks noChangeArrowheads="1"/>
          </p:cNvSpPr>
          <p:nvPr userDrawn="1"/>
        </p:nvSpPr>
        <p:spPr bwMode="auto">
          <a:xfrm>
            <a:off x="607484" y="464695"/>
            <a:ext cx="10765536" cy="1143000"/>
          </a:xfrm>
          <a:prstGeom prst="rect">
            <a:avLst/>
          </a:prstGeom>
          <a:noFill/>
          <a:ln w="9525">
            <a:noFill/>
            <a:miter lim="800000"/>
            <a:headEnd/>
            <a:tailEnd/>
          </a:ln>
          <a:effectLst/>
        </p:spPr>
        <p:txBody>
          <a:bodyPr wrap="none"/>
          <a:lstStyle/>
          <a:p>
            <a:pPr marL="0" marR="0" indent="0" algn="l" defTabSz="916680" rtl="0" eaLnBrk="1" fontAlgn="auto" latinLnBrk="0" hangingPunct="1">
              <a:lnSpc>
                <a:spcPct val="100000"/>
              </a:lnSpc>
              <a:spcBef>
                <a:spcPts val="0"/>
              </a:spcBef>
              <a:spcAft>
                <a:spcPts val="0"/>
              </a:spcAft>
              <a:buClrTx/>
              <a:buSzTx/>
              <a:buFontTx/>
              <a:buNone/>
              <a:tabLst/>
              <a:defRPr/>
            </a:pPr>
            <a:r>
              <a:rPr lang="en-US" sz="2800" b="0" dirty="0">
                <a:solidFill>
                  <a:schemeClr val="tx2"/>
                </a:solidFill>
                <a:latin typeface="Arial" pitchFamily="34" charset="0"/>
                <a:cs typeface="Arial" pitchFamily="34" charset="0"/>
              </a:rPr>
              <a:t>Edit in Slide</a:t>
            </a:r>
            <a:r>
              <a:rPr lang="en-US" sz="2800" b="0" baseline="0" dirty="0">
                <a:solidFill>
                  <a:schemeClr val="tx2"/>
                </a:solidFill>
                <a:latin typeface="Arial" pitchFamily="34" charset="0"/>
                <a:cs typeface="Arial" pitchFamily="34" charset="0"/>
              </a:rPr>
              <a:t> Master view to e</a:t>
            </a:r>
            <a:r>
              <a:rPr lang="en-US" sz="2800" b="0" dirty="0">
                <a:solidFill>
                  <a:schemeClr val="tx2"/>
                </a:solidFill>
                <a:latin typeface="Arial" pitchFamily="34" charset="0"/>
                <a:cs typeface="Arial" pitchFamily="34" charset="0"/>
              </a:rPr>
              <a:t>nter agenda</a:t>
            </a:r>
            <a:r>
              <a:rPr lang="en-US" sz="2800" b="0" baseline="0" dirty="0">
                <a:solidFill>
                  <a:schemeClr val="tx2"/>
                </a:solidFill>
                <a:latin typeface="Arial" pitchFamily="34" charset="0"/>
                <a:cs typeface="Arial" pitchFamily="34" charset="0"/>
              </a:rPr>
              <a:t> title</a:t>
            </a:r>
            <a:endParaRPr lang="en-US" sz="2800" b="0" dirty="0">
              <a:solidFill>
                <a:schemeClr val="tx2"/>
              </a:solidFill>
              <a:latin typeface="Arial" pitchFamily="34" charset="0"/>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a:prstGeom prst="rect">
            <a:avLst/>
          </a:prstGeom>
        </p:spPr>
        <p:txBody>
          <a:bodyPr vert="horz" lIns="91440" tIns="45720" rIns="91440" bIns="45720" rtlCol="0" anchor="t" anchorCtr="0">
            <a:noAutofit/>
          </a:bodyPr>
          <a:lstStyle/>
          <a:p>
            <a:r>
              <a:rPr lang="en-US"/>
              <a:t>Click to edit Master title style</a:t>
            </a:r>
            <a:endParaRPr lang="en-US" dirty="0"/>
          </a:p>
        </p:txBody>
      </p:sp>
      <p:sp>
        <p:nvSpPr>
          <p:cNvPr id="3" name="Content"/>
          <p:cNvSpPr>
            <a:spLocks noGrp="1"/>
          </p:cNvSpPr>
          <p:nvPr>
            <p:ph type="body" idx="1"/>
          </p:nvPr>
        </p:nvSpPr>
        <p:spPr>
          <a:xfrm>
            <a:off x="609602" y="1600200"/>
            <a:ext cx="10769600" cy="46482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
        <p:nvSpPr>
          <p:cNvPr id="8" name="SlideNumber"/>
          <p:cNvSpPr/>
          <p:nvPr/>
        </p:nvSpPr>
        <p:spPr>
          <a:xfrm>
            <a:off x="11582400" y="6484954"/>
            <a:ext cx="609600" cy="381001"/>
          </a:xfrm>
          <a:prstGeom prst="rect">
            <a:avLst/>
          </a:prstGeom>
          <a:noFill/>
          <a:ln w="12700">
            <a:noFill/>
          </a:ln>
        </p:spPr>
        <p:txBody>
          <a:bodyPr wrap="square" anchor="ctr">
            <a:noAutofit/>
          </a:bodyPr>
          <a:lstStyle/>
          <a:p>
            <a:pPr algn="ctr"/>
            <a:fld id="{47FBD1EF-0801-4063-B668-C71608ACC70F}" type="slidenum">
              <a:rPr kumimoji="0" lang="en-US" sz="1203" b="1" i="0" u="none" strike="noStrike" kern="1200" cap="none" spc="0" normalizeH="0" baseline="0" noProof="0" smtClean="0">
                <a:ln>
                  <a:noFill/>
                </a:ln>
                <a:solidFill>
                  <a:schemeClr val="tx2"/>
                </a:solidFill>
                <a:effectLst/>
                <a:uLnTx/>
                <a:uFillTx/>
                <a:latin typeface="Arial" pitchFamily="34" charset="0"/>
                <a:ea typeface="+mn-ea"/>
                <a:cs typeface="Arial" pitchFamily="34" charset="0"/>
              </a:rPr>
              <a:pPr algn="ctr"/>
              <a:t>‹#›</a:t>
            </a:fld>
            <a:endParaRPr lang="en-US" sz="1203" b="1" dirty="0">
              <a:solidFill>
                <a:schemeClr val="tx2"/>
              </a:solidFill>
            </a:endParaRPr>
          </a:p>
        </p:txBody>
      </p:sp>
      <p:pic>
        <p:nvPicPr>
          <p:cNvPr id="12" name="Logo" descr="logo647.png"/>
          <p:cNvPicPr>
            <a:picLocks noChangeAspect="1"/>
          </p:cNvPicPr>
          <p:nvPr/>
        </p:nvPicPr>
        <p:blipFill>
          <a:blip r:embed="rId10" cstate="print"/>
          <a:stretch>
            <a:fillRect/>
          </a:stretch>
        </p:blipFill>
        <p:spPr>
          <a:xfrm>
            <a:off x="10679339" y="23675"/>
            <a:ext cx="1327516" cy="360269"/>
          </a:xfrm>
          <a:prstGeom prst="rect">
            <a:avLst/>
          </a:prstGeom>
          <a:noFill/>
          <a:ln>
            <a:noFill/>
          </a:ln>
        </p:spPr>
      </p:pic>
      <p:cxnSp>
        <p:nvCxnSpPr>
          <p:cNvPr id="13" name="Line"/>
          <p:cNvCxnSpPr/>
          <p:nvPr/>
        </p:nvCxnSpPr>
        <p:spPr>
          <a:xfrm rot="10800000" flipV="1">
            <a:off x="229170" y="176521"/>
            <a:ext cx="10297392" cy="211602"/>
          </a:xfrm>
          <a:prstGeom prst="bentConnector3">
            <a:avLst>
              <a:gd name="adj1" fmla="val 100013"/>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9" r:id="rId4"/>
    <p:sldLayoutId id="2147483663" r:id="rId5"/>
    <p:sldLayoutId id="2147483651" r:id="rId6"/>
    <p:sldLayoutId id="2147483652" r:id="rId7"/>
    <p:sldLayoutId id="2147483664" r:id="rId8"/>
  </p:sldLayoutIdLst>
  <p:hf hdr="0" ftr="0" dt="0"/>
  <p:txStyles>
    <p:titleStyle>
      <a:lvl1pPr algn="l" defTabSz="916680" rtl="0" eaLnBrk="1" latinLnBrk="0" hangingPunct="1">
        <a:spcBef>
          <a:spcPct val="0"/>
        </a:spcBef>
        <a:buNone/>
        <a:defRPr sz="2800" b="0" kern="1200">
          <a:solidFill>
            <a:schemeClr val="tx2"/>
          </a:solidFill>
          <a:latin typeface="Arial" pitchFamily="34" charset="0"/>
          <a:ea typeface="+mj-ea"/>
          <a:cs typeface="Arial" pitchFamily="34" charset="0"/>
        </a:defRPr>
      </a:lvl1pPr>
    </p:titleStyle>
    <p:body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p:bodyStyle>
    <p:otherStyle>
      <a:defPPr>
        <a:defRPr lang="en-US"/>
      </a:defPPr>
      <a:lvl1pPr marL="0" algn="l" defTabSz="916680" rtl="0" eaLnBrk="1" latinLnBrk="0" hangingPunct="1">
        <a:defRPr sz="1805" kern="1200">
          <a:solidFill>
            <a:schemeClr val="tx1"/>
          </a:solidFill>
          <a:latin typeface="+mn-lt"/>
          <a:ea typeface="+mn-ea"/>
          <a:cs typeface="+mn-cs"/>
        </a:defRPr>
      </a:lvl1pPr>
      <a:lvl2pPr marL="458340" algn="l" defTabSz="916680" rtl="0" eaLnBrk="1" latinLnBrk="0" hangingPunct="1">
        <a:defRPr sz="1805" kern="1200">
          <a:solidFill>
            <a:schemeClr val="tx1"/>
          </a:solidFill>
          <a:latin typeface="+mn-lt"/>
          <a:ea typeface="+mn-ea"/>
          <a:cs typeface="+mn-cs"/>
        </a:defRPr>
      </a:lvl2pPr>
      <a:lvl3pPr marL="916680" algn="l" defTabSz="916680" rtl="0" eaLnBrk="1" latinLnBrk="0" hangingPunct="1">
        <a:defRPr sz="1805" kern="1200">
          <a:solidFill>
            <a:schemeClr val="tx1"/>
          </a:solidFill>
          <a:latin typeface="+mn-lt"/>
          <a:ea typeface="+mn-ea"/>
          <a:cs typeface="+mn-cs"/>
        </a:defRPr>
      </a:lvl3pPr>
      <a:lvl4pPr marL="1375020" algn="l" defTabSz="916680" rtl="0" eaLnBrk="1" latinLnBrk="0" hangingPunct="1">
        <a:defRPr sz="1805" kern="1200">
          <a:solidFill>
            <a:schemeClr val="tx1"/>
          </a:solidFill>
          <a:latin typeface="+mn-lt"/>
          <a:ea typeface="+mn-ea"/>
          <a:cs typeface="+mn-cs"/>
        </a:defRPr>
      </a:lvl4pPr>
      <a:lvl5pPr marL="1833361" algn="l" defTabSz="916680" rtl="0" eaLnBrk="1" latinLnBrk="0" hangingPunct="1">
        <a:defRPr sz="1805" kern="1200">
          <a:solidFill>
            <a:schemeClr val="tx1"/>
          </a:solidFill>
          <a:latin typeface="+mn-lt"/>
          <a:ea typeface="+mn-ea"/>
          <a:cs typeface="+mn-cs"/>
        </a:defRPr>
      </a:lvl5pPr>
      <a:lvl6pPr marL="2291701" algn="l" defTabSz="916680" rtl="0" eaLnBrk="1" latinLnBrk="0" hangingPunct="1">
        <a:defRPr sz="1805" kern="1200">
          <a:solidFill>
            <a:schemeClr val="tx1"/>
          </a:solidFill>
          <a:latin typeface="+mn-lt"/>
          <a:ea typeface="+mn-ea"/>
          <a:cs typeface="+mn-cs"/>
        </a:defRPr>
      </a:lvl6pPr>
      <a:lvl7pPr marL="2750041" algn="l" defTabSz="916680" rtl="0" eaLnBrk="1" latinLnBrk="0" hangingPunct="1">
        <a:defRPr sz="1805" kern="1200">
          <a:solidFill>
            <a:schemeClr val="tx1"/>
          </a:solidFill>
          <a:latin typeface="+mn-lt"/>
          <a:ea typeface="+mn-ea"/>
          <a:cs typeface="+mn-cs"/>
        </a:defRPr>
      </a:lvl7pPr>
      <a:lvl8pPr marL="3208381" algn="l" defTabSz="916680" rtl="0" eaLnBrk="1" latinLnBrk="0" hangingPunct="1">
        <a:defRPr sz="1805" kern="1200">
          <a:solidFill>
            <a:schemeClr val="tx1"/>
          </a:solidFill>
          <a:latin typeface="+mn-lt"/>
          <a:ea typeface="+mn-ea"/>
          <a:cs typeface="+mn-cs"/>
        </a:defRPr>
      </a:lvl8pPr>
      <a:lvl9pPr marL="3666721" algn="l" defTabSz="916680" rtl="0" eaLnBrk="1" latinLnBrk="0" hangingPunct="1">
        <a:defRPr sz="18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mathworks.com/company/user_stories/evlo-energy-storage-accelerates-development-of-energy-management-systems-with-model-based-design.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hyperlink" Target="http://www.mathworks.com/company/user_stories/engel-speeds-development-of-injection-molding-machine-controllers.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3.xml.rels><?xml version="1.0" encoding="UTF-8" standalone="yes"?>
<Relationships xmlns="http://schemas.openxmlformats.org/package/2006/relationships"><Relationship Id="rId3" Type="http://schemas.openxmlformats.org/officeDocument/2006/relationships/hyperlink" Target="http://www.mathworks.com/company/user_stories/vintecc-develops-plc-system-for-multi-axle-harvesting-machine-using-model-based-design.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4.xml.rels><?xml version="1.0" encoding="UTF-8" standalone="yes"?>
<Relationships xmlns="http://schemas.openxmlformats.org/package/2006/relationships"><Relationship Id="rId3" Type="http://schemas.openxmlformats.org/officeDocument/2006/relationships/hyperlink" Target="http://www.mathworks.com/company/user_stories/festo-develops-innovative-robotic-arm-using-model-based-design.html?by=compan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hyperlink" Target="http://www.mathworks.com/company/user_stories/iveco-develops-a-shift-range-inhibitor-system-for-mechanical-9-and-16-speed-transmissions-in-six-weeks.html?by=compan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mathworks.com/products/simulink-plc-coder"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mathworks.com/help/plccoder/supported-ide-platforms.html" TargetMode="Externa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mathworks.com/help/plccoder/supported-ide-platforms.html"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mathworks.com/products/simulink-real-time.html" TargetMode="External"/><Relationship Id="rId2" Type="http://schemas.openxmlformats.org/officeDocument/2006/relationships/hyperlink" Target="https://www.mathworks.com/products/simulink-coder.html" TargetMode="Externa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Simulink PLC Coder</a:t>
            </a:r>
            <a:br>
              <a:rPr lang="en-US" dirty="0"/>
            </a:br>
            <a:br>
              <a:rPr lang="en-US" dirty="0"/>
            </a:br>
            <a:r>
              <a:rPr lang="en-US" sz="2400" dirty="0">
                <a:solidFill>
                  <a:schemeClr val="tx1"/>
                </a:solidFill>
                <a:latin typeface="Arial" charset="0"/>
              </a:rPr>
              <a:t>Generate IEC 61131-3 Structured Text and Ladder Diagrams</a:t>
            </a:r>
            <a:br>
              <a:rPr lang="en-US" sz="2400" dirty="0">
                <a:solidFill>
                  <a:schemeClr val="tx1"/>
                </a:solidFill>
                <a:latin typeface="Arial" charset="0"/>
              </a:rPr>
            </a:br>
            <a:r>
              <a:rPr lang="en-US" sz="2400" dirty="0">
                <a:solidFill>
                  <a:schemeClr val="tx1"/>
                </a:solidFill>
                <a:latin typeface="Arial" charset="0"/>
              </a:rPr>
              <a:t>for PLCs and PACs</a:t>
            </a:r>
            <a:endParaRPr lang="en-US" sz="2400" dirty="0"/>
          </a:p>
        </p:txBody>
      </p:sp>
      <p:sp>
        <p:nvSpPr>
          <p:cNvPr id="3" name="Subtitle 2"/>
          <p:cNvSpPr>
            <a:spLocks noGrp="1"/>
          </p:cNvSpPr>
          <p:nvPr>
            <p:ph type="subTitle" idx="1"/>
          </p:nvPr>
        </p:nvSpPr>
        <p:spPr/>
        <p:txBody>
          <a:bodyPr/>
          <a:lstStyle/>
          <a:p>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3B9EE6-7B25-47E8-9F91-611593F47EA8}"/>
              </a:ext>
            </a:extLst>
          </p:cNvPr>
          <p:cNvPicPr>
            <a:picLocks noChangeAspect="1"/>
          </p:cNvPicPr>
          <p:nvPr/>
        </p:nvPicPr>
        <p:blipFill>
          <a:blip r:embed="rId2"/>
          <a:stretch>
            <a:fillRect/>
          </a:stretch>
        </p:blipFill>
        <p:spPr>
          <a:xfrm>
            <a:off x="4191000" y="1219199"/>
            <a:ext cx="7883028" cy="5029200"/>
          </a:xfrm>
          <a:prstGeom prst="rect">
            <a:avLst/>
          </a:prstGeom>
        </p:spPr>
      </p:pic>
      <p:pic>
        <p:nvPicPr>
          <p:cNvPr id="9" name="Picture 8">
            <a:extLst>
              <a:ext uri="{FF2B5EF4-FFF2-40B4-BE49-F238E27FC236}">
                <a16:creationId xmlns:a16="http://schemas.microsoft.com/office/drawing/2014/main" id="{CA6CCDA5-5B1E-4F7A-9DD3-2094EDD14222}"/>
              </a:ext>
            </a:extLst>
          </p:cNvPr>
          <p:cNvPicPr>
            <a:picLocks noChangeAspect="1"/>
          </p:cNvPicPr>
          <p:nvPr/>
        </p:nvPicPr>
        <p:blipFill>
          <a:blip r:embed="rId3"/>
          <a:stretch>
            <a:fillRect/>
          </a:stretch>
        </p:blipFill>
        <p:spPr>
          <a:xfrm>
            <a:off x="457201" y="4152900"/>
            <a:ext cx="3376807" cy="2438400"/>
          </a:xfrm>
          <a:prstGeom prst="rect">
            <a:avLst/>
          </a:prstGeom>
        </p:spPr>
      </p:pic>
      <p:sp>
        <p:nvSpPr>
          <p:cNvPr id="2" name="Title 1">
            <a:extLst>
              <a:ext uri="{FF2B5EF4-FFF2-40B4-BE49-F238E27FC236}">
                <a16:creationId xmlns:a16="http://schemas.microsoft.com/office/drawing/2014/main" id="{32D5A93C-CDDD-49DE-B8C1-C507FD5E3ECB}"/>
              </a:ext>
            </a:extLst>
          </p:cNvPr>
          <p:cNvSpPr>
            <a:spLocks noGrp="1"/>
          </p:cNvSpPr>
          <p:nvPr>
            <p:ph type="title"/>
          </p:nvPr>
        </p:nvSpPr>
        <p:spPr/>
        <p:txBody>
          <a:bodyPr/>
          <a:lstStyle/>
          <a:p>
            <a:r>
              <a:rPr lang="en-US" b="1" dirty="0">
                <a:solidFill>
                  <a:srgbClr val="125687"/>
                </a:solidFill>
              </a:rPr>
              <a:t>Product Demonstration</a:t>
            </a:r>
            <a:endParaRPr lang="en-US" dirty="0"/>
          </a:p>
        </p:txBody>
      </p:sp>
      <p:sp>
        <p:nvSpPr>
          <p:cNvPr id="3" name="Content Placeholder 2">
            <a:extLst>
              <a:ext uri="{FF2B5EF4-FFF2-40B4-BE49-F238E27FC236}">
                <a16:creationId xmlns:a16="http://schemas.microsoft.com/office/drawing/2014/main" id="{A51076B3-28F2-4B36-8C28-9A90BCF94BC2}"/>
              </a:ext>
            </a:extLst>
          </p:cNvPr>
          <p:cNvSpPr>
            <a:spLocks noGrp="1"/>
          </p:cNvSpPr>
          <p:nvPr>
            <p:ph sz="half" idx="1"/>
          </p:nvPr>
        </p:nvSpPr>
        <p:spPr/>
        <p:txBody>
          <a:bodyPr/>
          <a:lstStyle/>
          <a:p>
            <a:pPr marL="0" indent="0">
              <a:buNone/>
            </a:pPr>
            <a:r>
              <a:rPr lang="en-US" dirty="0"/>
              <a:t>&gt;&gt; </a:t>
            </a:r>
            <a:r>
              <a:rPr lang="en-US" dirty="0" err="1"/>
              <a:t>plccoderdemos</a:t>
            </a:r>
            <a:endParaRPr lang="en-US" dirty="0"/>
          </a:p>
          <a:p>
            <a:endParaRPr lang="en-US" dirty="0"/>
          </a:p>
        </p:txBody>
      </p:sp>
      <p:cxnSp>
        <p:nvCxnSpPr>
          <p:cNvPr id="6" name="Straight Arrow Connector 9">
            <a:extLst>
              <a:ext uri="{FF2B5EF4-FFF2-40B4-BE49-F238E27FC236}">
                <a16:creationId xmlns:a16="http://schemas.microsoft.com/office/drawing/2014/main" id="{94CDB087-4E62-4E20-A18A-3A72D2F9C596}"/>
              </a:ext>
            </a:extLst>
          </p:cNvPr>
          <p:cNvCxnSpPr>
            <a:cxnSpLocks noChangeShapeType="1"/>
            <a:endCxn id="9" idx="0"/>
          </p:cNvCxnSpPr>
          <p:nvPr/>
        </p:nvCxnSpPr>
        <p:spPr bwMode="auto">
          <a:xfrm flipH="1">
            <a:off x="2145605" y="2438400"/>
            <a:ext cx="2045395" cy="1714500"/>
          </a:xfrm>
          <a:prstGeom prst="straightConnector1">
            <a:avLst/>
          </a:prstGeom>
          <a:noFill/>
          <a:ln w="38100" algn="ctr">
            <a:solidFill>
              <a:schemeClr val="tx1"/>
            </a:solidFill>
            <a:round/>
            <a:headEnd/>
            <a:tailEnd type="arrow" w="med" len="med"/>
          </a:ln>
        </p:spPr>
      </p:cxnSp>
    </p:spTree>
    <p:extLst>
      <p:ext uri="{BB962C8B-B14F-4D97-AF65-F5344CB8AC3E}">
        <p14:creationId xmlns:p14="http://schemas.microsoft.com/office/powerpoint/2010/main" val="4077543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9550401" cy="990600"/>
          </a:xfrm>
        </p:spPr>
        <p:txBody>
          <a:bodyPr/>
          <a:lstStyle/>
          <a:p>
            <a:r>
              <a:rPr lang="en-US" sz="2667" dirty="0">
                <a:latin typeface="Arial"/>
                <a:cs typeface="Arial"/>
              </a:rPr>
              <a:t>EVLO Energy Storage Accelerates Development of Energy Management Systems with Model-Based Design</a:t>
            </a:r>
            <a:endParaRPr lang="en-US" sz="2667" dirty="0"/>
          </a:p>
        </p:txBody>
      </p:sp>
      <p:sp>
        <p:nvSpPr>
          <p:cNvPr id="3" name="Content Placeholder 2"/>
          <p:cNvSpPr>
            <a:spLocks noGrp="1"/>
          </p:cNvSpPr>
          <p:nvPr>
            <p:ph idx="1"/>
          </p:nvPr>
        </p:nvSpPr>
        <p:spPr>
          <a:xfrm>
            <a:off x="609600" y="1652543"/>
            <a:ext cx="6400801" cy="4483765"/>
          </a:xfrm>
        </p:spPr>
        <p:txBody>
          <a:bodyPr/>
          <a:lstStyle/>
          <a:p>
            <a:pPr marL="0" indent="0">
              <a:spcBef>
                <a:spcPts val="0"/>
              </a:spcBef>
              <a:buClrTx/>
              <a:buSzTx/>
              <a:buNone/>
            </a:pPr>
            <a:r>
              <a:rPr lang="en-US" sz="2133" b="1" dirty="0">
                <a:solidFill>
                  <a:srgbClr val="125687"/>
                </a:solidFill>
                <a:latin typeface="Arial"/>
                <a:cs typeface="+mn-cs"/>
              </a:rPr>
              <a:t>Challenge</a:t>
            </a:r>
          </a:p>
          <a:p>
            <a:pPr marL="0" indent="0">
              <a:spcBef>
                <a:spcPts val="240"/>
              </a:spcBef>
              <a:buClr>
                <a:srgbClr val="215083"/>
              </a:buClr>
              <a:buSzTx/>
              <a:buNone/>
            </a:pPr>
            <a:r>
              <a:rPr lang="en-US" sz="1867" dirty="0"/>
              <a:t>Improve the performance and extend the lifespan of large-scale energy storage systems with next-generation EMS designs</a:t>
            </a:r>
          </a:p>
          <a:p>
            <a:pPr marL="0" indent="0">
              <a:spcBef>
                <a:spcPts val="864"/>
              </a:spcBef>
              <a:buClr>
                <a:srgbClr val="215083"/>
              </a:buClr>
              <a:buSzTx/>
              <a:buNone/>
            </a:pPr>
            <a:r>
              <a:rPr lang="en-US" sz="2133" b="1" dirty="0">
                <a:solidFill>
                  <a:srgbClr val="125687"/>
                </a:solidFill>
                <a:latin typeface="Arial"/>
                <a:cs typeface="+mn-cs"/>
              </a:rPr>
              <a:t>Solution</a:t>
            </a:r>
          </a:p>
          <a:p>
            <a:pPr marL="0" indent="0">
              <a:buNone/>
            </a:pPr>
            <a:r>
              <a:rPr lang="en-US" sz="1867" dirty="0"/>
              <a:t>Use Model-Based Design to model EMS controllers, verify designs via simulation-based tests, and generate code for multiple targets</a:t>
            </a:r>
          </a:p>
          <a:p>
            <a:pPr marL="0" indent="0">
              <a:spcBef>
                <a:spcPts val="864"/>
              </a:spcBef>
              <a:buClr>
                <a:srgbClr val="215083"/>
              </a:buClr>
              <a:buSzTx/>
              <a:buNone/>
            </a:pPr>
            <a:r>
              <a:rPr lang="en-US" sz="2133" b="1" dirty="0">
                <a:solidFill>
                  <a:srgbClr val="125687"/>
                </a:solidFill>
                <a:latin typeface="Arial"/>
                <a:cs typeface="+mn-cs"/>
              </a:rPr>
              <a:t>Results</a:t>
            </a:r>
          </a:p>
          <a:p>
            <a:pPr marL="452955" lvl="1" indent="-300559">
              <a:lnSpc>
                <a:spcPct val="100000"/>
              </a:lnSpc>
              <a:spcBef>
                <a:spcPts val="240"/>
              </a:spcBef>
              <a:buClr>
                <a:srgbClr val="125687"/>
              </a:buClr>
              <a:buFont typeface="Wingdings" pitchFamily="2" charset="2"/>
              <a:buChar char="§"/>
            </a:pPr>
            <a:r>
              <a:rPr lang="en-US" sz="1867" dirty="0">
                <a:solidFill>
                  <a:prstClr val="black"/>
                </a:solidFill>
                <a:latin typeface="Arial"/>
                <a:cs typeface="Times New Roman" pitchFamily="18" charset="0"/>
              </a:rPr>
              <a:t>Algorithms prototyped in hours</a:t>
            </a:r>
          </a:p>
          <a:p>
            <a:pPr marL="452955" lvl="1" indent="-300559">
              <a:lnSpc>
                <a:spcPct val="100000"/>
              </a:lnSpc>
              <a:spcBef>
                <a:spcPts val="240"/>
              </a:spcBef>
              <a:buClr>
                <a:srgbClr val="125687"/>
              </a:buClr>
              <a:buFont typeface="Wingdings" pitchFamily="2" charset="2"/>
              <a:buChar char="§"/>
            </a:pPr>
            <a:r>
              <a:rPr lang="en-US" sz="1867" dirty="0"/>
              <a:t>Reusable virtual ESS deployed</a:t>
            </a:r>
          </a:p>
          <a:p>
            <a:pPr marL="452955" lvl="1" indent="-300559">
              <a:lnSpc>
                <a:spcPct val="100000"/>
              </a:lnSpc>
              <a:spcBef>
                <a:spcPts val="240"/>
              </a:spcBef>
              <a:buClr>
                <a:srgbClr val="125687"/>
              </a:buClr>
              <a:buFont typeface="Wingdings" pitchFamily="2" charset="2"/>
              <a:buChar char="§"/>
            </a:pPr>
            <a:r>
              <a:rPr lang="en-US" sz="1867" dirty="0"/>
              <a:t>Quality continuously improved</a:t>
            </a:r>
          </a:p>
          <a:p>
            <a:pPr marL="452955" lvl="1" indent="-300559">
              <a:lnSpc>
                <a:spcPct val="100000"/>
              </a:lnSpc>
              <a:spcBef>
                <a:spcPts val="240"/>
              </a:spcBef>
              <a:buClr>
                <a:srgbClr val="125687"/>
              </a:buClr>
              <a:buFont typeface="Wingdings" pitchFamily="2" charset="2"/>
              <a:buChar char="§"/>
            </a:pPr>
            <a:endParaRPr lang="en-US" sz="1867" dirty="0"/>
          </a:p>
          <a:p>
            <a:pPr marL="452955" lvl="1" indent="-300559">
              <a:lnSpc>
                <a:spcPct val="100000"/>
              </a:lnSpc>
              <a:spcBef>
                <a:spcPts val="240"/>
              </a:spcBef>
              <a:buClr>
                <a:srgbClr val="125687"/>
              </a:buClr>
              <a:buFont typeface="Wingdings" pitchFamily="2" charset="2"/>
              <a:buChar char="§"/>
            </a:pPr>
            <a:endParaRPr lang="en-US" sz="1867" dirty="0"/>
          </a:p>
          <a:p>
            <a:pPr marL="452955" lvl="1" indent="-300559">
              <a:lnSpc>
                <a:spcPct val="100000"/>
              </a:lnSpc>
              <a:spcBef>
                <a:spcPts val="240"/>
              </a:spcBef>
              <a:buClr>
                <a:srgbClr val="125687"/>
              </a:buClr>
              <a:buFont typeface="Wingdings" pitchFamily="2" charset="2"/>
              <a:buChar char="§"/>
            </a:pPr>
            <a:endParaRPr lang="en-US" sz="1867" dirty="0"/>
          </a:p>
          <a:p>
            <a:pPr marL="452955" lvl="1" indent="-300559">
              <a:lnSpc>
                <a:spcPct val="100000"/>
              </a:lnSpc>
              <a:spcBef>
                <a:spcPts val="240"/>
              </a:spcBef>
              <a:buClr>
                <a:srgbClr val="125687"/>
              </a:buClr>
              <a:buFont typeface="Wingdings" pitchFamily="2" charset="2"/>
              <a:buChar char="§"/>
            </a:pPr>
            <a:endParaRPr lang="en-US" sz="1867" dirty="0"/>
          </a:p>
          <a:p>
            <a:pPr marL="452955" lvl="1" indent="-300559">
              <a:lnSpc>
                <a:spcPct val="100000"/>
              </a:lnSpc>
              <a:spcBef>
                <a:spcPts val="240"/>
              </a:spcBef>
              <a:buClr>
                <a:srgbClr val="125687"/>
              </a:buClr>
              <a:buFont typeface="Wingdings" pitchFamily="2" charset="2"/>
              <a:buChar char="§"/>
            </a:pPr>
            <a:endParaRPr lang="en-US" sz="1867" dirty="0">
              <a:solidFill>
                <a:prstClr val="black"/>
              </a:solidFill>
              <a:latin typeface="Arial"/>
              <a:cs typeface="Times New Roman" pitchFamily="18" charset="0"/>
            </a:endParaRPr>
          </a:p>
          <a:p>
            <a:endParaRPr lang="en-US" dirty="0"/>
          </a:p>
        </p:txBody>
      </p:sp>
      <p:sp>
        <p:nvSpPr>
          <p:cNvPr id="7" name="Rectangle 6"/>
          <p:cNvSpPr/>
          <p:nvPr/>
        </p:nvSpPr>
        <p:spPr>
          <a:xfrm>
            <a:off x="6911787" y="4219611"/>
            <a:ext cx="4873812" cy="2198038"/>
          </a:xfrm>
          <a:prstGeom prst="rect">
            <a:avLst/>
          </a:prstGeom>
          <a:solidFill>
            <a:schemeClr val="bg1">
              <a:lumMod val="85000"/>
            </a:schemeClr>
          </a:solidFill>
        </p:spPr>
        <p:txBody>
          <a:bodyPr wrap="square">
            <a:spAutoFit/>
          </a:bodyPr>
          <a:lstStyle/>
          <a:p>
            <a:pPr>
              <a:lnSpc>
                <a:spcPct val="130000"/>
              </a:lnSpc>
              <a:defRPr/>
            </a:pPr>
            <a:r>
              <a:rPr lang="en-US" sz="1333" i="1" dirty="0">
                <a:solidFill>
                  <a:schemeClr val="tx2"/>
                </a:solidFill>
              </a:rPr>
              <a:t>“When we sell an energy storage system, our customers often need to verify that it will work on their grids, so we provide them with the same Simulink plant model that we used to develop our EMS software suite. As a result, we are able to run accurate simulations before installing any equipment on the client’s grid, and can provide this service at a competitive cost.”</a:t>
            </a:r>
            <a:br>
              <a:rPr lang="en-US" sz="1333" i="1" dirty="0">
                <a:solidFill>
                  <a:schemeClr val="tx2"/>
                </a:solidFill>
                <a:ea typeface="Arial Unicode MS" pitchFamily="34" charset="-128"/>
                <a:cs typeface="Arial Unicode MS" pitchFamily="34" charset="-128"/>
              </a:rPr>
            </a:br>
            <a:r>
              <a:rPr lang="en-US" sz="1333" i="1" dirty="0">
                <a:solidFill>
                  <a:schemeClr val="tx2"/>
                </a:solidFill>
                <a:ea typeface="Arial Unicode MS" pitchFamily="34" charset="-128"/>
                <a:cs typeface="Arial Unicode MS" pitchFamily="34" charset="-128"/>
              </a:rPr>
              <a:t>- </a:t>
            </a:r>
            <a:r>
              <a:rPr lang="en-US" sz="1333" i="1" dirty="0" err="1">
                <a:solidFill>
                  <a:schemeClr val="tx2"/>
                </a:solidFill>
                <a:ea typeface="Arial Unicode MS" pitchFamily="34" charset="-128"/>
                <a:cs typeface="Arial Unicode MS" pitchFamily="34" charset="-128"/>
              </a:rPr>
              <a:t>Adile</a:t>
            </a:r>
            <a:r>
              <a:rPr lang="en-US" sz="1333" i="1" dirty="0">
                <a:solidFill>
                  <a:schemeClr val="tx2"/>
                </a:solidFill>
                <a:ea typeface="Arial Unicode MS" pitchFamily="34" charset="-128"/>
                <a:cs typeface="Arial Unicode MS" pitchFamily="34" charset="-128"/>
              </a:rPr>
              <a:t> </a:t>
            </a:r>
            <a:r>
              <a:rPr lang="en-US" sz="1333" i="1" dirty="0" err="1">
                <a:solidFill>
                  <a:schemeClr val="tx2"/>
                </a:solidFill>
                <a:ea typeface="Arial Unicode MS" pitchFamily="34" charset="-128"/>
                <a:cs typeface="Arial Unicode MS" pitchFamily="34" charset="-128"/>
              </a:rPr>
              <a:t>Ajaja</a:t>
            </a:r>
            <a:r>
              <a:rPr lang="en-US" sz="1333" i="1" dirty="0">
                <a:solidFill>
                  <a:schemeClr val="tx2"/>
                </a:solidFill>
                <a:ea typeface="Arial Unicode MS" pitchFamily="34" charset="-128"/>
                <a:cs typeface="Arial Unicode MS" pitchFamily="34" charset="-128"/>
              </a:rPr>
              <a:t>, EVLO</a:t>
            </a:r>
            <a:endParaRPr lang="en-US" sz="1333" i="1" dirty="0">
              <a:solidFill>
                <a:schemeClr val="tx2"/>
              </a:solidFill>
            </a:endParaRPr>
          </a:p>
        </p:txBody>
      </p:sp>
      <p:sp>
        <p:nvSpPr>
          <p:cNvPr id="13" name="Text Box 22"/>
          <p:cNvSpPr txBox="1">
            <a:spLocks noChangeArrowheads="1"/>
          </p:cNvSpPr>
          <p:nvPr/>
        </p:nvSpPr>
        <p:spPr bwMode="auto">
          <a:xfrm>
            <a:off x="8012871" y="3460348"/>
            <a:ext cx="3772728" cy="882229"/>
          </a:xfrm>
          <a:prstGeom prst="rect">
            <a:avLst/>
          </a:prstGeom>
          <a:noFill/>
          <a:ln w="9525">
            <a:noFill/>
            <a:miter lim="800000"/>
            <a:headEnd/>
            <a:tailEnd/>
          </a:ln>
        </p:spPr>
        <p:txBody>
          <a:bodyPr wrap="square" lIns="0" tIns="121920" rIns="0" bIns="0">
            <a:spAutoFit/>
          </a:bodyPr>
          <a:lstStyle/>
          <a:p>
            <a:r>
              <a:rPr lang="en-US" sz="1200" b="1" dirty="0">
                <a:solidFill>
                  <a:schemeClr val="tx2"/>
                </a:solidFill>
              </a:rPr>
              <a:t>Two EVLO 500s, part of a 4-MWh energy storage system coupled with a PV solar farm near Montreal, Canada.</a:t>
            </a:r>
          </a:p>
          <a:p>
            <a:endParaRPr lang="en-US" sz="1333" b="1" dirty="0">
              <a:solidFill>
                <a:schemeClr val="tx2"/>
              </a:solidFill>
            </a:endParaRPr>
          </a:p>
        </p:txBody>
      </p:sp>
      <p:sp>
        <p:nvSpPr>
          <p:cNvPr id="4" name="TextBox 3">
            <a:extLst>
              <a:ext uri="{FF2B5EF4-FFF2-40B4-BE49-F238E27FC236}">
                <a16:creationId xmlns:a16="http://schemas.microsoft.com/office/drawing/2014/main" id="{843B4CAA-7348-4B10-8BDF-93C29ADCF00A}"/>
              </a:ext>
            </a:extLst>
          </p:cNvPr>
          <p:cNvSpPr txBox="1"/>
          <p:nvPr/>
        </p:nvSpPr>
        <p:spPr>
          <a:xfrm>
            <a:off x="140133" y="6448855"/>
            <a:ext cx="3826067" cy="297454"/>
          </a:xfrm>
          <a:prstGeom prst="rect">
            <a:avLst/>
          </a:prstGeom>
          <a:noFill/>
        </p:spPr>
        <p:txBody>
          <a:bodyPr wrap="square" rtlCol="0">
            <a:spAutoFit/>
          </a:bodyPr>
          <a:lstStyle/>
          <a:p>
            <a:r>
              <a:rPr lang="en-US" sz="1333" dirty="0">
                <a:latin typeface="Arial" pitchFamily="34" charset="0"/>
                <a:cs typeface="Arial" pitchFamily="34" charset="0"/>
                <a:hlinkClick r:id="rId3"/>
              </a:rPr>
              <a:t>Link to user story</a:t>
            </a:r>
            <a:endParaRPr lang="en-US" sz="1333" dirty="0">
              <a:latin typeface="Arial" pitchFamily="34" charset="0"/>
              <a:cs typeface="Arial" pitchFamily="34" charset="0"/>
            </a:endParaRPr>
          </a:p>
        </p:txBody>
      </p:sp>
      <p:pic>
        <p:nvPicPr>
          <p:cNvPr id="1026" name="Picture 2" descr="Two EVLO 500s, orange metal boxes with a silver front with a plus sign on the left and minus sign on the right.">
            <a:extLst>
              <a:ext uri="{FF2B5EF4-FFF2-40B4-BE49-F238E27FC236}">
                <a16:creationId xmlns:a16="http://schemas.microsoft.com/office/drawing/2014/main" id="{03865378-2D79-464A-8305-370301AEC6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2871" y="1434354"/>
            <a:ext cx="3772728" cy="2122159"/>
          </a:xfrm>
          <a:prstGeom prst="rect">
            <a:avLst/>
          </a:prstGeom>
          <a:noFill/>
          <a:ln w="19050">
            <a:solidFill>
              <a:srgbClr val="024C84"/>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180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9550400" cy="990600"/>
          </a:xfrm>
        </p:spPr>
        <p:txBody>
          <a:bodyPr/>
          <a:lstStyle/>
          <a:p>
            <a:r>
              <a:rPr lang="en-US" sz="2667" dirty="0"/>
              <a:t>ENGEL Speeds Development of Injection Molding Machine Controllers</a:t>
            </a:r>
            <a:br>
              <a:rPr lang="en-US" sz="2667" dirty="0">
                <a:solidFill>
                  <a:schemeClr val="tx1"/>
                </a:solidFill>
              </a:rPr>
            </a:br>
            <a:br>
              <a:rPr lang="en-US" sz="2667" dirty="0">
                <a:solidFill>
                  <a:schemeClr val="tx1"/>
                </a:solidFill>
              </a:rPr>
            </a:br>
            <a:br>
              <a:rPr lang="en-US" sz="2667" dirty="0">
                <a:solidFill>
                  <a:schemeClr val="tx1"/>
                </a:solidFill>
              </a:rPr>
            </a:br>
            <a:endParaRPr lang="en-US" sz="2667" dirty="0">
              <a:solidFill>
                <a:schemeClr val="tx1"/>
              </a:solidFill>
            </a:endParaRPr>
          </a:p>
        </p:txBody>
      </p:sp>
      <p:sp>
        <p:nvSpPr>
          <p:cNvPr id="3" name="Content Placeholder 2"/>
          <p:cNvSpPr>
            <a:spLocks noGrp="1"/>
          </p:cNvSpPr>
          <p:nvPr>
            <p:ph idx="1"/>
          </p:nvPr>
        </p:nvSpPr>
        <p:spPr>
          <a:xfrm>
            <a:off x="609599" y="1586835"/>
            <a:ext cx="5791200" cy="5125451"/>
          </a:xfrm>
        </p:spPr>
        <p:txBody>
          <a:bodyPr/>
          <a:lstStyle/>
          <a:p>
            <a:pPr marL="0" indent="0">
              <a:spcBef>
                <a:spcPts val="0"/>
              </a:spcBef>
              <a:buClrTx/>
              <a:buSzTx/>
              <a:buNone/>
            </a:pPr>
            <a:r>
              <a:rPr lang="en-US" sz="2133" b="1" dirty="0">
                <a:solidFill>
                  <a:srgbClr val="125687"/>
                </a:solidFill>
                <a:latin typeface="Arial"/>
                <a:cs typeface="+mn-cs"/>
              </a:rPr>
              <a:t>Challenge</a:t>
            </a:r>
          </a:p>
          <a:p>
            <a:pPr marL="0" indent="0">
              <a:spcBef>
                <a:spcPts val="0"/>
              </a:spcBef>
              <a:buClrTx/>
              <a:buSzTx/>
              <a:buNone/>
            </a:pPr>
            <a:r>
              <a:rPr lang="en-US" sz="1867" dirty="0"/>
              <a:t>Accelerate the development of control systems for injection molding machinery</a:t>
            </a:r>
            <a:endParaRPr lang="en-US" sz="1867" dirty="0">
              <a:solidFill>
                <a:prstClr val="black"/>
              </a:solidFill>
              <a:latin typeface="Arial"/>
              <a:cs typeface="Times New Roman" pitchFamily="18" charset="0"/>
            </a:endParaRPr>
          </a:p>
          <a:p>
            <a:pPr marL="0" indent="0">
              <a:spcBef>
                <a:spcPts val="864"/>
              </a:spcBef>
              <a:buClr>
                <a:srgbClr val="215083"/>
              </a:buClr>
              <a:buSzTx/>
              <a:buNone/>
            </a:pPr>
            <a:r>
              <a:rPr lang="en-US" sz="2133" b="1" dirty="0">
                <a:solidFill>
                  <a:srgbClr val="125687"/>
                </a:solidFill>
                <a:latin typeface="Arial"/>
                <a:cs typeface="+mn-cs"/>
              </a:rPr>
              <a:t>Solution</a:t>
            </a:r>
          </a:p>
          <a:p>
            <a:pPr marL="0" indent="0">
              <a:buNone/>
            </a:pPr>
            <a:r>
              <a:rPr lang="en-US" sz="1867" dirty="0"/>
              <a:t>Use Model-Based Design with MATLAB and Simulink to model controllers and plants, run closed-loop simulations to minimize hardware testing, and generate PLC Structured Text </a:t>
            </a:r>
            <a:endParaRPr lang="en-US" sz="1867" dirty="0">
              <a:solidFill>
                <a:prstClr val="black"/>
              </a:solidFill>
              <a:latin typeface="Arial"/>
              <a:cs typeface="Times New Roman" pitchFamily="18" charset="0"/>
            </a:endParaRPr>
          </a:p>
          <a:p>
            <a:pPr marL="0" indent="0">
              <a:spcBef>
                <a:spcPts val="864"/>
              </a:spcBef>
              <a:buClr>
                <a:srgbClr val="215083"/>
              </a:buClr>
              <a:buSzTx/>
              <a:buNone/>
            </a:pPr>
            <a:r>
              <a:rPr lang="en-US" sz="2133" b="1" dirty="0">
                <a:solidFill>
                  <a:srgbClr val="125687"/>
                </a:solidFill>
                <a:latin typeface="Arial"/>
                <a:cs typeface="+mn-cs"/>
              </a:rPr>
              <a:t>Results</a:t>
            </a:r>
          </a:p>
          <a:p>
            <a:pPr marL="339717" lvl="1" indent="-225420">
              <a:spcBef>
                <a:spcPct val="10000"/>
              </a:spcBef>
              <a:buClr>
                <a:srgbClr val="215083"/>
              </a:buClr>
              <a:buFont typeface="Wingdings" pitchFamily="2" charset="2"/>
              <a:buChar char="§"/>
            </a:pPr>
            <a:r>
              <a:rPr lang="en-US" sz="1867" dirty="0"/>
              <a:t>Control algorithms developed and debugged    without hardware</a:t>
            </a:r>
          </a:p>
          <a:p>
            <a:pPr marL="339717" lvl="1" indent="-225420">
              <a:spcBef>
                <a:spcPct val="10000"/>
              </a:spcBef>
              <a:buClr>
                <a:srgbClr val="215083"/>
              </a:buClr>
              <a:buFont typeface="Wingdings" pitchFamily="2" charset="2"/>
              <a:buChar char="§"/>
            </a:pPr>
            <a:r>
              <a:rPr lang="en-US" sz="1867" dirty="0"/>
              <a:t>Controller quality improved</a:t>
            </a:r>
          </a:p>
          <a:p>
            <a:pPr marL="339717" lvl="1" indent="-225420">
              <a:spcBef>
                <a:spcPct val="10000"/>
              </a:spcBef>
              <a:buClr>
                <a:srgbClr val="215083"/>
              </a:buClr>
              <a:buFont typeface="Wingdings" pitchFamily="2" charset="2"/>
              <a:buChar char="§"/>
            </a:pPr>
            <a:r>
              <a:rPr lang="en-US" sz="1867" dirty="0"/>
              <a:t>Test data analysis accelerated</a:t>
            </a:r>
          </a:p>
          <a:p>
            <a:pPr marL="452955" lvl="1" indent="-300559">
              <a:lnSpc>
                <a:spcPct val="100000"/>
              </a:lnSpc>
              <a:spcBef>
                <a:spcPts val="240"/>
              </a:spcBef>
              <a:buClr>
                <a:srgbClr val="125687"/>
              </a:buClr>
              <a:buFont typeface="Wingdings" pitchFamily="2" charset="2"/>
              <a:buChar char="§"/>
            </a:pPr>
            <a:endParaRPr lang="en-US" sz="1867" dirty="0"/>
          </a:p>
          <a:p>
            <a:pPr marL="452955" lvl="1" indent="-300559">
              <a:lnSpc>
                <a:spcPct val="100000"/>
              </a:lnSpc>
              <a:spcBef>
                <a:spcPts val="240"/>
              </a:spcBef>
              <a:buClr>
                <a:srgbClr val="125687"/>
              </a:buClr>
              <a:buFont typeface="Wingdings" pitchFamily="2" charset="2"/>
              <a:buChar char="§"/>
            </a:pPr>
            <a:endParaRPr lang="en-US" sz="1867" dirty="0"/>
          </a:p>
          <a:p>
            <a:pPr marL="452955" lvl="1" indent="-300559">
              <a:lnSpc>
                <a:spcPct val="100000"/>
              </a:lnSpc>
              <a:spcBef>
                <a:spcPts val="240"/>
              </a:spcBef>
              <a:buClr>
                <a:srgbClr val="125687"/>
              </a:buClr>
              <a:buFont typeface="Wingdings" pitchFamily="2" charset="2"/>
              <a:buChar char="§"/>
            </a:pPr>
            <a:endParaRPr lang="en-US" sz="1867" dirty="0"/>
          </a:p>
          <a:p>
            <a:pPr marL="452955" lvl="1" indent="-300559">
              <a:lnSpc>
                <a:spcPct val="100000"/>
              </a:lnSpc>
              <a:spcBef>
                <a:spcPts val="240"/>
              </a:spcBef>
              <a:buClr>
                <a:srgbClr val="125687"/>
              </a:buClr>
              <a:buFont typeface="Wingdings" pitchFamily="2" charset="2"/>
              <a:buChar char="§"/>
            </a:pPr>
            <a:endParaRPr lang="en-US" sz="1867" dirty="0">
              <a:solidFill>
                <a:prstClr val="black"/>
              </a:solidFill>
              <a:latin typeface="Arial"/>
              <a:cs typeface="Times New Roman" pitchFamily="18" charset="0"/>
            </a:endParaRPr>
          </a:p>
          <a:p>
            <a:endParaRPr lang="en-US" dirty="0"/>
          </a:p>
        </p:txBody>
      </p:sp>
      <p:sp>
        <p:nvSpPr>
          <p:cNvPr id="7" name="Rectangle 6"/>
          <p:cNvSpPr/>
          <p:nvPr/>
        </p:nvSpPr>
        <p:spPr>
          <a:xfrm>
            <a:off x="6400799" y="4387908"/>
            <a:ext cx="5535759" cy="1798698"/>
          </a:xfrm>
          <a:prstGeom prst="rect">
            <a:avLst/>
          </a:prstGeom>
          <a:solidFill>
            <a:schemeClr val="bg1">
              <a:lumMod val="85000"/>
            </a:schemeClr>
          </a:solidFill>
        </p:spPr>
        <p:txBody>
          <a:bodyPr wrap="square">
            <a:spAutoFit/>
          </a:bodyPr>
          <a:lstStyle/>
          <a:p>
            <a:pPr>
              <a:lnSpc>
                <a:spcPct val="130000"/>
              </a:lnSpc>
              <a:defRPr/>
            </a:pPr>
            <a:r>
              <a:rPr lang="en-US" sz="1467" dirty="0">
                <a:solidFill>
                  <a:srgbClr val="125687"/>
                </a:solidFill>
                <a:ea typeface="Arial Unicode MS" pitchFamily="34" charset="-128"/>
                <a:cs typeface="Arial Unicode MS" pitchFamily="34" charset="-128"/>
              </a:rPr>
              <a:t>“</a:t>
            </a:r>
            <a:r>
              <a:rPr lang="en-US" sz="1467" dirty="0">
                <a:solidFill>
                  <a:schemeClr val="tx2"/>
                </a:solidFill>
              </a:rPr>
              <a:t>Model-Based Design reduces the time needed to produce quality control algorithms. Simulations help us understand the system, and code generation enables us to maintain a single source for the design. The results are faster development and higher-quality systems</a:t>
            </a:r>
            <a:r>
              <a:rPr lang="en-US" sz="1467" dirty="0">
                <a:solidFill>
                  <a:schemeClr val="accent1">
                    <a:lumMod val="50000"/>
                  </a:schemeClr>
                </a:solidFill>
              </a:rPr>
              <a:t>.</a:t>
            </a:r>
            <a:r>
              <a:rPr lang="en-US" sz="1467" dirty="0">
                <a:solidFill>
                  <a:schemeClr val="accent1">
                    <a:lumMod val="50000"/>
                  </a:schemeClr>
                </a:solidFill>
                <a:ea typeface="Arial Unicode MS" pitchFamily="34" charset="-128"/>
                <a:cs typeface="Arial Unicode MS" pitchFamily="34" charset="-128"/>
              </a:rPr>
              <a:t>”</a:t>
            </a:r>
          </a:p>
          <a:p>
            <a:pPr defTabSz="1219170">
              <a:lnSpc>
                <a:spcPct val="130000"/>
              </a:lnSpc>
              <a:defRPr/>
            </a:pPr>
            <a:r>
              <a:rPr lang="en-US" sz="1333" i="1" dirty="0">
                <a:solidFill>
                  <a:srgbClr val="125687"/>
                </a:solidFill>
                <a:latin typeface="Arial"/>
                <a:ea typeface="Arial Unicode MS" pitchFamily="34" charset="-128"/>
                <a:cs typeface="Arial Unicode MS" pitchFamily="34" charset="-128"/>
              </a:rPr>
              <a:t>- </a:t>
            </a:r>
            <a:r>
              <a:rPr lang="it-IT" sz="1333" i="1" dirty="0">
                <a:solidFill>
                  <a:srgbClr val="125687"/>
                </a:solidFill>
                <a:latin typeface="Arial"/>
              </a:rPr>
              <a:t>Hannes Bernhard, ENGEL</a:t>
            </a:r>
            <a:endParaRPr lang="en-US" sz="1333" i="1" dirty="0">
              <a:solidFill>
                <a:srgbClr val="125687"/>
              </a:solidFill>
              <a:latin typeface="Arial"/>
              <a:ea typeface="Arial Unicode MS" pitchFamily="34" charset="-128"/>
              <a:cs typeface="Arial Unicode MS" pitchFamily="34" charset="-128"/>
            </a:endParaRPr>
          </a:p>
        </p:txBody>
      </p:sp>
      <p:sp>
        <p:nvSpPr>
          <p:cNvPr id="13" name="Text Box 22"/>
          <p:cNvSpPr txBox="1">
            <a:spLocks noChangeArrowheads="1"/>
          </p:cNvSpPr>
          <p:nvPr/>
        </p:nvSpPr>
        <p:spPr bwMode="auto">
          <a:xfrm>
            <a:off x="7721600" y="3530600"/>
            <a:ext cx="3759200" cy="328231"/>
          </a:xfrm>
          <a:prstGeom prst="rect">
            <a:avLst/>
          </a:prstGeom>
          <a:solidFill>
            <a:schemeClr val="bg1"/>
          </a:solidFill>
          <a:ln w="9525">
            <a:noFill/>
            <a:miter lim="800000"/>
            <a:headEnd/>
            <a:tailEnd/>
          </a:ln>
        </p:spPr>
        <p:txBody>
          <a:bodyPr wrap="square" lIns="0" tIns="121920" rIns="0" bIns="0">
            <a:spAutoFit/>
          </a:bodyPr>
          <a:lstStyle/>
          <a:p>
            <a:pPr defTabSz="1219170">
              <a:defRPr/>
            </a:pPr>
            <a:endParaRPr lang="en-US" sz="1333" b="1" dirty="0">
              <a:solidFill>
                <a:srgbClr val="125687"/>
              </a:solidFill>
              <a:latin typeface="Arial"/>
            </a:endParaRPr>
          </a:p>
        </p:txBody>
      </p:sp>
      <p:sp>
        <p:nvSpPr>
          <p:cNvPr id="16" name="Text Box 37"/>
          <p:cNvSpPr txBox="1">
            <a:spLocks noChangeArrowheads="1"/>
          </p:cNvSpPr>
          <p:nvPr/>
        </p:nvSpPr>
        <p:spPr bwMode="auto">
          <a:xfrm>
            <a:off x="101600" y="6453506"/>
            <a:ext cx="1693333" cy="297454"/>
          </a:xfrm>
          <a:prstGeom prst="rect">
            <a:avLst/>
          </a:prstGeom>
          <a:noFill/>
          <a:ln w="9525">
            <a:noFill/>
            <a:miter lim="800000"/>
            <a:headEnd/>
            <a:tailEnd/>
          </a:ln>
        </p:spPr>
        <p:txBody>
          <a:bodyPr>
            <a:spAutoFit/>
          </a:bodyPr>
          <a:lstStyle/>
          <a:p>
            <a:r>
              <a:rPr lang="en-US" sz="1333" dirty="0">
                <a:hlinkClick r:id="rId3"/>
              </a:rPr>
              <a:t>Link to user story</a:t>
            </a:r>
            <a:endParaRPr lang="en-US" sz="1333" dirty="0"/>
          </a:p>
        </p:txBody>
      </p:sp>
      <p:sp>
        <p:nvSpPr>
          <p:cNvPr id="10" name="Text Box 22"/>
          <p:cNvSpPr txBox="1">
            <a:spLocks noChangeArrowheads="1"/>
          </p:cNvSpPr>
          <p:nvPr/>
        </p:nvSpPr>
        <p:spPr bwMode="auto">
          <a:xfrm>
            <a:off x="8044386" y="3877181"/>
            <a:ext cx="3851657" cy="492443"/>
          </a:xfrm>
          <a:prstGeom prst="rect">
            <a:avLst/>
          </a:prstGeom>
          <a:solidFill>
            <a:schemeClr val="bg1"/>
          </a:solidFill>
          <a:ln w="9525">
            <a:noFill/>
            <a:miter lim="800000"/>
            <a:headEnd/>
            <a:tailEnd/>
          </a:ln>
        </p:spPr>
        <p:txBody>
          <a:bodyPr wrap="square" lIns="0" tIns="121920" rIns="0" bIns="0">
            <a:spAutoFit/>
          </a:bodyPr>
          <a:lstStyle/>
          <a:p>
            <a:r>
              <a:rPr lang="en-US" sz="1200" b="1" dirty="0">
                <a:solidFill>
                  <a:schemeClr val="tx2"/>
                </a:solidFill>
              </a:rPr>
              <a:t>The injection unit, which is driven by four synchronized drives.</a:t>
            </a:r>
          </a:p>
        </p:txBody>
      </p:sp>
      <p:sp>
        <p:nvSpPr>
          <p:cNvPr id="8" name="Rectangle 3">
            <a:extLst>
              <a:ext uri="{FF2B5EF4-FFF2-40B4-BE49-F238E27FC236}">
                <a16:creationId xmlns:a16="http://schemas.microsoft.com/office/drawing/2014/main" id="{28B4ED96-9585-4097-BC21-D5097C075877}"/>
              </a:ext>
            </a:extLst>
          </p:cNvPr>
          <p:cNvSpPr>
            <a:spLocks noChangeArrowheads="1"/>
          </p:cNvSpPr>
          <p:nvPr/>
        </p:nvSpPr>
        <p:spPr bwMode="auto">
          <a:xfrm>
            <a:off x="4309534" y="-33813"/>
            <a:ext cx="65" cy="4740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36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1219170">
              <a:defRPr/>
            </a:pPr>
            <a:endParaRPr lang="en-US" altLang="en-US" sz="2400" dirty="0">
              <a:solidFill>
                <a:prstClr val="black"/>
              </a:solidFill>
            </a:endParaRPr>
          </a:p>
        </p:txBody>
      </p:sp>
      <p:pic>
        <p:nvPicPr>
          <p:cNvPr id="12" name="Picture 11">
            <a:extLst>
              <a:ext uri="{FF2B5EF4-FFF2-40B4-BE49-F238E27FC236}">
                <a16:creationId xmlns:a16="http://schemas.microsoft.com/office/drawing/2014/main" id="{241E5009-CE81-4104-9C25-55AF0096CA3E}"/>
              </a:ext>
            </a:extLst>
          </p:cNvPr>
          <p:cNvPicPr>
            <a:picLocks noChangeAspect="1"/>
          </p:cNvPicPr>
          <p:nvPr/>
        </p:nvPicPr>
        <p:blipFill>
          <a:blip r:embed="rId4"/>
          <a:stretch>
            <a:fillRect/>
          </a:stretch>
        </p:blipFill>
        <p:spPr>
          <a:xfrm>
            <a:off x="8044386" y="1490986"/>
            <a:ext cx="3851657" cy="2367909"/>
          </a:xfrm>
          <a:prstGeom prst="rect">
            <a:avLst/>
          </a:prstGeom>
          <a:ln w="19050">
            <a:solidFill>
              <a:schemeClr val="tx2"/>
            </a:solidFill>
          </a:ln>
        </p:spPr>
      </p:pic>
    </p:spTree>
    <p:extLst>
      <p:ext uri="{BB962C8B-B14F-4D97-AF65-F5344CB8AC3E}">
        <p14:creationId xmlns:p14="http://schemas.microsoft.com/office/powerpoint/2010/main" val="1687586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9550400" cy="990600"/>
          </a:xfrm>
        </p:spPr>
        <p:txBody>
          <a:bodyPr/>
          <a:lstStyle/>
          <a:p>
            <a:r>
              <a:rPr lang="en-US" sz="2667" dirty="0" err="1">
                <a:solidFill>
                  <a:schemeClr val="accent1">
                    <a:lumMod val="50000"/>
                  </a:schemeClr>
                </a:solidFill>
              </a:rPr>
              <a:t>Vintecc</a:t>
            </a:r>
            <a:r>
              <a:rPr lang="en-US" sz="2667" dirty="0">
                <a:solidFill>
                  <a:schemeClr val="accent1">
                    <a:lumMod val="50000"/>
                  </a:schemeClr>
                </a:solidFill>
              </a:rPr>
              <a:t> Develops PLC System for Multi-Axle Harvesting Machine Using Model-Based Design</a:t>
            </a:r>
            <a:br>
              <a:rPr lang="en-US" sz="2667" dirty="0">
                <a:solidFill>
                  <a:schemeClr val="tx1"/>
                </a:solidFill>
              </a:rPr>
            </a:br>
            <a:br>
              <a:rPr lang="en-US" sz="2667" dirty="0">
                <a:solidFill>
                  <a:schemeClr val="tx1"/>
                </a:solidFill>
              </a:rPr>
            </a:br>
            <a:br>
              <a:rPr lang="en-US" sz="2667" dirty="0">
                <a:solidFill>
                  <a:schemeClr val="tx1"/>
                </a:solidFill>
              </a:rPr>
            </a:br>
            <a:endParaRPr lang="en-US" sz="2667" dirty="0">
              <a:solidFill>
                <a:schemeClr val="tx1"/>
              </a:solidFill>
            </a:endParaRPr>
          </a:p>
        </p:txBody>
      </p:sp>
      <p:sp>
        <p:nvSpPr>
          <p:cNvPr id="3" name="Content Placeholder 2"/>
          <p:cNvSpPr>
            <a:spLocks noGrp="1"/>
          </p:cNvSpPr>
          <p:nvPr>
            <p:ph idx="1"/>
          </p:nvPr>
        </p:nvSpPr>
        <p:spPr>
          <a:xfrm>
            <a:off x="609599" y="1586835"/>
            <a:ext cx="5791200" cy="5125451"/>
          </a:xfrm>
        </p:spPr>
        <p:txBody>
          <a:bodyPr/>
          <a:lstStyle/>
          <a:p>
            <a:pPr marL="0" indent="0">
              <a:spcBef>
                <a:spcPts val="0"/>
              </a:spcBef>
              <a:buClrTx/>
              <a:buSzTx/>
              <a:buNone/>
            </a:pPr>
            <a:r>
              <a:rPr lang="en-US" sz="2133" b="1" dirty="0">
                <a:solidFill>
                  <a:srgbClr val="125687"/>
                </a:solidFill>
                <a:latin typeface="Arial"/>
                <a:cs typeface="+mn-cs"/>
              </a:rPr>
              <a:t>Challenge</a:t>
            </a:r>
          </a:p>
          <a:p>
            <a:pPr marL="0" indent="0">
              <a:spcBef>
                <a:spcPts val="240"/>
              </a:spcBef>
              <a:buClr>
                <a:srgbClr val="215083"/>
              </a:buClr>
              <a:buSzTx/>
              <a:buNone/>
            </a:pPr>
            <a:r>
              <a:rPr lang="en-US" sz="1867" dirty="0"/>
              <a:t>Develop a PLC-based control system for a four-axle, 100-ton capacity harvesting machine</a:t>
            </a:r>
            <a:endParaRPr lang="en-US" sz="1867" dirty="0">
              <a:solidFill>
                <a:prstClr val="black"/>
              </a:solidFill>
              <a:latin typeface="Arial"/>
              <a:cs typeface="Times New Roman" pitchFamily="18" charset="0"/>
            </a:endParaRPr>
          </a:p>
          <a:p>
            <a:pPr marL="0" indent="0">
              <a:spcBef>
                <a:spcPts val="864"/>
              </a:spcBef>
              <a:buClr>
                <a:srgbClr val="215083"/>
              </a:buClr>
              <a:buSzTx/>
              <a:buNone/>
            </a:pPr>
            <a:r>
              <a:rPr lang="en-US" sz="2133" b="1" dirty="0">
                <a:solidFill>
                  <a:srgbClr val="125687"/>
                </a:solidFill>
                <a:latin typeface="Arial"/>
                <a:cs typeface="+mn-cs"/>
              </a:rPr>
              <a:t>Solution</a:t>
            </a:r>
          </a:p>
          <a:p>
            <a:pPr marL="0" indent="0">
              <a:spcBef>
                <a:spcPts val="240"/>
              </a:spcBef>
              <a:buClrTx/>
              <a:buSzTx/>
              <a:buNone/>
            </a:pPr>
            <a:r>
              <a:rPr lang="en-US" sz="1867" dirty="0"/>
              <a:t>Use Model-Based Design to develop controller and plant models, verify designs with MIL and HIL simulations, and generate production Structured Text for PLC deployment</a:t>
            </a:r>
            <a:endParaRPr lang="en-US" sz="1867" dirty="0">
              <a:solidFill>
                <a:prstClr val="black"/>
              </a:solidFill>
              <a:latin typeface="Arial"/>
              <a:cs typeface="Times New Roman" pitchFamily="18" charset="0"/>
            </a:endParaRPr>
          </a:p>
          <a:p>
            <a:pPr marL="0" indent="0">
              <a:spcBef>
                <a:spcPts val="864"/>
              </a:spcBef>
              <a:buClr>
                <a:srgbClr val="215083"/>
              </a:buClr>
              <a:buSzTx/>
              <a:buNone/>
            </a:pPr>
            <a:r>
              <a:rPr lang="en-US" sz="2133" b="1" dirty="0">
                <a:solidFill>
                  <a:srgbClr val="125687"/>
                </a:solidFill>
                <a:latin typeface="Arial"/>
                <a:cs typeface="+mn-cs"/>
              </a:rPr>
              <a:t>Results</a:t>
            </a:r>
          </a:p>
          <a:p>
            <a:pPr marL="339717" lvl="1" indent="-225420">
              <a:spcBef>
                <a:spcPct val="10000"/>
              </a:spcBef>
              <a:buClr>
                <a:srgbClr val="215083"/>
              </a:buClr>
              <a:buFont typeface="Wingdings" pitchFamily="2" charset="2"/>
              <a:buChar char="§"/>
            </a:pPr>
            <a:r>
              <a:rPr lang="en-US" sz="1867" dirty="0"/>
              <a:t>90% of design verified before hardware was available  </a:t>
            </a:r>
          </a:p>
          <a:p>
            <a:pPr marL="339717" lvl="1" indent="-225420">
              <a:spcBef>
                <a:spcPct val="10000"/>
              </a:spcBef>
              <a:buClr>
                <a:srgbClr val="215083"/>
              </a:buClr>
              <a:buFont typeface="Wingdings" pitchFamily="2" charset="2"/>
              <a:buChar char="§"/>
            </a:pPr>
            <a:r>
              <a:rPr lang="en-US" sz="1867" dirty="0"/>
              <a:t>Development schedule shortened by months </a:t>
            </a:r>
          </a:p>
          <a:p>
            <a:pPr marL="339717" lvl="1" indent="-225420">
              <a:spcBef>
                <a:spcPct val="10000"/>
              </a:spcBef>
              <a:buClr>
                <a:srgbClr val="215083"/>
              </a:buClr>
              <a:buFont typeface="Wingdings" pitchFamily="2" charset="2"/>
              <a:buChar char="§"/>
            </a:pPr>
            <a:r>
              <a:rPr lang="en-US" sz="1867" dirty="0"/>
              <a:t>New features implemented within days</a:t>
            </a:r>
          </a:p>
          <a:p>
            <a:pPr marL="452955" lvl="1" indent="-300559">
              <a:lnSpc>
                <a:spcPct val="100000"/>
              </a:lnSpc>
              <a:spcBef>
                <a:spcPts val="240"/>
              </a:spcBef>
              <a:buClr>
                <a:srgbClr val="125687"/>
              </a:buClr>
              <a:buFont typeface="Wingdings" pitchFamily="2" charset="2"/>
              <a:buChar char="§"/>
            </a:pPr>
            <a:endParaRPr lang="en-US" sz="1867" dirty="0"/>
          </a:p>
          <a:p>
            <a:pPr marL="452955" lvl="1" indent="-300559">
              <a:lnSpc>
                <a:spcPct val="100000"/>
              </a:lnSpc>
              <a:spcBef>
                <a:spcPts val="240"/>
              </a:spcBef>
              <a:buClr>
                <a:srgbClr val="125687"/>
              </a:buClr>
              <a:buFont typeface="Wingdings" pitchFamily="2" charset="2"/>
              <a:buChar char="§"/>
            </a:pPr>
            <a:endParaRPr lang="en-US" sz="1867" dirty="0"/>
          </a:p>
          <a:p>
            <a:pPr marL="452955" lvl="1" indent="-300559">
              <a:lnSpc>
                <a:spcPct val="100000"/>
              </a:lnSpc>
              <a:spcBef>
                <a:spcPts val="240"/>
              </a:spcBef>
              <a:buClr>
                <a:srgbClr val="125687"/>
              </a:buClr>
              <a:buFont typeface="Wingdings" pitchFamily="2" charset="2"/>
              <a:buChar char="§"/>
            </a:pPr>
            <a:endParaRPr lang="en-US" sz="1867" dirty="0"/>
          </a:p>
          <a:p>
            <a:pPr marL="452955" lvl="1" indent="-300559">
              <a:lnSpc>
                <a:spcPct val="100000"/>
              </a:lnSpc>
              <a:spcBef>
                <a:spcPts val="240"/>
              </a:spcBef>
              <a:buClr>
                <a:srgbClr val="125687"/>
              </a:buClr>
              <a:buFont typeface="Wingdings" pitchFamily="2" charset="2"/>
              <a:buChar char="§"/>
            </a:pPr>
            <a:endParaRPr lang="en-US" sz="1867" dirty="0">
              <a:solidFill>
                <a:prstClr val="black"/>
              </a:solidFill>
              <a:latin typeface="Arial"/>
              <a:cs typeface="Times New Roman" pitchFamily="18" charset="0"/>
            </a:endParaRPr>
          </a:p>
          <a:p>
            <a:endParaRPr lang="en-US" dirty="0"/>
          </a:p>
        </p:txBody>
      </p:sp>
      <p:sp>
        <p:nvSpPr>
          <p:cNvPr id="7" name="Rectangle 6"/>
          <p:cNvSpPr/>
          <p:nvPr/>
        </p:nvSpPr>
        <p:spPr>
          <a:xfrm>
            <a:off x="6400801" y="4359454"/>
            <a:ext cx="5535759" cy="1798698"/>
          </a:xfrm>
          <a:prstGeom prst="rect">
            <a:avLst/>
          </a:prstGeom>
          <a:solidFill>
            <a:schemeClr val="bg1">
              <a:lumMod val="85000"/>
            </a:schemeClr>
          </a:solidFill>
        </p:spPr>
        <p:txBody>
          <a:bodyPr wrap="square">
            <a:spAutoFit/>
          </a:bodyPr>
          <a:lstStyle/>
          <a:p>
            <a:pPr>
              <a:lnSpc>
                <a:spcPct val="130000"/>
              </a:lnSpc>
              <a:defRPr/>
            </a:pPr>
            <a:r>
              <a:rPr lang="en-US" sz="1467" i="1" dirty="0">
                <a:solidFill>
                  <a:schemeClr val="accent1">
                    <a:lumMod val="50000"/>
                  </a:schemeClr>
                </a:solidFill>
                <a:ea typeface="Arial Unicode MS" pitchFamily="34" charset="-128"/>
                <a:cs typeface="Arial Unicode MS" pitchFamily="34" charset="-128"/>
              </a:rPr>
              <a:t>“</a:t>
            </a:r>
            <a:r>
              <a:rPr lang="en-US" sz="1467" i="1" dirty="0">
                <a:solidFill>
                  <a:schemeClr val="accent1">
                    <a:lumMod val="50000"/>
                  </a:schemeClr>
                </a:solidFill>
              </a:rPr>
              <a:t>Model-Based Design sped development enormously, made it possible to offer additional features with little additional work, and gave us a high level of confidence in the software we delivered. Without modeling and simulation, we might still be struggling to get the system up and running.</a:t>
            </a:r>
            <a:r>
              <a:rPr lang="en-US" sz="1467" i="1" dirty="0">
                <a:solidFill>
                  <a:schemeClr val="accent1">
                    <a:lumMod val="50000"/>
                  </a:schemeClr>
                </a:solidFill>
                <a:ea typeface="Arial Unicode MS" pitchFamily="34" charset="-128"/>
                <a:cs typeface="Arial Unicode MS" pitchFamily="34" charset="-128"/>
              </a:rPr>
              <a:t>”</a:t>
            </a:r>
          </a:p>
          <a:p>
            <a:pPr defTabSz="1219170">
              <a:lnSpc>
                <a:spcPct val="130000"/>
              </a:lnSpc>
              <a:defRPr/>
            </a:pPr>
            <a:r>
              <a:rPr lang="en-US" sz="1333" i="1" dirty="0">
                <a:solidFill>
                  <a:srgbClr val="125687"/>
                </a:solidFill>
                <a:latin typeface="Arial"/>
                <a:ea typeface="Arial Unicode MS" pitchFamily="34" charset="-128"/>
                <a:cs typeface="Arial Unicode MS" pitchFamily="34" charset="-128"/>
              </a:rPr>
              <a:t>- </a:t>
            </a:r>
            <a:r>
              <a:rPr lang="it-IT" sz="1333" i="1" dirty="0">
                <a:solidFill>
                  <a:srgbClr val="125687"/>
                </a:solidFill>
                <a:latin typeface="Arial"/>
              </a:rPr>
              <a:t>Vincent Theunynck, Vintecc</a:t>
            </a:r>
            <a:endParaRPr lang="en-US" sz="1333" i="1" dirty="0">
              <a:solidFill>
                <a:srgbClr val="125687"/>
              </a:solidFill>
              <a:latin typeface="Arial"/>
              <a:ea typeface="Arial Unicode MS" pitchFamily="34" charset="-128"/>
              <a:cs typeface="Arial Unicode MS" pitchFamily="34" charset="-128"/>
            </a:endParaRPr>
          </a:p>
        </p:txBody>
      </p:sp>
      <p:sp>
        <p:nvSpPr>
          <p:cNvPr id="13" name="Text Box 22"/>
          <p:cNvSpPr txBox="1">
            <a:spLocks noChangeArrowheads="1"/>
          </p:cNvSpPr>
          <p:nvPr/>
        </p:nvSpPr>
        <p:spPr bwMode="auto">
          <a:xfrm>
            <a:off x="7721600" y="3530600"/>
            <a:ext cx="3759200" cy="328231"/>
          </a:xfrm>
          <a:prstGeom prst="rect">
            <a:avLst/>
          </a:prstGeom>
          <a:solidFill>
            <a:schemeClr val="bg1"/>
          </a:solidFill>
          <a:ln w="9525">
            <a:noFill/>
            <a:miter lim="800000"/>
            <a:headEnd/>
            <a:tailEnd/>
          </a:ln>
        </p:spPr>
        <p:txBody>
          <a:bodyPr wrap="square" lIns="0" tIns="121920" rIns="0" bIns="0">
            <a:spAutoFit/>
          </a:bodyPr>
          <a:lstStyle/>
          <a:p>
            <a:pPr defTabSz="1219170">
              <a:defRPr/>
            </a:pPr>
            <a:endParaRPr lang="en-US" sz="1333" b="1" dirty="0">
              <a:solidFill>
                <a:srgbClr val="125687"/>
              </a:solidFill>
              <a:latin typeface="Arial"/>
            </a:endParaRPr>
          </a:p>
        </p:txBody>
      </p:sp>
      <p:sp>
        <p:nvSpPr>
          <p:cNvPr id="16" name="Text Box 37"/>
          <p:cNvSpPr txBox="1">
            <a:spLocks noChangeArrowheads="1"/>
          </p:cNvSpPr>
          <p:nvPr/>
        </p:nvSpPr>
        <p:spPr bwMode="auto">
          <a:xfrm>
            <a:off x="101600" y="6453506"/>
            <a:ext cx="1693333" cy="297454"/>
          </a:xfrm>
          <a:prstGeom prst="rect">
            <a:avLst/>
          </a:prstGeom>
          <a:noFill/>
          <a:ln w="9525">
            <a:noFill/>
            <a:miter lim="800000"/>
            <a:headEnd/>
            <a:tailEnd/>
          </a:ln>
        </p:spPr>
        <p:txBody>
          <a:bodyPr>
            <a:spAutoFit/>
          </a:bodyPr>
          <a:lstStyle/>
          <a:p>
            <a:r>
              <a:rPr lang="en-US" sz="1333" dirty="0">
                <a:hlinkClick r:id="rId3"/>
              </a:rPr>
              <a:t>Link to user story</a:t>
            </a:r>
            <a:endParaRPr lang="en-US" sz="1333" dirty="0"/>
          </a:p>
        </p:txBody>
      </p:sp>
      <p:sp>
        <p:nvSpPr>
          <p:cNvPr id="10" name="Text Box 22"/>
          <p:cNvSpPr txBox="1">
            <a:spLocks noChangeArrowheads="1"/>
          </p:cNvSpPr>
          <p:nvPr/>
        </p:nvSpPr>
        <p:spPr bwMode="auto">
          <a:xfrm>
            <a:off x="8298481" y="3817348"/>
            <a:ext cx="3597561" cy="492443"/>
          </a:xfrm>
          <a:prstGeom prst="rect">
            <a:avLst/>
          </a:prstGeom>
          <a:solidFill>
            <a:schemeClr val="bg1"/>
          </a:solidFill>
          <a:ln w="9525">
            <a:noFill/>
            <a:miter lim="800000"/>
            <a:headEnd/>
            <a:tailEnd/>
          </a:ln>
        </p:spPr>
        <p:txBody>
          <a:bodyPr wrap="square" lIns="0" tIns="121920" rIns="0" bIns="0">
            <a:spAutoFit/>
          </a:bodyPr>
          <a:lstStyle/>
          <a:p>
            <a:pPr lvl="0"/>
            <a:r>
              <a:rPr lang="en-US" sz="1200" b="1" dirty="0">
                <a:solidFill>
                  <a:srgbClr val="95B3D7">
                    <a:lumMod val="50000"/>
                  </a:srgbClr>
                </a:solidFill>
              </a:rPr>
              <a:t>Harvester incorporating the </a:t>
            </a:r>
            <a:r>
              <a:rPr lang="en-US" sz="1200" b="1" dirty="0" err="1">
                <a:solidFill>
                  <a:srgbClr val="95B3D7">
                    <a:lumMod val="50000"/>
                  </a:srgbClr>
                </a:solidFill>
              </a:rPr>
              <a:t>Vintecc</a:t>
            </a:r>
            <a:r>
              <a:rPr lang="en-US" sz="1200" b="1" dirty="0">
                <a:solidFill>
                  <a:srgbClr val="95B3D7">
                    <a:lumMod val="50000"/>
                  </a:srgbClr>
                </a:solidFill>
              </a:rPr>
              <a:t> control system.</a:t>
            </a:r>
          </a:p>
        </p:txBody>
      </p:sp>
      <p:sp>
        <p:nvSpPr>
          <p:cNvPr id="8" name="Rectangle 3">
            <a:extLst>
              <a:ext uri="{FF2B5EF4-FFF2-40B4-BE49-F238E27FC236}">
                <a16:creationId xmlns:a16="http://schemas.microsoft.com/office/drawing/2014/main" id="{28B4ED96-9585-4097-BC21-D5097C075877}"/>
              </a:ext>
            </a:extLst>
          </p:cNvPr>
          <p:cNvSpPr>
            <a:spLocks noChangeArrowheads="1"/>
          </p:cNvSpPr>
          <p:nvPr/>
        </p:nvSpPr>
        <p:spPr bwMode="auto">
          <a:xfrm>
            <a:off x="4309534" y="-33813"/>
            <a:ext cx="65" cy="4740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36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1219170">
              <a:defRPr/>
            </a:pPr>
            <a:endParaRPr lang="en-US" altLang="en-US" sz="2400" dirty="0">
              <a:solidFill>
                <a:prstClr val="black"/>
              </a:solidFill>
            </a:endParaRPr>
          </a:p>
        </p:txBody>
      </p:sp>
      <p:pic>
        <p:nvPicPr>
          <p:cNvPr id="12" name="Picture 11">
            <a:extLst>
              <a:ext uri="{FF2B5EF4-FFF2-40B4-BE49-F238E27FC236}">
                <a16:creationId xmlns:a16="http://schemas.microsoft.com/office/drawing/2014/main" id="{0747F41C-C1CD-4912-80B3-7B6D8FBB6F5D}"/>
              </a:ext>
            </a:extLst>
          </p:cNvPr>
          <p:cNvPicPr>
            <a:picLocks noChangeAspect="1"/>
          </p:cNvPicPr>
          <p:nvPr/>
        </p:nvPicPr>
        <p:blipFill>
          <a:blip r:embed="rId4"/>
          <a:stretch>
            <a:fillRect/>
          </a:stretch>
        </p:blipFill>
        <p:spPr>
          <a:xfrm>
            <a:off x="8298482" y="1473200"/>
            <a:ext cx="3597561" cy="2344147"/>
          </a:xfrm>
          <a:prstGeom prst="rect">
            <a:avLst/>
          </a:prstGeom>
          <a:ln w="9525">
            <a:solidFill>
              <a:schemeClr val="accent1">
                <a:lumMod val="50000"/>
              </a:schemeClr>
            </a:solidFill>
          </a:ln>
        </p:spPr>
      </p:pic>
    </p:spTree>
    <p:extLst>
      <p:ext uri="{BB962C8B-B14F-4D97-AF65-F5344CB8AC3E}">
        <p14:creationId xmlns:p14="http://schemas.microsoft.com/office/powerpoint/2010/main" val="1060380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9550400" cy="990600"/>
          </a:xfrm>
        </p:spPr>
        <p:txBody>
          <a:bodyPr/>
          <a:lstStyle/>
          <a:p>
            <a:r>
              <a:rPr lang="en-US" sz="2667" dirty="0"/>
              <a:t>Festo Develops Innovative Robotic Arm Using Model-Based Design</a:t>
            </a:r>
            <a:br>
              <a:rPr lang="en-US" sz="2667" dirty="0">
                <a:solidFill>
                  <a:schemeClr val="tx1"/>
                </a:solidFill>
              </a:rPr>
            </a:br>
            <a:br>
              <a:rPr lang="en-US" sz="2667" dirty="0">
                <a:solidFill>
                  <a:schemeClr val="tx1"/>
                </a:solidFill>
              </a:rPr>
            </a:br>
            <a:br>
              <a:rPr lang="en-US" sz="2667" dirty="0">
                <a:solidFill>
                  <a:schemeClr val="tx1"/>
                </a:solidFill>
              </a:rPr>
            </a:br>
            <a:endParaRPr lang="en-US" sz="2667" dirty="0">
              <a:solidFill>
                <a:schemeClr val="tx1"/>
              </a:solidFill>
            </a:endParaRPr>
          </a:p>
        </p:txBody>
      </p:sp>
      <p:sp>
        <p:nvSpPr>
          <p:cNvPr id="3" name="Content Placeholder 2"/>
          <p:cNvSpPr>
            <a:spLocks noGrp="1"/>
          </p:cNvSpPr>
          <p:nvPr>
            <p:ph idx="1"/>
          </p:nvPr>
        </p:nvSpPr>
        <p:spPr>
          <a:xfrm>
            <a:off x="609599" y="1586835"/>
            <a:ext cx="5791200" cy="5125451"/>
          </a:xfrm>
        </p:spPr>
        <p:txBody>
          <a:bodyPr/>
          <a:lstStyle/>
          <a:p>
            <a:pPr marL="0" indent="0">
              <a:spcBef>
                <a:spcPts val="0"/>
              </a:spcBef>
              <a:buClrTx/>
              <a:buSzTx/>
              <a:buNone/>
            </a:pPr>
            <a:r>
              <a:rPr lang="en-US" sz="2133" b="1" dirty="0">
                <a:solidFill>
                  <a:srgbClr val="125687"/>
                </a:solidFill>
                <a:latin typeface="Arial"/>
                <a:cs typeface="+mn-cs"/>
              </a:rPr>
              <a:t>Challenge</a:t>
            </a:r>
          </a:p>
          <a:p>
            <a:pPr marL="0" indent="0">
              <a:spcBef>
                <a:spcPts val="240"/>
              </a:spcBef>
              <a:buClr>
                <a:srgbClr val="215083"/>
              </a:buClr>
              <a:buSzTx/>
              <a:buNone/>
            </a:pPr>
            <a:r>
              <a:rPr lang="en-US" sz="1867" dirty="0">
                <a:cs typeface="Times New Roman" pitchFamily="18" charset="0"/>
              </a:rPr>
              <a:t>Design and implement a control system for a pneumatic robotic arm</a:t>
            </a:r>
            <a:endParaRPr lang="en-US" sz="1867" dirty="0">
              <a:solidFill>
                <a:prstClr val="black"/>
              </a:solidFill>
              <a:latin typeface="Arial"/>
              <a:cs typeface="Times New Roman" pitchFamily="18" charset="0"/>
            </a:endParaRPr>
          </a:p>
          <a:p>
            <a:pPr marL="0" indent="0">
              <a:spcBef>
                <a:spcPts val="864"/>
              </a:spcBef>
              <a:buClr>
                <a:srgbClr val="215083"/>
              </a:buClr>
              <a:buSzTx/>
              <a:buNone/>
            </a:pPr>
            <a:r>
              <a:rPr lang="en-US" sz="2133" b="1" dirty="0">
                <a:solidFill>
                  <a:srgbClr val="125687"/>
                </a:solidFill>
                <a:latin typeface="Arial"/>
                <a:cs typeface="+mn-cs"/>
              </a:rPr>
              <a:t>Solution</a:t>
            </a:r>
          </a:p>
          <a:p>
            <a:pPr marL="0" indent="0">
              <a:spcBef>
                <a:spcPts val="240"/>
              </a:spcBef>
              <a:buClrTx/>
              <a:buSzTx/>
              <a:buNone/>
            </a:pPr>
            <a:r>
              <a:rPr lang="en-US" sz="1867" dirty="0">
                <a:solidFill>
                  <a:srgbClr val="000000"/>
                </a:solidFill>
              </a:rPr>
              <a:t>Use Simulink and Simulink PLC Coder to model, simulate, optimize, and implement the controller on a programmable logic controller</a:t>
            </a:r>
            <a:endParaRPr lang="en-US" sz="1867" dirty="0">
              <a:solidFill>
                <a:prstClr val="black"/>
              </a:solidFill>
              <a:latin typeface="Arial"/>
              <a:cs typeface="Times New Roman" pitchFamily="18" charset="0"/>
            </a:endParaRPr>
          </a:p>
          <a:p>
            <a:pPr marL="0" indent="0">
              <a:spcBef>
                <a:spcPts val="864"/>
              </a:spcBef>
              <a:buClr>
                <a:srgbClr val="215083"/>
              </a:buClr>
              <a:buSzTx/>
              <a:buNone/>
            </a:pPr>
            <a:r>
              <a:rPr lang="en-US" sz="2133" b="1" dirty="0">
                <a:solidFill>
                  <a:srgbClr val="125687"/>
                </a:solidFill>
                <a:latin typeface="Arial"/>
                <a:cs typeface="+mn-cs"/>
              </a:rPr>
              <a:t>Results</a:t>
            </a:r>
          </a:p>
          <a:p>
            <a:pPr marL="452955" lvl="1" indent="-300559">
              <a:lnSpc>
                <a:spcPct val="100000"/>
              </a:lnSpc>
              <a:spcBef>
                <a:spcPts val="240"/>
              </a:spcBef>
              <a:buClr>
                <a:srgbClr val="125687"/>
              </a:buClr>
              <a:buFont typeface="Wingdings" pitchFamily="2" charset="2"/>
              <a:buChar char="§"/>
            </a:pPr>
            <a:r>
              <a:rPr lang="en-US" sz="1867" dirty="0"/>
              <a:t>Complex PLC implementation automated </a:t>
            </a:r>
          </a:p>
          <a:p>
            <a:pPr marL="452955" lvl="1" indent="-300559">
              <a:lnSpc>
                <a:spcPct val="100000"/>
              </a:lnSpc>
              <a:spcBef>
                <a:spcPts val="240"/>
              </a:spcBef>
              <a:buClr>
                <a:srgbClr val="125687"/>
              </a:buClr>
              <a:buFont typeface="Wingdings" pitchFamily="2" charset="2"/>
              <a:buChar char="§"/>
            </a:pPr>
            <a:r>
              <a:rPr lang="en-US" sz="1867" dirty="0"/>
              <a:t>Technology and innovation award won </a:t>
            </a:r>
          </a:p>
          <a:p>
            <a:pPr marL="452955" lvl="1" indent="-300559">
              <a:lnSpc>
                <a:spcPct val="100000"/>
              </a:lnSpc>
              <a:spcBef>
                <a:spcPts val="240"/>
              </a:spcBef>
              <a:buClr>
                <a:srgbClr val="125687"/>
              </a:buClr>
              <a:buFont typeface="Wingdings" pitchFamily="2" charset="2"/>
              <a:buChar char="§"/>
            </a:pPr>
            <a:r>
              <a:rPr lang="en-US" sz="1867" dirty="0"/>
              <a:t>New business opportunities opened</a:t>
            </a:r>
          </a:p>
          <a:p>
            <a:pPr marL="452955" lvl="1" indent="-300559">
              <a:lnSpc>
                <a:spcPct val="100000"/>
              </a:lnSpc>
              <a:spcBef>
                <a:spcPts val="240"/>
              </a:spcBef>
              <a:buClr>
                <a:srgbClr val="125687"/>
              </a:buClr>
              <a:buFont typeface="Wingdings" pitchFamily="2" charset="2"/>
              <a:buChar char="§"/>
            </a:pPr>
            <a:endParaRPr lang="en-US" sz="1867" dirty="0"/>
          </a:p>
          <a:p>
            <a:pPr marL="452955" lvl="1" indent="-300559">
              <a:lnSpc>
                <a:spcPct val="100000"/>
              </a:lnSpc>
              <a:spcBef>
                <a:spcPts val="240"/>
              </a:spcBef>
              <a:buClr>
                <a:srgbClr val="125687"/>
              </a:buClr>
              <a:buFont typeface="Wingdings" pitchFamily="2" charset="2"/>
              <a:buChar char="§"/>
            </a:pPr>
            <a:endParaRPr lang="en-US" sz="1867" dirty="0"/>
          </a:p>
          <a:p>
            <a:pPr marL="452955" lvl="1" indent="-300559">
              <a:lnSpc>
                <a:spcPct val="100000"/>
              </a:lnSpc>
              <a:spcBef>
                <a:spcPts val="240"/>
              </a:spcBef>
              <a:buClr>
                <a:srgbClr val="125687"/>
              </a:buClr>
              <a:buFont typeface="Wingdings" pitchFamily="2" charset="2"/>
              <a:buChar char="§"/>
            </a:pPr>
            <a:endParaRPr lang="en-US" sz="1867" dirty="0"/>
          </a:p>
          <a:p>
            <a:pPr marL="452955" lvl="1" indent="-300559">
              <a:lnSpc>
                <a:spcPct val="100000"/>
              </a:lnSpc>
              <a:spcBef>
                <a:spcPts val="240"/>
              </a:spcBef>
              <a:buClr>
                <a:srgbClr val="125687"/>
              </a:buClr>
              <a:buFont typeface="Wingdings" pitchFamily="2" charset="2"/>
              <a:buChar char="§"/>
            </a:pPr>
            <a:endParaRPr lang="en-US" sz="1867" dirty="0">
              <a:solidFill>
                <a:prstClr val="black"/>
              </a:solidFill>
              <a:latin typeface="Arial"/>
              <a:cs typeface="Times New Roman" pitchFamily="18" charset="0"/>
            </a:endParaRPr>
          </a:p>
          <a:p>
            <a:endParaRPr lang="en-US" dirty="0"/>
          </a:p>
        </p:txBody>
      </p:sp>
      <p:sp>
        <p:nvSpPr>
          <p:cNvPr id="7" name="Rectangle 6"/>
          <p:cNvSpPr/>
          <p:nvPr/>
        </p:nvSpPr>
        <p:spPr>
          <a:xfrm>
            <a:off x="6400799" y="4483257"/>
            <a:ext cx="5535759" cy="1798698"/>
          </a:xfrm>
          <a:prstGeom prst="rect">
            <a:avLst/>
          </a:prstGeom>
          <a:solidFill>
            <a:schemeClr val="bg1">
              <a:lumMod val="85000"/>
            </a:schemeClr>
          </a:solidFill>
        </p:spPr>
        <p:txBody>
          <a:bodyPr wrap="square">
            <a:spAutoFit/>
          </a:bodyPr>
          <a:lstStyle/>
          <a:p>
            <a:pPr>
              <a:lnSpc>
                <a:spcPct val="130000"/>
              </a:lnSpc>
              <a:defRPr/>
            </a:pPr>
            <a:r>
              <a:rPr lang="en-US" sz="1467" i="1" dirty="0">
                <a:solidFill>
                  <a:schemeClr val="tx2"/>
                </a:solidFill>
                <a:ea typeface="Arial Unicode MS" pitchFamily="34" charset="-128"/>
                <a:cs typeface="Arial Unicode MS" pitchFamily="34" charset="-128"/>
              </a:rPr>
              <a:t>“Using Simulink for Model-Based Design enables us to develop the sophisticated pneumatic controls required for the Bionic Handling Assistant and other mechatronic designs. With Simulink PLC Coder, it is now much easier to get from a design to a product.”</a:t>
            </a:r>
          </a:p>
          <a:p>
            <a:pPr lvl="0">
              <a:lnSpc>
                <a:spcPct val="130000"/>
              </a:lnSpc>
              <a:defRPr/>
            </a:pPr>
            <a:r>
              <a:rPr lang="en-US" sz="1333" i="1" dirty="0">
                <a:solidFill>
                  <a:srgbClr val="125687"/>
                </a:solidFill>
                <a:latin typeface="Arial"/>
                <a:ea typeface="Arial Unicode MS" pitchFamily="34" charset="-128"/>
                <a:cs typeface="Arial Unicode MS" pitchFamily="34" charset="-128"/>
              </a:rPr>
              <a:t>- </a:t>
            </a:r>
            <a:r>
              <a:rPr lang="it-IT" sz="1333" i="1" dirty="0">
                <a:solidFill>
                  <a:srgbClr val="125687"/>
                </a:solidFill>
              </a:rPr>
              <a:t>Dr. Rüdiger Neumann, Festo</a:t>
            </a:r>
            <a:endParaRPr lang="en-US" sz="1333" i="1" dirty="0">
              <a:solidFill>
                <a:srgbClr val="125687"/>
              </a:solidFill>
              <a:latin typeface="Arial"/>
              <a:ea typeface="Arial Unicode MS" pitchFamily="34" charset="-128"/>
              <a:cs typeface="Arial Unicode MS" pitchFamily="34" charset="-128"/>
            </a:endParaRPr>
          </a:p>
        </p:txBody>
      </p:sp>
      <p:sp>
        <p:nvSpPr>
          <p:cNvPr id="13" name="Text Box 22"/>
          <p:cNvSpPr txBox="1">
            <a:spLocks noChangeArrowheads="1"/>
          </p:cNvSpPr>
          <p:nvPr/>
        </p:nvSpPr>
        <p:spPr bwMode="auto">
          <a:xfrm>
            <a:off x="7721600" y="3530600"/>
            <a:ext cx="3759200" cy="328231"/>
          </a:xfrm>
          <a:prstGeom prst="rect">
            <a:avLst/>
          </a:prstGeom>
          <a:solidFill>
            <a:schemeClr val="bg1"/>
          </a:solidFill>
          <a:ln w="9525">
            <a:noFill/>
            <a:miter lim="800000"/>
            <a:headEnd/>
            <a:tailEnd/>
          </a:ln>
        </p:spPr>
        <p:txBody>
          <a:bodyPr wrap="square" lIns="0" tIns="121920" rIns="0" bIns="0">
            <a:spAutoFit/>
          </a:bodyPr>
          <a:lstStyle/>
          <a:p>
            <a:pPr defTabSz="1219170">
              <a:defRPr/>
            </a:pPr>
            <a:endParaRPr lang="en-US" sz="1333" b="1" dirty="0">
              <a:solidFill>
                <a:srgbClr val="125687"/>
              </a:solidFill>
              <a:latin typeface="Arial"/>
            </a:endParaRPr>
          </a:p>
        </p:txBody>
      </p:sp>
      <p:sp>
        <p:nvSpPr>
          <p:cNvPr id="16" name="Text Box 37"/>
          <p:cNvSpPr txBox="1">
            <a:spLocks noChangeArrowheads="1"/>
          </p:cNvSpPr>
          <p:nvPr/>
        </p:nvSpPr>
        <p:spPr bwMode="auto">
          <a:xfrm>
            <a:off x="101600" y="6453506"/>
            <a:ext cx="1693333" cy="297454"/>
          </a:xfrm>
          <a:prstGeom prst="rect">
            <a:avLst/>
          </a:prstGeom>
          <a:noFill/>
          <a:ln w="9525">
            <a:noFill/>
            <a:miter lim="800000"/>
            <a:headEnd/>
            <a:tailEnd/>
          </a:ln>
        </p:spPr>
        <p:txBody>
          <a:bodyPr>
            <a:spAutoFit/>
          </a:bodyPr>
          <a:lstStyle/>
          <a:p>
            <a:r>
              <a:rPr lang="en-US" sz="1333" dirty="0">
                <a:hlinkClick r:id="rId3"/>
              </a:rPr>
              <a:t>Link to user story</a:t>
            </a:r>
            <a:endParaRPr lang="en-US" sz="1333" dirty="0"/>
          </a:p>
        </p:txBody>
      </p:sp>
      <p:sp>
        <p:nvSpPr>
          <p:cNvPr id="10" name="Text Box 22"/>
          <p:cNvSpPr txBox="1">
            <a:spLocks noChangeArrowheads="1"/>
          </p:cNvSpPr>
          <p:nvPr/>
        </p:nvSpPr>
        <p:spPr bwMode="auto">
          <a:xfrm>
            <a:off x="9567818" y="3877181"/>
            <a:ext cx="2328225" cy="492443"/>
          </a:xfrm>
          <a:prstGeom prst="rect">
            <a:avLst/>
          </a:prstGeom>
          <a:solidFill>
            <a:schemeClr val="bg1"/>
          </a:solidFill>
          <a:ln w="9525">
            <a:noFill/>
            <a:miter lim="800000"/>
            <a:headEnd/>
            <a:tailEnd/>
          </a:ln>
        </p:spPr>
        <p:txBody>
          <a:bodyPr wrap="square" lIns="0" tIns="121920" rIns="0" bIns="0">
            <a:spAutoFit/>
          </a:bodyPr>
          <a:lstStyle/>
          <a:p>
            <a:r>
              <a:rPr lang="en-US" sz="1200" b="1" dirty="0">
                <a:solidFill>
                  <a:srgbClr val="125687"/>
                </a:solidFill>
              </a:rPr>
              <a:t>The Festo Bionic Handling Assistant. Image © Festo AG.</a:t>
            </a:r>
            <a:endParaRPr lang="en-US" sz="1200" b="1" dirty="0">
              <a:solidFill>
                <a:schemeClr val="tx2"/>
              </a:solidFill>
            </a:endParaRPr>
          </a:p>
        </p:txBody>
      </p:sp>
      <p:sp>
        <p:nvSpPr>
          <p:cNvPr id="8" name="Rectangle 3">
            <a:extLst>
              <a:ext uri="{FF2B5EF4-FFF2-40B4-BE49-F238E27FC236}">
                <a16:creationId xmlns:a16="http://schemas.microsoft.com/office/drawing/2014/main" id="{28B4ED96-9585-4097-BC21-D5097C075877}"/>
              </a:ext>
            </a:extLst>
          </p:cNvPr>
          <p:cNvSpPr>
            <a:spLocks noChangeArrowheads="1"/>
          </p:cNvSpPr>
          <p:nvPr/>
        </p:nvSpPr>
        <p:spPr bwMode="auto">
          <a:xfrm>
            <a:off x="4309534" y="-33813"/>
            <a:ext cx="65" cy="4740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36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1219170">
              <a:defRPr/>
            </a:pPr>
            <a:endParaRPr lang="en-US" altLang="en-US" sz="2400" dirty="0">
              <a:solidFill>
                <a:prstClr val="black"/>
              </a:solidFill>
            </a:endParaRPr>
          </a:p>
        </p:txBody>
      </p:sp>
      <p:pic>
        <p:nvPicPr>
          <p:cNvPr id="12" name="Picture 11">
            <a:extLst>
              <a:ext uri="{FF2B5EF4-FFF2-40B4-BE49-F238E27FC236}">
                <a16:creationId xmlns:a16="http://schemas.microsoft.com/office/drawing/2014/main" id="{F8632919-40AF-4F44-A27F-EB77A6227F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67818" y="1572984"/>
            <a:ext cx="2327247" cy="2295053"/>
          </a:xfrm>
          <a:prstGeom prst="rect">
            <a:avLst/>
          </a:prstGeom>
        </p:spPr>
      </p:pic>
    </p:spTree>
    <p:extLst>
      <p:ext uri="{BB962C8B-B14F-4D97-AF65-F5344CB8AC3E}">
        <p14:creationId xmlns:p14="http://schemas.microsoft.com/office/powerpoint/2010/main" val="2267573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9550400" cy="990600"/>
          </a:xfrm>
        </p:spPr>
        <p:txBody>
          <a:bodyPr/>
          <a:lstStyle/>
          <a:p>
            <a:r>
              <a:rPr lang="en-US" sz="2667" dirty="0"/>
              <a:t>Iveco Develops a Shift Range Inhibitor System for Mechanical 9- and 16-Speed Transmissions in Six Weeks</a:t>
            </a:r>
            <a:br>
              <a:rPr lang="en-US" sz="2667" dirty="0">
                <a:solidFill>
                  <a:schemeClr val="tx1"/>
                </a:solidFill>
              </a:rPr>
            </a:br>
            <a:br>
              <a:rPr lang="en-US" sz="2667" dirty="0">
                <a:solidFill>
                  <a:schemeClr val="tx1"/>
                </a:solidFill>
              </a:rPr>
            </a:br>
            <a:br>
              <a:rPr lang="en-US" sz="2667" dirty="0">
                <a:solidFill>
                  <a:schemeClr val="tx1"/>
                </a:solidFill>
              </a:rPr>
            </a:br>
            <a:endParaRPr lang="en-US" sz="2667" dirty="0">
              <a:solidFill>
                <a:schemeClr val="tx1"/>
              </a:solidFill>
            </a:endParaRPr>
          </a:p>
        </p:txBody>
      </p:sp>
      <p:sp>
        <p:nvSpPr>
          <p:cNvPr id="3" name="Content Placeholder 2"/>
          <p:cNvSpPr>
            <a:spLocks noGrp="1"/>
          </p:cNvSpPr>
          <p:nvPr>
            <p:ph idx="1"/>
          </p:nvPr>
        </p:nvSpPr>
        <p:spPr>
          <a:xfrm>
            <a:off x="609599" y="1586835"/>
            <a:ext cx="5791200" cy="5125451"/>
          </a:xfrm>
        </p:spPr>
        <p:txBody>
          <a:bodyPr/>
          <a:lstStyle/>
          <a:p>
            <a:pPr marL="0" indent="0">
              <a:spcBef>
                <a:spcPts val="0"/>
              </a:spcBef>
              <a:buClrTx/>
              <a:buSzTx/>
              <a:buNone/>
            </a:pPr>
            <a:r>
              <a:rPr lang="en-US" sz="2133" b="1" dirty="0">
                <a:solidFill>
                  <a:srgbClr val="125687"/>
                </a:solidFill>
                <a:latin typeface="Arial"/>
                <a:cs typeface="+mn-cs"/>
              </a:rPr>
              <a:t>Challenge</a:t>
            </a:r>
          </a:p>
          <a:p>
            <a:pPr marL="0" indent="0">
              <a:spcBef>
                <a:spcPts val="240"/>
              </a:spcBef>
              <a:buClr>
                <a:srgbClr val="215083"/>
              </a:buClr>
              <a:buSzTx/>
              <a:buNone/>
            </a:pPr>
            <a:r>
              <a:rPr lang="en-US" sz="1867" dirty="0">
                <a:cs typeface="Times New Roman" pitchFamily="18" charset="0"/>
              </a:rPr>
              <a:t>Develop and deliver an automotive transmission management system in six weeks</a:t>
            </a:r>
            <a:endParaRPr lang="en-US" sz="1867" dirty="0">
              <a:solidFill>
                <a:prstClr val="black"/>
              </a:solidFill>
              <a:latin typeface="Arial"/>
              <a:cs typeface="Times New Roman" pitchFamily="18" charset="0"/>
            </a:endParaRPr>
          </a:p>
          <a:p>
            <a:pPr marL="0" indent="0">
              <a:spcBef>
                <a:spcPts val="864"/>
              </a:spcBef>
              <a:buClr>
                <a:srgbClr val="215083"/>
              </a:buClr>
              <a:buSzTx/>
              <a:buNone/>
            </a:pPr>
            <a:r>
              <a:rPr lang="en-US" sz="2133" b="1" dirty="0">
                <a:solidFill>
                  <a:srgbClr val="125687"/>
                </a:solidFill>
                <a:latin typeface="Arial"/>
                <a:cs typeface="+mn-cs"/>
              </a:rPr>
              <a:t>Solution</a:t>
            </a:r>
          </a:p>
          <a:p>
            <a:pPr marL="0" indent="0">
              <a:spcBef>
                <a:spcPts val="240"/>
              </a:spcBef>
              <a:buClrTx/>
              <a:buSzTx/>
              <a:buNone/>
            </a:pPr>
            <a:r>
              <a:rPr lang="en-US" sz="1867" dirty="0">
                <a:solidFill>
                  <a:srgbClr val="000000"/>
                </a:solidFill>
              </a:rPr>
              <a:t>Use Model-Based Design to model, implement, test, and deploy the management system on a PLC</a:t>
            </a:r>
            <a:endParaRPr lang="en-US" sz="1867" dirty="0">
              <a:solidFill>
                <a:prstClr val="black"/>
              </a:solidFill>
              <a:latin typeface="Arial"/>
              <a:cs typeface="Times New Roman" pitchFamily="18" charset="0"/>
            </a:endParaRPr>
          </a:p>
          <a:p>
            <a:pPr marL="0" indent="0">
              <a:spcBef>
                <a:spcPts val="864"/>
              </a:spcBef>
              <a:buClr>
                <a:srgbClr val="215083"/>
              </a:buClr>
              <a:buSzTx/>
              <a:buNone/>
            </a:pPr>
            <a:r>
              <a:rPr lang="en-US" sz="2133" b="1" dirty="0">
                <a:solidFill>
                  <a:srgbClr val="125687"/>
                </a:solidFill>
                <a:latin typeface="Arial"/>
                <a:cs typeface="+mn-cs"/>
              </a:rPr>
              <a:t>Results</a:t>
            </a:r>
          </a:p>
          <a:p>
            <a:pPr marL="452955" lvl="1" indent="-300559">
              <a:lnSpc>
                <a:spcPct val="100000"/>
              </a:lnSpc>
              <a:spcBef>
                <a:spcPts val="240"/>
              </a:spcBef>
              <a:buClr>
                <a:srgbClr val="125687"/>
              </a:buClr>
              <a:buFont typeface="Wingdings" pitchFamily="2" charset="2"/>
              <a:buChar char="§"/>
            </a:pPr>
            <a:r>
              <a:rPr lang="en-US" sz="1867" dirty="0"/>
              <a:t>Development time cut by 40%</a:t>
            </a:r>
          </a:p>
          <a:p>
            <a:pPr marL="452955" lvl="1" indent="-300559">
              <a:lnSpc>
                <a:spcPct val="100000"/>
              </a:lnSpc>
              <a:spcBef>
                <a:spcPts val="240"/>
              </a:spcBef>
              <a:buClr>
                <a:srgbClr val="125687"/>
              </a:buClr>
              <a:buFont typeface="Wingdings" pitchFamily="2" charset="2"/>
              <a:buChar char="§"/>
            </a:pPr>
            <a:r>
              <a:rPr lang="en-US" sz="1867" dirty="0"/>
              <a:t>Specification and implementation errors eliminated</a:t>
            </a:r>
          </a:p>
          <a:p>
            <a:pPr marL="452955" lvl="1" indent="-300559">
              <a:lnSpc>
                <a:spcPct val="100000"/>
              </a:lnSpc>
              <a:spcBef>
                <a:spcPts val="240"/>
              </a:spcBef>
              <a:buClr>
                <a:srgbClr val="125687"/>
              </a:buClr>
              <a:buFont typeface="Wingdings" pitchFamily="2" charset="2"/>
              <a:buChar char="§"/>
            </a:pPr>
            <a:r>
              <a:rPr lang="en-US" sz="1867" dirty="0"/>
              <a:t>PLC design reused on a microprocessor</a:t>
            </a:r>
          </a:p>
          <a:p>
            <a:pPr marL="452955" lvl="1" indent="-300559">
              <a:lnSpc>
                <a:spcPct val="100000"/>
              </a:lnSpc>
              <a:spcBef>
                <a:spcPts val="240"/>
              </a:spcBef>
              <a:buClr>
                <a:srgbClr val="125687"/>
              </a:buClr>
              <a:buFont typeface="Wingdings" pitchFamily="2" charset="2"/>
              <a:buChar char="§"/>
            </a:pPr>
            <a:endParaRPr lang="en-US" sz="1867" dirty="0"/>
          </a:p>
          <a:p>
            <a:pPr marL="452955" lvl="1" indent="-300559">
              <a:lnSpc>
                <a:spcPct val="100000"/>
              </a:lnSpc>
              <a:spcBef>
                <a:spcPts val="240"/>
              </a:spcBef>
              <a:buClr>
                <a:srgbClr val="125687"/>
              </a:buClr>
              <a:buFont typeface="Wingdings" pitchFamily="2" charset="2"/>
              <a:buChar char="§"/>
            </a:pPr>
            <a:endParaRPr lang="en-US" sz="1867" dirty="0"/>
          </a:p>
          <a:p>
            <a:pPr marL="452955" lvl="1" indent="-300559">
              <a:lnSpc>
                <a:spcPct val="100000"/>
              </a:lnSpc>
              <a:spcBef>
                <a:spcPts val="240"/>
              </a:spcBef>
              <a:buClr>
                <a:srgbClr val="125687"/>
              </a:buClr>
              <a:buFont typeface="Wingdings" pitchFamily="2" charset="2"/>
              <a:buChar char="§"/>
            </a:pPr>
            <a:endParaRPr lang="en-US" sz="1867" dirty="0"/>
          </a:p>
          <a:p>
            <a:pPr marL="452955" lvl="1" indent="-300559">
              <a:lnSpc>
                <a:spcPct val="100000"/>
              </a:lnSpc>
              <a:spcBef>
                <a:spcPts val="240"/>
              </a:spcBef>
              <a:buClr>
                <a:srgbClr val="125687"/>
              </a:buClr>
              <a:buFont typeface="Wingdings" pitchFamily="2" charset="2"/>
              <a:buChar char="§"/>
            </a:pPr>
            <a:endParaRPr lang="en-US" sz="1867" dirty="0">
              <a:solidFill>
                <a:prstClr val="black"/>
              </a:solidFill>
              <a:latin typeface="Arial"/>
              <a:cs typeface="Times New Roman" pitchFamily="18" charset="0"/>
            </a:endParaRPr>
          </a:p>
          <a:p>
            <a:endParaRPr lang="en-US" dirty="0"/>
          </a:p>
        </p:txBody>
      </p:sp>
      <p:sp>
        <p:nvSpPr>
          <p:cNvPr id="7" name="Rectangle 6"/>
          <p:cNvSpPr/>
          <p:nvPr/>
        </p:nvSpPr>
        <p:spPr>
          <a:xfrm>
            <a:off x="6400801" y="4359454"/>
            <a:ext cx="5535759" cy="1798698"/>
          </a:xfrm>
          <a:prstGeom prst="rect">
            <a:avLst/>
          </a:prstGeom>
          <a:solidFill>
            <a:schemeClr val="bg1">
              <a:lumMod val="85000"/>
            </a:schemeClr>
          </a:solidFill>
        </p:spPr>
        <p:txBody>
          <a:bodyPr wrap="square">
            <a:spAutoFit/>
          </a:bodyPr>
          <a:lstStyle/>
          <a:p>
            <a:pPr>
              <a:lnSpc>
                <a:spcPct val="130000"/>
              </a:lnSpc>
              <a:defRPr/>
            </a:pPr>
            <a:r>
              <a:rPr lang="en-US" sz="1467" i="1" dirty="0">
                <a:solidFill>
                  <a:schemeClr val="tx2"/>
                </a:solidFill>
                <a:ea typeface="Arial Unicode MS" pitchFamily="34" charset="-128"/>
                <a:cs typeface="Arial Unicode MS" pitchFamily="34" charset="-128"/>
              </a:rPr>
              <a:t>“Our system engineers work directly with our software engineers on the Simulink model. This speeds development because there is no misinterpretation of requirements. When we’re confident that the model is right, we save even more time by generating code from it, with no implementation errors.”</a:t>
            </a:r>
          </a:p>
          <a:p>
            <a:pPr lvl="0">
              <a:lnSpc>
                <a:spcPct val="130000"/>
              </a:lnSpc>
              <a:defRPr/>
            </a:pPr>
            <a:r>
              <a:rPr lang="en-US" sz="1333" i="1" dirty="0">
                <a:solidFill>
                  <a:srgbClr val="125687"/>
                </a:solidFill>
                <a:latin typeface="Arial"/>
                <a:ea typeface="Arial Unicode MS" pitchFamily="34" charset="-128"/>
                <a:cs typeface="Arial Unicode MS" pitchFamily="34" charset="-128"/>
              </a:rPr>
              <a:t>- </a:t>
            </a:r>
            <a:r>
              <a:rPr lang="it-IT" sz="1333" i="1" dirty="0">
                <a:solidFill>
                  <a:srgbClr val="125687"/>
                </a:solidFill>
              </a:rPr>
              <a:t>Demetrio Cortese, Iveco</a:t>
            </a:r>
            <a:endParaRPr lang="en-US" sz="1333" i="1" dirty="0">
              <a:solidFill>
                <a:srgbClr val="125687"/>
              </a:solidFill>
              <a:latin typeface="Arial"/>
              <a:ea typeface="Arial Unicode MS" pitchFamily="34" charset="-128"/>
              <a:cs typeface="Arial Unicode MS" pitchFamily="34" charset="-128"/>
            </a:endParaRPr>
          </a:p>
        </p:txBody>
      </p:sp>
      <p:sp>
        <p:nvSpPr>
          <p:cNvPr id="13" name="Text Box 22"/>
          <p:cNvSpPr txBox="1">
            <a:spLocks noChangeArrowheads="1"/>
          </p:cNvSpPr>
          <p:nvPr/>
        </p:nvSpPr>
        <p:spPr bwMode="auto">
          <a:xfrm>
            <a:off x="7721600" y="3530600"/>
            <a:ext cx="3759200" cy="328231"/>
          </a:xfrm>
          <a:prstGeom prst="rect">
            <a:avLst/>
          </a:prstGeom>
          <a:solidFill>
            <a:schemeClr val="bg1"/>
          </a:solidFill>
          <a:ln w="9525">
            <a:noFill/>
            <a:miter lim="800000"/>
            <a:headEnd/>
            <a:tailEnd/>
          </a:ln>
        </p:spPr>
        <p:txBody>
          <a:bodyPr wrap="square" lIns="0" tIns="121920" rIns="0" bIns="0">
            <a:spAutoFit/>
          </a:bodyPr>
          <a:lstStyle/>
          <a:p>
            <a:pPr defTabSz="1219170">
              <a:defRPr/>
            </a:pPr>
            <a:endParaRPr lang="en-US" sz="1333" b="1" dirty="0">
              <a:solidFill>
                <a:srgbClr val="125687"/>
              </a:solidFill>
              <a:latin typeface="Arial"/>
            </a:endParaRPr>
          </a:p>
        </p:txBody>
      </p:sp>
      <p:sp>
        <p:nvSpPr>
          <p:cNvPr id="16" name="Text Box 37"/>
          <p:cNvSpPr txBox="1">
            <a:spLocks noChangeArrowheads="1"/>
          </p:cNvSpPr>
          <p:nvPr/>
        </p:nvSpPr>
        <p:spPr bwMode="auto">
          <a:xfrm>
            <a:off x="101600" y="6453506"/>
            <a:ext cx="1693333" cy="297454"/>
          </a:xfrm>
          <a:prstGeom prst="rect">
            <a:avLst/>
          </a:prstGeom>
          <a:noFill/>
          <a:ln w="9525">
            <a:noFill/>
            <a:miter lim="800000"/>
            <a:headEnd/>
            <a:tailEnd/>
          </a:ln>
        </p:spPr>
        <p:txBody>
          <a:bodyPr>
            <a:spAutoFit/>
          </a:bodyPr>
          <a:lstStyle/>
          <a:p>
            <a:r>
              <a:rPr lang="en-US" sz="1333" dirty="0">
                <a:hlinkClick r:id="rId3"/>
              </a:rPr>
              <a:t>Link to user story</a:t>
            </a:r>
            <a:endParaRPr lang="en-US" sz="1333" dirty="0"/>
          </a:p>
        </p:txBody>
      </p:sp>
      <p:sp>
        <p:nvSpPr>
          <p:cNvPr id="10" name="Text Box 22"/>
          <p:cNvSpPr txBox="1">
            <a:spLocks noChangeArrowheads="1"/>
          </p:cNvSpPr>
          <p:nvPr/>
        </p:nvSpPr>
        <p:spPr bwMode="auto">
          <a:xfrm>
            <a:off x="8932984" y="3955787"/>
            <a:ext cx="2963059" cy="307777"/>
          </a:xfrm>
          <a:prstGeom prst="rect">
            <a:avLst/>
          </a:prstGeom>
          <a:solidFill>
            <a:schemeClr val="bg1"/>
          </a:solidFill>
          <a:ln w="9525">
            <a:noFill/>
            <a:miter lim="800000"/>
            <a:headEnd/>
            <a:tailEnd/>
          </a:ln>
        </p:spPr>
        <p:txBody>
          <a:bodyPr wrap="square" lIns="0" tIns="121920" rIns="0" bIns="0">
            <a:spAutoFit/>
          </a:bodyPr>
          <a:lstStyle/>
          <a:p>
            <a:pPr lvl="0"/>
            <a:r>
              <a:rPr lang="en-US" sz="1067" b="1" dirty="0">
                <a:solidFill>
                  <a:srgbClr val="125687"/>
                </a:solidFill>
              </a:rPr>
              <a:t>An Iveco heavy-duty vehicle</a:t>
            </a:r>
            <a:r>
              <a:rPr lang="en-US" sz="1200" b="1" dirty="0">
                <a:solidFill>
                  <a:srgbClr val="125687"/>
                </a:solidFill>
                <a:latin typeface="Arial"/>
              </a:rPr>
              <a:t>.</a:t>
            </a:r>
          </a:p>
        </p:txBody>
      </p:sp>
      <p:sp>
        <p:nvSpPr>
          <p:cNvPr id="8" name="Rectangle 3">
            <a:extLst>
              <a:ext uri="{FF2B5EF4-FFF2-40B4-BE49-F238E27FC236}">
                <a16:creationId xmlns:a16="http://schemas.microsoft.com/office/drawing/2014/main" id="{28B4ED96-9585-4097-BC21-D5097C075877}"/>
              </a:ext>
            </a:extLst>
          </p:cNvPr>
          <p:cNvSpPr>
            <a:spLocks noChangeArrowheads="1"/>
          </p:cNvSpPr>
          <p:nvPr/>
        </p:nvSpPr>
        <p:spPr bwMode="auto">
          <a:xfrm>
            <a:off x="4309534" y="-33813"/>
            <a:ext cx="65" cy="4740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36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1219170">
              <a:defRPr/>
            </a:pPr>
            <a:endParaRPr lang="en-US" altLang="en-US" sz="2400" dirty="0">
              <a:solidFill>
                <a:prstClr val="black"/>
              </a:solidFill>
            </a:endParaRPr>
          </a:p>
        </p:txBody>
      </p:sp>
      <p:pic>
        <p:nvPicPr>
          <p:cNvPr id="12" name="Picture 11">
            <a:extLst>
              <a:ext uri="{FF2B5EF4-FFF2-40B4-BE49-F238E27FC236}">
                <a16:creationId xmlns:a16="http://schemas.microsoft.com/office/drawing/2014/main" id="{CB569BA7-2420-435D-BC78-EE0A5E8B7D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2984" y="1647697"/>
            <a:ext cx="2963059" cy="2287480"/>
          </a:xfrm>
          <a:prstGeom prst="rect">
            <a:avLst/>
          </a:prstGeom>
          <a:ln w="19050">
            <a:solidFill>
              <a:schemeClr val="tx2"/>
            </a:solidFill>
          </a:ln>
        </p:spPr>
      </p:pic>
    </p:spTree>
    <p:extLst>
      <p:ext uri="{BB962C8B-B14F-4D97-AF65-F5344CB8AC3E}">
        <p14:creationId xmlns:p14="http://schemas.microsoft.com/office/powerpoint/2010/main" val="721980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352D5F-A6E4-47FF-9E24-0DEACE86C1BD}"/>
              </a:ext>
            </a:extLst>
          </p:cNvPr>
          <p:cNvSpPr>
            <a:spLocks noGrp="1"/>
          </p:cNvSpPr>
          <p:nvPr>
            <p:ph type="title"/>
          </p:nvPr>
        </p:nvSpPr>
        <p:spPr/>
        <p:txBody>
          <a:bodyPr/>
          <a:lstStyle/>
          <a:p>
            <a:r>
              <a:rPr lang="en-US" b="1" dirty="0">
                <a:solidFill>
                  <a:srgbClr val="125687"/>
                </a:solidFill>
              </a:rPr>
              <a:t>Summary</a:t>
            </a:r>
            <a:endParaRPr lang="en-US" dirty="0"/>
          </a:p>
        </p:txBody>
      </p:sp>
      <p:sp>
        <p:nvSpPr>
          <p:cNvPr id="5" name="Content Placeholder 4">
            <a:extLst>
              <a:ext uri="{FF2B5EF4-FFF2-40B4-BE49-F238E27FC236}">
                <a16:creationId xmlns:a16="http://schemas.microsoft.com/office/drawing/2014/main" id="{E0F8526B-A701-4367-956C-680068ECBB88}"/>
              </a:ext>
            </a:extLst>
          </p:cNvPr>
          <p:cNvSpPr>
            <a:spLocks noGrp="1"/>
          </p:cNvSpPr>
          <p:nvPr>
            <p:ph sz="half" idx="1"/>
          </p:nvPr>
        </p:nvSpPr>
        <p:spPr/>
        <p:txBody>
          <a:bodyPr/>
          <a:lstStyle/>
          <a:p>
            <a:pPr>
              <a:buNone/>
            </a:pPr>
            <a:r>
              <a:rPr lang="en-US" dirty="0"/>
              <a:t>Simulink PLC Coder</a:t>
            </a:r>
          </a:p>
          <a:p>
            <a:r>
              <a:rPr lang="en-US" dirty="0"/>
              <a:t>Generates IEC 61131-3 Structured Text and Ladder Diagrams</a:t>
            </a:r>
          </a:p>
          <a:p>
            <a:endParaRPr lang="en-US" dirty="0"/>
          </a:p>
          <a:p>
            <a:r>
              <a:rPr lang="en-US" dirty="0"/>
              <a:t>Supports various IDEs</a:t>
            </a:r>
          </a:p>
          <a:p>
            <a:endParaRPr lang="en-US" dirty="0"/>
          </a:p>
          <a:p>
            <a:r>
              <a:rPr lang="en-US" dirty="0"/>
              <a:t>Provides verification support including test benches</a:t>
            </a:r>
          </a:p>
        </p:txBody>
      </p:sp>
      <p:sp>
        <p:nvSpPr>
          <p:cNvPr id="8" name="Rectangle 4">
            <a:extLst>
              <a:ext uri="{FF2B5EF4-FFF2-40B4-BE49-F238E27FC236}">
                <a16:creationId xmlns:a16="http://schemas.microsoft.com/office/drawing/2014/main" id="{991CA802-A4A5-474F-BAC4-3D59C414B8EF}"/>
              </a:ext>
            </a:extLst>
          </p:cNvPr>
          <p:cNvSpPr txBox="1">
            <a:spLocks noChangeArrowheads="1"/>
          </p:cNvSpPr>
          <p:nvPr/>
        </p:nvSpPr>
        <p:spPr bwMode="auto">
          <a:xfrm>
            <a:off x="6131533" y="5334000"/>
            <a:ext cx="5116604"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84163" marR="0" lvl="0" indent="-284163" algn="ctr" defTabSz="914400" rtl="0" eaLnBrk="0" fontAlgn="base" latinLnBrk="0" hangingPunct="0">
              <a:lnSpc>
                <a:spcPct val="100000"/>
              </a:lnSpc>
              <a:spcBef>
                <a:spcPct val="20000"/>
              </a:spcBef>
              <a:spcAft>
                <a:spcPct val="0"/>
              </a:spcAft>
              <a:buClr>
                <a:srgbClr val="215383"/>
              </a:buClr>
              <a:buSzPct val="75000"/>
              <a:tabLst/>
              <a:defRPr/>
            </a:pPr>
            <a:r>
              <a:rPr kumimoji="0" lang="en-US" sz="1600" b="1" i="0" u="none" strike="noStrike" kern="0" cap="none" spc="0" normalizeH="0" baseline="0" noProof="0" dirty="0">
                <a:ln>
                  <a:noFill/>
                </a:ln>
                <a:solidFill>
                  <a:schemeClr val="tx1"/>
                </a:solidFill>
                <a:effectLst/>
                <a:uLnTx/>
                <a:uFillTx/>
                <a:latin typeface="+mn-lt"/>
                <a:hlinkClick r:id="rId2"/>
              </a:rPr>
              <a:t>Visit the product website for more information</a:t>
            </a:r>
            <a:endParaRPr kumimoji="0" lang="en-US" sz="1600" b="1" i="0" u="none" strike="noStrike" kern="0" cap="none" spc="0" normalizeH="0" baseline="0" noProof="0" dirty="0">
              <a:ln>
                <a:noFill/>
              </a:ln>
              <a:solidFill>
                <a:schemeClr val="tx1"/>
              </a:solidFill>
              <a:effectLst/>
              <a:uLnTx/>
              <a:uFillTx/>
              <a:latin typeface="+mn-lt"/>
            </a:endParaRPr>
          </a:p>
        </p:txBody>
      </p:sp>
      <p:pic>
        <p:nvPicPr>
          <p:cNvPr id="3" name="Picture 2">
            <a:extLst>
              <a:ext uri="{FF2B5EF4-FFF2-40B4-BE49-F238E27FC236}">
                <a16:creationId xmlns:a16="http://schemas.microsoft.com/office/drawing/2014/main" id="{D9D34001-4FFF-43FC-B256-E5C054A6CE35}"/>
              </a:ext>
            </a:extLst>
          </p:cNvPr>
          <p:cNvPicPr>
            <a:picLocks noChangeAspect="1"/>
          </p:cNvPicPr>
          <p:nvPr/>
        </p:nvPicPr>
        <p:blipFill>
          <a:blip r:embed="rId3"/>
          <a:stretch>
            <a:fillRect/>
          </a:stretch>
        </p:blipFill>
        <p:spPr>
          <a:xfrm>
            <a:off x="5717644" y="1600201"/>
            <a:ext cx="5944382" cy="3657599"/>
          </a:xfrm>
          <a:prstGeom prst="rect">
            <a:avLst/>
          </a:prstGeom>
        </p:spPr>
      </p:pic>
    </p:spTree>
    <p:extLst>
      <p:ext uri="{BB962C8B-B14F-4D97-AF65-F5344CB8AC3E}">
        <p14:creationId xmlns:p14="http://schemas.microsoft.com/office/powerpoint/2010/main" val="1798074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5702C-49E5-42ED-91E6-5704BB1B12F8}"/>
              </a:ext>
            </a:extLst>
          </p:cNvPr>
          <p:cNvSpPr>
            <a:spLocks noGrp="1"/>
          </p:cNvSpPr>
          <p:nvPr>
            <p:ph type="title"/>
          </p:nvPr>
        </p:nvSpPr>
        <p:spPr/>
        <p:txBody>
          <a:bodyPr/>
          <a:lstStyle/>
          <a:p>
            <a:r>
              <a:rPr lang="en-US" b="1" dirty="0">
                <a:solidFill>
                  <a:srgbClr val="125687"/>
                </a:solidFill>
              </a:rPr>
              <a:t>Generate Structured Text</a:t>
            </a:r>
            <a:endParaRPr lang="en-US" dirty="0"/>
          </a:p>
        </p:txBody>
      </p:sp>
      <p:sp>
        <p:nvSpPr>
          <p:cNvPr id="4" name="Content Placeholder 3">
            <a:extLst>
              <a:ext uri="{FF2B5EF4-FFF2-40B4-BE49-F238E27FC236}">
                <a16:creationId xmlns:a16="http://schemas.microsoft.com/office/drawing/2014/main" id="{CAD7969E-FA09-43EC-8C57-6089DBEB3F36}"/>
              </a:ext>
            </a:extLst>
          </p:cNvPr>
          <p:cNvSpPr>
            <a:spLocks noGrp="1"/>
          </p:cNvSpPr>
          <p:nvPr>
            <p:ph sz="half" idx="1"/>
          </p:nvPr>
        </p:nvSpPr>
        <p:spPr>
          <a:xfrm>
            <a:off x="609602" y="1600200"/>
            <a:ext cx="6705598" cy="4648199"/>
          </a:xfrm>
        </p:spPr>
        <p:txBody>
          <a:bodyPr/>
          <a:lstStyle/>
          <a:p>
            <a:r>
              <a:rPr lang="en-US" dirty="0"/>
              <a:t>Generate IEC 61131-3 Structured Text from</a:t>
            </a:r>
          </a:p>
          <a:p>
            <a:pPr lvl="1"/>
            <a:r>
              <a:rPr lang="en-US" dirty="0"/>
              <a:t>Simulink models</a:t>
            </a:r>
          </a:p>
          <a:p>
            <a:pPr lvl="1"/>
            <a:r>
              <a:rPr lang="en-US" dirty="0"/>
              <a:t>Stateflow charts</a:t>
            </a:r>
          </a:p>
          <a:p>
            <a:pPr lvl="1"/>
            <a:r>
              <a:rPr lang="en-US" dirty="0"/>
              <a:t>MATLAB code</a:t>
            </a:r>
          </a:p>
          <a:p>
            <a:endParaRPr lang="en-US" dirty="0"/>
          </a:p>
          <a:p>
            <a:r>
              <a:rPr lang="en-US" dirty="0"/>
              <a:t>Generate Structured Text for</a:t>
            </a:r>
          </a:p>
          <a:p>
            <a:pPr lvl="1"/>
            <a:r>
              <a:rPr lang="en-US" dirty="0"/>
              <a:t>Rockwell Automation Studio 5000</a:t>
            </a:r>
          </a:p>
          <a:p>
            <a:pPr lvl="1"/>
            <a:r>
              <a:rPr lang="en-US" dirty="0"/>
              <a:t>Siemens STEP 7/TIA Portal</a:t>
            </a:r>
          </a:p>
          <a:p>
            <a:pPr lvl="1"/>
            <a:r>
              <a:rPr lang="en-US" dirty="0"/>
              <a:t>3S CODESYS</a:t>
            </a:r>
          </a:p>
          <a:p>
            <a:pPr lvl="1"/>
            <a:r>
              <a:rPr lang="en-US" dirty="0">
                <a:hlinkClick r:id="rId2"/>
              </a:rPr>
              <a:t>Many other IDEs and PLCs</a:t>
            </a:r>
            <a:endParaRPr lang="en-US" dirty="0"/>
          </a:p>
          <a:p>
            <a:endParaRPr lang="en-US" dirty="0"/>
          </a:p>
          <a:p>
            <a:r>
              <a:rPr lang="en-US" dirty="0"/>
              <a:t>Generates test benches</a:t>
            </a:r>
          </a:p>
          <a:p>
            <a:pPr lvl="1"/>
            <a:r>
              <a:rPr lang="en-US" dirty="0"/>
              <a:t>Verify generated Structured Text using PLCs/PACs</a:t>
            </a:r>
          </a:p>
        </p:txBody>
      </p:sp>
      <p:pic>
        <p:nvPicPr>
          <p:cNvPr id="6" name="Picture 5" descr="figure_1_300dpi.jpg">
            <a:extLst>
              <a:ext uri="{FF2B5EF4-FFF2-40B4-BE49-F238E27FC236}">
                <a16:creationId xmlns:a16="http://schemas.microsoft.com/office/drawing/2014/main" id="{8B2D8257-C0B9-43A7-A91B-A3F12BD2A508}"/>
              </a:ext>
            </a:extLst>
          </p:cNvPr>
          <p:cNvPicPr>
            <a:picLocks noChangeAspect="1"/>
          </p:cNvPicPr>
          <p:nvPr/>
        </p:nvPicPr>
        <p:blipFill>
          <a:blip r:embed="rId3" cstate="print"/>
          <a:srcRect b="12822"/>
          <a:stretch>
            <a:fillRect/>
          </a:stretch>
        </p:blipFill>
        <p:spPr bwMode="auto">
          <a:xfrm>
            <a:off x="6781800" y="2057400"/>
            <a:ext cx="4419600" cy="2071687"/>
          </a:xfrm>
          <a:prstGeom prst="rect">
            <a:avLst/>
          </a:prstGeom>
          <a:noFill/>
          <a:ln w="9525">
            <a:noFill/>
            <a:miter lim="800000"/>
            <a:headEnd/>
            <a:tailEnd/>
          </a:ln>
        </p:spPr>
      </p:pic>
      <p:pic>
        <p:nvPicPr>
          <p:cNvPr id="11" name="Picture 10">
            <a:extLst>
              <a:ext uri="{FF2B5EF4-FFF2-40B4-BE49-F238E27FC236}">
                <a16:creationId xmlns:a16="http://schemas.microsoft.com/office/drawing/2014/main" id="{EA0973B0-9E66-461D-AFBD-2AD4D97FB1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8413" y="4364894"/>
            <a:ext cx="3682999" cy="2071687"/>
          </a:xfrm>
          <a:prstGeom prst="rect">
            <a:avLst/>
          </a:prstGeom>
        </p:spPr>
      </p:pic>
      <p:pic>
        <p:nvPicPr>
          <p:cNvPr id="15" name="Picture 14">
            <a:extLst>
              <a:ext uri="{FF2B5EF4-FFF2-40B4-BE49-F238E27FC236}">
                <a16:creationId xmlns:a16="http://schemas.microsoft.com/office/drawing/2014/main" id="{EBA9BE7A-AC00-46A7-A2BE-C02DAA00E78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15000" y="3824301"/>
            <a:ext cx="2285956" cy="1523971"/>
          </a:xfrm>
          <a:prstGeom prst="rect">
            <a:avLst/>
          </a:prstGeom>
        </p:spPr>
      </p:pic>
    </p:spTree>
    <p:extLst>
      <p:ext uri="{BB962C8B-B14F-4D97-AF65-F5344CB8AC3E}">
        <p14:creationId xmlns:p14="http://schemas.microsoft.com/office/powerpoint/2010/main" val="1210137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5702C-49E5-42ED-91E6-5704BB1B12F8}"/>
              </a:ext>
            </a:extLst>
          </p:cNvPr>
          <p:cNvSpPr>
            <a:spLocks noGrp="1"/>
          </p:cNvSpPr>
          <p:nvPr>
            <p:ph type="title"/>
          </p:nvPr>
        </p:nvSpPr>
        <p:spPr/>
        <p:txBody>
          <a:bodyPr/>
          <a:lstStyle/>
          <a:p>
            <a:r>
              <a:rPr lang="en-US" b="1" dirty="0">
                <a:solidFill>
                  <a:srgbClr val="125687"/>
                </a:solidFill>
              </a:rPr>
              <a:t>Ladder Diagram Import and Generation</a:t>
            </a:r>
            <a:endParaRPr lang="en-US" dirty="0"/>
          </a:p>
        </p:txBody>
      </p:sp>
      <p:sp>
        <p:nvSpPr>
          <p:cNvPr id="4" name="Content Placeholder 3">
            <a:extLst>
              <a:ext uri="{FF2B5EF4-FFF2-40B4-BE49-F238E27FC236}">
                <a16:creationId xmlns:a16="http://schemas.microsoft.com/office/drawing/2014/main" id="{CAD7969E-FA09-43EC-8C57-6089DBEB3F36}"/>
              </a:ext>
            </a:extLst>
          </p:cNvPr>
          <p:cNvSpPr>
            <a:spLocks noGrp="1"/>
          </p:cNvSpPr>
          <p:nvPr>
            <p:ph sz="half" idx="1"/>
          </p:nvPr>
        </p:nvSpPr>
        <p:spPr/>
        <p:txBody>
          <a:bodyPr/>
          <a:lstStyle/>
          <a:p>
            <a:r>
              <a:rPr lang="en-US" dirty="0"/>
              <a:t>Import Rockwell Automation Studio 5000 Ladder Diagrams into Simulink for simulation and verification</a:t>
            </a:r>
          </a:p>
          <a:p>
            <a:endParaRPr lang="en-US" dirty="0"/>
          </a:p>
          <a:p>
            <a:r>
              <a:rPr lang="en-US" dirty="0"/>
              <a:t>Generate Ladder Diagrams from Simulink models for Studio 5000</a:t>
            </a:r>
          </a:p>
          <a:p>
            <a:endParaRPr lang="en-US" dirty="0"/>
          </a:p>
          <a:p>
            <a:r>
              <a:rPr lang="en-US" dirty="0"/>
              <a:t>Validate generated Ladder Diagrams by generating and executing the test bench on PLCs or Studio 5000 emulator</a:t>
            </a:r>
          </a:p>
        </p:txBody>
      </p:sp>
      <p:pic>
        <p:nvPicPr>
          <p:cNvPr id="3" name="Picture 2">
            <a:extLst>
              <a:ext uri="{FF2B5EF4-FFF2-40B4-BE49-F238E27FC236}">
                <a16:creationId xmlns:a16="http://schemas.microsoft.com/office/drawing/2014/main" id="{5762017D-E6FB-4DAD-952C-FC23FC46ADFB}"/>
              </a:ext>
            </a:extLst>
          </p:cNvPr>
          <p:cNvPicPr>
            <a:picLocks noChangeAspect="1"/>
          </p:cNvPicPr>
          <p:nvPr/>
        </p:nvPicPr>
        <p:blipFill>
          <a:blip r:embed="rId2"/>
          <a:stretch>
            <a:fillRect/>
          </a:stretch>
        </p:blipFill>
        <p:spPr>
          <a:xfrm>
            <a:off x="6400800" y="1600200"/>
            <a:ext cx="5346376" cy="3200400"/>
          </a:xfrm>
          <a:prstGeom prst="rect">
            <a:avLst/>
          </a:prstGeom>
        </p:spPr>
      </p:pic>
    </p:spTree>
    <p:extLst>
      <p:ext uri="{BB962C8B-B14F-4D97-AF65-F5344CB8AC3E}">
        <p14:creationId xmlns:p14="http://schemas.microsoft.com/office/powerpoint/2010/main" val="3658061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77BE91-AE66-427B-92F7-01B6D2617024}"/>
              </a:ext>
            </a:extLst>
          </p:cNvPr>
          <p:cNvSpPr>
            <a:spLocks noGrp="1"/>
          </p:cNvSpPr>
          <p:nvPr>
            <p:ph type="title"/>
          </p:nvPr>
        </p:nvSpPr>
        <p:spPr/>
        <p:txBody>
          <a:bodyPr/>
          <a:lstStyle/>
          <a:p>
            <a:r>
              <a:rPr lang="en-US" b="1" dirty="0">
                <a:solidFill>
                  <a:srgbClr val="125687"/>
                </a:solidFill>
              </a:rPr>
              <a:t>Key Features</a:t>
            </a:r>
            <a:endParaRPr lang="en-US" dirty="0"/>
          </a:p>
        </p:txBody>
      </p:sp>
      <p:sp>
        <p:nvSpPr>
          <p:cNvPr id="5" name="Content Placeholder 4">
            <a:extLst>
              <a:ext uri="{FF2B5EF4-FFF2-40B4-BE49-F238E27FC236}">
                <a16:creationId xmlns:a16="http://schemas.microsoft.com/office/drawing/2014/main" id="{0B7B6FC1-0AEC-4C9A-9499-6B9AFB6D979E}"/>
              </a:ext>
            </a:extLst>
          </p:cNvPr>
          <p:cNvSpPr>
            <a:spLocks noGrp="1"/>
          </p:cNvSpPr>
          <p:nvPr>
            <p:ph sz="half" idx="1"/>
          </p:nvPr>
        </p:nvSpPr>
        <p:spPr>
          <a:xfrm>
            <a:off x="609602" y="1600200"/>
            <a:ext cx="6172198" cy="4648199"/>
          </a:xfrm>
        </p:spPr>
        <p:txBody>
          <a:bodyPr/>
          <a:lstStyle/>
          <a:p>
            <a:r>
              <a:rPr lang="en-US" sz="2000" dirty="0"/>
              <a:t>Support for IEC 61131-3 Structured Text and Ladder Diagram</a:t>
            </a:r>
          </a:p>
          <a:p>
            <a:r>
              <a:rPr lang="en-US" sz="2000" dirty="0"/>
              <a:t>Model support including:</a:t>
            </a:r>
          </a:p>
          <a:p>
            <a:pPr lvl="1"/>
            <a:r>
              <a:rPr lang="en-US" sz="1800" dirty="0"/>
              <a:t>Simulink blocks including reusable subsystems and lookup tables</a:t>
            </a:r>
          </a:p>
          <a:p>
            <a:pPr lvl="1"/>
            <a:r>
              <a:rPr lang="en-US" sz="1800" dirty="0"/>
              <a:t>Stateflow charts including truth tables and finite state machines</a:t>
            </a:r>
          </a:p>
          <a:p>
            <a:pPr lvl="1"/>
            <a:r>
              <a:rPr lang="en-US" sz="1800" dirty="0"/>
              <a:t>MATLAB code including loops and complex math operations </a:t>
            </a:r>
          </a:p>
          <a:p>
            <a:r>
              <a:rPr lang="en-US" sz="2000" dirty="0"/>
              <a:t>Data type support including:</a:t>
            </a:r>
          </a:p>
          <a:p>
            <a:pPr lvl="1"/>
            <a:r>
              <a:rPr lang="en-US" sz="1800" dirty="0"/>
              <a:t>Boolean, </a:t>
            </a:r>
            <a:r>
              <a:rPr lang="en-US" sz="1800" dirty="0" err="1"/>
              <a:t>enum</a:t>
            </a:r>
            <a:r>
              <a:rPr lang="en-US" sz="1800" dirty="0"/>
              <a:t>, integer, real</a:t>
            </a:r>
          </a:p>
          <a:p>
            <a:pPr lvl="1"/>
            <a:r>
              <a:rPr lang="en-US" sz="1800" dirty="0"/>
              <a:t>Vectors, matrices, buses</a:t>
            </a:r>
          </a:p>
          <a:p>
            <a:pPr lvl="1"/>
            <a:r>
              <a:rPr lang="en-US" sz="1800" dirty="0"/>
              <a:t>Tunable parameters</a:t>
            </a:r>
          </a:p>
          <a:p>
            <a:pPr>
              <a:defRPr/>
            </a:pPr>
            <a:r>
              <a:rPr lang="en-US" sz="2000" dirty="0"/>
              <a:t>Third Party IDE support</a:t>
            </a:r>
          </a:p>
          <a:p>
            <a:pPr>
              <a:defRPr/>
            </a:pPr>
            <a:r>
              <a:rPr lang="en-US" sz="2200" dirty="0"/>
              <a:t>Testbench creation</a:t>
            </a:r>
            <a:endParaRPr lang="en-US" dirty="0"/>
          </a:p>
        </p:txBody>
      </p:sp>
      <p:pic>
        <p:nvPicPr>
          <p:cNvPr id="9" name="Picture 8">
            <a:extLst>
              <a:ext uri="{FF2B5EF4-FFF2-40B4-BE49-F238E27FC236}">
                <a16:creationId xmlns:a16="http://schemas.microsoft.com/office/drawing/2014/main" id="{3FA6CEC4-0BCF-4EB2-922F-D1CA72A9CF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1430572"/>
            <a:ext cx="4426492" cy="5181600"/>
          </a:xfrm>
          <a:prstGeom prst="rect">
            <a:avLst/>
          </a:prstGeom>
        </p:spPr>
      </p:pic>
    </p:spTree>
    <p:extLst>
      <p:ext uri="{BB962C8B-B14F-4D97-AF65-F5344CB8AC3E}">
        <p14:creationId xmlns:p14="http://schemas.microsoft.com/office/powerpoint/2010/main" val="3998776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A520FF9-045F-4D17-9702-FA45FCAF16DF}"/>
              </a:ext>
            </a:extLst>
          </p:cNvPr>
          <p:cNvSpPr>
            <a:spLocks noGrp="1"/>
          </p:cNvSpPr>
          <p:nvPr>
            <p:ph type="title"/>
          </p:nvPr>
        </p:nvSpPr>
        <p:spPr/>
        <p:txBody>
          <a:bodyPr/>
          <a:lstStyle/>
          <a:p>
            <a:r>
              <a:rPr lang="en-US" b="1" dirty="0">
                <a:solidFill>
                  <a:srgbClr val="125687"/>
                </a:solidFill>
              </a:rPr>
              <a:t>IDE Support</a:t>
            </a:r>
            <a:endParaRPr lang="en-US" dirty="0"/>
          </a:p>
        </p:txBody>
      </p:sp>
      <p:sp>
        <p:nvSpPr>
          <p:cNvPr id="8" name="Content Placeholder 7">
            <a:extLst>
              <a:ext uri="{FF2B5EF4-FFF2-40B4-BE49-F238E27FC236}">
                <a16:creationId xmlns:a16="http://schemas.microsoft.com/office/drawing/2014/main" id="{2C72EAB9-A46D-4BDB-9FEB-7389D6FB7E0E}"/>
              </a:ext>
            </a:extLst>
          </p:cNvPr>
          <p:cNvSpPr>
            <a:spLocks noGrp="1"/>
          </p:cNvSpPr>
          <p:nvPr>
            <p:ph sz="half" idx="1"/>
          </p:nvPr>
        </p:nvSpPr>
        <p:spPr>
          <a:xfrm>
            <a:off x="609602" y="1600200"/>
            <a:ext cx="5588000" cy="4648199"/>
          </a:xfrm>
        </p:spPr>
        <p:txBody>
          <a:bodyPr/>
          <a:lstStyle/>
          <a:p>
            <a:r>
              <a:rPr lang="en-US" dirty="0"/>
              <a:t>Simulink PLC Coder supports IDEs including:</a:t>
            </a:r>
          </a:p>
          <a:p>
            <a:pPr lvl="1"/>
            <a:r>
              <a:rPr lang="en-US" dirty="0"/>
              <a:t>3S-Smart Software Solutions CODESYS</a:t>
            </a:r>
          </a:p>
          <a:p>
            <a:pPr lvl="1"/>
            <a:r>
              <a:rPr lang="en-US" dirty="0"/>
              <a:t>B&amp;R Automation Studio</a:t>
            </a:r>
          </a:p>
          <a:p>
            <a:pPr lvl="1"/>
            <a:r>
              <a:rPr lang="en-US" dirty="0"/>
              <a:t>Beckhoff </a:t>
            </a:r>
            <a:r>
              <a:rPr lang="en-US" dirty="0" err="1"/>
              <a:t>TwinCAT</a:t>
            </a:r>
            <a:endParaRPr lang="en-US" dirty="0"/>
          </a:p>
          <a:p>
            <a:pPr lvl="1"/>
            <a:r>
              <a:rPr lang="en-US" dirty="0"/>
              <a:t>Omron Sysmac Studio</a:t>
            </a:r>
          </a:p>
          <a:p>
            <a:pPr lvl="1"/>
            <a:r>
              <a:rPr lang="en-US" dirty="0"/>
              <a:t>Phoenix Contact MULTIPROG/</a:t>
            </a:r>
            <a:r>
              <a:rPr lang="en-US" dirty="0" err="1"/>
              <a:t>PCWorx</a:t>
            </a:r>
            <a:endParaRPr lang="en-US" dirty="0"/>
          </a:p>
          <a:p>
            <a:pPr lvl="1"/>
            <a:r>
              <a:rPr lang="en-US" dirty="0"/>
              <a:t>Rexroth </a:t>
            </a:r>
            <a:r>
              <a:rPr lang="en-US" dirty="0" err="1"/>
              <a:t>IndraWorks</a:t>
            </a:r>
            <a:endParaRPr lang="en-US" dirty="0"/>
          </a:p>
          <a:p>
            <a:endParaRPr lang="en-US" dirty="0"/>
          </a:p>
          <a:p>
            <a:r>
              <a:rPr lang="en-US" dirty="0"/>
              <a:t>Latest IDE support information</a:t>
            </a:r>
          </a:p>
          <a:p>
            <a:pPr lvl="1"/>
            <a:r>
              <a:rPr lang="en-US" dirty="0">
                <a:hlinkClick r:id="rId2"/>
              </a:rPr>
              <a:t>Simulink PLC Coder Supported IDEs</a:t>
            </a:r>
            <a:endParaRPr lang="en-US" dirty="0"/>
          </a:p>
        </p:txBody>
      </p:sp>
      <p:sp>
        <p:nvSpPr>
          <p:cNvPr id="9" name="Content Placeholder 8">
            <a:extLst>
              <a:ext uri="{FF2B5EF4-FFF2-40B4-BE49-F238E27FC236}">
                <a16:creationId xmlns:a16="http://schemas.microsoft.com/office/drawing/2014/main" id="{A9196D56-61A2-4B52-965B-E447CC7F22B5}"/>
              </a:ext>
            </a:extLst>
          </p:cNvPr>
          <p:cNvSpPr>
            <a:spLocks noGrp="1"/>
          </p:cNvSpPr>
          <p:nvPr>
            <p:ph sz="half" idx="2"/>
          </p:nvPr>
        </p:nvSpPr>
        <p:spPr/>
        <p:txBody>
          <a:bodyPr/>
          <a:lstStyle/>
          <a:p>
            <a:pPr marL="0" indent="0">
              <a:buNone/>
            </a:pPr>
            <a:r>
              <a:rPr lang="en-US" dirty="0">
                <a:solidFill>
                  <a:schemeClr val="bg1"/>
                </a:solidFill>
              </a:rPr>
              <a:t>Simulink PLC Coder supports IDEs including:</a:t>
            </a:r>
          </a:p>
          <a:p>
            <a:pPr lvl="1"/>
            <a:r>
              <a:rPr lang="en-US" dirty="0"/>
              <a:t>Rockwell Automation </a:t>
            </a:r>
            <a:r>
              <a:rPr lang="en-US" dirty="0" err="1"/>
              <a:t>RSLogix</a:t>
            </a:r>
            <a:r>
              <a:rPr lang="en-US" dirty="0"/>
              <a:t> 5000 &amp; Studio 5000</a:t>
            </a:r>
          </a:p>
          <a:p>
            <a:pPr lvl="1"/>
            <a:r>
              <a:rPr lang="en-US" b="0" i="0" dirty="0" err="1">
                <a:solidFill>
                  <a:srgbClr val="212121"/>
                </a:solidFill>
                <a:effectLst/>
                <a:latin typeface="Roboto" panose="02000000000000000000" pitchFamily="2" charset="0"/>
              </a:rPr>
              <a:t>Selectron</a:t>
            </a:r>
            <a:r>
              <a:rPr lang="en-US" b="0" i="0" dirty="0">
                <a:solidFill>
                  <a:srgbClr val="212121"/>
                </a:solidFill>
                <a:effectLst/>
                <a:latin typeface="Roboto" panose="02000000000000000000" pitchFamily="2" charset="0"/>
              </a:rPr>
              <a:t> CAP1131 IDE</a:t>
            </a:r>
          </a:p>
          <a:p>
            <a:pPr lvl="1"/>
            <a:r>
              <a:rPr lang="en-US" dirty="0"/>
              <a:t>Siemens SIMATIC STEP 7 and TIA Portal</a:t>
            </a:r>
          </a:p>
          <a:p>
            <a:pPr lvl="1"/>
            <a:r>
              <a:rPr lang="en-US" dirty="0" err="1"/>
              <a:t>PLCopen</a:t>
            </a:r>
            <a:r>
              <a:rPr lang="en-US" dirty="0"/>
              <a:t> XML Format</a:t>
            </a:r>
          </a:p>
          <a:p>
            <a:pPr lvl="1"/>
            <a:r>
              <a:rPr lang="en-US" dirty="0"/>
              <a:t>Generic File Format</a:t>
            </a:r>
          </a:p>
        </p:txBody>
      </p:sp>
    </p:spTree>
    <p:extLst>
      <p:ext uri="{BB962C8B-B14F-4D97-AF65-F5344CB8AC3E}">
        <p14:creationId xmlns:p14="http://schemas.microsoft.com/office/powerpoint/2010/main" val="1028156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563265-E981-4F76-9660-F2A7F2C219E8}"/>
              </a:ext>
            </a:extLst>
          </p:cNvPr>
          <p:cNvSpPr>
            <a:spLocks noGrp="1"/>
          </p:cNvSpPr>
          <p:nvPr>
            <p:ph type="title"/>
          </p:nvPr>
        </p:nvSpPr>
        <p:spPr/>
        <p:txBody>
          <a:bodyPr/>
          <a:lstStyle/>
          <a:p>
            <a:r>
              <a:rPr lang="en-US" b="1" dirty="0">
                <a:solidFill>
                  <a:srgbClr val="125687"/>
                </a:solidFill>
              </a:rPr>
              <a:t>Working with Simulink PLC Coder</a:t>
            </a:r>
            <a:endParaRPr lang="en-US" dirty="0"/>
          </a:p>
        </p:txBody>
      </p:sp>
      <p:sp>
        <p:nvSpPr>
          <p:cNvPr id="5" name="Content Placeholder 4">
            <a:extLst>
              <a:ext uri="{FF2B5EF4-FFF2-40B4-BE49-F238E27FC236}">
                <a16:creationId xmlns:a16="http://schemas.microsoft.com/office/drawing/2014/main" id="{E0694088-E452-4404-8C88-38D5017F02CC}"/>
              </a:ext>
            </a:extLst>
          </p:cNvPr>
          <p:cNvSpPr>
            <a:spLocks noGrp="1"/>
          </p:cNvSpPr>
          <p:nvPr>
            <p:ph sz="half" idx="1"/>
          </p:nvPr>
        </p:nvSpPr>
        <p:spPr>
          <a:xfrm>
            <a:off x="609602" y="1600200"/>
            <a:ext cx="5486398" cy="4648199"/>
          </a:xfrm>
        </p:spPr>
        <p:txBody>
          <a:bodyPr/>
          <a:lstStyle/>
          <a:p>
            <a:pPr>
              <a:buNone/>
              <a:defRPr/>
            </a:pPr>
            <a:r>
              <a:rPr lang="en-US" sz="2000" dirty="0"/>
              <a:t>Simulink PLC Coder enables you to:</a:t>
            </a:r>
          </a:p>
          <a:p>
            <a:pPr>
              <a:buNone/>
              <a:defRPr/>
            </a:pPr>
            <a:endParaRPr lang="en-US" sz="2000" dirty="0"/>
          </a:p>
          <a:p>
            <a:pPr>
              <a:defRPr/>
            </a:pPr>
            <a:r>
              <a:rPr lang="en-US" sz="2000" dirty="0"/>
              <a:t>Embed control algorithm models onto PLCs and PACs production control systems</a:t>
            </a:r>
          </a:p>
          <a:p>
            <a:pPr lvl="1">
              <a:defRPr/>
            </a:pPr>
            <a:r>
              <a:rPr lang="en-US" sz="1800" dirty="0"/>
              <a:t>Right click an atomic subsystem and build</a:t>
            </a:r>
          </a:p>
          <a:p>
            <a:pPr lvl="1">
              <a:defRPr/>
            </a:pPr>
            <a:r>
              <a:rPr lang="en-US" sz="1800" dirty="0"/>
              <a:t>Use your IDE to deploy on PLCs</a:t>
            </a:r>
          </a:p>
          <a:p>
            <a:pPr>
              <a:defRPr/>
            </a:pPr>
            <a:endParaRPr lang="en-US" sz="2000" dirty="0"/>
          </a:p>
          <a:p>
            <a:pPr>
              <a:defRPr/>
            </a:pPr>
            <a:r>
              <a:rPr lang="en-US" sz="2000" dirty="0"/>
              <a:t>Implement plant models (discrete time) using structured text for hardware-in-the-loop testing</a:t>
            </a:r>
          </a:p>
          <a:p>
            <a:pPr lvl="1">
              <a:defRPr/>
            </a:pPr>
            <a:r>
              <a:rPr lang="en-US" sz="1800" dirty="0"/>
              <a:t>Alternatively, you can use Simulink Coder to generate C/C++ code for HIL testing with discrete- or continuous-time models</a:t>
            </a:r>
          </a:p>
        </p:txBody>
      </p:sp>
      <p:pic>
        <p:nvPicPr>
          <p:cNvPr id="7" name="Content Placeholder 7" descr="figure2.jpg">
            <a:extLst>
              <a:ext uri="{FF2B5EF4-FFF2-40B4-BE49-F238E27FC236}">
                <a16:creationId xmlns:a16="http://schemas.microsoft.com/office/drawing/2014/main" id="{5A6B441C-D84B-40BD-A0B1-05B25DB141FC}"/>
              </a:ext>
            </a:extLst>
          </p:cNvPr>
          <p:cNvPicPr>
            <a:picLocks noChangeAspect="1"/>
          </p:cNvPicPr>
          <p:nvPr/>
        </p:nvPicPr>
        <p:blipFill>
          <a:blip r:embed="rId2" cstate="print"/>
          <a:srcRect/>
          <a:stretch>
            <a:fillRect/>
          </a:stretch>
        </p:blipFill>
        <p:spPr bwMode="auto">
          <a:xfrm>
            <a:off x="7391400" y="1828800"/>
            <a:ext cx="3184525" cy="2895600"/>
          </a:xfrm>
          <a:prstGeom prst="rect">
            <a:avLst/>
          </a:prstGeom>
          <a:noFill/>
          <a:ln w="9525">
            <a:noFill/>
            <a:miter lim="800000"/>
            <a:headEnd/>
            <a:tailEnd/>
          </a:ln>
        </p:spPr>
      </p:pic>
    </p:spTree>
    <p:extLst>
      <p:ext uri="{BB962C8B-B14F-4D97-AF65-F5344CB8AC3E}">
        <p14:creationId xmlns:p14="http://schemas.microsoft.com/office/powerpoint/2010/main" val="434476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CA4893-F5CB-4B41-88C1-85328D86A496}"/>
              </a:ext>
            </a:extLst>
          </p:cNvPr>
          <p:cNvSpPr>
            <a:spLocks noGrp="1"/>
          </p:cNvSpPr>
          <p:nvPr>
            <p:ph type="title"/>
          </p:nvPr>
        </p:nvSpPr>
        <p:spPr/>
        <p:txBody>
          <a:bodyPr/>
          <a:lstStyle/>
          <a:p>
            <a:r>
              <a:rPr lang="en-US" b="1" dirty="0">
                <a:solidFill>
                  <a:srgbClr val="125687"/>
                </a:solidFill>
              </a:rPr>
              <a:t>Code Optimization</a:t>
            </a:r>
            <a:endParaRPr lang="en-US" dirty="0"/>
          </a:p>
        </p:txBody>
      </p:sp>
      <p:sp>
        <p:nvSpPr>
          <p:cNvPr id="5" name="Content Placeholder 4">
            <a:extLst>
              <a:ext uri="{FF2B5EF4-FFF2-40B4-BE49-F238E27FC236}">
                <a16:creationId xmlns:a16="http://schemas.microsoft.com/office/drawing/2014/main" id="{A0B47B24-0430-4477-875B-7C183E38BEBB}"/>
              </a:ext>
            </a:extLst>
          </p:cNvPr>
          <p:cNvSpPr>
            <a:spLocks noGrp="1"/>
          </p:cNvSpPr>
          <p:nvPr>
            <p:ph sz="half" idx="1"/>
          </p:nvPr>
        </p:nvSpPr>
        <p:spPr/>
        <p:txBody>
          <a:bodyPr/>
          <a:lstStyle/>
          <a:p>
            <a:pPr marL="0" indent="0">
              <a:buNone/>
            </a:pPr>
            <a:r>
              <a:rPr lang="en-US" dirty="0"/>
              <a:t>Simulink PLC Coder automatically applies optimization such as:</a:t>
            </a:r>
          </a:p>
          <a:p>
            <a:r>
              <a:rPr lang="en-US" dirty="0"/>
              <a:t>Dead-code elimination </a:t>
            </a:r>
          </a:p>
          <a:p>
            <a:r>
              <a:rPr lang="en-US" dirty="0"/>
              <a:t>Expression folding</a:t>
            </a:r>
          </a:p>
          <a:p>
            <a:r>
              <a:rPr lang="en-US" dirty="0"/>
              <a:t>For-loop fusion</a:t>
            </a:r>
          </a:p>
          <a:p>
            <a:r>
              <a:rPr lang="en-US" dirty="0"/>
              <a:t>Inline vs tunable parameters</a:t>
            </a:r>
          </a:p>
          <a:p>
            <a:r>
              <a:rPr lang="en-US" dirty="0"/>
              <a:t>Signal storage reuse  </a:t>
            </a:r>
          </a:p>
          <a:p>
            <a:r>
              <a:rPr lang="en-US" dirty="0"/>
              <a:t>Subsystem reuse (shown)</a:t>
            </a:r>
          </a:p>
        </p:txBody>
      </p:sp>
      <p:pic>
        <p:nvPicPr>
          <p:cNvPr id="7" name="Picture 4">
            <a:extLst>
              <a:ext uri="{FF2B5EF4-FFF2-40B4-BE49-F238E27FC236}">
                <a16:creationId xmlns:a16="http://schemas.microsoft.com/office/drawing/2014/main" id="{55C2902A-4B14-4882-ACB1-094D8558E9F7}"/>
              </a:ext>
            </a:extLst>
          </p:cNvPr>
          <p:cNvPicPr>
            <a:picLocks noChangeAspect="1" noChangeArrowheads="1"/>
          </p:cNvPicPr>
          <p:nvPr/>
        </p:nvPicPr>
        <p:blipFill>
          <a:blip r:embed="rId2" cstate="print"/>
          <a:srcRect/>
          <a:stretch>
            <a:fillRect/>
          </a:stretch>
        </p:blipFill>
        <p:spPr bwMode="auto">
          <a:xfrm>
            <a:off x="6796089" y="1752600"/>
            <a:ext cx="3984625" cy="2692400"/>
          </a:xfrm>
          <a:prstGeom prst="rect">
            <a:avLst/>
          </a:prstGeom>
          <a:noFill/>
          <a:ln w="9525">
            <a:noFill/>
            <a:miter lim="800000"/>
            <a:headEnd/>
            <a:tailEnd/>
          </a:ln>
        </p:spPr>
      </p:pic>
      <p:pic>
        <p:nvPicPr>
          <p:cNvPr id="8" name="Picture 5">
            <a:extLst>
              <a:ext uri="{FF2B5EF4-FFF2-40B4-BE49-F238E27FC236}">
                <a16:creationId xmlns:a16="http://schemas.microsoft.com/office/drawing/2014/main" id="{47C89F24-2B97-4502-95F5-3752B7D0766B}"/>
              </a:ext>
            </a:extLst>
          </p:cNvPr>
          <p:cNvPicPr>
            <a:picLocks noChangeAspect="1" noChangeArrowheads="1"/>
          </p:cNvPicPr>
          <p:nvPr/>
        </p:nvPicPr>
        <p:blipFill>
          <a:blip r:embed="rId3" cstate="print"/>
          <a:srcRect/>
          <a:stretch>
            <a:fillRect/>
          </a:stretch>
        </p:blipFill>
        <p:spPr bwMode="auto">
          <a:xfrm>
            <a:off x="6178551" y="4819828"/>
            <a:ext cx="5219700" cy="1571625"/>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448007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9AC0C-E47B-4E3B-9248-110B2B168A33}"/>
              </a:ext>
            </a:extLst>
          </p:cNvPr>
          <p:cNvSpPr>
            <a:spLocks noGrp="1"/>
          </p:cNvSpPr>
          <p:nvPr>
            <p:ph type="title"/>
          </p:nvPr>
        </p:nvSpPr>
        <p:spPr/>
        <p:txBody>
          <a:bodyPr/>
          <a:lstStyle/>
          <a:p>
            <a:r>
              <a:rPr lang="en-US" b="1" dirty="0"/>
              <a:t>Documenting the Generated Code</a:t>
            </a:r>
          </a:p>
        </p:txBody>
      </p:sp>
      <p:sp>
        <p:nvSpPr>
          <p:cNvPr id="3" name="Content Placeholder 2">
            <a:extLst>
              <a:ext uri="{FF2B5EF4-FFF2-40B4-BE49-F238E27FC236}">
                <a16:creationId xmlns:a16="http://schemas.microsoft.com/office/drawing/2014/main" id="{0F1882C7-5558-42B8-82F5-F08D46AA836C}"/>
              </a:ext>
            </a:extLst>
          </p:cNvPr>
          <p:cNvSpPr>
            <a:spLocks noGrp="1"/>
          </p:cNvSpPr>
          <p:nvPr>
            <p:ph sz="half" idx="1"/>
          </p:nvPr>
        </p:nvSpPr>
        <p:spPr/>
        <p:txBody>
          <a:bodyPr/>
          <a:lstStyle/>
          <a:p>
            <a:r>
              <a:rPr lang="en-US" dirty="0"/>
              <a:t>Navigate and trace between Simulink model components and the generated code</a:t>
            </a:r>
          </a:p>
          <a:p>
            <a:pPr lvl="1"/>
            <a:r>
              <a:rPr lang="en-US" dirty="0"/>
              <a:t>Comments and user-specified block descriptions can be inserted into the generated code</a:t>
            </a:r>
          </a:p>
          <a:p>
            <a:pPr lvl="1"/>
            <a:r>
              <a:rPr lang="en-US" dirty="0"/>
              <a:t>Bidirectional links can be inserted into the generated code to enable traceability between model and code</a:t>
            </a:r>
          </a:p>
          <a:p>
            <a:endParaRPr lang="en-US" dirty="0"/>
          </a:p>
          <a:p>
            <a:r>
              <a:rPr lang="en-US" dirty="0"/>
              <a:t>View the code generation report</a:t>
            </a:r>
          </a:p>
          <a:p>
            <a:pPr lvl="1"/>
            <a:r>
              <a:rPr lang="en-US" dirty="0"/>
              <a:t>All information consolidated for code reviews and debugging</a:t>
            </a:r>
          </a:p>
        </p:txBody>
      </p:sp>
      <p:pic>
        <p:nvPicPr>
          <p:cNvPr id="6" name="Picture 5">
            <a:extLst>
              <a:ext uri="{FF2B5EF4-FFF2-40B4-BE49-F238E27FC236}">
                <a16:creationId xmlns:a16="http://schemas.microsoft.com/office/drawing/2014/main" id="{2EADB68D-1F83-449D-845C-DF2E30551C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727" y="1600200"/>
            <a:ext cx="5405120" cy="4267200"/>
          </a:xfrm>
          <a:prstGeom prst="rect">
            <a:avLst/>
          </a:prstGeom>
        </p:spPr>
      </p:pic>
    </p:spTree>
    <p:extLst>
      <p:ext uri="{BB962C8B-B14F-4D97-AF65-F5344CB8AC3E}">
        <p14:creationId xmlns:p14="http://schemas.microsoft.com/office/powerpoint/2010/main" val="2321600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12310-63A0-45A6-9676-7B75E681EA86}"/>
              </a:ext>
            </a:extLst>
          </p:cNvPr>
          <p:cNvSpPr>
            <a:spLocks noGrp="1"/>
          </p:cNvSpPr>
          <p:nvPr>
            <p:ph type="title"/>
          </p:nvPr>
        </p:nvSpPr>
        <p:spPr/>
        <p:txBody>
          <a:bodyPr/>
          <a:lstStyle/>
          <a:p>
            <a:r>
              <a:rPr lang="en-US" b="1" dirty="0">
                <a:solidFill>
                  <a:srgbClr val="125687"/>
                </a:solidFill>
              </a:rPr>
              <a:t>Code Test and Verification</a:t>
            </a:r>
            <a:endParaRPr lang="en-US" dirty="0"/>
          </a:p>
        </p:txBody>
      </p:sp>
      <p:sp>
        <p:nvSpPr>
          <p:cNvPr id="3" name="Content Placeholder 2">
            <a:extLst>
              <a:ext uri="{FF2B5EF4-FFF2-40B4-BE49-F238E27FC236}">
                <a16:creationId xmlns:a16="http://schemas.microsoft.com/office/drawing/2014/main" id="{2F41598E-EFDF-4E3C-9E53-D42393B0C523}"/>
              </a:ext>
            </a:extLst>
          </p:cNvPr>
          <p:cNvSpPr>
            <a:spLocks noGrp="1"/>
          </p:cNvSpPr>
          <p:nvPr>
            <p:ph sz="half" idx="1"/>
          </p:nvPr>
        </p:nvSpPr>
        <p:spPr>
          <a:xfrm>
            <a:off x="609602" y="1600200"/>
            <a:ext cx="6095998" cy="4648199"/>
          </a:xfrm>
        </p:spPr>
        <p:txBody>
          <a:bodyPr/>
          <a:lstStyle/>
          <a:p>
            <a:r>
              <a:rPr lang="en-US" dirty="0"/>
              <a:t>Verify generated code behavior matches simulation behavior</a:t>
            </a:r>
          </a:p>
          <a:p>
            <a:pPr lvl="1"/>
            <a:r>
              <a:rPr lang="en-US" dirty="0"/>
              <a:t>Generate and import one or more test benches, input stimulus, and expected results along with the generated code into IDEs</a:t>
            </a:r>
          </a:p>
          <a:p>
            <a:pPr lvl="1"/>
            <a:r>
              <a:rPr lang="en-US" dirty="0"/>
              <a:t>Run test bench in IDE/PLC to verify results within an acceptable tolerance</a:t>
            </a:r>
          </a:p>
          <a:p>
            <a:r>
              <a:rPr lang="en-US" dirty="0"/>
              <a:t>Simulink Test integration</a:t>
            </a:r>
          </a:p>
          <a:p>
            <a:pPr lvl="1"/>
            <a:r>
              <a:rPr lang="en-US" dirty="0"/>
              <a:t>Author, manage, and execute simulation-based tests of the generated code</a:t>
            </a:r>
          </a:p>
          <a:p>
            <a:r>
              <a:rPr lang="en-US" dirty="0"/>
              <a:t>Run Hardware-in-the-loop testing</a:t>
            </a:r>
          </a:p>
          <a:p>
            <a:pPr lvl="1"/>
            <a:r>
              <a:rPr lang="en-US" dirty="0"/>
              <a:t>With </a:t>
            </a:r>
            <a:r>
              <a:rPr lang="en-US" dirty="0">
                <a:hlinkClick r:id="rId2"/>
              </a:rPr>
              <a:t>Simulink Coder</a:t>
            </a:r>
            <a:r>
              <a:rPr lang="en-US" dirty="0"/>
              <a:t>, </a:t>
            </a:r>
            <a:r>
              <a:rPr lang="en-US" dirty="0">
                <a:hlinkClick r:id="rId3"/>
              </a:rPr>
              <a:t>Simulink Real-Time</a:t>
            </a:r>
            <a:r>
              <a:rPr lang="en-US" dirty="0"/>
              <a:t>, and Speedgoat target computer</a:t>
            </a:r>
          </a:p>
        </p:txBody>
      </p:sp>
      <p:pic>
        <p:nvPicPr>
          <p:cNvPr id="6" name="Picture 5">
            <a:extLst>
              <a:ext uri="{FF2B5EF4-FFF2-40B4-BE49-F238E27FC236}">
                <a16:creationId xmlns:a16="http://schemas.microsoft.com/office/drawing/2014/main" id="{869672E9-9870-47CE-BC1C-44B8B30253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0400" y="4191000"/>
            <a:ext cx="4745164" cy="2438400"/>
          </a:xfrm>
          <a:prstGeom prst="rect">
            <a:avLst/>
          </a:prstGeom>
        </p:spPr>
      </p:pic>
      <p:pic>
        <p:nvPicPr>
          <p:cNvPr id="4098" name="Picture 2" descr="https://www.mathworks.com/help/plccoder/simulink_test_harness1.png">
            <a:extLst>
              <a:ext uri="{FF2B5EF4-FFF2-40B4-BE49-F238E27FC236}">
                <a16:creationId xmlns:a16="http://schemas.microsoft.com/office/drawing/2014/main" id="{D7A6DE37-324C-41B3-9E13-5673C504B6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4638" y="998123"/>
            <a:ext cx="3976687" cy="2916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064414"/>
      </p:ext>
    </p:extLst>
  </p:cSld>
  <p:clrMapOvr>
    <a:masterClrMapping/>
  </p:clrMapOvr>
</p:sld>
</file>

<file path=ppt/theme/theme1.xml><?xml version="1.0" encoding="utf-8"?>
<a:theme xmlns:a="http://schemas.openxmlformats.org/drawingml/2006/main" name="MW_Public_widescreen">
  <a:themeElements>
    <a:clrScheme name="TMW_PPT">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resentation3" id="{6F5C3A85-E13B-0B47-A520-CAFA75C5D439}" vid="{233173AB-C6A1-5A45-B081-6FA1C2CAE7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8b9a19c5-196a-43eb-899b-7213b0e02752" xsi:nil="true"/>
    <Asset_x0020_Type xmlns="8b9a19c5-196a-43eb-899b-7213b0e0275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5CCE4207B59EE41A856E5E41F4F2BB6" ma:contentTypeVersion="12" ma:contentTypeDescription="Create a new document." ma:contentTypeScope="" ma:versionID="4edf86256a728e140f703763e0867a53">
  <xsd:schema xmlns:xsd="http://www.w3.org/2001/XMLSchema" xmlns:xs="http://www.w3.org/2001/XMLSchema" xmlns:p="http://schemas.microsoft.com/office/2006/metadata/properties" xmlns:ns2="8b9a19c5-196a-43eb-899b-7213b0e02752" xmlns:ns3="0ee7129e-4925-480d-949a-39847433c3b8" targetNamespace="http://schemas.microsoft.com/office/2006/metadata/properties" ma:root="true" ma:fieldsID="f104bada66939209e3b750abbb15788b" ns2:_="" ns3:_="">
    <xsd:import namespace="8b9a19c5-196a-43eb-899b-7213b0e02752"/>
    <xsd:import namespace="0ee7129e-4925-480d-949a-39847433c3b8"/>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Status" minOccurs="0"/>
                <xsd:element ref="ns2:Asset_x0020_Type" minOccurs="0"/>
                <xsd:element ref="ns2:MediaServiceAutoKeyPoints" minOccurs="0"/>
                <xsd:element ref="ns2:MediaServiceKeyPoints" minOccurs="0"/>
                <xsd:element ref="ns2:MediaLengthInSecond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9a19c5-196a-43eb-899b-7213b0e027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Status" ma:index="13" nillable="true" ma:displayName="Status" ma:format="Dropdown" ma:internalName="Status">
      <xsd:simpleType>
        <xsd:restriction base="dms:Choice">
          <xsd:enumeration value="Active"/>
          <xsd:enumeration value="Archive"/>
        </xsd:restriction>
      </xsd:simpleType>
    </xsd:element>
    <xsd:element name="Asset_x0020_Type" ma:index="14" nillable="true" ma:displayName="Asset Type" ma:format="Dropdown" ma:internalName="Asset_x0020_Type">
      <xsd:simpleType>
        <xsd:restriction base="dms:Choice">
          <xsd:enumeration value="Brochure"/>
          <xsd:enumeration value="Case Study"/>
          <xsd:enumeration value="Cheat Sheet"/>
          <xsd:enumeration value="Code Examples"/>
          <xsd:enumeration value="Consulting"/>
          <xsd:enumeration value="Customer Demo"/>
          <xsd:enumeration value="Customer Event Package"/>
          <xsd:enumeration value="Customer Presentation"/>
          <xsd:enumeration value="Customer Quote"/>
          <xsd:enumeration value="Customer Technical Article"/>
          <xsd:enumeration value="Customer Technical Article Slide"/>
          <xsd:enumeration value="Customer Technical Article Web Page"/>
          <xsd:enumeration value="Discovery Page"/>
          <xsd:enumeration value="Ebook"/>
          <xsd:enumeration value="Email Template"/>
          <xsd:enumeration value="Event - Support"/>
          <xsd:enumeration value="Hands-on Exercises"/>
          <xsd:enumeration value="Industry Page"/>
          <xsd:enumeration value="MathWorks Technical Article"/>
          <xsd:enumeration value="Objection Handling"/>
          <xsd:enumeration value="Product Page"/>
          <xsd:enumeration value="Product Positioning Statement"/>
          <xsd:enumeration value="Prospecting Guide"/>
          <xsd:enumeration value="PSP"/>
          <xsd:enumeration value="Resource Collection"/>
          <xsd:enumeration value="Sales Aids"/>
          <xsd:enumeration value="Solution Page"/>
          <xsd:enumeration value="Training"/>
          <xsd:enumeration value="User Story Package"/>
          <xsd:enumeration value="User Story Slide"/>
          <xsd:enumeration value="User Story Video"/>
          <xsd:enumeration value="User Story Web Page"/>
          <xsd:enumeration value="Video: Conference Talk"/>
          <xsd:enumeration value="Video: Demo"/>
          <xsd:enumeration value="Video: How To"/>
          <xsd:enumeration value="Video: Product Overview"/>
          <xsd:enumeration value="Video: Recorded Webinar"/>
          <xsd:enumeration value="Whitepaper"/>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element name="MediaServiceAutoTags" ma:index="18"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ee7129e-4925-480d-949a-39847433c3b8"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B61DF2E-245C-45DF-A9A5-EABECEA4295F}">
  <ds:schemaRefs>
    <ds:schemaRef ds:uri="http://schemas.microsoft.com/sharepoint/v3/contenttype/forms"/>
  </ds:schemaRefs>
</ds:datastoreItem>
</file>

<file path=customXml/itemProps2.xml><?xml version="1.0" encoding="utf-8"?>
<ds:datastoreItem xmlns:ds="http://schemas.openxmlformats.org/officeDocument/2006/customXml" ds:itemID="{73B851B7-D313-4E85-A1E0-5976CFE11EC3}">
  <ds:schemaRefs>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1e268ff1-6510-4c19-b2cf-d95adb813c69"/>
    <ds:schemaRef ds:uri="19fe95c5-9bf4-4538-8beb-edf78c179d4f"/>
    <ds:schemaRef ds:uri="http://purl.org/dc/term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4B1CC69A-D60D-4CC3-BA9E-7993E96E6271}"/>
</file>

<file path=docProps/app.xml><?xml version="1.0" encoding="utf-8"?>
<Properties xmlns="http://schemas.openxmlformats.org/officeDocument/2006/extended-properties" xmlns:vt="http://schemas.openxmlformats.org/officeDocument/2006/docPropsVTypes">
  <Template>blank</Template>
  <TotalTime>316</TotalTime>
  <Words>5950</Words>
  <Application>Microsoft Office PowerPoint</Application>
  <PresentationFormat>Widescreen</PresentationFormat>
  <Paragraphs>413</Paragraphs>
  <Slides>16</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MS Mincho</vt:lpstr>
      <vt:lpstr>Arial</vt:lpstr>
      <vt:lpstr>Arial Unicode MS</vt:lpstr>
      <vt:lpstr>Calibri</vt:lpstr>
      <vt:lpstr>Courier New</vt:lpstr>
      <vt:lpstr>Roboto</vt:lpstr>
      <vt:lpstr>Times New Roman</vt:lpstr>
      <vt:lpstr>Verdana</vt:lpstr>
      <vt:lpstr>Wingdings</vt:lpstr>
      <vt:lpstr>MW_Public_widescreen</vt:lpstr>
      <vt:lpstr>Simulink PLC Coder  Generate IEC 61131-3 Structured Text and Ladder Diagrams for PLCs and PACs</vt:lpstr>
      <vt:lpstr>Generate Structured Text</vt:lpstr>
      <vt:lpstr>Ladder Diagram Import and Generation</vt:lpstr>
      <vt:lpstr>Key Features</vt:lpstr>
      <vt:lpstr>IDE Support</vt:lpstr>
      <vt:lpstr>Working with Simulink PLC Coder</vt:lpstr>
      <vt:lpstr>Code Optimization</vt:lpstr>
      <vt:lpstr>Documenting the Generated Code</vt:lpstr>
      <vt:lpstr>Code Test and Verification</vt:lpstr>
      <vt:lpstr>Product Demonstration</vt:lpstr>
      <vt:lpstr>EVLO Energy Storage Accelerates Development of Energy Management Systems with Model-Based Design</vt:lpstr>
      <vt:lpstr>ENGEL Speeds Development of Injection Molding Machine Controllers   </vt:lpstr>
      <vt:lpstr>Vintecc Develops PLC System for Multi-Axle Harvesting Machine Using Model-Based Design   </vt:lpstr>
      <vt:lpstr>Festo Develops Innovative Robotic Arm Using Model-Based Design   </vt:lpstr>
      <vt:lpstr>Iveco Develops a Shift Range Inhibitor System for Mechanical 9- and 16-Speed Transmissions in Six Weeks   </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Simulink PLC Coder  Generate IEC 61131-3 structured text for PLCs and PACs</dc:title>
  <dc:subject/>
  <dc:creator>Bill Chou</dc:creator>
  <cp:keywords>Version 19.0</cp:keywords>
  <dc:description/>
  <cp:lastModifiedBy>Bill Chou</cp:lastModifiedBy>
  <cp:revision>2</cp:revision>
  <dcterms:created xsi:type="dcterms:W3CDTF">2019-08-19T15:10:06Z</dcterms:created>
  <dcterms:modified xsi:type="dcterms:W3CDTF">2022-05-04T21:29:01Z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441712758</vt:i4>
  </property>
  <property fmtid="{D5CDD505-2E9C-101B-9397-08002B2CF9AE}" pid="3" name="_NewReviewCycle">
    <vt:lpwstr/>
  </property>
  <property fmtid="{D5CDD505-2E9C-101B-9397-08002B2CF9AE}" pid="4" name="_EmailSubject">
    <vt:lpwstr>Quick PPT question</vt:lpwstr>
  </property>
  <property fmtid="{D5CDD505-2E9C-101B-9397-08002B2CF9AE}" pid="5" name="_AuthorEmail">
    <vt:lpwstr>Julie.Cornell@mathworks.com</vt:lpwstr>
  </property>
  <property fmtid="{D5CDD505-2E9C-101B-9397-08002B2CF9AE}" pid="6" name="_AuthorEmailDisplayName">
    <vt:lpwstr>Julie Cornell</vt:lpwstr>
  </property>
  <property fmtid="{D5CDD505-2E9C-101B-9397-08002B2CF9AE}" pid="7" name="ContentTypeId">
    <vt:lpwstr>0x010100A5CCE4207B59EE41A856E5E41F4F2BB6</vt:lpwstr>
  </property>
  <property fmtid="{D5CDD505-2E9C-101B-9397-08002B2CF9AE}" pid="8" name="Order">
    <vt:r8>47491500</vt:r8>
  </property>
  <property fmtid="{D5CDD505-2E9C-101B-9397-08002B2CF9AE}" pid="9" name="xd_Signature">
    <vt:bool>false</vt:bool>
  </property>
  <property fmtid="{D5CDD505-2E9C-101B-9397-08002B2CF9AE}" pid="10" name="xd_ProgID">
    <vt:lpwstr/>
  </property>
  <property fmtid="{D5CDD505-2E9C-101B-9397-08002B2CF9AE}" pid="11" name="ComplianceAssetId">
    <vt:lpwstr/>
  </property>
  <property fmtid="{D5CDD505-2E9C-101B-9397-08002B2CF9AE}" pid="12" name="TemplateUrl">
    <vt:lpwstr/>
  </property>
</Properties>
</file>