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27b430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27b430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27b4304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27b4304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27b4304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c27b4304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27b4304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c27b4304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27b4304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c27b4304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27b430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27b430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27b4304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27b4304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c27b4304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c27b4304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27b4304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27b4304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27b4304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27b4304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27b4304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27b430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27b4304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c27b4304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27b4304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27b4304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0"/>
            <a:ext cx="9144000" cy="5164800"/>
          </a:xfrm>
          <a:prstGeom prst="rect">
            <a:avLst/>
          </a:prstGeom>
          <a:solidFill>
            <a:srgbClr val="FFFFFF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/>
          <p:nvPr/>
        </p:nvSpPr>
        <p:spPr>
          <a:xfrm>
            <a:off x="1266875" y="1513950"/>
            <a:ext cx="6228000" cy="16947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286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325825" y="1965900"/>
            <a:ext cx="6110100" cy="7908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2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プログラミングについて</a:t>
            </a:r>
            <a:endParaRPr b="1" sz="4200">
              <a:solidFill>
                <a:srgbClr val="FFFFFF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266100" y="263750"/>
            <a:ext cx="3452100" cy="120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627025" y="579950"/>
            <a:ext cx="29487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latin typeface="HiraKakuPro-W3"/>
                <a:ea typeface="HiraKakuPro-W3"/>
                <a:cs typeface="HiraKakuPro-W3"/>
                <a:sym typeface="HiraKakuPro-W3"/>
              </a:rPr>
              <a:t>バックエンド言語</a:t>
            </a:r>
            <a:endParaRPr b="1" sz="24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175625" y="1505675"/>
            <a:ext cx="8834100" cy="3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latin typeface="HiraKakuPro-W3"/>
                <a:ea typeface="HiraKakuPro-W3"/>
                <a:cs typeface="HiraKakuPro-W3"/>
                <a:sym typeface="HiraKakuPro-W3"/>
              </a:rPr>
              <a:t>・ユーザーからは直接見えない「内部処理」を扱う言語。</a:t>
            </a:r>
            <a:endParaRPr sz="24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latin typeface="HiraKakuPro-W3"/>
                <a:ea typeface="HiraKakuPro-W3"/>
                <a:cs typeface="HiraKakuPro-W3"/>
                <a:sym typeface="HiraKakuPro-W3"/>
              </a:rPr>
              <a:t>・サーバー上で動作させるもの。</a:t>
            </a:r>
            <a:endParaRPr sz="24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・ブラウザから来たリクエスト（アクセス）に答える役割。</a:t>
            </a:r>
            <a:endParaRPr sz="24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509475" y="3386875"/>
            <a:ext cx="7571700" cy="1396500"/>
          </a:xfrm>
          <a:prstGeom prst="rect">
            <a:avLst/>
          </a:prstGeom>
          <a:solidFill>
            <a:srgbClr val="D9EAD3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＜使用する言語＞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　・PHP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　・Ruby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　・Java　　　　　　etc...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b="7888" l="32885" r="31306" t="11538"/>
          <a:stretch/>
        </p:blipFill>
        <p:spPr>
          <a:xfrm>
            <a:off x="1484475" y="4259400"/>
            <a:ext cx="343449" cy="4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738" y="4037975"/>
            <a:ext cx="541275" cy="3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 rotWithShape="1">
          <a:blip r:embed="rId5">
            <a:alphaModFix/>
          </a:blip>
          <a:srcRect b="16366" l="0" r="16079" t="0"/>
          <a:stretch/>
        </p:blipFill>
        <p:spPr>
          <a:xfrm>
            <a:off x="1397850" y="3714200"/>
            <a:ext cx="630725" cy="3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00" y="657225"/>
            <a:ext cx="7803351" cy="43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/>
        </p:nvSpPr>
        <p:spPr>
          <a:xfrm>
            <a:off x="259025" y="132000"/>
            <a:ext cx="3469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＜通常の流れ＞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259025" y="132000"/>
            <a:ext cx="5911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＜サーバと繋がっていない場合＞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650" y="693825"/>
            <a:ext cx="7738250" cy="43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245400" y="227800"/>
            <a:ext cx="3997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今回扱う言語は・・・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25" y="1082950"/>
            <a:ext cx="1427650" cy="14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400" y="1082959"/>
            <a:ext cx="1427651" cy="142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/>
        </p:nvSpPr>
        <p:spPr>
          <a:xfrm>
            <a:off x="1489850" y="2702750"/>
            <a:ext cx="1696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600">
                <a:latin typeface="HiraKakuPro-W3"/>
                <a:ea typeface="HiraKakuPro-W3"/>
                <a:cs typeface="HiraKakuPro-W3"/>
                <a:sym typeface="HiraKakuPro-W3"/>
              </a:rPr>
              <a:t>HTML</a:t>
            </a:r>
            <a:endParaRPr b="1" sz="36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5392375" y="2702750"/>
            <a:ext cx="14277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600">
                <a:latin typeface="HiraKakuPro-W3"/>
                <a:ea typeface="HiraKakuPro-W3"/>
                <a:cs typeface="HiraKakuPro-W3"/>
                <a:sym typeface="HiraKakuPro-W3"/>
              </a:rPr>
              <a:t>CSS</a:t>
            </a:r>
            <a:endParaRPr b="1" sz="36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570950" y="3495975"/>
            <a:ext cx="7931700" cy="1282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 txBox="1"/>
          <p:nvPr/>
        </p:nvSpPr>
        <p:spPr>
          <a:xfrm>
            <a:off x="639875" y="3528975"/>
            <a:ext cx="79056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今回は</a:t>
            </a:r>
            <a:r>
              <a:rPr b="1" lang="ja" sz="2400">
                <a:latin typeface="HiraKakuPro-W3"/>
                <a:ea typeface="HiraKakuPro-W3"/>
                <a:cs typeface="HiraKakuPro-W3"/>
                <a:sym typeface="HiraKakuPro-W3"/>
              </a:rPr>
              <a:t>「</a:t>
            </a:r>
            <a:r>
              <a:rPr b="1" lang="ja" sz="2400">
                <a:latin typeface="HiraKakuPro-W3"/>
                <a:ea typeface="HiraKakuPro-W3"/>
                <a:cs typeface="HiraKakuPro-W3"/>
                <a:sym typeface="HiraKakuPro-W3"/>
              </a:rPr>
              <a:t>Webサイトのトップページ」</a:t>
            </a: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の作成に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挑戦してもらいます！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/>
          <p:nvPr/>
        </p:nvSpPr>
        <p:spPr>
          <a:xfrm>
            <a:off x="148800" y="11445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297600" y="933900"/>
            <a:ext cx="8586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①コンピュータにしてもらいたい仕事を順番に書くための作業。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②コンピュータが理解する言語（＝プログラミング言語）で指示する</a:t>
            </a: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作業。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③ウォーターフォールモデルの「</a:t>
            </a:r>
            <a:r>
              <a:rPr b="1" lang="ja" sz="1800">
                <a:latin typeface="HiraKakuPro-W3"/>
                <a:ea typeface="HiraKakuPro-W3"/>
                <a:cs typeface="HiraKakuPro-W3"/>
                <a:sym typeface="HiraKakuPro-W3"/>
              </a:rPr>
              <a:t>開発</a:t>
            </a: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」の部分。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245400" y="227800"/>
            <a:ext cx="3997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プログラミングとは？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09" name="Google Shape;109;p26"/>
          <p:cNvSpPr/>
          <p:nvPr/>
        </p:nvSpPr>
        <p:spPr>
          <a:xfrm rot="-6031231">
            <a:off x="1562538" y="2170587"/>
            <a:ext cx="1853356" cy="2964727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 rot="384">
            <a:off x="1315125" y="2962050"/>
            <a:ext cx="26865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　システムを開発する時に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　進めていく手順のことを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b="1" lang="ja">
                <a:latin typeface="HiraKakuPro-W3"/>
                <a:ea typeface="HiraKakuPro-W3"/>
                <a:cs typeface="HiraKakuPro-W3"/>
                <a:sym typeface="HiraKakuPro-W3"/>
              </a:rPr>
              <a:t>ウォーターフォールモデル</a:t>
            </a:r>
            <a:endParaRPr b="1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　というよ！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grpSp>
        <p:nvGrpSpPr>
          <p:cNvPr id="111" name="Google Shape;111;p26"/>
          <p:cNvGrpSpPr/>
          <p:nvPr/>
        </p:nvGrpSpPr>
        <p:grpSpPr>
          <a:xfrm>
            <a:off x="4611525" y="2643925"/>
            <a:ext cx="3548400" cy="2037600"/>
            <a:chOff x="4611525" y="2643925"/>
            <a:chExt cx="3548400" cy="2037600"/>
          </a:xfrm>
        </p:grpSpPr>
        <p:sp>
          <p:nvSpPr>
            <p:cNvPr id="112" name="Google Shape;112;p26"/>
            <p:cNvSpPr/>
            <p:nvPr/>
          </p:nvSpPr>
          <p:spPr>
            <a:xfrm>
              <a:off x="4611525" y="2643925"/>
              <a:ext cx="887100" cy="509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200">
                  <a:latin typeface="HiraKakuPro-W3"/>
                  <a:ea typeface="HiraKakuPro-W3"/>
                  <a:cs typeface="HiraKakuPro-W3"/>
                  <a:sym typeface="HiraKakuPro-W3"/>
                </a:rPr>
                <a:t>要件定義</a:t>
              </a:r>
              <a:endParaRPr b="1" sz="1200"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5498625" y="3153325"/>
              <a:ext cx="887100" cy="5094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>
                  <a:latin typeface="HiraKakuPro-W3"/>
                  <a:ea typeface="HiraKakuPro-W3"/>
                  <a:cs typeface="HiraKakuPro-W3"/>
                  <a:sym typeface="HiraKakuPro-W3"/>
                </a:rPr>
                <a:t>設計</a:t>
              </a:r>
              <a:endParaRPr b="1"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6385725" y="3662725"/>
              <a:ext cx="887100" cy="5094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>
                  <a:latin typeface="HiraKakuPro-W3"/>
                  <a:ea typeface="HiraKakuPro-W3"/>
                  <a:cs typeface="HiraKakuPro-W3"/>
                  <a:sym typeface="HiraKakuPro-W3"/>
                </a:rPr>
                <a:t>開発</a:t>
              </a:r>
              <a:endParaRPr b="1"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7272825" y="4172125"/>
              <a:ext cx="887100" cy="5094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>
                  <a:latin typeface="HiraKakuPro-W3"/>
                  <a:ea typeface="HiraKakuPro-W3"/>
                  <a:cs typeface="HiraKakuPro-W3"/>
                  <a:sym typeface="HiraKakuPro-W3"/>
                </a:rPr>
                <a:t>テスト</a:t>
              </a:r>
              <a:endParaRPr b="1"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 rot="5403354">
              <a:off x="5031000" y="3067850"/>
              <a:ext cx="307500" cy="531300"/>
            </a:xfrm>
            <a:prstGeom prst="bentUpArrow">
              <a:avLst>
                <a:gd fmla="val 25000" name="adj1"/>
                <a:gd fmla="val 27052" name="adj2"/>
                <a:gd fmla="val 25000" name="adj3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 rot="5403354">
              <a:off x="5912475" y="3589175"/>
              <a:ext cx="307500" cy="531300"/>
            </a:xfrm>
            <a:prstGeom prst="bentUpArrow">
              <a:avLst>
                <a:gd fmla="val 25000" name="adj1"/>
                <a:gd fmla="val 27052" name="adj2"/>
                <a:gd fmla="val 25000" name="adj3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 rot="5403354">
              <a:off x="6785150" y="4099700"/>
              <a:ext cx="307500" cy="531300"/>
            </a:xfrm>
            <a:prstGeom prst="bentUpArrow">
              <a:avLst>
                <a:gd fmla="val 25000" name="adj1"/>
                <a:gd fmla="val 27052" name="adj2"/>
                <a:gd fmla="val 25000" name="adj3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27"/>
          <p:cNvGrpSpPr/>
          <p:nvPr/>
        </p:nvGrpSpPr>
        <p:grpSpPr>
          <a:xfrm>
            <a:off x="242763" y="432517"/>
            <a:ext cx="8526751" cy="4758188"/>
            <a:chOff x="969145" y="1037571"/>
            <a:chExt cx="4908330" cy="2622892"/>
          </a:xfrm>
        </p:grpSpPr>
        <p:pic>
          <p:nvPicPr>
            <p:cNvPr id="125" name="Google Shape;125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39448" y="1560146"/>
              <a:ext cx="888050" cy="1216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61150" y="1725361"/>
              <a:ext cx="1083355" cy="1011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7"/>
            <p:cNvSpPr/>
            <p:nvPr/>
          </p:nvSpPr>
          <p:spPr>
            <a:xfrm>
              <a:off x="2891600" y="2061237"/>
              <a:ext cx="1646400" cy="213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7"/>
            <p:cNvSpPr/>
            <p:nvPr/>
          </p:nvSpPr>
          <p:spPr>
            <a:xfrm rot="-4837276">
              <a:off x="1119274" y="1078854"/>
              <a:ext cx="743742" cy="935349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7"/>
            <p:cNvSpPr/>
            <p:nvPr/>
          </p:nvSpPr>
          <p:spPr>
            <a:xfrm rot="-971">
              <a:off x="4815775" y="1037721"/>
              <a:ext cx="1061700" cy="621000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7"/>
            <p:cNvSpPr txBox="1"/>
            <p:nvPr/>
          </p:nvSpPr>
          <p:spPr>
            <a:xfrm>
              <a:off x="4891614" y="1225548"/>
              <a:ext cx="985800" cy="3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>
                  <a:latin typeface="HiraKakuPro-W3"/>
                  <a:ea typeface="HiraKakuPro-W3"/>
                  <a:cs typeface="HiraKakuPro-W3"/>
                  <a:sym typeface="HiraKakuPro-W3"/>
                </a:rPr>
                <a:t>01001100 ...</a:t>
              </a:r>
              <a:endParaRPr sz="1800"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 rot="313410">
              <a:off x="2156795" y="2543824"/>
              <a:ext cx="3150755" cy="975239"/>
            </a:xfrm>
            <a:prstGeom prst="irregularSeal2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7"/>
            <p:cNvSpPr txBox="1"/>
            <p:nvPr/>
          </p:nvSpPr>
          <p:spPr>
            <a:xfrm>
              <a:off x="2690956" y="2841148"/>
              <a:ext cx="2154900" cy="43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>
                  <a:latin typeface="HiraKakuPro-W3"/>
                  <a:ea typeface="HiraKakuPro-W3"/>
                  <a:cs typeface="HiraKakuPro-W3"/>
                  <a:sym typeface="HiraKakuPro-W3"/>
                </a:rPr>
                <a:t>言語が違うので</a:t>
              </a:r>
              <a:endParaRPr sz="1800"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>
                  <a:latin typeface="HiraKakuPro-W3"/>
                  <a:ea typeface="HiraKakuPro-W3"/>
                  <a:cs typeface="HiraKakuPro-W3"/>
                  <a:sym typeface="HiraKakuPro-W3"/>
                </a:rPr>
                <a:t>コミュニケーションできない</a:t>
              </a:r>
              <a:endParaRPr sz="1800"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2590282" y="1989789"/>
              <a:ext cx="283200" cy="6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7"/>
          <p:cNvSpPr txBox="1"/>
          <p:nvPr/>
        </p:nvSpPr>
        <p:spPr>
          <a:xfrm>
            <a:off x="526900" y="1121375"/>
            <a:ext cx="1462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こんにちは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04" y="1688788"/>
            <a:ext cx="1812874" cy="18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2775" y="1983113"/>
            <a:ext cx="1014450" cy="11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3075" y="1773163"/>
            <a:ext cx="1710439" cy="15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/>
          <p:nvPr/>
        </p:nvSpPr>
        <p:spPr>
          <a:xfrm>
            <a:off x="4747898" y="2308188"/>
            <a:ext cx="874500" cy="5271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翻訳</a:t>
            </a:r>
            <a:endParaRPr b="1" sz="1800"/>
          </a:p>
        </p:txBody>
      </p:sp>
      <p:sp>
        <p:nvSpPr>
          <p:cNvPr id="144" name="Google Shape;144;p28"/>
          <p:cNvSpPr/>
          <p:nvPr/>
        </p:nvSpPr>
        <p:spPr>
          <a:xfrm>
            <a:off x="1808875" y="2367275"/>
            <a:ext cx="493800" cy="259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3317325" y="2514613"/>
            <a:ext cx="1295700" cy="14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5757275" y="2514625"/>
            <a:ext cx="1392000" cy="14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/>
          <p:nvPr/>
        </p:nvSpPr>
        <p:spPr>
          <a:xfrm>
            <a:off x="360150" y="3539100"/>
            <a:ext cx="2699100" cy="645000"/>
          </a:xfrm>
          <a:prstGeom prst="roundRect">
            <a:avLst>
              <a:gd fmla="val 16667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①プログラムの元ネタを書く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4018850" y="1242625"/>
            <a:ext cx="2611200" cy="74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②元ネタをコンピュータが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　理解できるように翻訳する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6015850" y="3539100"/>
            <a:ext cx="2611200" cy="74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③翻訳された指示に従って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　コンピュータが仕事をする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/>
          <p:nvPr/>
        </p:nvSpPr>
        <p:spPr>
          <a:xfrm>
            <a:off x="0" y="0"/>
            <a:ext cx="9144000" cy="5164800"/>
          </a:xfrm>
          <a:prstGeom prst="rect">
            <a:avLst/>
          </a:prstGeom>
          <a:solidFill>
            <a:srgbClr val="FFFFFF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/>
          <p:nvPr/>
        </p:nvSpPr>
        <p:spPr>
          <a:xfrm>
            <a:off x="605125" y="1513950"/>
            <a:ext cx="7726200" cy="16947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286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1155025" y="1965900"/>
            <a:ext cx="6626400" cy="7908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2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プログラミング言語の種類</a:t>
            </a:r>
            <a:endParaRPr b="1" sz="4200">
              <a:solidFill>
                <a:srgbClr val="FFFFFF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1906" r="1781" t="34759"/>
          <a:stretch/>
        </p:blipFill>
        <p:spPr>
          <a:xfrm>
            <a:off x="237175" y="236400"/>
            <a:ext cx="4437818" cy="23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925" y="2661500"/>
            <a:ext cx="4208124" cy="23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5048938" y="797638"/>
            <a:ext cx="3452100" cy="12033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latin typeface="HiraKakuPro-W3"/>
                <a:ea typeface="HiraKakuPro-W3"/>
                <a:cs typeface="HiraKakuPro-W3"/>
                <a:sym typeface="HiraKakuPro-W3"/>
              </a:rPr>
              <a:t>フロントエンド言語</a:t>
            </a:r>
            <a:endParaRPr b="1"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730025" y="3222725"/>
            <a:ext cx="3452100" cy="120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latin typeface="HiraKakuPro-W3"/>
                <a:ea typeface="HiraKakuPro-W3"/>
                <a:cs typeface="HiraKakuPro-W3"/>
                <a:sym typeface="HiraKakuPro-W3"/>
              </a:rPr>
              <a:t>バックエンド言語</a:t>
            </a:r>
            <a:endParaRPr b="1"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1906" r="1781" t="34759"/>
          <a:stretch/>
        </p:blipFill>
        <p:spPr>
          <a:xfrm>
            <a:off x="237175" y="236400"/>
            <a:ext cx="4437818" cy="232577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925" y="2661500"/>
            <a:ext cx="4208124" cy="23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/>
          <p:nvPr/>
        </p:nvSpPr>
        <p:spPr>
          <a:xfrm>
            <a:off x="5048938" y="797638"/>
            <a:ext cx="3452100" cy="1203300"/>
          </a:xfrm>
          <a:prstGeom prst="ellipse">
            <a:avLst/>
          </a:prstGeom>
          <a:solidFill>
            <a:srgbClr val="FFE599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latin typeface="HiraKakuPro-W3"/>
                <a:ea typeface="HiraKakuPro-W3"/>
                <a:cs typeface="HiraKakuPro-W3"/>
                <a:sym typeface="HiraKakuPro-W3"/>
              </a:rPr>
              <a:t>フロントエンド言語</a:t>
            </a:r>
            <a:endParaRPr b="1"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730025" y="3222725"/>
            <a:ext cx="3452100" cy="120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latin typeface="HiraKakuPro-W3"/>
                <a:ea typeface="HiraKakuPro-W3"/>
                <a:cs typeface="HiraKakuPro-W3"/>
                <a:sym typeface="HiraKakuPro-W3"/>
              </a:rPr>
              <a:t>バックエンド言語</a:t>
            </a:r>
            <a:endParaRPr b="1"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75" name="Google Shape;175;p31"/>
          <p:cNvSpPr/>
          <p:nvPr/>
        </p:nvSpPr>
        <p:spPr>
          <a:xfrm flipH="1">
            <a:off x="4720025" y="427800"/>
            <a:ext cx="1184100" cy="407400"/>
          </a:xfrm>
          <a:prstGeom prst="bentArrow">
            <a:avLst>
              <a:gd fmla="val 25000" name="adj1"/>
              <a:gd fmla="val 24313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270513" y="270613"/>
            <a:ext cx="3452100" cy="12033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169475" y="1473925"/>
            <a:ext cx="88254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latin typeface="HiraKakuPro-W3"/>
                <a:ea typeface="HiraKakuPro-W3"/>
                <a:cs typeface="HiraKakuPro-W3"/>
                <a:sym typeface="HiraKakuPro-W3"/>
              </a:rPr>
              <a:t>・Webページなどの「目に見える部分」を作る言語。</a:t>
            </a:r>
            <a:endParaRPr sz="24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latin typeface="HiraKakuPro-W3"/>
                <a:ea typeface="HiraKakuPro-W3"/>
                <a:cs typeface="HiraKakuPro-W3"/>
                <a:sym typeface="HiraKakuPro-W3"/>
              </a:rPr>
              <a:t>・Webを見に行くための</a:t>
            </a:r>
            <a:r>
              <a:rPr lang="ja" sz="2400">
                <a:latin typeface="HiraKakuPro-W3"/>
                <a:ea typeface="HiraKakuPro-W3"/>
                <a:cs typeface="HiraKakuPro-W3"/>
                <a:sym typeface="HiraKakuPro-W3"/>
              </a:rPr>
              <a:t>アプリ</a:t>
            </a:r>
            <a:r>
              <a:rPr lang="ja" sz="2400">
                <a:latin typeface="HiraKakuPro-W3"/>
                <a:ea typeface="HiraKakuPro-W3"/>
                <a:cs typeface="HiraKakuPro-W3"/>
                <a:sym typeface="HiraKakuPro-W3"/>
              </a:rPr>
              <a:t>（</a:t>
            </a:r>
            <a:r>
              <a:rPr b="1" lang="ja" sz="2400">
                <a:latin typeface="HiraKakuPro-W3"/>
                <a:ea typeface="HiraKakuPro-W3"/>
                <a:cs typeface="HiraKakuPro-W3"/>
                <a:sym typeface="HiraKakuPro-W3"/>
              </a:rPr>
              <a:t>Webブラウザ</a:t>
            </a:r>
            <a:r>
              <a:rPr lang="ja" sz="2400">
                <a:latin typeface="HiraKakuPro-W3"/>
                <a:ea typeface="HiraKakuPro-W3"/>
                <a:cs typeface="HiraKakuPro-W3"/>
                <a:sym typeface="HiraKakuPro-W3"/>
              </a:rPr>
              <a:t>）で</a:t>
            </a:r>
            <a:endParaRPr sz="24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latin typeface="HiraKakuPro-W3"/>
                <a:ea typeface="HiraKakuPro-W3"/>
                <a:cs typeface="HiraKakuPro-W3"/>
                <a:sym typeface="HiraKakuPro-W3"/>
              </a:rPr>
              <a:t>　表示させるもの。</a:t>
            </a:r>
            <a:endParaRPr sz="24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493675" y="632125"/>
            <a:ext cx="2935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latin typeface="HiraKakuPro-W3"/>
                <a:ea typeface="HiraKakuPro-W3"/>
                <a:cs typeface="HiraKakuPro-W3"/>
                <a:sym typeface="HiraKakuPro-W3"/>
              </a:rPr>
              <a:t>フロントエンド言語</a:t>
            </a:r>
            <a:endParaRPr b="1" sz="24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509475" y="3386875"/>
            <a:ext cx="7571700" cy="13965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＜使用する言語＞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　・HTML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　・CSS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　・JavaScript　　　　　　　etc...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950" y="3703075"/>
            <a:ext cx="346300" cy="3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600" y="4049372"/>
            <a:ext cx="346300" cy="3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9250" y="4353075"/>
            <a:ext cx="305478" cy="3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7650" y="2571750"/>
            <a:ext cx="540650" cy="5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7200" y="2546775"/>
            <a:ext cx="590600" cy="5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7826" y="2601925"/>
            <a:ext cx="473338" cy="4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41875" y="2576950"/>
            <a:ext cx="540650" cy="5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71200" y="2576951"/>
            <a:ext cx="540650" cy="5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b="0" l="1906" r="1781" t="34759"/>
          <a:stretch/>
        </p:blipFill>
        <p:spPr>
          <a:xfrm>
            <a:off x="237175" y="236400"/>
            <a:ext cx="4437818" cy="23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925" y="2661500"/>
            <a:ext cx="4208124" cy="23257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33"/>
          <p:cNvSpPr/>
          <p:nvPr/>
        </p:nvSpPr>
        <p:spPr>
          <a:xfrm>
            <a:off x="5048938" y="797638"/>
            <a:ext cx="3452100" cy="12033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latin typeface="HiraKakuPro-W3"/>
                <a:ea typeface="HiraKakuPro-W3"/>
                <a:cs typeface="HiraKakuPro-W3"/>
                <a:sym typeface="HiraKakuPro-W3"/>
              </a:rPr>
              <a:t>フロントエンド言語</a:t>
            </a:r>
            <a:endParaRPr b="1"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01" name="Google Shape;201;p33"/>
          <p:cNvSpPr/>
          <p:nvPr/>
        </p:nvSpPr>
        <p:spPr>
          <a:xfrm>
            <a:off x="730025" y="3222725"/>
            <a:ext cx="3452100" cy="12033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latin typeface="HiraKakuPro-W3"/>
                <a:ea typeface="HiraKakuPro-W3"/>
                <a:cs typeface="HiraKakuPro-W3"/>
                <a:sym typeface="HiraKakuPro-W3"/>
              </a:rPr>
              <a:t>バックエンド言語</a:t>
            </a:r>
            <a:endParaRPr b="1"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3116550" y="2833325"/>
            <a:ext cx="1496700" cy="389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