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90b711613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90b711613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90b711613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90b711613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90b711613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90b711613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90b711613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90b711613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90b711613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90b711613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90b711613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90b71161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90b711613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90b711613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90b711613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90b711613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90b711613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90b711613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8.jpg"/><Relationship Id="rId5" Type="http://schemas.openxmlformats.org/officeDocument/2006/relationships/image" Target="../media/image7.jp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lp-web.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ja.wix.com/lp-lang/fb-acquisition-j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ja"/>
              <a:t>☺️5月LP制作☺️</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sz="1800"/>
              <a:t>2019/05/02</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最後に☺️</a:t>
            </a:r>
            <a:endParaRPr/>
          </a:p>
        </p:txBody>
      </p:sp>
      <p:sp>
        <p:nvSpPr>
          <p:cNvPr id="158" name="Google Shape;158;p22"/>
          <p:cNvSpPr txBox="1"/>
          <p:nvPr>
            <p:ph idx="1" type="body"/>
          </p:nvPr>
        </p:nvSpPr>
        <p:spPr>
          <a:xfrm>
            <a:off x="830950" y="1174150"/>
            <a:ext cx="8520600" cy="3416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ja" sz="1600"/>
              <a:t>これは「就活カフェの流れを作って欲しい」というご依頼で、保坂さんから</a:t>
            </a:r>
            <a:endParaRPr sz="1600"/>
          </a:p>
          <a:p>
            <a:pPr indent="0" lvl="0" marL="0" rtl="0" algn="l">
              <a:lnSpc>
                <a:spcPct val="100000"/>
              </a:lnSpc>
              <a:spcBef>
                <a:spcPts val="1600"/>
              </a:spcBef>
              <a:spcAft>
                <a:spcPts val="0"/>
              </a:spcAft>
              <a:buNone/>
            </a:pPr>
            <a:r>
              <a:rPr lang="ja" sz="1600"/>
              <a:t>いただいた立派な「お仕事」です。プログラミング研修は学びの場として</a:t>
            </a:r>
            <a:endParaRPr sz="1600"/>
          </a:p>
          <a:p>
            <a:pPr indent="0" lvl="0" marL="0" rtl="0" algn="l">
              <a:lnSpc>
                <a:spcPct val="100000"/>
              </a:lnSpc>
              <a:spcBef>
                <a:spcPts val="1600"/>
              </a:spcBef>
              <a:spcAft>
                <a:spcPts val="0"/>
              </a:spcAft>
              <a:buNone/>
            </a:pPr>
            <a:r>
              <a:rPr lang="ja" sz="1600"/>
              <a:t>活用して欲しいですが、この企画は研修や勉強としてではなく、仕事として</a:t>
            </a:r>
            <a:endParaRPr sz="1600"/>
          </a:p>
          <a:p>
            <a:pPr indent="0" lvl="0" marL="0" rtl="0" algn="l">
              <a:lnSpc>
                <a:spcPct val="100000"/>
              </a:lnSpc>
              <a:spcBef>
                <a:spcPts val="1600"/>
              </a:spcBef>
              <a:spcAft>
                <a:spcPts val="0"/>
              </a:spcAft>
              <a:buNone/>
            </a:pPr>
            <a:r>
              <a:rPr lang="ja" sz="1600"/>
              <a:t>主体的に取り組んでもらいたいです。</a:t>
            </a:r>
            <a:endParaRPr sz="1600"/>
          </a:p>
          <a:p>
            <a:pPr indent="0" lvl="0" marL="0" rtl="0" algn="l">
              <a:lnSpc>
                <a:spcPct val="100000"/>
              </a:lnSpc>
              <a:spcBef>
                <a:spcPts val="1600"/>
              </a:spcBef>
              <a:spcAft>
                <a:spcPts val="0"/>
              </a:spcAft>
              <a:buNone/>
            </a:pPr>
            <a:r>
              <a:rPr lang="ja" sz="1600"/>
              <a:t>研修もSPもあり、両立が大変なのは去年僕も経験したので、とてもわかります。</a:t>
            </a:r>
            <a:endParaRPr sz="1600"/>
          </a:p>
          <a:p>
            <a:pPr indent="0" lvl="0" marL="0" rtl="0" algn="l">
              <a:lnSpc>
                <a:spcPct val="100000"/>
              </a:lnSpc>
              <a:spcBef>
                <a:spcPts val="1600"/>
              </a:spcBef>
              <a:spcAft>
                <a:spcPts val="0"/>
              </a:spcAft>
              <a:buNone/>
            </a:pPr>
            <a:r>
              <a:rPr lang="ja" sz="1600"/>
              <a:t>なので、わからないこと・できないことは、みんなから気軽に相談してください。</a:t>
            </a:r>
            <a:endParaRPr sz="1600"/>
          </a:p>
          <a:p>
            <a:pPr indent="0" lvl="0" marL="0" rtl="0" algn="l">
              <a:lnSpc>
                <a:spcPct val="100000"/>
              </a:lnSpc>
              <a:spcBef>
                <a:spcPts val="1600"/>
              </a:spcBef>
              <a:spcAft>
                <a:spcPts val="0"/>
              </a:spcAft>
              <a:buNone/>
            </a:pPr>
            <a:r>
              <a:rPr lang="ja" sz="1600"/>
              <a:t>素敵なLPページができるように、みんなで助け合って頑張りましょう☺️</a:t>
            </a:r>
            <a:endParaRPr sz="1600"/>
          </a:p>
          <a:p>
            <a:pPr indent="0" lvl="0" marL="0" rtl="0" algn="l">
              <a:lnSpc>
                <a:spcPct val="100000"/>
              </a:lnSpc>
              <a:spcBef>
                <a:spcPts val="1600"/>
              </a:spcBef>
              <a:spcAft>
                <a:spcPts val="16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ランディングページ(LP)とは？</a:t>
            </a:r>
            <a:endParaRPr/>
          </a:p>
        </p:txBody>
      </p:sp>
      <p:sp>
        <p:nvSpPr>
          <p:cNvPr id="61" name="Google Shape;61;p14"/>
          <p:cNvSpPr txBox="1"/>
          <p:nvPr>
            <p:ph idx="1" type="body"/>
          </p:nvPr>
        </p:nvSpPr>
        <p:spPr>
          <a:xfrm>
            <a:off x="311700" y="1053400"/>
            <a:ext cx="8520600" cy="35154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ja" sz="1200"/>
              <a:t>1ページでお問い合わせや資料請求・商品の購入などを促す、独立したページのこと。</a:t>
            </a:r>
            <a:endParaRPr sz="1200"/>
          </a:p>
          <a:p>
            <a:pPr indent="457200" lvl="0" marL="0" rtl="0" algn="l">
              <a:lnSpc>
                <a:spcPct val="100000"/>
              </a:lnSpc>
              <a:spcBef>
                <a:spcPts val="1600"/>
              </a:spcBef>
              <a:spcAft>
                <a:spcPts val="0"/>
              </a:spcAft>
              <a:buNone/>
            </a:pPr>
            <a:r>
              <a:rPr lang="ja" sz="1200"/>
              <a:t>今回の場合、ランディングページを見た人に「Career Worq cafe」の</a:t>
            </a:r>
            <a:endParaRPr sz="1200"/>
          </a:p>
          <a:p>
            <a:pPr indent="457200" lvl="0" marL="0" rtl="0" algn="l">
              <a:lnSpc>
                <a:spcPct val="100000"/>
              </a:lnSpc>
              <a:spcBef>
                <a:spcPts val="1600"/>
              </a:spcBef>
              <a:spcAft>
                <a:spcPts val="0"/>
              </a:spcAft>
              <a:buNone/>
            </a:pPr>
            <a:r>
              <a:rPr lang="ja" sz="1200"/>
              <a:t>ページへアクセスしてもらうことが目標です。</a:t>
            </a:r>
            <a:endParaRPr sz="1200"/>
          </a:p>
          <a:p>
            <a:pPr indent="457200" lvl="0" marL="0" rtl="0" algn="l">
              <a:lnSpc>
                <a:spcPct val="100000"/>
              </a:lnSpc>
              <a:spcBef>
                <a:spcPts val="1600"/>
              </a:spcBef>
              <a:spcAft>
                <a:spcPts val="1600"/>
              </a:spcAft>
              <a:buNone/>
            </a:pPr>
            <a:r>
              <a:rPr lang="ja" sz="1200"/>
              <a:t>ランディングページと通常のWebページの違いは各自で調べてみてね！</a:t>
            </a:r>
            <a:endParaRPr sz="1200"/>
          </a:p>
        </p:txBody>
      </p:sp>
      <p:pic>
        <p:nvPicPr>
          <p:cNvPr id="62" name="Google Shape;62;p14"/>
          <p:cNvPicPr preferRelativeResize="0"/>
          <p:nvPr/>
        </p:nvPicPr>
        <p:blipFill>
          <a:blip r:embed="rId3">
            <a:alphaModFix/>
          </a:blip>
          <a:stretch>
            <a:fillRect/>
          </a:stretch>
        </p:blipFill>
        <p:spPr>
          <a:xfrm>
            <a:off x="3315612" y="3775038"/>
            <a:ext cx="2021775" cy="385975"/>
          </a:xfrm>
          <a:prstGeom prst="rect">
            <a:avLst/>
          </a:prstGeom>
          <a:noFill/>
          <a:ln>
            <a:noFill/>
          </a:ln>
        </p:spPr>
      </p:pic>
      <p:pic>
        <p:nvPicPr>
          <p:cNvPr id="63" name="Google Shape;63;p14"/>
          <p:cNvPicPr preferRelativeResize="0"/>
          <p:nvPr/>
        </p:nvPicPr>
        <p:blipFill rotWithShape="1">
          <a:blip r:embed="rId4">
            <a:alphaModFix/>
          </a:blip>
          <a:srcRect b="8207" l="3494" r="3800" t="7787"/>
          <a:stretch/>
        </p:blipFill>
        <p:spPr>
          <a:xfrm>
            <a:off x="1332650" y="2510950"/>
            <a:ext cx="1029200" cy="699450"/>
          </a:xfrm>
          <a:prstGeom prst="rect">
            <a:avLst/>
          </a:prstGeom>
          <a:noFill/>
          <a:ln>
            <a:noFill/>
          </a:ln>
        </p:spPr>
      </p:pic>
      <p:pic>
        <p:nvPicPr>
          <p:cNvPr id="64" name="Google Shape;64;p14"/>
          <p:cNvPicPr preferRelativeResize="0"/>
          <p:nvPr/>
        </p:nvPicPr>
        <p:blipFill rotWithShape="1">
          <a:blip r:embed="rId4">
            <a:alphaModFix/>
          </a:blip>
          <a:srcRect b="8207" l="3494" r="3800" t="7787"/>
          <a:stretch/>
        </p:blipFill>
        <p:spPr>
          <a:xfrm>
            <a:off x="1332650" y="3618300"/>
            <a:ext cx="1029200" cy="699453"/>
          </a:xfrm>
          <a:prstGeom prst="rect">
            <a:avLst/>
          </a:prstGeom>
          <a:noFill/>
          <a:ln>
            <a:noFill/>
          </a:ln>
        </p:spPr>
      </p:pic>
      <p:pic>
        <p:nvPicPr>
          <p:cNvPr id="65" name="Google Shape;65;p14"/>
          <p:cNvPicPr preferRelativeResize="0"/>
          <p:nvPr/>
        </p:nvPicPr>
        <p:blipFill rotWithShape="1">
          <a:blip r:embed="rId4">
            <a:alphaModFix/>
          </a:blip>
          <a:srcRect b="8207" l="3494" r="3800" t="7787"/>
          <a:stretch/>
        </p:blipFill>
        <p:spPr>
          <a:xfrm>
            <a:off x="3811900" y="2510950"/>
            <a:ext cx="1029200" cy="699450"/>
          </a:xfrm>
          <a:prstGeom prst="rect">
            <a:avLst/>
          </a:prstGeom>
          <a:noFill/>
          <a:ln>
            <a:noFill/>
          </a:ln>
        </p:spPr>
      </p:pic>
      <p:sp>
        <p:nvSpPr>
          <p:cNvPr id="66" name="Google Shape;66;p14"/>
          <p:cNvSpPr/>
          <p:nvPr/>
        </p:nvSpPr>
        <p:spPr>
          <a:xfrm rot="1962265">
            <a:off x="2325721" y="3390948"/>
            <a:ext cx="938359" cy="14180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rot="1290">
            <a:off x="2439125" y="3897225"/>
            <a:ext cx="799200" cy="14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rot="5402307">
            <a:off x="4103000" y="3421926"/>
            <a:ext cx="447000" cy="14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rot="-10798710">
            <a:off x="5414675" y="3897225"/>
            <a:ext cx="799200" cy="14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nvSpPr>
        <p:spPr>
          <a:xfrm>
            <a:off x="3238325" y="4082850"/>
            <a:ext cx="16359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t>アクセス数を増やしたいページ</a:t>
            </a:r>
            <a:endParaRPr sz="800"/>
          </a:p>
        </p:txBody>
      </p:sp>
      <p:sp>
        <p:nvSpPr>
          <p:cNvPr id="71" name="Google Shape;71;p14"/>
          <p:cNvSpPr txBox="1"/>
          <p:nvPr/>
        </p:nvSpPr>
        <p:spPr>
          <a:xfrm>
            <a:off x="3768550" y="3104675"/>
            <a:ext cx="357600" cy="2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t>LP</a:t>
            </a:r>
            <a:endParaRPr sz="800"/>
          </a:p>
        </p:txBody>
      </p:sp>
      <p:sp>
        <p:nvSpPr>
          <p:cNvPr id="72" name="Google Shape;72;p14"/>
          <p:cNvSpPr txBox="1"/>
          <p:nvPr/>
        </p:nvSpPr>
        <p:spPr>
          <a:xfrm>
            <a:off x="1278475" y="4226000"/>
            <a:ext cx="357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t>LP</a:t>
            </a:r>
            <a:endParaRPr sz="800"/>
          </a:p>
        </p:txBody>
      </p:sp>
      <p:sp>
        <p:nvSpPr>
          <p:cNvPr id="73" name="Google Shape;73;p14"/>
          <p:cNvSpPr txBox="1"/>
          <p:nvPr/>
        </p:nvSpPr>
        <p:spPr>
          <a:xfrm>
            <a:off x="1278475" y="3094475"/>
            <a:ext cx="357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t>LP</a:t>
            </a:r>
            <a:endParaRPr sz="800"/>
          </a:p>
        </p:txBody>
      </p:sp>
      <p:pic>
        <p:nvPicPr>
          <p:cNvPr id="74" name="Google Shape;74;p14"/>
          <p:cNvPicPr preferRelativeResize="0"/>
          <p:nvPr/>
        </p:nvPicPr>
        <p:blipFill>
          <a:blip r:embed="rId5">
            <a:alphaModFix/>
          </a:blip>
          <a:stretch>
            <a:fillRect/>
          </a:stretch>
        </p:blipFill>
        <p:spPr>
          <a:xfrm>
            <a:off x="6335600" y="3451650"/>
            <a:ext cx="866100" cy="866100"/>
          </a:xfrm>
          <a:prstGeom prst="rect">
            <a:avLst/>
          </a:prstGeom>
          <a:noFill/>
          <a:ln>
            <a:noFill/>
          </a:ln>
        </p:spPr>
      </p:pic>
      <p:sp>
        <p:nvSpPr>
          <p:cNvPr id="75" name="Google Shape;75;p14"/>
          <p:cNvSpPr txBox="1"/>
          <p:nvPr/>
        </p:nvSpPr>
        <p:spPr>
          <a:xfrm>
            <a:off x="6291150" y="4082850"/>
            <a:ext cx="1473300" cy="2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t>検索して直接アクセス</a:t>
            </a:r>
            <a:endParaRPr sz="800"/>
          </a:p>
        </p:txBody>
      </p:sp>
      <p:sp>
        <p:nvSpPr>
          <p:cNvPr id="76" name="Google Shape;76;p14"/>
          <p:cNvSpPr/>
          <p:nvPr/>
        </p:nvSpPr>
        <p:spPr>
          <a:xfrm>
            <a:off x="5146250" y="2433450"/>
            <a:ext cx="2925300" cy="1018200"/>
          </a:xfrm>
          <a:prstGeom prst="wedgeEllipseCallout">
            <a:avLst>
              <a:gd fmla="val -20833" name="adj1"/>
              <a:gd fmla="val 62500" name="adj2"/>
            </a:avLst>
          </a:prstGeom>
          <a:solidFill>
            <a:srgbClr val="B6D7A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200"/>
              <a:t>LPを増やすことで</a:t>
            </a:r>
            <a:endParaRPr sz="1200"/>
          </a:p>
          <a:p>
            <a:pPr indent="0" lvl="0" marL="0" rtl="0" algn="l">
              <a:spcBef>
                <a:spcPts val="0"/>
              </a:spcBef>
              <a:spcAft>
                <a:spcPts val="0"/>
              </a:spcAft>
              <a:buNone/>
            </a:pPr>
            <a:r>
              <a:rPr lang="ja" sz="1200"/>
              <a:t>アクセスするきっかけを</a:t>
            </a:r>
            <a:br>
              <a:rPr lang="ja" sz="1200"/>
            </a:br>
            <a:r>
              <a:rPr lang="ja" sz="1200"/>
              <a:t>増やすことができる！</a:t>
            </a:r>
            <a:endParaRPr sz="1200"/>
          </a:p>
        </p:txBody>
      </p:sp>
      <p:sp>
        <p:nvSpPr>
          <p:cNvPr id="77" name="Google Shape;77;p14"/>
          <p:cNvSpPr txBox="1"/>
          <p:nvPr/>
        </p:nvSpPr>
        <p:spPr>
          <a:xfrm>
            <a:off x="3450125" y="2763400"/>
            <a:ext cx="4530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2400"/>
              <a:t>☺️</a:t>
            </a:r>
            <a:endParaRPr sz="2400"/>
          </a:p>
        </p:txBody>
      </p:sp>
      <p:sp>
        <p:nvSpPr>
          <p:cNvPr id="78" name="Google Shape;78;p14"/>
          <p:cNvSpPr txBox="1"/>
          <p:nvPr/>
        </p:nvSpPr>
        <p:spPr>
          <a:xfrm>
            <a:off x="3174750" y="4161000"/>
            <a:ext cx="4530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2400"/>
              <a:t>☺️</a:t>
            </a:r>
            <a:endParaRPr sz="2400"/>
          </a:p>
        </p:txBody>
      </p:sp>
      <p:sp>
        <p:nvSpPr>
          <p:cNvPr id="79" name="Google Shape;79;p14"/>
          <p:cNvSpPr txBox="1"/>
          <p:nvPr/>
        </p:nvSpPr>
        <p:spPr>
          <a:xfrm>
            <a:off x="977500" y="3870750"/>
            <a:ext cx="4530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2400"/>
              <a:t>☺️</a:t>
            </a:r>
            <a:endParaRPr sz="2400"/>
          </a:p>
        </p:txBody>
      </p:sp>
      <p:sp>
        <p:nvSpPr>
          <p:cNvPr id="80" name="Google Shape;80;p14"/>
          <p:cNvSpPr txBox="1"/>
          <p:nvPr/>
        </p:nvSpPr>
        <p:spPr>
          <a:xfrm>
            <a:off x="977525" y="2763400"/>
            <a:ext cx="4530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2400"/>
              <a:t>☺️</a:t>
            </a:r>
            <a:endParaRPr sz="2400"/>
          </a:p>
        </p:txBody>
      </p:sp>
      <p:sp>
        <p:nvSpPr>
          <p:cNvPr id="81" name="Google Shape;81;p14"/>
          <p:cNvSpPr txBox="1"/>
          <p:nvPr/>
        </p:nvSpPr>
        <p:spPr>
          <a:xfrm>
            <a:off x="3413050" y="4161000"/>
            <a:ext cx="4530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2400"/>
              <a:t>☺️</a:t>
            </a:r>
            <a:endParaRPr sz="2400"/>
          </a:p>
        </p:txBody>
      </p:sp>
      <p:sp>
        <p:nvSpPr>
          <p:cNvPr id="82" name="Google Shape;82;p14"/>
          <p:cNvSpPr txBox="1"/>
          <p:nvPr/>
        </p:nvSpPr>
        <p:spPr>
          <a:xfrm>
            <a:off x="3656550" y="4161000"/>
            <a:ext cx="4530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2400"/>
              <a:t>☺️</a:t>
            </a:r>
            <a:endParaRPr sz="2400"/>
          </a:p>
        </p:txBody>
      </p:sp>
      <p:pic>
        <p:nvPicPr>
          <p:cNvPr id="83" name="Google Shape;83;p14"/>
          <p:cNvPicPr preferRelativeResize="0"/>
          <p:nvPr/>
        </p:nvPicPr>
        <p:blipFill rotWithShape="1">
          <a:blip r:embed="rId6">
            <a:alphaModFix/>
          </a:blip>
          <a:srcRect b="52446" l="0" r="49049" t="0"/>
          <a:stretch/>
        </p:blipFill>
        <p:spPr>
          <a:xfrm>
            <a:off x="4002775" y="4317750"/>
            <a:ext cx="310970" cy="290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考えてもらいたいこと</a:t>
            </a:r>
            <a:endParaRPr/>
          </a:p>
        </p:txBody>
      </p:sp>
      <p:sp>
        <p:nvSpPr>
          <p:cNvPr id="89" name="Google Shape;8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ja" sz="1400"/>
              <a:t>・就活カフェにアクセスしてもらえそうなターゲット層の選定</a:t>
            </a:r>
            <a:endParaRPr sz="1400"/>
          </a:p>
          <a:p>
            <a:pPr indent="457200" lvl="0" marL="0" rtl="0" algn="l">
              <a:lnSpc>
                <a:spcPct val="100000"/>
              </a:lnSpc>
              <a:spcBef>
                <a:spcPts val="1000"/>
              </a:spcBef>
              <a:spcAft>
                <a:spcPts val="0"/>
              </a:spcAft>
              <a:buNone/>
            </a:pPr>
            <a:r>
              <a:rPr lang="ja" sz="1400"/>
              <a:t>・レイアウト（キャッチコピー・素材・文章・ページの構成など）</a:t>
            </a:r>
            <a:endParaRPr sz="1400"/>
          </a:p>
          <a:p>
            <a:pPr indent="0" lvl="0" marL="0" rtl="0" algn="l">
              <a:lnSpc>
                <a:spcPct val="100000"/>
              </a:lnSpc>
              <a:spcBef>
                <a:spcPts val="1000"/>
              </a:spcBef>
              <a:spcAft>
                <a:spcPts val="0"/>
              </a:spcAft>
              <a:buNone/>
            </a:pPr>
            <a:r>
              <a:t/>
            </a:r>
            <a:endParaRPr sz="1400"/>
          </a:p>
          <a:p>
            <a:pPr indent="457200" lvl="0" marL="0" rtl="0" algn="l">
              <a:lnSpc>
                <a:spcPct val="100000"/>
              </a:lnSpc>
              <a:spcBef>
                <a:spcPts val="1000"/>
              </a:spcBef>
              <a:spcAft>
                <a:spcPts val="0"/>
              </a:spcAft>
              <a:buNone/>
            </a:pPr>
            <a:r>
              <a:rPr lang="ja" sz="1400"/>
              <a:t>＜役割分担＞</a:t>
            </a:r>
            <a:endParaRPr sz="1400"/>
          </a:p>
          <a:p>
            <a:pPr indent="0" lvl="0" marL="0" rtl="0" algn="l">
              <a:lnSpc>
                <a:spcPct val="100000"/>
              </a:lnSpc>
              <a:spcBef>
                <a:spcPts val="1000"/>
              </a:spcBef>
              <a:spcAft>
                <a:spcPts val="0"/>
              </a:spcAft>
              <a:buNone/>
            </a:pPr>
            <a:r>
              <a:rPr lang="ja" sz="1400"/>
              <a:t>　	テク2期⇒ランディングページの見た目の部分全般</a:t>
            </a:r>
            <a:endParaRPr sz="1400"/>
          </a:p>
          <a:p>
            <a:pPr indent="0" lvl="0" marL="0" rtl="0" algn="l">
              <a:lnSpc>
                <a:spcPct val="100000"/>
              </a:lnSpc>
              <a:spcBef>
                <a:spcPts val="1000"/>
              </a:spcBef>
              <a:spcAft>
                <a:spcPts val="0"/>
              </a:spcAft>
              <a:buNone/>
            </a:pPr>
            <a:r>
              <a:rPr lang="ja" sz="1400"/>
              <a:t>　	村田⇒それを元に制作を進める</a:t>
            </a:r>
            <a:endParaRPr sz="1400"/>
          </a:p>
          <a:p>
            <a:pPr indent="0" lvl="0" marL="0" rtl="0" algn="l">
              <a:lnSpc>
                <a:spcPct val="100000"/>
              </a:lnSpc>
              <a:spcBef>
                <a:spcPts val="1000"/>
              </a:spcBef>
              <a:spcAft>
                <a:spcPts val="0"/>
              </a:spcAft>
              <a:buNone/>
            </a:pPr>
            <a:r>
              <a:rPr lang="ja" sz="1400"/>
              <a:t>　	※デザインに関するアドバイスは、ぜひ谷口さんにお願いしてみてください。</a:t>
            </a:r>
            <a:endParaRPr sz="1400"/>
          </a:p>
          <a:p>
            <a:pPr indent="0" lvl="0" marL="0" rtl="0" algn="l">
              <a:lnSpc>
                <a:spcPct val="100000"/>
              </a:lnSpc>
              <a:spcBef>
                <a:spcPts val="1000"/>
              </a:spcBef>
              <a:spcAft>
                <a:spcPts val="0"/>
              </a:spcAft>
              <a:buNone/>
            </a:pPr>
            <a:r>
              <a:t/>
            </a:r>
            <a:endParaRPr sz="1400"/>
          </a:p>
          <a:p>
            <a:pPr indent="457200" lvl="0" marL="0" rtl="0" algn="l">
              <a:lnSpc>
                <a:spcPct val="100000"/>
              </a:lnSpc>
              <a:spcBef>
                <a:spcPts val="0"/>
              </a:spcBef>
              <a:spcAft>
                <a:spcPts val="0"/>
              </a:spcAft>
              <a:buNone/>
            </a:pPr>
            <a:r>
              <a:rPr lang="ja" sz="1400"/>
              <a:t>実際のLPを見て、良いと思ったものはどんどん取り入れてみてください。</a:t>
            </a:r>
            <a:endParaRPr sz="1400"/>
          </a:p>
          <a:p>
            <a:pPr indent="457200" lvl="0" marL="0" rtl="0" algn="l">
              <a:lnSpc>
                <a:spcPct val="100000"/>
              </a:lnSpc>
              <a:spcBef>
                <a:spcPts val="1000"/>
              </a:spcBef>
              <a:spcAft>
                <a:spcPts val="0"/>
              </a:spcAft>
              <a:buNone/>
            </a:pPr>
            <a:r>
              <a:rPr lang="ja" sz="1400"/>
              <a:t>「</a:t>
            </a:r>
            <a:r>
              <a:rPr lang="ja" sz="1400"/>
              <a:t>ランディングページ集めました。」</a:t>
            </a:r>
            <a:r>
              <a:rPr lang="ja"/>
              <a:t>　</a:t>
            </a:r>
            <a:r>
              <a:rPr lang="ja" sz="1100" u="sng">
                <a:solidFill>
                  <a:schemeClr val="accent5"/>
                </a:solidFill>
                <a:hlinkClick r:id="rId3"/>
              </a:rPr>
              <a:t>http://lp-web.com/</a:t>
            </a:r>
            <a:endParaRPr sz="1400"/>
          </a:p>
          <a:p>
            <a:pPr indent="0" lvl="0" marL="0" rtl="0" algn="l">
              <a:spcBef>
                <a:spcPts val="10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idx="1" type="body"/>
          </p:nvPr>
        </p:nvSpPr>
        <p:spPr>
          <a:xfrm>
            <a:off x="311700" y="601025"/>
            <a:ext cx="8520600" cy="3967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ja"/>
              <a:t>Wix（無料でHPやLPが作れるサイト）で作成します。</a:t>
            </a:r>
            <a:endParaRPr/>
          </a:p>
          <a:p>
            <a:pPr indent="0" lvl="0" marL="0" rtl="0" algn="l">
              <a:spcBef>
                <a:spcPts val="0"/>
              </a:spcBef>
              <a:spcAft>
                <a:spcPts val="0"/>
              </a:spcAft>
              <a:buNone/>
            </a:pPr>
            <a:r>
              <a:rPr lang="ja"/>
              <a:t>　	</a:t>
            </a:r>
            <a:r>
              <a:rPr lang="ja" sz="1100" u="sng">
                <a:solidFill>
                  <a:schemeClr val="hlink"/>
                </a:solidFill>
                <a:hlinkClick r:id="rId3"/>
              </a:rPr>
              <a:t>https://ja.wix.com/lp-lang/fb-acquisition-ja</a:t>
            </a:r>
            <a:endParaRPr/>
          </a:p>
          <a:p>
            <a:pPr indent="0" lvl="0" marL="0" rtl="0" algn="l">
              <a:spcBef>
                <a:spcPts val="0"/>
              </a:spcBef>
              <a:spcAft>
                <a:spcPts val="0"/>
              </a:spcAft>
              <a:buNone/>
            </a:pPr>
            <a:r>
              <a:t/>
            </a:r>
            <a:endParaRPr/>
          </a:p>
          <a:p>
            <a:pPr indent="0" lvl="0" marL="0" rtl="0" algn="l">
              <a:lnSpc>
                <a:spcPct val="100000"/>
              </a:lnSpc>
              <a:spcBef>
                <a:spcPts val="0"/>
              </a:spcBef>
              <a:spcAft>
                <a:spcPts val="0"/>
              </a:spcAft>
              <a:buNone/>
            </a:pPr>
            <a:r>
              <a:rPr lang="ja"/>
              <a:t> 	＜お願い＞</a:t>
            </a:r>
            <a:endParaRPr/>
          </a:p>
          <a:p>
            <a:pPr indent="0" lvl="0" marL="0" rtl="0" algn="l">
              <a:lnSpc>
                <a:spcPct val="100000"/>
              </a:lnSpc>
              <a:spcBef>
                <a:spcPts val="1000"/>
              </a:spcBef>
              <a:spcAft>
                <a:spcPts val="0"/>
              </a:spcAft>
              <a:buNone/>
            </a:pPr>
            <a:r>
              <a:rPr lang="ja"/>
              <a:t>　    </a:t>
            </a:r>
            <a:r>
              <a:rPr lang="ja" sz="1400"/>
              <a:t>各チームで1つ、SCのメールアドレスでアカウントを作ってください。</a:t>
            </a:r>
            <a:endParaRPr sz="1400"/>
          </a:p>
          <a:p>
            <a:pPr indent="0" lvl="0" marL="0" rtl="0" algn="l">
              <a:lnSpc>
                <a:spcPct val="100000"/>
              </a:lnSpc>
              <a:spcBef>
                <a:spcPts val="1000"/>
              </a:spcBef>
              <a:spcAft>
                <a:spcPts val="0"/>
              </a:spcAft>
              <a:buNone/>
            </a:pPr>
            <a:r>
              <a:rPr lang="ja" sz="1400"/>
              <a:t>　　（同じアカウントで複数サイトを作成すると、URLが似たようなものになり、</a:t>
            </a:r>
            <a:endParaRPr sz="1400"/>
          </a:p>
          <a:p>
            <a:pPr indent="0" lvl="0" marL="0" rtl="0" algn="l">
              <a:lnSpc>
                <a:spcPct val="100000"/>
              </a:lnSpc>
              <a:spcBef>
                <a:spcPts val="1000"/>
              </a:spcBef>
              <a:spcAft>
                <a:spcPts val="0"/>
              </a:spcAft>
              <a:buNone/>
            </a:pPr>
            <a:r>
              <a:rPr lang="ja" sz="1400"/>
              <a:t>　　　作成元が同じだとユーザーにバレるため）</a:t>
            </a:r>
            <a:endParaRPr sz="1400"/>
          </a:p>
          <a:p>
            <a:pPr indent="0" lvl="0" marL="0" rtl="0" algn="l">
              <a:lnSpc>
                <a:spcPct val="100000"/>
              </a:lnSpc>
              <a:spcBef>
                <a:spcPts val="1000"/>
              </a:spcBef>
              <a:spcAft>
                <a:spcPts val="0"/>
              </a:spcAft>
              <a:buNone/>
            </a:pPr>
            <a:r>
              <a:rPr lang="ja" sz="1400"/>
              <a:t>　　  そこにログインして僕が制作を進めていきます。</a:t>
            </a:r>
            <a:endParaRPr sz="1400"/>
          </a:p>
          <a:p>
            <a:pPr indent="0" lvl="0" marL="0" rtl="0" algn="l">
              <a:lnSpc>
                <a:spcPct val="100000"/>
              </a:lnSpc>
              <a:spcBef>
                <a:spcPts val="1000"/>
              </a:spcBef>
              <a:spcAft>
                <a:spcPts val="0"/>
              </a:spcAft>
              <a:buNone/>
            </a:pPr>
            <a:r>
              <a:rPr lang="ja" sz="1400"/>
              <a:t>　　		※設定して欲しいパスワードは後で各チームに送ります。</a:t>
            </a:r>
            <a:endParaRPr sz="1400"/>
          </a:p>
          <a:p>
            <a:pPr indent="0" lvl="0" marL="0" rtl="0" algn="l">
              <a:lnSpc>
                <a:spcPct val="100000"/>
              </a:lnSpc>
              <a:spcBef>
                <a:spcPts val="1000"/>
              </a:spcBef>
              <a:spcAft>
                <a:spcPts val="0"/>
              </a:spcAft>
              <a:buNone/>
            </a:pPr>
            <a:r>
              <a:rPr lang="ja" sz="1400"/>
              <a:t>　　		※アドレスがWixにログインする時のID代わりになるだけなので、</a:t>
            </a:r>
            <a:endParaRPr sz="1400"/>
          </a:p>
          <a:p>
            <a:pPr indent="0" lvl="0" marL="0" rtl="0" algn="l">
              <a:lnSpc>
                <a:spcPct val="100000"/>
              </a:lnSpc>
              <a:spcBef>
                <a:spcPts val="1000"/>
              </a:spcBef>
              <a:spcAft>
                <a:spcPts val="0"/>
              </a:spcAft>
              <a:buNone/>
            </a:pPr>
            <a:r>
              <a:rPr lang="ja" sz="1400"/>
              <a:t>　　　	    個人情報が特定できるなどといったことは一切ありません。</a:t>
            </a:r>
            <a:endParaRPr sz="1400"/>
          </a:p>
          <a:p>
            <a:pPr indent="0" lvl="0" marL="0" rtl="0" algn="l">
              <a:spcBef>
                <a:spcPts val="10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今後のスケジュール</a:t>
            </a:r>
            <a:endParaRPr/>
          </a:p>
        </p:txBody>
      </p:sp>
      <p:sp>
        <p:nvSpPr>
          <p:cNvPr id="100" name="Google Shape;10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ja"/>
              <a:t>＜5月2日(木)〜7日(火)＞</a:t>
            </a:r>
            <a:r>
              <a:rPr lang="ja"/>
              <a:t>　</a:t>
            </a:r>
            <a:r>
              <a:rPr lang="ja"/>
              <a:t>各チームで話し合い、ラフを作成</a:t>
            </a:r>
            <a:endParaRPr/>
          </a:p>
          <a:p>
            <a:pPr indent="457200" lvl="0" marL="0" rtl="0" algn="l">
              <a:spcBef>
                <a:spcPts val="1600"/>
              </a:spcBef>
              <a:spcAft>
                <a:spcPts val="0"/>
              </a:spcAft>
              <a:buNone/>
            </a:pPr>
            <a:r>
              <a:rPr b="1" lang="ja"/>
              <a:t>＜5月8日(水)＞</a:t>
            </a:r>
            <a:r>
              <a:rPr lang="ja"/>
              <a:t>　SP研修後に全チーム中間報告会＋ラフの提出</a:t>
            </a:r>
            <a:endParaRPr/>
          </a:p>
          <a:p>
            <a:pPr indent="457200" lvl="0" marL="0" rtl="0" algn="l">
              <a:spcBef>
                <a:spcPts val="1600"/>
              </a:spcBef>
              <a:spcAft>
                <a:spcPts val="0"/>
              </a:spcAft>
              <a:buNone/>
            </a:pPr>
            <a:r>
              <a:rPr lang="ja"/>
              <a:t>＜5月9日(木)〜24日(金)＞　引き続きLPの企画の詳細を詰める</a:t>
            </a:r>
            <a:endParaRPr/>
          </a:p>
          <a:p>
            <a:pPr indent="0" lvl="0" marL="0" rtl="0" algn="l">
              <a:spcBef>
                <a:spcPts val="1600"/>
              </a:spcBef>
              <a:spcAft>
                <a:spcPts val="0"/>
              </a:spcAft>
              <a:buNone/>
            </a:pPr>
            <a:r>
              <a:rPr lang="ja">
                <a:solidFill>
                  <a:srgbClr val="FF0000"/>
                </a:solidFill>
              </a:rPr>
              <a:t>　	</a:t>
            </a:r>
            <a:r>
              <a:rPr b="1" lang="ja">
                <a:solidFill>
                  <a:srgbClr val="FF0000"/>
                </a:solidFill>
              </a:rPr>
              <a:t>※24日(金) 最終〆切！</a:t>
            </a:r>
            <a:r>
              <a:rPr lang="ja">
                <a:solidFill>
                  <a:srgbClr val="FF0000"/>
                </a:solidFill>
              </a:rPr>
              <a:t>　</a:t>
            </a:r>
            <a:r>
              <a:rPr lang="ja"/>
              <a:t>ここでの提出方法は後日共有します</a:t>
            </a:r>
            <a:endParaRPr/>
          </a:p>
          <a:p>
            <a:pPr indent="457200" lvl="0" marL="0" rtl="0" algn="l">
              <a:spcBef>
                <a:spcPts val="1600"/>
              </a:spcBef>
              <a:spcAft>
                <a:spcPts val="0"/>
              </a:spcAft>
              <a:buNone/>
            </a:pPr>
            <a:r>
              <a:rPr lang="ja"/>
              <a:t>＜5月31日(金)＞　提出してもらった企画を元に形にする(村田)</a:t>
            </a:r>
            <a:endParaRPr/>
          </a:p>
          <a:p>
            <a:pPr indent="457200" lvl="0" marL="0" rtl="0" algn="l">
              <a:spcBef>
                <a:spcPts val="1600"/>
              </a:spcBef>
              <a:spcAft>
                <a:spcPts val="0"/>
              </a:spcAft>
              <a:buNone/>
            </a:pPr>
            <a:r>
              <a:rPr lang="ja" u="sng"/>
              <a:t>◎面接解禁の6月1日までに各ランディングページを公開するのが目標！！</a:t>
            </a:r>
            <a:endParaRPr u="sng"/>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中間報告会(5月8日)</a:t>
            </a:r>
            <a:endParaRPr/>
          </a:p>
        </p:txBody>
      </p:sp>
      <p:sp>
        <p:nvSpPr>
          <p:cNvPr id="106" name="Google Shape;10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ja" sz="1400"/>
              <a:t>・</a:t>
            </a:r>
            <a:r>
              <a:rPr lang="ja" sz="1400"/>
              <a:t>手書きのラフ(大まかなデザイン案のこと)を提出</a:t>
            </a:r>
            <a:endParaRPr sz="1400"/>
          </a:p>
          <a:p>
            <a:pPr indent="457200" lvl="0" marL="0" rtl="0" algn="l">
              <a:lnSpc>
                <a:spcPct val="115000"/>
              </a:lnSpc>
              <a:spcBef>
                <a:spcPts val="1200"/>
              </a:spcBef>
              <a:spcAft>
                <a:spcPts val="0"/>
              </a:spcAft>
              <a:buNone/>
            </a:pPr>
            <a:r>
              <a:rPr lang="ja" sz="1400"/>
              <a:t>・学生が携帯でアクセスすることを想定して、</a:t>
            </a:r>
            <a:endParaRPr sz="1400"/>
          </a:p>
          <a:p>
            <a:pPr indent="0" lvl="0" marL="0" rtl="0" algn="l">
              <a:lnSpc>
                <a:spcPct val="115000"/>
              </a:lnSpc>
              <a:spcBef>
                <a:spcPts val="1200"/>
              </a:spcBef>
              <a:spcAft>
                <a:spcPts val="0"/>
              </a:spcAft>
              <a:buNone/>
            </a:pPr>
            <a:r>
              <a:rPr lang="ja" sz="1400"/>
              <a:t>　	縦長のラフを書いてください。</a:t>
            </a:r>
            <a:endParaRPr sz="1400"/>
          </a:p>
          <a:p>
            <a:pPr indent="457200" lvl="0" marL="0" rtl="0" algn="l">
              <a:lnSpc>
                <a:spcPct val="115000"/>
              </a:lnSpc>
              <a:spcBef>
                <a:spcPts val="1200"/>
              </a:spcBef>
              <a:spcAft>
                <a:spcPts val="0"/>
              </a:spcAft>
              <a:buNone/>
            </a:pPr>
            <a:r>
              <a:rPr lang="ja" sz="1400"/>
              <a:t>・ページの概要（どの層をターゲットにしたのかなど）と</a:t>
            </a:r>
            <a:endParaRPr sz="1400"/>
          </a:p>
          <a:p>
            <a:pPr indent="457200" lvl="0" marL="0" rtl="0" algn="l">
              <a:lnSpc>
                <a:spcPct val="115000"/>
              </a:lnSpc>
              <a:spcBef>
                <a:spcPts val="1200"/>
              </a:spcBef>
              <a:spcAft>
                <a:spcPts val="0"/>
              </a:spcAft>
              <a:buNone/>
            </a:pPr>
            <a:r>
              <a:rPr lang="ja" sz="1400"/>
              <a:t>ともに、LPを見た人に就活カフェに飛んでもらうために</a:t>
            </a:r>
            <a:endParaRPr sz="1400"/>
          </a:p>
          <a:p>
            <a:pPr indent="457200" lvl="0" marL="0" rtl="0" algn="l">
              <a:lnSpc>
                <a:spcPct val="115000"/>
              </a:lnSpc>
              <a:spcBef>
                <a:spcPts val="1200"/>
              </a:spcBef>
              <a:spcAft>
                <a:spcPts val="0"/>
              </a:spcAft>
              <a:buNone/>
            </a:pPr>
            <a:r>
              <a:rPr lang="ja" sz="1400"/>
              <a:t>意識したことをデザイン面でも伝えられるように考えて</a:t>
            </a:r>
            <a:endParaRPr sz="1400"/>
          </a:p>
          <a:p>
            <a:pPr indent="457200" lvl="0" marL="0" rtl="0" algn="l">
              <a:lnSpc>
                <a:spcPct val="115000"/>
              </a:lnSpc>
              <a:spcBef>
                <a:spcPts val="1200"/>
              </a:spcBef>
              <a:spcAft>
                <a:spcPts val="0"/>
              </a:spcAft>
              <a:buNone/>
            </a:pPr>
            <a:r>
              <a:rPr lang="ja" sz="1400"/>
              <a:t>みてください。</a:t>
            </a:r>
            <a:endParaRPr sz="1400"/>
          </a:p>
          <a:p>
            <a:pPr indent="0" lvl="0" marL="0" rtl="0" algn="l">
              <a:spcBef>
                <a:spcPts val="1200"/>
              </a:spcBef>
              <a:spcAft>
                <a:spcPts val="0"/>
              </a:spcAft>
              <a:buNone/>
            </a:pPr>
            <a:r>
              <a:rPr lang="ja"/>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ja"/>
              <a:t>　</a:t>
            </a:r>
            <a:endParaRPr/>
          </a:p>
        </p:txBody>
      </p:sp>
      <p:pic>
        <p:nvPicPr>
          <p:cNvPr id="107" name="Google Shape;107;p18"/>
          <p:cNvPicPr preferRelativeResize="0"/>
          <p:nvPr/>
        </p:nvPicPr>
        <p:blipFill>
          <a:blip r:embed="rId3">
            <a:alphaModFix/>
          </a:blip>
          <a:stretch>
            <a:fillRect/>
          </a:stretch>
        </p:blipFill>
        <p:spPr>
          <a:xfrm>
            <a:off x="5660675" y="1017725"/>
            <a:ext cx="2708850" cy="2550950"/>
          </a:xfrm>
          <a:prstGeom prst="rect">
            <a:avLst/>
          </a:prstGeom>
          <a:noFill/>
          <a:ln>
            <a:noFill/>
          </a:ln>
        </p:spPr>
      </p:pic>
      <p:sp>
        <p:nvSpPr>
          <p:cNvPr id="108" name="Google Shape;108;p18"/>
          <p:cNvSpPr txBox="1"/>
          <p:nvPr/>
        </p:nvSpPr>
        <p:spPr>
          <a:xfrm>
            <a:off x="6726450" y="3466750"/>
            <a:ext cx="16032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100">
                <a:solidFill>
                  <a:schemeClr val="dk2"/>
                </a:solidFill>
              </a:rPr>
              <a:t>ラフのイメージ</a:t>
            </a:r>
            <a:endParaRPr sz="11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条件</a:t>
            </a:r>
            <a:endParaRPr/>
          </a:p>
        </p:txBody>
      </p:sp>
      <p:sp>
        <p:nvSpPr>
          <p:cNvPr id="114" name="Google Shape;11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ja"/>
              <a:t>・</a:t>
            </a:r>
            <a:r>
              <a:rPr lang="ja"/>
              <a:t>ページ内に</a:t>
            </a:r>
            <a:r>
              <a:rPr lang="ja"/>
              <a:t>「</a:t>
            </a:r>
            <a:r>
              <a:rPr lang="ja"/>
              <a:t>Career Worq cafe」以外のリンクは貼らない。</a:t>
            </a:r>
            <a:endParaRPr/>
          </a:p>
          <a:p>
            <a:pPr indent="457200" lvl="0" marL="0" rtl="0" algn="l">
              <a:spcBef>
                <a:spcPts val="1600"/>
              </a:spcBef>
              <a:spcAft>
                <a:spcPts val="0"/>
              </a:spcAft>
              <a:buNone/>
            </a:pPr>
            <a:r>
              <a:rPr lang="ja"/>
              <a:t>・必ず1枚のページにする。</a:t>
            </a:r>
            <a:endParaRPr/>
          </a:p>
          <a:p>
            <a:pPr indent="0" lvl="0" marL="0" rtl="0" algn="l">
              <a:spcBef>
                <a:spcPts val="1600"/>
              </a:spcBef>
              <a:spcAft>
                <a:spcPts val="0"/>
              </a:spcAft>
              <a:buNone/>
            </a:pPr>
            <a:r>
              <a:rPr lang="ja"/>
              <a:t>　	情報を増やしたい場合はページを縦長にしていく。</a:t>
            </a:r>
            <a:endParaRPr/>
          </a:p>
          <a:p>
            <a:pPr indent="457200" lvl="0" marL="0" rtl="0" algn="l">
              <a:spcBef>
                <a:spcPts val="1600"/>
              </a:spcBef>
              <a:spcAft>
                <a:spcPts val="0"/>
              </a:spcAft>
              <a:buNone/>
            </a:pPr>
            <a:r>
              <a:rPr lang="ja"/>
              <a:t>・ページを読みやすくするために、文章よりイメージ画像を多用する。</a:t>
            </a:r>
            <a:endParaRPr/>
          </a:p>
          <a:p>
            <a:pPr indent="457200" lvl="0" marL="0" rtl="0" algn="l">
              <a:spcBef>
                <a:spcPts val="1600"/>
              </a:spcBef>
              <a:spcAft>
                <a:spcPts val="0"/>
              </a:spcAft>
              <a:buNone/>
            </a:pPr>
            <a:r>
              <a:rPr lang="ja"/>
              <a:t>・機能は初めはたくさん入れなくて良い。</a:t>
            </a:r>
            <a:endParaRPr/>
          </a:p>
          <a:p>
            <a:pPr indent="0" lvl="0" marL="0" rtl="0" algn="l">
              <a:spcBef>
                <a:spcPts val="1600"/>
              </a:spcBef>
              <a:spcAft>
                <a:spcPts val="0"/>
              </a:spcAft>
              <a:buNone/>
            </a:pPr>
            <a:r>
              <a:rPr lang="ja"/>
              <a:t>　	シンプルなデザインで完成させて、6月以降に少しづつ改良を</a:t>
            </a:r>
            <a:endParaRPr/>
          </a:p>
          <a:p>
            <a:pPr indent="0" lvl="0" marL="0" rtl="0" algn="l">
              <a:spcBef>
                <a:spcPts val="1600"/>
              </a:spcBef>
              <a:spcAft>
                <a:spcPts val="0"/>
              </a:spcAft>
              <a:buNone/>
            </a:pPr>
            <a:r>
              <a:rPr lang="ja"/>
              <a:t>　	重ねていくイメージで！</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注意事項</a:t>
            </a:r>
            <a:endParaRPr/>
          </a:p>
        </p:txBody>
      </p:sp>
      <p:sp>
        <p:nvSpPr>
          <p:cNvPr id="120" name="Google Shape;12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ja" sz="1400"/>
              <a:t>・</a:t>
            </a:r>
            <a:r>
              <a:rPr lang="ja" sz="1400"/>
              <a:t>「なぜこの画像を選択したのか」「ボタンの位置がここにある理由」など、このデザインにした</a:t>
            </a:r>
            <a:endParaRPr sz="1400"/>
          </a:p>
          <a:p>
            <a:pPr indent="0" lvl="0" marL="0" rtl="0" algn="l">
              <a:lnSpc>
                <a:spcPct val="113000"/>
              </a:lnSpc>
              <a:spcBef>
                <a:spcPts val="1000"/>
              </a:spcBef>
              <a:spcAft>
                <a:spcPts val="0"/>
              </a:spcAft>
              <a:buNone/>
            </a:pPr>
            <a:r>
              <a:rPr lang="ja" sz="1400"/>
              <a:t>　意味や理由を考えて、説明できるようにお願いします。（見た目が可愛いからなど抽象的なものは×）</a:t>
            </a:r>
            <a:endParaRPr sz="1400"/>
          </a:p>
          <a:p>
            <a:pPr indent="0" lvl="0" marL="0" rtl="0" algn="l">
              <a:lnSpc>
                <a:spcPct val="114000"/>
              </a:lnSpc>
              <a:spcBef>
                <a:spcPts val="1500"/>
              </a:spcBef>
              <a:spcAft>
                <a:spcPts val="0"/>
              </a:spcAft>
              <a:buNone/>
            </a:pPr>
            <a:r>
              <a:rPr lang="ja" sz="1400"/>
              <a:t>・自己流で進めず、わからないことはどんどん調べてください。</a:t>
            </a:r>
            <a:endParaRPr sz="1400"/>
          </a:p>
          <a:p>
            <a:pPr indent="0" lvl="0" marL="0" rtl="0" algn="l">
              <a:lnSpc>
                <a:spcPct val="113000"/>
              </a:lnSpc>
              <a:spcBef>
                <a:spcPts val="1000"/>
              </a:spcBef>
              <a:spcAft>
                <a:spcPts val="0"/>
              </a:spcAft>
              <a:buNone/>
            </a:pPr>
            <a:r>
              <a:rPr lang="ja" sz="1400"/>
              <a:t>（ラフの書き方、基本を押さえたランディングページのテンプレート、キャッチコピーの考え方など）</a:t>
            </a:r>
            <a:endParaRPr sz="1400"/>
          </a:p>
          <a:p>
            <a:pPr indent="0" lvl="0" marL="0" rtl="0" algn="l">
              <a:lnSpc>
                <a:spcPct val="114000"/>
              </a:lnSpc>
              <a:spcBef>
                <a:spcPts val="1600"/>
              </a:spcBef>
              <a:spcAft>
                <a:spcPts val="0"/>
              </a:spcAft>
              <a:buNone/>
            </a:pPr>
            <a:r>
              <a:rPr lang="ja" sz="1400"/>
              <a:t>・各チーム1日中話し合える日を2日設けていますが、時間が足りない場合はプログラミング研修の</a:t>
            </a:r>
            <a:endParaRPr sz="1400"/>
          </a:p>
          <a:p>
            <a:pPr indent="0" lvl="0" marL="0" rtl="0" algn="l">
              <a:lnSpc>
                <a:spcPct val="113000"/>
              </a:lnSpc>
              <a:spcBef>
                <a:spcPts val="1000"/>
              </a:spcBef>
              <a:spcAft>
                <a:spcPts val="0"/>
              </a:spcAft>
              <a:buNone/>
            </a:pPr>
            <a:r>
              <a:rPr lang="ja" sz="1400"/>
              <a:t>　行き帰りや研修前後の時間も利用しながら進めていって欲しいです。</a:t>
            </a:r>
            <a:endParaRPr sz="1400"/>
          </a:p>
          <a:p>
            <a:pPr indent="0" lvl="0" marL="0" rtl="0" algn="l">
              <a:lnSpc>
                <a:spcPct val="114000"/>
              </a:lnSpc>
              <a:spcBef>
                <a:spcPts val="1600"/>
              </a:spcBef>
              <a:spcAft>
                <a:spcPts val="0"/>
              </a:spcAft>
              <a:buNone/>
            </a:pPr>
            <a:r>
              <a:rPr lang="ja" sz="1400"/>
              <a:t>・村田は平日は終日浅草橋にいるので、わからないことや質問は気軽に質問してください。</a:t>
            </a:r>
            <a:endParaRPr sz="1400"/>
          </a:p>
          <a:p>
            <a:pPr indent="0" lvl="0" marL="0" rtl="0" algn="l">
              <a:lnSpc>
                <a:spcPct val="114000"/>
              </a:lnSpc>
              <a:spcBef>
                <a:spcPts val="1000"/>
              </a:spcBef>
              <a:spcAft>
                <a:spcPts val="0"/>
              </a:spcAft>
              <a:buNone/>
            </a:pPr>
            <a:r>
              <a:rPr lang="ja" sz="1400"/>
              <a:t>　WowTalkでもOK！事前に連絡をいただければ研修前後の時間でもOK！</a:t>
            </a:r>
            <a:endParaRPr sz="1400"/>
          </a:p>
          <a:p>
            <a:pPr indent="0" lvl="0" marL="0" rtl="0" algn="l">
              <a:lnSpc>
                <a:spcPct val="114000"/>
              </a:lnSpc>
              <a:spcBef>
                <a:spcPts val="1000"/>
              </a:spcBef>
              <a:spcAft>
                <a:spcPts val="1000"/>
              </a:spcAft>
              <a:buClr>
                <a:schemeClr val="dk1"/>
              </a:buClr>
              <a:buSzPts val="1100"/>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この企画から学んで欲しいこと</a:t>
            </a:r>
            <a:endParaRPr/>
          </a:p>
        </p:txBody>
      </p:sp>
      <p:sp>
        <p:nvSpPr>
          <p:cNvPr id="126" name="Google Shape;126;p21"/>
          <p:cNvSpPr txBox="1"/>
          <p:nvPr>
            <p:ph idx="1" type="body"/>
          </p:nvPr>
        </p:nvSpPr>
        <p:spPr>
          <a:xfrm>
            <a:off x="311700" y="1160975"/>
            <a:ext cx="8520600" cy="34164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ja"/>
              <a:t>◯プログラムを組むだけにならず、「企画」段階の頭を養おう</a:t>
            </a:r>
            <a:endParaRPr/>
          </a:p>
          <a:p>
            <a:pPr indent="0" lvl="0" marL="0" rtl="0" algn="l">
              <a:lnSpc>
                <a:spcPct val="114000"/>
              </a:lnSpc>
              <a:spcBef>
                <a:spcPts val="1000"/>
              </a:spcBef>
              <a:spcAft>
                <a:spcPts val="0"/>
              </a:spcAft>
              <a:buNone/>
            </a:pPr>
            <a:r>
              <a:rPr lang="ja" sz="1400"/>
              <a:t>　⇒キャンペーンでお客様のために動いていることはこの企画でも活かせるはず！</a:t>
            </a:r>
            <a:endParaRPr sz="1400"/>
          </a:p>
          <a:p>
            <a:pPr indent="0" lvl="0" marL="0" rtl="0" algn="l">
              <a:lnSpc>
                <a:spcPct val="114000"/>
              </a:lnSpc>
              <a:spcBef>
                <a:spcPts val="1000"/>
              </a:spcBef>
              <a:spcAft>
                <a:spcPts val="0"/>
              </a:spcAft>
              <a:buNone/>
            </a:pPr>
            <a:r>
              <a:t/>
            </a:r>
            <a:endParaRPr sz="1400"/>
          </a:p>
          <a:p>
            <a:pPr indent="0" lvl="0" marL="0" rtl="0" algn="l">
              <a:lnSpc>
                <a:spcPct val="114000"/>
              </a:lnSpc>
              <a:spcBef>
                <a:spcPts val="1000"/>
              </a:spcBef>
              <a:spcAft>
                <a:spcPts val="0"/>
              </a:spcAft>
              <a:buNone/>
            </a:pPr>
            <a:r>
              <a:rPr lang="ja"/>
              <a:t>◯チームでの働き方を知る</a:t>
            </a:r>
            <a:endParaRPr/>
          </a:p>
          <a:p>
            <a:pPr indent="0" lvl="0" marL="0" rtl="0" algn="l">
              <a:lnSpc>
                <a:spcPct val="114000"/>
              </a:lnSpc>
              <a:spcBef>
                <a:spcPts val="1000"/>
              </a:spcBef>
              <a:spcAft>
                <a:spcPts val="0"/>
              </a:spcAft>
              <a:buNone/>
            </a:pPr>
            <a:r>
              <a:rPr lang="ja"/>
              <a:t>　</a:t>
            </a:r>
            <a:r>
              <a:rPr lang="ja" sz="1400"/>
              <a:t>⇒それぞれの役割を考えてチームで1つのものを作り上げよう！</a:t>
            </a:r>
            <a:endParaRPr sz="1400"/>
          </a:p>
          <a:p>
            <a:pPr indent="0" lvl="0" marL="0" rtl="0" algn="l">
              <a:spcBef>
                <a:spcPts val="1000"/>
              </a:spcBef>
              <a:spcAft>
                <a:spcPts val="1600"/>
              </a:spcAft>
              <a:buNone/>
            </a:pPr>
            <a:r>
              <a:t/>
            </a:r>
            <a:endParaRPr>
              <a:solidFill>
                <a:schemeClr val="dk1"/>
              </a:solidFill>
            </a:endParaRPr>
          </a:p>
        </p:txBody>
      </p:sp>
      <p:sp>
        <p:nvSpPr>
          <p:cNvPr id="127" name="Google Shape;127;p21"/>
          <p:cNvSpPr/>
          <p:nvPr/>
        </p:nvSpPr>
        <p:spPr>
          <a:xfrm>
            <a:off x="6961250" y="2785175"/>
            <a:ext cx="604500" cy="572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txBox="1"/>
          <p:nvPr/>
        </p:nvSpPr>
        <p:spPr>
          <a:xfrm>
            <a:off x="7142025" y="2948938"/>
            <a:ext cx="366300" cy="3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a:t>
            </a:r>
            <a:endParaRPr/>
          </a:p>
        </p:txBody>
      </p:sp>
      <p:sp>
        <p:nvSpPr>
          <p:cNvPr id="129" name="Google Shape;129;p21"/>
          <p:cNvSpPr txBox="1"/>
          <p:nvPr/>
        </p:nvSpPr>
        <p:spPr>
          <a:xfrm>
            <a:off x="6961250" y="2793375"/>
            <a:ext cx="366300" cy="3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a:t>
            </a:r>
            <a:endParaRPr/>
          </a:p>
        </p:txBody>
      </p:sp>
      <p:sp>
        <p:nvSpPr>
          <p:cNvPr id="130" name="Google Shape;130;p21"/>
          <p:cNvSpPr txBox="1"/>
          <p:nvPr/>
        </p:nvSpPr>
        <p:spPr>
          <a:xfrm>
            <a:off x="7003825" y="3569900"/>
            <a:ext cx="366300" cy="3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a:t>
            </a:r>
            <a:endParaRPr/>
          </a:p>
        </p:txBody>
      </p:sp>
      <p:sp>
        <p:nvSpPr>
          <p:cNvPr id="131" name="Google Shape;131;p21"/>
          <p:cNvSpPr txBox="1"/>
          <p:nvPr/>
        </p:nvSpPr>
        <p:spPr>
          <a:xfrm>
            <a:off x="7173250" y="3569900"/>
            <a:ext cx="366300" cy="3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a:t>
            </a:r>
            <a:endParaRPr/>
          </a:p>
        </p:txBody>
      </p:sp>
      <p:sp>
        <p:nvSpPr>
          <p:cNvPr id="132" name="Google Shape;132;p21"/>
          <p:cNvSpPr/>
          <p:nvPr/>
        </p:nvSpPr>
        <p:spPr>
          <a:xfrm>
            <a:off x="7565750" y="3955925"/>
            <a:ext cx="604500" cy="5727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6356750" y="3955925"/>
            <a:ext cx="604500" cy="5727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p:nvPr/>
        </p:nvSpPr>
        <p:spPr>
          <a:xfrm>
            <a:off x="6159775" y="2635425"/>
            <a:ext cx="2202600" cy="192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nvSpPr>
        <p:spPr>
          <a:xfrm>
            <a:off x="7602775" y="4003825"/>
            <a:ext cx="366300" cy="3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a:t>
            </a:r>
            <a:endParaRPr/>
          </a:p>
        </p:txBody>
      </p:sp>
      <p:sp>
        <p:nvSpPr>
          <p:cNvPr id="136" name="Google Shape;136;p21"/>
          <p:cNvSpPr txBox="1"/>
          <p:nvPr/>
        </p:nvSpPr>
        <p:spPr>
          <a:xfrm>
            <a:off x="6594950" y="4100525"/>
            <a:ext cx="366300" cy="3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a:t>
            </a:r>
            <a:endParaRPr/>
          </a:p>
        </p:txBody>
      </p:sp>
      <p:sp>
        <p:nvSpPr>
          <p:cNvPr id="137" name="Google Shape;137;p21"/>
          <p:cNvSpPr txBox="1"/>
          <p:nvPr/>
        </p:nvSpPr>
        <p:spPr>
          <a:xfrm>
            <a:off x="6399325" y="3967575"/>
            <a:ext cx="366300" cy="3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a:t>
            </a:r>
            <a:endParaRPr/>
          </a:p>
        </p:txBody>
      </p:sp>
      <p:sp>
        <p:nvSpPr>
          <p:cNvPr id="138" name="Google Shape;138;p21"/>
          <p:cNvSpPr txBox="1"/>
          <p:nvPr/>
        </p:nvSpPr>
        <p:spPr>
          <a:xfrm>
            <a:off x="7803950" y="4153925"/>
            <a:ext cx="366300" cy="3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a:t>
            </a:r>
            <a:endParaRPr/>
          </a:p>
        </p:txBody>
      </p:sp>
      <p:sp>
        <p:nvSpPr>
          <p:cNvPr id="139" name="Google Shape;139;p21"/>
          <p:cNvSpPr/>
          <p:nvPr/>
        </p:nvSpPr>
        <p:spPr>
          <a:xfrm rot="2511438">
            <a:off x="7408667" y="3895730"/>
            <a:ext cx="236034" cy="93477"/>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rot="-1867560">
            <a:off x="6905647" y="3895697"/>
            <a:ext cx="236206" cy="93536"/>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rot="5395632">
            <a:off x="7145447" y="3429117"/>
            <a:ext cx="236100" cy="936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txBox="1"/>
          <p:nvPr/>
        </p:nvSpPr>
        <p:spPr>
          <a:xfrm>
            <a:off x="6850550" y="3527175"/>
            <a:ext cx="825900" cy="1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t>村田・谷口さん</a:t>
            </a:r>
            <a:endParaRPr sz="700"/>
          </a:p>
        </p:txBody>
      </p:sp>
      <p:sp>
        <p:nvSpPr>
          <p:cNvPr id="143" name="Google Shape;143;p21"/>
          <p:cNvSpPr txBox="1"/>
          <p:nvPr/>
        </p:nvSpPr>
        <p:spPr>
          <a:xfrm>
            <a:off x="6990250" y="2569875"/>
            <a:ext cx="732300" cy="1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t>緑チーム</a:t>
            </a:r>
            <a:endParaRPr sz="700"/>
          </a:p>
        </p:txBody>
      </p:sp>
      <p:sp>
        <p:nvSpPr>
          <p:cNvPr id="144" name="Google Shape;144;p21"/>
          <p:cNvSpPr txBox="1"/>
          <p:nvPr/>
        </p:nvSpPr>
        <p:spPr>
          <a:xfrm>
            <a:off x="6388850" y="3758175"/>
            <a:ext cx="540300" cy="1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t>紫チーム</a:t>
            </a:r>
            <a:endParaRPr sz="700"/>
          </a:p>
        </p:txBody>
      </p:sp>
      <p:sp>
        <p:nvSpPr>
          <p:cNvPr id="145" name="Google Shape;145;p21"/>
          <p:cNvSpPr txBox="1"/>
          <p:nvPr/>
        </p:nvSpPr>
        <p:spPr>
          <a:xfrm>
            <a:off x="7620950" y="3752350"/>
            <a:ext cx="732300" cy="1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t>赤</a:t>
            </a:r>
            <a:r>
              <a:rPr lang="ja" sz="700"/>
              <a:t>チーム</a:t>
            </a:r>
            <a:endParaRPr sz="700"/>
          </a:p>
        </p:txBody>
      </p:sp>
      <p:sp>
        <p:nvSpPr>
          <p:cNvPr id="146" name="Google Shape;146;p21"/>
          <p:cNvSpPr txBox="1"/>
          <p:nvPr/>
        </p:nvSpPr>
        <p:spPr>
          <a:xfrm>
            <a:off x="6070750" y="2414375"/>
            <a:ext cx="1102500" cy="1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t>LP制作チーム</a:t>
            </a:r>
            <a:endParaRPr sz="800"/>
          </a:p>
        </p:txBody>
      </p:sp>
      <p:pic>
        <p:nvPicPr>
          <p:cNvPr id="147" name="Google Shape;147;p21"/>
          <p:cNvPicPr preferRelativeResize="0"/>
          <p:nvPr/>
        </p:nvPicPr>
        <p:blipFill>
          <a:blip r:embed="rId3">
            <a:alphaModFix/>
          </a:blip>
          <a:stretch>
            <a:fillRect/>
          </a:stretch>
        </p:blipFill>
        <p:spPr>
          <a:xfrm>
            <a:off x="3669425" y="3683338"/>
            <a:ext cx="1368846" cy="261325"/>
          </a:xfrm>
          <a:prstGeom prst="rect">
            <a:avLst/>
          </a:prstGeom>
          <a:noFill/>
          <a:ln>
            <a:noFill/>
          </a:ln>
        </p:spPr>
      </p:pic>
      <p:sp>
        <p:nvSpPr>
          <p:cNvPr id="148" name="Google Shape;148;p21"/>
          <p:cNvSpPr/>
          <p:nvPr/>
        </p:nvSpPr>
        <p:spPr>
          <a:xfrm>
            <a:off x="5186075" y="3683725"/>
            <a:ext cx="825900" cy="12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txBox="1"/>
          <p:nvPr/>
        </p:nvSpPr>
        <p:spPr>
          <a:xfrm>
            <a:off x="5328875" y="3483150"/>
            <a:ext cx="540300" cy="1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900"/>
              <a:t>依頼</a:t>
            </a:r>
            <a:endParaRPr sz="900"/>
          </a:p>
        </p:txBody>
      </p:sp>
      <p:sp>
        <p:nvSpPr>
          <p:cNvPr id="150" name="Google Shape;150;p21"/>
          <p:cNvSpPr txBox="1"/>
          <p:nvPr/>
        </p:nvSpPr>
        <p:spPr>
          <a:xfrm>
            <a:off x="3626850" y="3454500"/>
            <a:ext cx="1102500" cy="2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900"/>
              <a:t>就活カフェ事業</a:t>
            </a:r>
            <a:endParaRPr sz="900"/>
          </a:p>
        </p:txBody>
      </p:sp>
      <p:sp>
        <p:nvSpPr>
          <p:cNvPr id="151" name="Google Shape;151;p21"/>
          <p:cNvSpPr/>
          <p:nvPr/>
        </p:nvSpPr>
        <p:spPr>
          <a:xfrm rot="10800000">
            <a:off x="3747000" y="4060525"/>
            <a:ext cx="1158000" cy="261300"/>
          </a:xfrm>
          <a:prstGeom prst="wedgeRoundRectCallout">
            <a:avLst>
              <a:gd fmla="val -20833" name="adj1"/>
              <a:gd fmla="val 62500"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txBox="1"/>
          <p:nvPr/>
        </p:nvSpPr>
        <p:spPr>
          <a:xfrm>
            <a:off x="3774750" y="4001925"/>
            <a:ext cx="11025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t>ページのアクセス数を増やして欲しいなぁ</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