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522a5d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522a5d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f67ffc9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f67ffc9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a9f6bbf5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a9f6bbf5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f67ffc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bf67ffc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a9f6bbf5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a9f6bbf5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bf67ffc9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bf67ffc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a9f6bbf5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a9f6bbf5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0838be9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0838be9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baae8f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baae8f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0838be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0838be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a9f6bbf5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a9f6bbf5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9fd2583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9fd2583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a9f6bb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a9f6bb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22a5d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22a5d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f67ffc9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f67ffc9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f67ffc9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f67ffc9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9f6bbf5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9f6bbf5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9f6bbf5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9f6bbf5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f67ffc9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f67ffc9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9f6bbf5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9f6bbf5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64800"/>
          </a:xfrm>
          <a:prstGeom prst="rect">
            <a:avLst/>
          </a:prstGeom>
          <a:solidFill>
            <a:srgbClr val="FFFFFF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266875" y="1513950"/>
            <a:ext cx="6228000" cy="16947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57425" y="1965900"/>
            <a:ext cx="4592700" cy="7908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200">
                <a:solidFill>
                  <a:srgbClr val="FFFFFF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コマンドについて</a:t>
            </a:r>
            <a:endParaRPr b="1" sz="4200">
              <a:solidFill>
                <a:srgbClr val="FFFFFF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148800" y="228900"/>
            <a:ext cx="8846400" cy="4914600"/>
            <a:chOff x="169475" y="228900"/>
            <a:chExt cx="8846400" cy="4914600"/>
          </a:xfrm>
        </p:grpSpPr>
        <p:sp>
          <p:nvSpPr>
            <p:cNvPr id="203" name="Google Shape;203;p22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22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2"/>
            <p:cNvCxnSpPr/>
            <p:nvPr/>
          </p:nvCxnSpPr>
          <p:spPr>
            <a:xfrm>
              <a:off x="1453750" y="3236500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 rot="10800000">
              <a:off x="3094563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22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9692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2"/>
          <p:cNvSpPr/>
          <p:nvPr/>
        </p:nvSpPr>
        <p:spPr>
          <a:xfrm>
            <a:off x="2610063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2"/>
          <p:cNvSpPr/>
          <p:nvPr/>
        </p:nvSpPr>
        <p:spPr>
          <a:xfrm>
            <a:off x="431950" y="4234300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2"/>
          <p:cNvSpPr/>
          <p:nvPr/>
        </p:nvSpPr>
        <p:spPr>
          <a:xfrm>
            <a:off x="11633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22"/>
          <p:cNvSpPr/>
          <p:nvPr/>
        </p:nvSpPr>
        <p:spPr>
          <a:xfrm>
            <a:off x="19382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22"/>
          <p:cNvSpPr txBox="1"/>
          <p:nvPr/>
        </p:nvSpPr>
        <p:spPr>
          <a:xfrm>
            <a:off x="439125" y="424800"/>
            <a:ext cx="2802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②</a:t>
            </a: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 ls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218" name="Google Shape;218;p22"/>
          <p:cNvCxnSpPr>
            <a:stCxn id="210" idx="3"/>
            <a:endCxn id="209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>
            <a:stCxn id="209" idx="3"/>
            <a:endCxn id="211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08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>
            <a:endCxn id="209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" name="Google Shape;225;p22"/>
          <p:cNvGrpSpPr/>
          <p:nvPr/>
        </p:nvGrpSpPr>
        <p:grpSpPr>
          <a:xfrm>
            <a:off x="690432" y="3941911"/>
            <a:ext cx="1526654" cy="284686"/>
            <a:chOff x="1453750" y="3067650"/>
            <a:chExt cx="2392500" cy="338750"/>
          </a:xfrm>
        </p:grpSpPr>
        <p:cxnSp>
          <p:nvCxnSpPr>
            <p:cNvPr id="226" name="Google Shape;226;p22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2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2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2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2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22"/>
          <p:cNvSpPr txBox="1"/>
          <p:nvPr/>
        </p:nvSpPr>
        <p:spPr>
          <a:xfrm>
            <a:off x="5578050" y="1612125"/>
            <a:ext cx="134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中身の確認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1657150" y="2316750"/>
            <a:ext cx="5929200" cy="966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219750" y="2090625"/>
            <a:ext cx="342600" cy="3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512050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の中身の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ls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cd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⑥ファイルの消去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⑧1つ上の階層に戻る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4"/>
          <p:cNvGrpSpPr/>
          <p:nvPr/>
        </p:nvGrpSpPr>
        <p:grpSpPr>
          <a:xfrm>
            <a:off x="148800" y="228900"/>
            <a:ext cx="8846400" cy="4914600"/>
            <a:chOff x="169475" y="228900"/>
            <a:chExt cx="8846400" cy="4914600"/>
          </a:xfrm>
        </p:grpSpPr>
        <p:sp>
          <p:nvSpPr>
            <p:cNvPr id="246" name="Google Shape;246;p24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4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4"/>
            <p:cNvCxnSpPr/>
            <p:nvPr/>
          </p:nvCxnSpPr>
          <p:spPr>
            <a:xfrm>
              <a:off x="1453750" y="3236500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4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4"/>
            <p:cNvCxnSpPr/>
            <p:nvPr/>
          </p:nvCxnSpPr>
          <p:spPr>
            <a:xfrm rot="10800000">
              <a:off x="3094563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p24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9692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4"/>
          <p:cNvSpPr/>
          <p:nvPr/>
        </p:nvSpPr>
        <p:spPr>
          <a:xfrm>
            <a:off x="2610063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4"/>
          <p:cNvSpPr/>
          <p:nvPr/>
        </p:nvSpPr>
        <p:spPr>
          <a:xfrm>
            <a:off x="431950" y="4234300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24"/>
          <p:cNvSpPr/>
          <p:nvPr/>
        </p:nvSpPr>
        <p:spPr>
          <a:xfrm>
            <a:off x="11633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4"/>
          <p:cNvSpPr/>
          <p:nvPr/>
        </p:nvSpPr>
        <p:spPr>
          <a:xfrm>
            <a:off x="19382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24"/>
          <p:cNvSpPr txBox="1"/>
          <p:nvPr/>
        </p:nvSpPr>
        <p:spPr>
          <a:xfrm>
            <a:off x="439125" y="424800"/>
            <a:ext cx="2802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③</a:t>
            </a: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 </a:t>
            </a: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cd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261" name="Google Shape;261;p24"/>
          <p:cNvCxnSpPr>
            <a:stCxn id="253" idx="3"/>
            <a:endCxn id="252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4"/>
          <p:cNvCxnSpPr>
            <a:stCxn id="252" idx="3"/>
            <a:endCxn id="254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>
            <a:stCxn id="251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>
            <a:endCxn id="252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" name="Google Shape;268;p24"/>
          <p:cNvGrpSpPr/>
          <p:nvPr/>
        </p:nvGrpSpPr>
        <p:grpSpPr>
          <a:xfrm>
            <a:off x="690432" y="3941911"/>
            <a:ext cx="1526654" cy="284686"/>
            <a:chOff x="1453750" y="3067650"/>
            <a:chExt cx="2392500" cy="338750"/>
          </a:xfrm>
        </p:grpSpPr>
        <p:cxnSp>
          <p:nvCxnSpPr>
            <p:cNvPr id="269" name="Google Shape;269;p24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4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4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4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4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Google Shape;274;p24"/>
          <p:cNvSpPr txBox="1"/>
          <p:nvPr/>
        </p:nvSpPr>
        <p:spPr>
          <a:xfrm>
            <a:off x="2140575" y="1759425"/>
            <a:ext cx="927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移動する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75" name="Google Shape;275;p24"/>
          <p:cNvSpPr/>
          <p:nvPr/>
        </p:nvSpPr>
        <p:spPr>
          <a:xfrm rot="10800000">
            <a:off x="2432050" y="2214484"/>
            <a:ext cx="1203900" cy="27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512050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の中身の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ls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cd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mkdir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⑥ファイルの消去　</a:t>
            </a:r>
            <a:endParaRPr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⑧1つ上の階層に戻る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6"/>
          <p:cNvGrpSpPr/>
          <p:nvPr/>
        </p:nvGrpSpPr>
        <p:grpSpPr>
          <a:xfrm>
            <a:off x="169475" y="228900"/>
            <a:ext cx="8846400" cy="4914600"/>
            <a:chOff x="169475" y="228900"/>
            <a:chExt cx="8846400" cy="4914600"/>
          </a:xfrm>
        </p:grpSpPr>
        <p:sp>
          <p:nvSpPr>
            <p:cNvPr id="288" name="Google Shape;288;p26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Google Shape;289;p26"/>
            <p:cNvCxnSpPr>
              <a:stCxn id="290" idx="2"/>
            </p:cNvCxnSpPr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6"/>
            <p:cNvCxnSpPr>
              <a:stCxn id="293" idx="0"/>
            </p:cNvCxnSpPr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6"/>
            <p:cNvCxnSpPr>
              <a:stCxn id="295" idx="0"/>
            </p:cNvCxnSpPr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6"/>
            <p:cNvCxnSpPr>
              <a:stCxn id="297" idx="0"/>
            </p:cNvCxnSpPr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8" name="Google Shape;298;p26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9692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26"/>
          <p:cNvSpPr/>
          <p:nvPr/>
        </p:nvSpPr>
        <p:spPr>
          <a:xfrm>
            <a:off x="2119725" y="34064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6"/>
          <p:cNvSpPr/>
          <p:nvPr/>
        </p:nvSpPr>
        <p:spPr>
          <a:xfrm>
            <a:off x="431950" y="4234300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26"/>
          <p:cNvSpPr/>
          <p:nvPr/>
        </p:nvSpPr>
        <p:spPr>
          <a:xfrm>
            <a:off x="11633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3" name="Google Shape;303;p26"/>
          <p:cNvSpPr/>
          <p:nvPr/>
        </p:nvSpPr>
        <p:spPr>
          <a:xfrm>
            <a:off x="19382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26"/>
          <p:cNvSpPr txBox="1"/>
          <p:nvPr/>
        </p:nvSpPr>
        <p:spPr>
          <a:xfrm>
            <a:off x="439125" y="424800"/>
            <a:ext cx="2802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④ mkdir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33581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6"/>
          <p:cNvSpPr/>
          <p:nvPr/>
        </p:nvSpPr>
        <p:spPr>
          <a:xfrm>
            <a:off x="4472075" y="3509175"/>
            <a:ext cx="493800" cy="33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4965875" y="3464400"/>
            <a:ext cx="22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ディレクトリ</a:t>
            </a: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を新規作成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307" name="Google Shape;307;p26"/>
          <p:cNvCxnSpPr>
            <a:stCxn id="290" idx="3"/>
            <a:endCxn id="299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>
            <a:stCxn id="299" idx="3"/>
            <a:endCxn id="300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>
            <a:stCxn id="298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6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6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6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6"/>
          <p:cNvCxnSpPr>
            <a:endCxn id="299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4" name="Google Shape;314;p26"/>
          <p:cNvGrpSpPr/>
          <p:nvPr/>
        </p:nvGrpSpPr>
        <p:grpSpPr>
          <a:xfrm>
            <a:off x="690432" y="3941911"/>
            <a:ext cx="1526654" cy="284686"/>
            <a:chOff x="1453750" y="3067650"/>
            <a:chExt cx="2392500" cy="338750"/>
          </a:xfrm>
        </p:grpSpPr>
        <p:cxnSp>
          <p:nvCxnSpPr>
            <p:cNvPr id="315" name="Google Shape;315;p26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6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6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6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6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512050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の中身の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ls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cd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mkdir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　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touch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(ファイル名)</a:t>
            </a:r>
            <a:endParaRPr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⑥ファイルの消去　</a:t>
            </a:r>
            <a:endParaRPr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⑧1つ上の階層に戻る</a:t>
            </a:r>
            <a:endParaRPr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8"/>
          <p:cNvGrpSpPr/>
          <p:nvPr/>
        </p:nvGrpSpPr>
        <p:grpSpPr>
          <a:xfrm>
            <a:off x="148800" y="114450"/>
            <a:ext cx="8846400" cy="4914600"/>
            <a:chOff x="169475" y="228900"/>
            <a:chExt cx="8846400" cy="4914600"/>
          </a:xfrm>
        </p:grpSpPr>
        <p:sp>
          <p:nvSpPr>
            <p:cNvPr id="332" name="Google Shape;332;p28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28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28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8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8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8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8" name="Google Shape;338;p28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969250" y="3289075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28"/>
          <p:cNvSpPr/>
          <p:nvPr/>
        </p:nvSpPr>
        <p:spPr>
          <a:xfrm>
            <a:off x="2119725" y="3289075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8"/>
          <p:cNvSpPr/>
          <p:nvPr/>
        </p:nvSpPr>
        <p:spPr>
          <a:xfrm>
            <a:off x="431950" y="4109275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28"/>
          <p:cNvSpPr/>
          <p:nvPr/>
        </p:nvSpPr>
        <p:spPr>
          <a:xfrm>
            <a:off x="1185100" y="4109275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28"/>
          <p:cNvSpPr/>
          <p:nvPr/>
        </p:nvSpPr>
        <p:spPr>
          <a:xfrm>
            <a:off x="1938250" y="4109275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28"/>
          <p:cNvSpPr txBox="1"/>
          <p:nvPr/>
        </p:nvSpPr>
        <p:spPr>
          <a:xfrm>
            <a:off x="237275" y="191300"/>
            <a:ext cx="2802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⑤</a:t>
            </a: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 touch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3358150" y="3289075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8"/>
          <p:cNvSpPr/>
          <p:nvPr/>
        </p:nvSpPr>
        <p:spPr>
          <a:xfrm>
            <a:off x="3595750" y="4109275"/>
            <a:ext cx="493800" cy="535500"/>
          </a:xfrm>
          <a:prstGeom prst="rect">
            <a:avLst/>
          </a:prstGeom>
          <a:solidFill>
            <a:srgbClr val="9FC5E8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50" name="Google Shape;350;p28"/>
          <p:cNvCxnSpPr>
            <a:stCxn id="348" idx="2"/>
            <a:endCxn id="349" idx="0"/>
          </p:cNvCxnSpPr>
          <p:nvPr/>
        </p:nvCxnSpPr>
        <p:spPr>
          <a:xfrm>
            <a:off x="3842650" y="38245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8"/>
          <p:cNvSpPr/>
          <p:nvPr/>
        </p:nvSpPr>
        <p:spPr>
          <a:xfrm>
            <a:off x="4228475" y="4211425"/>
            <a:ext cx="493800" cy="33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4764575" y="4174975"/>
            <a:ext cx="1786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ファイルを新規作成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353" name="Google Shape;353;p28"/>
          <p:cNvCxnSpPr>
            <a:stCxn id="340" idx="3"/>
            <a:endCxn id="339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8"/>
          <p:cNvCxnSpPr>
            <a:stCxn id="339" idx="3"/>
            <a:endCxn id="341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8"/>
          <p:cNvCxnSpPr>
            <a:stCxn id="338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8"/>
          <p:cNvCxnSpPr>
            <a:endCxn id="339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0" name="Google Shape;360;p28"/>
          <p:cNvGrpSpPr/>
          <p:nvPr/>
        </p:nvGrpSpPr>
        <p:grpSpPr>
          <a:xfrm>
            <a:off x="690432" y="3824586"/>
            <a:ext cx="1526654" cy="284686"/>
            <a:chOff x="1453750" y="3067650"/>
            <a:chExt cx="2392500" cy="338750"/>
          </a:xfrm>
        </p:grpSpPr>
        <p:cxnSp>
          <p:nvCxnSpPr>
            <p:cNvPr id="361" name="Google Shape;361;p28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8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8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8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8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520475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の中身の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ls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cd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mkdir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touch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(ファイル名)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   ⑥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ファイルの消去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rm_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(ファイル名)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rm_-r_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18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⑧1つ上の階層に戻る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　　　　　　　　　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79" name="Google Shape;379;p30"/>
          <p:cNvSpPr txBox="1"/>
          <p:nvPr/>
        </p:nvSpPr>
        <p:spPr>
          <a:xfrm>
            <a:off x="520475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の中身の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ls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cd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mkdir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touch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(ファイル名)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   ⑥ファイルの消去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rm_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(ファイル名)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rm_-r_</a:t>
            </a: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(ディレクトリ名)</a:t>
            </a:r>
            <a:endParaRPr sz="18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⑧1つ上の階層に戻る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cd_..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　　　　　　　　　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31"/>
          <p:cNvGrpSpPr/>
          <p:nvPr/>
        </p:nvGrpSpPr>
        <p:grpSpPr>
          <a:xfrm>
            <a:off x="148800" y="114450"/>
            <a:ext cx="8846400" cy="4914600"/>
            <a:chOff x="169475" y="228900"/>
            <a:chExt cx="8846400" cy="4914600"/>
          </a:xfrm>
        </p:grpSpPr>
        <p:sp>
          <p:nvSpPr>
            <p:cNvPr id="385" name="Google Shape;385;p31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31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31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31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31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1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1" name="Google Shape;391;p31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969250" y="3289075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1"/>
          <p:cNvSpPr/>
          <p:nvPr/>
        </p:nvSpPr>
        <p:spPr>
          <a:xfrm>
            <a:off x="2119725" y="3289075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31"/>
          <p:cNvSpPr/>
          <p:nvPr/>
        </p:nvSpPr>
        <p:spPr>
          <a:xfrm>
            <a:off x="431950" y="4109275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31"/>
          <p:cNvSpPr/>
          <p:nvPr/>
        </p:nvSpPr>
        <p:spPr>
          <a:xfrm>
            <a:off x="1185100" y="4109275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31"/>
          <p:cNvSpPr/>
          <p:nvPr/>
        </p:nvSpPr>
        <p:spPr>
          <a:xfrm>
            <a:off x="1938250" y="4109275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0" name="Google Shape;400;p31"/>
          <p:cNvSpPr txBox="1"/>
          <p:nvPr/>
        </p:nvSpPr>
        <p:spPr>
          <a:xfrm>
            <a:off x="237275" y="191300"/>
            <a:ext cx="2802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⑤ cd ..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01" name="Google Shape;401;p31"/>
          <p:cNvSpPr/>
          <p:nvPr/>
        </p:nvSpPr>
        <p:spPr>
          <a:xfrm>
            <a:off x="3358150" y="3289075"/>
            <a:ext cx="969000" cy="535500"/>
          </a:xfrm>
          <a:prstGeom prst="rect">
            <a:avLst/>
          </a:prstGeom>
          <a:solidFill>
            <a:srgbClr val="F6B26B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p31"/>
          <p:cNvSpPr/>
          <p:nvPr/>
        </p:nvSpPr>
        <p:spPr>
          <a:xfrm>
            <a:off x="3595750" y="4109275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03" name="Google Shape;403;p31"/>
          <p:cNvCxnSpPr>
            <a:stCxn id="401" idx="2"/>
            <a:endCxn id="402" idx="0"/>
          </p:cNvCxnSpPr>
          <p:nvPr/>
        </p:nvCxnSpPr>
        <p:spPr>
          <a:xfrm>
            <a:off x="3842650" y="38245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1"/>
          <p:cNvCxnSpPr>
            <a:stCxn id="393" idx="3"/>
            <a:endCxn id="392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1"/>
          <p:cNvCxnSpPr>
            <a:stCxn id="392" idx="3"/>
            <a:endCxn id="394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1"/>
          <p:cNvCxnSpPr>
            <a:stCxn id="391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1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1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1"/>
          <p:cNvCxnSpPr>
            <a:endCxn id="392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1" name="Google Shape;411;p31"/>
          <p:cNvGrpSpPr/>
          <p:nvPr/>
        </p:nvGrpSpPr>
        <p:grpSpPr>
          <a:xfrm>
            <a:off x="690432" y="3824586"/>
            <a:ext cx="1526654" cy="284686"/>
            <a:chOff x="1453750" y="3067650"/>
            <a:chExt cx="2392500" cy="338750"/>
          </a:xfrm>
        </p:grpSpPr>
        <p:cxnSp>
          <p:nvCxnSpPr>
            <p:cNvPr id="412" name="Google Shape;412;p31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31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31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31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31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7" name="Google Shape;417;p31"/>
          <p:cNvSpPr/>
          <p:nvPr/>
        </p:nvSpPr>
        <p:spPr>
          <a:xfrm flipH="1" rot="-801">
            <a:off x="2513025" y="3004527"/>
            <a:ext cx="1287600" cy="284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 txBox="1"/>
          <p:nvPr/>
        </p:nvSpPr>
        <p:spPr>
          <a:xfrm>
            <a:off x="4391050" y="3388675"/>
            <a:ext cx="1246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1つ</a:t>
            </a:r>
            <a:r>
              <a:rPr lang="ja"/>
              <a:t>上に戻る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3200" y="210850"/>
            <a:ext cx="6352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ターミナルを使ってみよう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42875" y="1055400"/>
            <a:ext cx="7386900" cy="4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・コマンドと呼ばれる命令文を用いて、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パソコンに</a:t>
            </a: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命令を送れるツール</a:t>
            </a: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のこと。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・パソコンの操作や設定を行うことができる。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・エンジニアっぽい黒い画面のこと。</a:t>
            </a:r>
            <a:endParaRPr sz="18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3679"/>
          <a:stretch/>
        </p:blipFill>
        <p:spPr>
          <a:xfrm>
            <a:off x="5302675" y="2831200"/>
            <a:ext cx="3321325" cy="20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 txBox="1"/>
          <p:nvPr/>
        </p:nvSpPr>
        <p:spPr>
          <a:xfrm>
            <a:off x="237275" y="191300"/>
            <a:ext cx="2802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課題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169475" y="723300"/>
            <a:ext cx="8898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図の構造でディレクトリやファイルを</a:t>
            </a: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Desktop上に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作成してください。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3826126" y="1597750"/>
            <a:ext cx="1438800" cy="54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5339647" y="3107388"/>
            <a:ext cx="1182600" cy="54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img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4036788" y="3107388"/>
            <a:ext cx="1070400" cy="544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css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2691950" y="3107388"/>
            <a:ext cx="1112400" cy="54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index.html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3438808" y="2403510"/>
            <a:ext cx="2213700" cy="442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ご自身のお名前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431" name="Google Shape;431;p32"/>
          <p:cNvCxnSpPr>
            <a:stCxn id="426" idx="2"/>
            <a:endCxn id="430" idx="0"/>
          </p:cNvCxnSpPr>
          <p:nvPr/>
        </p:nvCxnSpPr>
        <p:spPr>
          <a:xfrm>
            <a:off x="4545526" y="2142250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2"/>
          <p:cNvCxnSpPr>
            <a:stCxn id="430" idx="2"/>
          </p:cNvCxnSpPr>
          <p:nvPr/>
        </p:nvCxnSpPr>
        <p:spPr>
          <a:xfrm>
            <a:off x="4545658" y="284601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2"/>
          <p:cNvCxnSpPr/>
          <p:nvPr/>
        </p:nvCxnSpPr>
        <p:spPr>
          <a:xfrm>
            <a:off x="3248150" y="2975200"/>
            <a:ext cx="26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2"/>
          <p:cNvCxnSpPr/>
          <p:nvPr/>
        </p:nvCxnSpPr>
        <p:spPr>
          <a:xfrm rot="10800000">
            <a:off x="3248150" y="298049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2"/>
          <p:cNvCxnSpPr/>
          <p:nvPr/>
        </p:nvCxnSpPr>
        <p:spPr>
          <a:xfrm rot="10800000">
            <a:off x="5930961" y="297919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2"/>
          <p:cNvCxnSpPr/>
          <p:nvPr/>
        </p:nvCxnSpPr>
        <p:spPr>
          <a:xfrm rot="10800000">
            <a:off x="4545661" y="298187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2"/>
          <p:cNvCxnSpPr/>
          <p:nvPr/>
        </p:nvCxnSpPr>
        <p:spPr>
          <a:xfrm>
            <a:off x="4545651" y="3651900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32"/>
          <p:cNvSpPr/>
          <p:nvPr/>
        </p:nvSpPr>
        <p:spPr>
          <a:xfrm>
            <a:off x="4036475" y="3913288"/>
            <a:ext cx="1112400" cy="54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HiraKakuPro-W3"/>
                <a:ea typeface="HiraKakuPro-W3"/>
                <a:cs typeface="HiraKakuPro-W3"/>
                <a:sym typeface="HiraKakuPro-W3"/>
              </a:rPr>
              <a:t>style.css</a:t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grpSp>
        <p:nvGrpSpPr>
          <p:cNvPr id="439" name="Google Shape;439;p32"/>
          <p:cNvGrpSpPr/>
          <p:nvPr/>
        </p:nvGrpSpPr>
        <p:grpSpPr>
          <a:xfrm>
            <a:off x="404452" y="3980094"/>
            <a:ext cx="2179100" cy="776441"/>
            <a:chOff x="5874850" y="3658200"/>
            <a:chExt cx="2680650" cy="955150"/>
          </a:xfrm>
        </p:grpSpPr>
        <p:sp>
          <p:nvSpPr>
            <p:cNvPr id="440" name="Google Shape;440;p32"/>
            <p:cNvSpPr/>
            <p:nvPr/>
          </p:nvSpPr>
          <p:spPr>
            <a:xfrm>
              <a:off x="5874850" y="3658200"/>
              <a:ext cx="493800" cy="441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874850" y="4171750"/>
              <a:ext cx="493800" cy="4416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32"/>
            <p:cNvSpPr txBox="1"/>
            <p:nvPr/>
          </p:nvSpPr>
          <p:spPr>
            <a:xfrm>
              <a:off x="6421000" y="3698000"/>
              <a:ext cx="2134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‥ディレクトリ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443" name="Google Shape;443;p32"/>
            <p:cNvSpPr txBox="1"/>
            <p:nvPr/>
          </p:nvSpPr>
          <p:spPr>
            <a:xfrm>
              <a:off x="6421000" y="4201300"/>
              <a:ext cx="2134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‥ファイル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45400" y="227800"/>
            <a:ext cx="6096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ターミナル</a:t>
            </a: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を使う前に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0400" y="890800"/>
            <a:ext cx="3846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HiraKakuPro-W3"/>
                <a:ea typeface="HiraKakuPro-W3"/>
                <a:cs typeface="HiraKakuPro-W3"/>
                <a:sym typeface="HiraKakuPro-W3"/>
              </a:rPr>
              <a:t>◯ディレクトリとは</a:t>
            </a:r>
            <a:endParaRPr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30400" y="1448500"/>
            <a:ext cx="8407500" cy="3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000000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・フォルダと呼ばれているもの</a:t>
            </a: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・ファイルをまとめ、整理するためのもの。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75" y="2214577"/>
            <a:ext cx="4788450" cy="283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148800" y="228900"/>
            <a:ext cx="8846400" cy="4914600"/>
            <a:chOff x="169475" y="228900"/>
            <a:chExt cx="8846400" cy="4914600"/>
          </a:xfrm>
        </p:grpSpPr>
        <p:sp>
          <p:nvSpPr>
            <p:cNvPr id="79" name="Google Shape;79;p16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6"/>
            <p:cNvCxnSpPr/>
            <p:nvPr/>
          </p:nvCxnSpPr>
          <p:spPr>
            <a:xfrm>
              <a:off x="1453750" y="3236500"/>
              <a:ext cx="230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6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 rot="10800000">
              <a:off x="3755938" y="32365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" name="Google Shape;84;p16"/>
          <p:cNvSpPr/>
          <p:nvPr/>
        </p:nvSpPr>
        <p:spPr>
          <a:xfrm>
            <a:off x="3358150" y="578100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86" name="Google Shape;86;p16"/>
          <p:cNvCxnSpPr>
            <a:stCxn id="84" idx="2"/>
            <a:endCxn id="85" idx="0"/>
          </p:cNvCxnSpPr>
          <p:nvPr/>
        </p:nvCxnSpPr>
        <p:spPr>
          <a:xfrm>
            <a:off x="4391050" y="1113600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レポート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9692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経済学</a:t>
            </a:r>
            <a:endParaRPr sz="1800"/>
          </a:p>
        </p:txBody>
      </p:sp>
      <p:sp>
        <p:nvSpPr>
          <p:cNvPr id="91" name="Google Shape;91;p16"/>
          <p:cNvSpPr/>
          <p:nvPr/>
        </p:nvSpPr>
        <p:spPr>
          <a:xfrm>
            <a:off x="3242463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経営学</a:t>
            </a:r>
            <a:endParaRPr sz="1800"/>
          </a:p>
        </p:txBody>
      </p:sp>
      <p:sp>
        <p:nvSpPr>
          <p:cNvPr id="92" name="Google Shape;92;p16"/>
          <p:cNvSpPr/>
          <p:nvPr/>
        </p:nvSpPr>
        <p:spPr>
          <a:xfrm>
            <a:off x="286675" y="4234300"/>
            <a:ext cx="1239600" cy="31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中間レポート</a:t>
            </a:r>
            <a:endParaRPr sz="1100"/>
          </a:p>
        </p:txBody>
      </p:sp>
      <p:sp>
        <p:nvSpPr>
          <p:cNvPr id="93" name="Google Shape;93;p16"/>
          <p:cNvSpPr/>
          <p:nvPr/>
        </p:nvSpPr>
        <p:spPr>
          <a:xfrm>
            <a:off x="1728550" y="4234300"/>
            <a:ext cx="1239600" cy="31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期末レポート</a:t>
            </a:r>
            <a:endParaRPr sz="1100"/>
          </a:p>
        </p:txBody>
      </p:sp>
      <p:cxnSp>
        <p:nvCxnSpPr>
          <p:cNvPr id="94" name="Google Shape;94;p16"/>
          <p:cNvCxnSpPr>
            <a:stCxn id="88" idx="3"/>
            <a:endCxn id="87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7" idx="3"/>
            <a:endCxn id="89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85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endCxn id="87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453750" y="3934211"/>
            <a:ext cx="0" cy="1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01025" y="4084250"/>
            <a:ext cx="15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2389114" y="4083575"/>
            <a:ext cx="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 rot="10800000">
            <a:off x="807332" y="4083575"/>
            <a:ext cx="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/>
          <p:nvPr/>
        </p:nvSpPr>
        <p:spPr>
          <a:xfrm>
            <a:off x="375775" y="539950"/>
            <a:ext cx="2444100" cy="1050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latin typeface="HiraKakuPro-W3"/>
                <a:ea typeface="HiraKakuPro-W3"/>
                <a:cs typeface="HiraKakuPro-W3"/>
                <a:sym typeface="HiraKakuPro-W3"/>
              </a:rPr>
              <a:t>ツリー構造</a:t>
            </a:r>
            <a:endParaRPr b="1" sz="24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7"/>
          <p:cNvGrpSpPr/>
          <p:nvPr/>
        </p:nvGrpSpPr>
        <p:grpSpPr>
          <a:xfrm>
            <a:off x="148800" y="228900"/>
            <a:ext cx="8846400" cy="4914600"/>
            <a:chOff x="169475" y="228900"/>
            <a:chExt cx="8846400" cy="4914600"/>
          </a:xfrm>
        </p:grpSpPr>
        <p:sp>
          <p:nvSpPr>
            <p:cNvPr id="111" name="Google Shape;111;p17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2" name="Google Shape;112;p17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1453750" y="3236500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/>
            <p:nvPr/>
          </p:nvCxnSpPr>
          <p:spPr>
            <a:xfrm rot="10800000">
              <a:off x="3094563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" name="Google Shape;116;p17"/>
          <p:cNvSpPr/>
          <p:nvPr/>
        </p:nvSpPr>
        <p:spPr>
          <a:xfrm>
            <a:off x="3358150" y="1141950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681100" y="2532150"/>
            <a:ext cx="15267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9692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17"/>
          <p:cNvSpPr/>
          <p:nvPr/>
        </p:nvSpPr>
        <p:spPr>
          <a:xfrm>
            <a:off x="2610063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7"/>
          <p:cNvSpPr/>
          <p:nvPr/>
        </p:nvSpPr>
        <p:spPr>
          <a:xfrm>
            <a:off x="431950" y="4234300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7"/>
          <p:cNvSpPr/>
          <p:nvPr/>
        </p:nvSpPr>
        <p:spPr>
          <a:xfrm>
            <a:off x="11633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7"/>
          <p:cNvSpPr/>
          <p:nvPr/>
        </p:nvSpPr>
        <p:spPr>
          <a:xfrm>
            <a:off x="19382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25" name="Google Shape;125;p17"/>
          <p:cNvCxnSpPr>
            <a:stCxn id="118" idx="3"/>
            <a:endCxn id="117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17" idx="3"/>
            <a:endCxn id="119" idx="1"/>
          </p:cNvCxnSpPr>
          <p:nvPr/>
        </p:nvCxnSpPr>
        <p:spPr>
          <a:xfrm>
            <a:off x="5207800" y="2799900"/>
            <a:ext cx="21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4444450" y="1677450"/>
            <a:ext cx="0" cy="8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2610075" y="21652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rot="10800000">
            <a:off x="2604222" y="215863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 rot="10800000">
            <a:off x="6251561" y="215864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" name="Google Shape;131;p17"/>
          <p:cNvGrpSpPr/>
          <p:nvPr/>
        </p:nvGrpSpPr>
        <p:grpSpPr>
          <a:xfrm>
            <a:off x="690432" y="3941911"/>
            <a:ext cx="1526654" cy="284686"/>
            <a:chOff x="1453750" y="3067650"/>
            <a:chExt cx="2392500" cy="338750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5874850" y="3658200"/>
            <a:ext cx="2680650" cy="955150"/>
            <a:chOff x="5874850" y="3658200"/>
            <a:chExt cx="2680650" cy="955150"/>
          </a:xfrm>
        </p:grpSpPr>
        <p:sp>
          <p:nvSpPr>
            <p:cNvPr id="138" name="Google Shape;138;p17"/>
            <p:cNvSpPr/>
            <p:nvPr/>
          </p:nvSpPr>
          <p:spPr>
            <a:xfrm>
              <a:off x="5874850" y="3658200"/>
              <a:ext cx="493800" cy="441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874850" y="4171750"/>
              <a:ext cx="493800" cy="4416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6421000" y="3698000"/>
              <a:ext cx="2134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‥ディレクトリ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6421000" y="4201300"/>
              <a:ext cx="2134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HiraKakuPro-W3"/>
                  <a:ea typeface="HiraKakuPro-W3"/>
                  <a:cs typeface="HiraKakuPro-W3"/>
                  <a:sym typeface="HiraKakuPro-W3"/>
                </a:rPr>
                <a:t>‥ファイル</a:t>
              </a:r>
              <a:endParaRPr>
                <a:latin typeface="HiraKakuPro-W3"/>
                <a:ea typeface="HiraKakuPro-W3"/>
                <a:cs typeface="HiraKakuPro-W3"/>
                <a:sym typeface="HiraKakuPro-W3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12050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⑥ファイルの消去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⑧1つ上の階層に戻る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12050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</a:t>
            </a: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の中身の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確認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⑥ファイルの消去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⑧1つ上の階層に戻る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>
            <a:off x="148800" y="228900"/>
            <a:ext cx="8846400" cy="4914600"/>
            <a:chOff x="169475" y="228900"/>
            <a:chExt cx="8846400" cy="4914600"/>
          </a:xfrm>
        </p:grpSpPr>
        <p:sp>
          <p:nvSpPr>
            <p:cNvPr id="161" name="Google Shape;161;p20"/>
            <p:cNvSpPr/>
            <p:nvPr/>
          </p:nvSpPr>
          <p:spPr>
            <a:xfrm>
              <a:off x="169475" y="228900"/>
              <a:ext cx="8846400" cy="4914600"/>
            </a:xfrm>
            <a:prstGeom prst="roundRect">
              <a:avLst>
                <a:gd fmla="val 4999" name="adj"/>
              </a:avLst>
            </a:prstGeom>
            <a:solidFill>
              <a:srgbClr val="FFFFFF">
                <a:alpha val="961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20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0"/>
            <p:cNvCxnSpPr/>
            <p:nvPr/>
          </p:nvCxnSpPr>
          <p:spPr>
            <a:xfrm>
              <a:off x="1453750" y="3236500"/>
              <a:ext cx="1652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0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0"/>
            <p:cNvCxnSpPr/>
            <p:nvPr/>
          </p:nvCxnSpPr>
          <p:spPr>
            <a:xfrm rot="10800000">
              <a:off x="3094563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20"/>
          <p:cNvSpPr/>
          <p:nvPr/>
        </p:nvSpPr>
        <p:spPr>
          <a:xfrm>
            <a:off x="3358150" y="1555125"/>
            <a:ext cx="2065800" cy="535500"/>
          </a:xfrm>
          <a:prstGeom prst="rect">
            <a:avLst/>
          </a:prstGeom>
          <a:solidFill>
            <a:srgbClr val="F6B26B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programming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368110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Music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850175" y="2532150"/>
            <a:ext cx="15081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Desktop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423950" y="2532150"/>
            <a:ext cx="14199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Pictures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969250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20"/>
          <p:cNvSpPr/>
          <p:nvPr/>
        </p:nvSpPr>
        <p:spPr>
          <a:xfrm>
            <a:off x="2610063" y="3398700"/>
            <a:ext cx="9690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0"/>
          <p:cNvSpPr/>
          <p:nvPr/>
        </p:nvSpPr>
        <p:spPr>
          <a:xfrm>
            <a:off x="431950" y="4234300"/>
            <a:ext cx="493800" cy="535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0"/>
          <p:cNvSpPr/>
          <p:nvPr/>
        </p:nvSpPr>
        <p:spPr>
          <a:xfrm>
            <a:off x="11633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0"/>
          <p:cNvSpPr/>
          <p:nvPr/>
        </p:nvSpPr>
        <p:spPr>
          <a:xfrm>
            <a:off x="1938250" y="4234300"/>
            <a:ext cx="493800" cy="535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0"/>
          <p:cNvSpPr txBox="1"/>
          <p:nvPr/>
        </p:nvSpPr>
        <p:spPr>
          <a:xfrm>
            <a:off x="362950" y="450600"/>
            <a:ext cx="1651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①</a:t>
            </a: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 pwd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176" name="Google Shape;176;p20"/>
          <p:cNvCxnSpPr>
            <a:stCxn id="168" idx="3"/>
            <a:endCxn id="167" idx="1"/>
          </p:cNvCxnSpPr>
          <p:nvPr/>
        </p:nvCxnSpPr>
        <p:spPr>
          <a:xfrm>
            <a:off x="3358275" y="2799900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>
            <a:stCxn id="167" idx="3"/>
            <a:endCxn id="169" idx="1"/>
          </p:cNvCxnSpPr>
          <p:nvPr/>
        </p:nvCxnSpPr>
        <p:spPr>
          <a:xfrm>
            <a:off x="5101000" y="2799900"/>
            <a:ext cx="32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>
            <a:stCxn id="166" idx="2"/>
          </p:cNvCxnSpPr>
          <p:nvPr/>
        </p:nvCxnSpPr>
        <p:spPr>
          <a:xfrm>
            <a:off x="4391050" y="20906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2610075" y="2401300"/>
            <a:ext cx="36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 rot="10800000">
            <a:off x="2604222" y="2398038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 rot="10800000">
            <a:off x="6251561" y="2398043"/>
            <a:ext cx="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>
            <a:endCxn id="167" idx="0"/>
          </p:cNvCxnSpPr>
          <p:nvPr/>
        </p:nvCxnSpPr>
        <p:spPr>
          <a:xfrm>
            <a:off x="4391050" y="2375250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" name="Google Shape;183;p20"/>
          <p:cNvGrpSpPr/>
          <p:nvPr/>
        </p:nvGrpSpPr>
        <p:grpSpPr>
          <a:xfrm>
            <a:off x="690432" y="3941911"/>
            <a:ext cx="1526654" cy="284686"/>
            <a:chOff x="1453750" y="3067650"/>
            <a:chExt cx="2392500" cy="338750"/>
          </a:xfrm>
        </p:grpSpPr>
        <p:cxnSp>
          <p:nvCxnSpPr>
            <p:cNvPr id="184" name="Google Shape;184;p20"/>
            <p:cNvCxnSpPr/>
            <p:nvPr/>
          </p:nvCxnSpPr>
          <p:spPr>
            <a:xfrm>
              <a:off x="2604225" y="306765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1453750" y="3237025"/>
              <a:ext cx="239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0"/>
            <p:cNvCxnSpPr/>
            <p:nvPr/>
          </p:nvCxnSpPr>
          <p:spPr>
            <a:xfrm rot="10800000">
              <a:off x="38426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0"/>
            <p:cNvCxnSpPr/>
            <p:nvPr/>
          </p:nvCxnSpPr>
          <p:spPr>
            <a:xfrm rot="10800000">
              <a:off x="1453750" y="3236400"/>
              <a:ext cx="0" cy="16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 rot="10800000">
              <a:off x="2604225" y="3245300"/>
              <a:ext cx="0" cy="1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0"/>
          <p:cNvSpPr/>
          <p:nvPr/>
        </p:nvSpPr>
        <p:spPr>
          <a:xfrm>
            <a:off x="5630450" y="1657275"/>
            <a:ext cx="439200" cy="33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6210200" y="1599050"/>
            <a:ext cx="969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HiraKakuPro-W3"/>
                <a:ea typeface="HiraKakuPro-W3"/>
                <a:cs typeface="HiraKakuPro-W3"/>
                <a:sym typeface="HiraKakuPro-W3"/>
              </a:rPr>
              <a:t>現在地</a:t>
            </a: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169475" y="132000"/>
            <a:ext cx="8846400" cy="4914600"/>
          </a:xfrm>
          <a:prstGeom prst="roundRect">
            <a:avLst>
              <a:gd fmla="val 4999" name="adj"/>
            </a:avLst>
          </a:prstGeom>
          <a:solidFill>
            <a:srgbClr val="FFFFFF">
              <a:alpha val="96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237275" y="191300"/>
            <a:ext cx="17544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latin typeface="HiraKakuPro-W3"/>
                <a:ea typeface="HiraKakuPro-W3"/>
                <a:cs typeface="HiraKakuPro-W3"/>
                <a:sym typeface="HiraKakuPro-W3"/>
              </a:rPr>
              <a:t>基本操作</a:t>
            </a:r>
            <a:endParaRPr b="1" sz="3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12050" y="746700"/>
            <a:ext cx="8846400" cy="4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＜主な操作一覧＞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①カレントディレクトリの確認　・・・　</a:t>
            </a:r>
            <a:r>
              <a:rPr b="1" lang="ja" sz="2000">
                <a:latin typeface="HiraKakuPro-W3"/>
                <a:ea typeface="HiraKakuPro-W3"/>
                <a:cs typeface="HiraKakuPro-W3"/>
                <a:sym typeface="HiraKakuPro-W3"/>
              </a:rPr>
              <a:t>pwd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②ディレクトリの中身の確認　・・・　</a:t>
            </a:r>
            <a:r>
              <a:rPr b="1"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ls</a:t>
            </a:r>
            <a:endParaRPr b="1"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③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ディレクトリの移動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④ディレクトリの作成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⑤ファイルの作成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⑥ファイルの消去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⑦ディレクトリの消去　</a:t>
            </a:r>
            <a:endParaRPr b="1" sz="2000">
              <a:solidFill>
                <a:schemeClr val="dk1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20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⑧1つ上の階層に戻る</a:t>
            </a:r>
            <a:endParaRPr sz="20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