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0" r:id="rId2"/>
    <p:sldId id="294" r:id="rId3"/>
    <p:sldId id="297" r:id="rId4"/>
    <p:sldId id="298" r:id="rId5"/>
    <p:sldId id="299" r:id="rId6"/>
    <p:sldId id="317" r:id="rId7"/>
    <p:sldId id="300" r:id="rId8"/>
    <p:sldId id="301" r:id="rId9"/>
    <p:sldId id="302" r:id="rId10"/>
    <p:sldId id="303" r:id="rId11"/>
    <p:sldId id="315" r:id="rId12"/>
    <p:sldId id="304" r:id="rId13"/>
    <p:sldId id="316" r:id="rId14"/>
  </p:sldIdLst>
  <p:sldSz cx="1188085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789"/>
  </p:normalViewPr>
  <p:slideViewPr>
    <p:cSldViewPr>
      <p:cViewPr varScale="1">
        <p:scale>
          <a:sx n="111" d="100"/>
          <a:sy n="111" d="100"/>
        </p:scale>
        <p:origin x="1224" y="96"/>
      </p:cViewPr>
      <p:guideLst>
        <p:guide orient="horz" pos="2159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5809" y="1143000"/>
            <a:ext cx="534638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hasCustomPrompt="1"/>
          </p:nvPr>
        </p:nvSpPr>
        <p:spPr>
          <a:xfrm>
            <a:off x="891065" y="2130428"/>
            <a:ext cx="10098722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 hasCustomPrompt="1"/>
          </p:nvPr>
        </p:nvSpPr>
        <p:spPr>
          <a:xfrm>
            <a:off x="1782127" y="3886200"/>
            <a:ext cx="831659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 hasCustomPrompt="1"/>
          </p:nvPr>
        </p:nvSpPr>
        <p:spPr>
          <a:xfrm>
            <a:off x="8613616" y="274641"/>
            <a:ext cx="2673191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>
          <a:xfrm>
            <a:off x="594044" y="274641"/>
            <a:ext cx="7821559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938507" y="4406903"/>
            <a:ext cx="1009872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938507" y="2906713"/>
            <a:ext cx="100987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 hasCustomPrompt="1"/>
          </p:nvPr>
        </p:nvSpPr>
        <p:spPr>
          <a:xfrm>
            <a:off x="594043" y="1600203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6039433" y="1600203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 hasCustomPrompt="1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 hasCustomPrompt="1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594044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>
          <a:xfrm>
            <a:off x="4645084" y="273053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594044" y="1435103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2328731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28731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2328731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94043" y="1600203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594043" y="6356353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4059292" y="6356353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514609" y="6356353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8085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2673891" y="2204864"/>
            <a:ext cx="42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Wise </a:t>
            </a:r>
            <a:r>
              <a:rPr lang="tr-TR" sz="2400" err="1">
                <a:solidFill>
                  <a:schemeClr val="bg1"/>
                </a:solidFill>
                <a:latin typeface="Comic Sans MS" panose="030F0702030302020204" pitchFamily="66" charset="0"/>
              </a:rPr>
              <a:t>Quarter</a:t>
            </a:r>
            <a:r>
              <a:rPr lang="tr-TR" sz="2400">
                <a:solidFill>
                  <a:schemeClr val="bg1"/>
                </a:solidFill>
                <a:latin typeface="Comic Sans MS" panose="030F0702030302020204" pitchFamily="66" charset="0"/>
              </a:rPr>
              <a:t> T130</a:t>
            </a:r>
            <a:endParaRPr lang="tr-TR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717598" y="2823319"/>
            <a:ext cx="57431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en-US" sz="2400">
                <a:solidFill>
                  <a:schemeClr val="bg1"/>
                </a:solidFill>
                <a:latin typeface="Comic Sans MS" panose="030F0702030302020204" pitchFamily="66" charset="0"/>
              </a:rPr>
              <a:t>QA SDET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2772073" y="3429000"/>
            <a:ext cx="23548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04.01</a:t>
            </a:r>
            <a:r>
              <a:rPr lang="tr-TR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tr-T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2024</a:t>
            </a: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71997753-37E5-3DEE-B4D6-D6D55BB4B27B}"/>
              </a:ext>
            </a:extLst>
          </p:cNvPr>
          <p:cNvSpPr txBox="1"/>
          <p:nvPr/>
        </p:nvSpPr>
        <p:spPr>
          <a:xfrm>
            <a:off x="2717597" y="4034681"/>
            <a:ext cx="574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en-US" sz="2000">
                <a:solidFill>
                  <a:schemeClr val="bg1"/>
                </a:solidFill>
                <a:latin typeface="Comic Sans MS" panose="030F0702030302020204" pitchFamily="66" charset="0"/>
              </a:rPr>
              <a:t>JAVASCRIPT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119EC-E6B9-4639-C6AE-BCD25CC35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22EF8D-8908-B144-7260-C92F3CE1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AD720F9-CA1B-F04C-B712-8D7CFC3FFE1B}"/>
              </a:ext>
            </a:extLst>
          </p:cNvPr>
          <p:cNvSpPr txBox="1"/>
          <p:nvPr/>
        </p:nvSpPr>
        <p:spPr>
          <a:xfrm>
            <a:off x="683841" y="1085187"/>
            <a:ext cx="8928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 err="1">
                <a:solidFill>
                  <a:srgbClr val="7030A0"/>
                </a:solidFill>
                <a:latin typeface="Söhne"/>
              </a:rPr>
              <a:t>Arrays</a:t>
            </a:r>
            <a:endParaRPr lang="tr-TR" sz="4400" b="1" dirty="0">
              <a:solidFill>
                <a:srgbClr val="7030A0"/>
              </a:solidFill>
              <a:latin typeface="Söhne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72D893-5388-E036-4975-C6DCB608EF84}"/>
              </a:ext>
            </a:extLst>
          </p:cNvPr>
          <p:cNvSpPr txBox="1"/>
          <p:nvPr/>
        </p:nvSpPr>
        <p:spPr>
          <a:xfrm>
            <a:off x="683841" y="2060848"/>
            <a:ext cx="9649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JavaScript'te</a:t>
            </a:r>
            <a:r>
              <a:rPr lang="tr-TR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bir dizi (</a:t>
            </a:r>
            <a:r>
              <a:rPr lang="tr-TR" sz="28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array</a:t>
            </a:r>
            <a:r>
              <a:rPr lang="tr-TR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), bir dizi veriyi saklamak için kullanılan bir veri yapısıdır. Diziler, sıralı bir liste oluşturmak ve bu listedeki her öğeye bir indeks aracılığıyla erişmek için kullanılır.</a:t>
            </a:r>
          </a:p>
          <a:p>
            <a:endParaRPr lang="tr-TR" dirty="0">
              <a:solidFill>
                <a:srgbClr val="D1D5DB"/>
              </a:solidFill>
              <a:latin typeface="Söhne"/>
            </a:endParaRPr>
          </a:p>
          <a:p>
            <a:endParaRPr lang="tr-TR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tr-TR" sz="2400" b="0" i="0" dirty="0">
                <a:solidFill>
                  <a:srgbClr val="2E95D3"/>
                </a:solidFill>
                <a:effectLst/>
                <a:latin typeface="Söhne Mono"/>
              </a:rPr>
              <a:t>var</a:t>
            </a:r>
            <a:r>
              <a:rPr lang="tr-TR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tr-TR" sz="24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fruits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 = ["</a:t>
            </a:r>
            <a:r>
              <a:rPr lang="tr-TR" sz="2400" b="0" i="0" dirty="0">
                <a:solidFill>
                  <a:srgbClr val="00A67D"/>
                </a:solidFill>
                <a:effectLst/>
                <a:latin typeface="Söhne Mono"/>
              </a:rPr>
              <a:t>Elma"</a:t>
            </a:r>
            <a:r>
              <a:rPr lang="tr-TR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tr-TR" sz="2400" b="0" i="0" dirty="0">
                <a:solidFill>
                  <a:srgbClr val="00A67D"/>
                </a:solidFill>
                <a:effectLst/>
                <a:latin typeface="Söhne Mono"/>
              </a:rPr>
              <a:t>"Armut"</a:t>
            </a:r>
            <a:r>
              <a:rPr lang="tr-TR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tr-TR" sz="2400" b="0" i="0" dirty="0">
                <a:solidFill>
                  <a:srgbClr val="00A67D"/>
                </a:solidFill>
                <a:effectLst/>
                <a:latin typeface="Söhne Mono"/>
              </a:rPr>
              <a:t>"Muz"</a:t>
            </a:r>
            <a:r>
              <a:rPr lang="tr-TR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tr-TR" sz="2400" b="0" i="0" dirty="0">
                <a:solidFill>
                  <a:srgbClr val="00A67D"/>
                </a:solidFill>
                <a:effectLst/>
                <a:latin typeface="Söhne Mono"/>
              </a:rPr>
              <a:t>"Çilek"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]</a:t>
            </a:r>
            <a:r>
              <a:rPr lang="tr-TR" sz="2400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  <a:endParaRPr lang="tr-TR" sz="2400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63CA-F5B6-10C7-715F-45901B0B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744292-D310-05BA-E974-0FA5C2B0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3EE2AA6-CEB2-DCD5-EC5E-E7AF1BE43ECD}"/>
              </a:ext>
            </a:extLst>
          </p:cNvPr>
          <p:cNvSpPr txBox="1"/>
          <p:nvPr/>
        </p:nvSpPr>
        <p:spPr>
          <a:xfrm>
            <a:off x="683841" y="1085187"/>
            <a:ext cx="8928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>
                <a:solidFill>
                  <a:srgbClr val="7030A0"/>
                </a:solidFill>
                <a:latin typeface="Söhne"/>
              </a:rPr>
              <a:t>Operatörler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983E7B2-3E44-E7E3-CE2F-9A39FEDA0199}"/>
              </a:ext>
            </a:extLst>
          </p:cNvPr>
          <p:cNvSpPr txBox="1"/>
          <p:nvPr/>
        </p:nvSpPr>
        <p:spPr>
          <a:xfrm>
            <a:off x="611833" y="2132856"/>
            <a:ext cx="964907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Aritmetik Operatörler</a:t>
            </a:r>
          </a:p>
          <a:p>
            <a:pPr marL="514350" indent="-514350"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AutoNum type="arabicPeriod"/>
            </a:pPr>
            <a:r>
              <a:rPr lang="tr-TR" sz="2800" dirty="0">
                <a:solidFill>
                  <a:srgbClr val="008000"/>
                </a:solidFill>
                <a:latin typeface="Menlo" panose="020B0609030804020204" pitchFamily="49" charset="0"/>
              </a:rPr>
              <a:t>Atama Operatörleri</a:t>
            </a:r>
          </a:p>
          <a:p>
            <a:pPr marL="514350" indent="-514350"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tr-TR" sz="2800" dirty="0">
                <a:solidFill>
                  <a:srgbClr val="008000"/>
                </a:solidFill>
                <a:latin typeface="Menlo" panose="020B0609030804020204" pitchFamily="49" charset="0"/>
              </a:rPr>
              <a:t>Mantıksal Operatörler</a:t>
            </a:r>
          </a:p>
          <a:p>
            <a:pPr marL="342900" indent="-342900">
              <a:buAutoNum type="arabicPeriod"/>
            </a:pPr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173C8-02DD-E0D4-C8F8-7DB666D4C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196D78-60E1-3D16-8750-DF34095D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C8EF65D-3C58-D149-B524-417C9E7C2CA5}"/>
              </a:ext>
            </a:extLst>
          </p:cNvPr>
          <p:cNvSpPr txBox="1"/>
          <p:nvPr/>
        </p:nvSpPr>
        <p:spPr>
          <a:xfrm>
            <a:off x="683841" y="1085187"/>
            <a:ext cx="8928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 err="1">
                <a:solidFill>
                  <a:srgbClr val="7030A0"/>
                </a:solidFill>
                <a:latin typeface="Söhne"/>
              </a:rPr>
              <a:t>Conditional</a:t>
            </a:r>
            <a:r>
              <a:rPr lang="tr-TR" sz="4400" b="1" dirty="0">
                <a:solidFill>
                  <a:srgbClr val="7030A0"/>
                </a:solidFill>
                <a:latin typeface="Söhne"/>
              </a:rPr>
              <a:t> </a:t>
            </a:r>
            <a:r>
              <a:rPr lang="tr-TR" sz="4400" b="1" dirty="0" err="1">
                <a:solidFill>
                  <a:srgbClr val="7030A0"/>
                </a:solidFill>
                <a:latin typeface="Söhne"/>
              </a:rPr>
              <a:t>Statements</a:t>
            </a:r>
            <a:endParaRPr lang="tr-TR" sz="4400" b="1" dirty="0">
              <a:solidFill>
                <a:srgbClr val="7030A0"/>
              </a:solidFill>
              <a:latin typeface="Söhne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ED6A08B-49BB-219A-3ACE-B2869DB1658D}"/>
              </a:ext>
            </a:extLst>
          </p:cNvPr>
          <p:cNvSpPr txBox="1"/>
          <p:nvPr/>
        </p:nvSpPr>
        <p:spPr>
          <a:xfrm>
            <a:off x="611833" y="2132856"/>
            <a:ext cx="964907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tr-TR" sz="28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514350" indent="-514350"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AutoNum type="arabicPeriod"/>
            </a:pPr>
            <a:r>
              <a:rPr lang="tr-TR" sz="2800" dirty="0" err="1">
                <a:solidFill>
                  <a:srgbClr val="008000"/>
                </a:solidFill>
                <a:latin typeface="Menlo" panose="020B0609030804020204" pitchFamily="49" charset="0"/>
              </a:rPr>
              <a:t>If</a:t>
            </a:r>
            <a:r>
              <a:rPr lang="tr-TR" sz="2800" dirty="0">
                <a:solidFill>
                  <a:srgbClr val="008000"/>
                </a:solidFill>
                <a:latin typeface="Menlo" panose="020B0609030804020204" pitchFamily="49" charset="0"/>
              </a:rPr>
              <a:t>-Else</a:t>
            </a:r>
          </a:p>
          <a:p>
            <a:pPr marL="514350" indent="-514350"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tr-TR" sz="2800" dirty="0" err="1">
                <a:solidFill>
                  <a:srgbClr val="008000"/>
                </a:solidFill>
                <a:latin typeface="Menlo" panose="020B0609030804020204" pitchFamily="49" charset="0"/>
              </a:rPr>
              <a:t>If</a:t>
            </a:r>
            <a:r>
              <a:rPr lang="tr-TR" sz="2800" dirty="0">
                <a:solidFill>
                  <a:srgbClr val="008000"/>
                </a:solidFill>
                <a:latin typeface="Menlo" panose="020B0609030804020204" pitchFamily="49" charset="0"/>
              </a:rPr>
              <a:t>-Else-</a:t>
            </a:r>
            <a:r>
              <a:rPr lang="tr-TR" sz="2800" dirty="0" err="1">
                <a:solidFill>
                  <a:srgbClr val="008000"/>
                </a:solidFill>
                <a:latin typeface="Menlo" panose="020B0609030804020204" pitchFamily="49" charset="0"/>
              </a:rPr>
              <a:t>If</a:t>
            </a: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tr-TR" sz="2800" dirty="0" err="1">
                <a:solidFill>
                  <a:srgbClr val="008000"/>
                </a:solidFill>
                <a:latin typeface="Menlo" panose="020B0609030804020204" pitchFamily="49" charset="0"/>
              </a:rPr>
              <a:t>Ternary</a:t>
            </a: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342900" indent="-342900">
              <a:buAutoNum type="arabicPeriod"/>
            </a:pPr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5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673D-4CB0-1544-C3AB-04E51C49B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BA27BF-810A-78BD-5C92-B3311E28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47FEF5B4-E137-A299-F4CE-42FCC102506C}"/>
              </a:ext>
            </a:extLst>
          </p:cNvPr>
          <p:cNvSpPr txBox="1"/>
          <p:nvPr/>
        </p:nvSpPr>
        <p:spPr>
          <a:xfrm>
            <a:off x="683841" y="1085187"/>
            <a:ext cx="8928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 err="1">
                <a:solidFill>
                  <a:srgbClr val="7030A0"/>
                </a:solidFill>
                <a:latin typeface="Söhne"/>
              </a:rPr>
              <a:t>Functions</a:t>
            </a:r>
            <a:endParaRPr lang="tr-TR" sz="4400" b="1" dirty="0">
              <a:solidFill>
                <a:srgbClr val="7030A0"/>
              </a:solidFill>
              <a:latin typeface="Söhne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6B83D7D-21E1-85A6-40B6-14F7C3DFDBBA}"/>
              </a:ext>
            </a:extLst>
          </p:cNvPr>
          <p:cNvSpPr txBox="1"/>
          <p:nvPr/>
        </p:nvSpPr>
        <p:spPr>
          <a:xfrm>
            <a:off x="683841" y="1988840"/>
            <a:ext cx="108732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Fonksiyon Tanımlama ve Çağırma </a:t>
            </a:r>
          </a:p>
          <a:p>
            <a:pPr marL="514350" indent="-514350"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Fonksiyon Parametreleri ve Döndürülen Değerler</a:t>
            </a: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Anonim Fonksiyon İfadesi</a:t>
            </a: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tr-TR" sz="28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Arrow</a:t>
            </a: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(Ok) Fonksiyonları (ES6 ve Sonrası)</a:t>
            </a:r>
          </a:p>
          <a:p>
            <a:pPr marL="514350" indent="-514350">
              <a:buFontTx/>
              <a:buAutoNum type="arabicPeriod"/>
            </a:pP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Fonksiyon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tr-TR" sz="2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:</a:t>
            </a:r>
            <a:endParaRPr lang="tr-TR" sz="2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342900" indent="-342900">
              <a:buAutoNum type="arabicPeriod"/>
            </a:pPr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7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.js Development Services">
            <a:extLst>
              <a:ext uri="{FF2B5EF4-FFF2-40B4-BE49-F238E27FC236}">
                <a16:creationId xmlns:a16="http://schemas.microsoft.com/office/drawing/2014/main" id="{5EFA4902-4EDF-24A9-8FF7-172EFF77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3" y="1970911"/>
            <a:ext cx="53340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studio code logo - Social media &amp; Logos Icons">
            <a:extLst>
              <a:ext uri="{FF2B5EF4-FFF2-40B4-BE49-F238E27FC236}">
                <a16:creationId xmlns:a16="http://schemas.microsoft.com/office/drawing/2014/main" id="{3C5ABFBF-91C8-F8EF-90D7-37065FCE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51" y="2675821"/>
            <a:ext cx="5003558" cy="25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0D7544E-F6BC-1E52-80B9-51E6321DD778}"/>
              </a:ext>
            </a:extLst>
          </p:cNvPr>
          <p:cNvSpPr txBox="1"/>
          <p:nvPr/>
        </p:nvSpPr>
        <p:spPr>
          <a:xfrm>
            <a:off x="3996209" y="1844824"/>
            <a:ext cx="403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800" b="1" dirty="0">
                <a:solidFill>
                  <a:srgbClr val="7030A0"/>
                </a:solidFill>
                <a:latin typeface="Söhne"/>
              </a:rPr>
              <a:t>INSTALLATION</a:t>
            </a:r>
            <a:endParaRPr lang="tr-TR" sz="4800" b="1" i="0" dirty="0">
              <a:solidFill>
                <a:srgbClr val="7030A0"/>
              </a:solidFill>
              <a:effectLst/>
              <a:latin typeface="Söhne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F9B303-5BBE-020D-E325-4A05135A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8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0F75452-A699-A005-AEB1-C1C4DDD270F5}"/>
              </a:ext>
            </a:extLst>
          </p:cNvPr>
          <p:cNvSpPr txBox="1"/>
          <p:nvPr/>
        </p:nvSpPr>
        <p:spPr>
          <a:xfrm>
            <a:off x="1043881" y="1291407"/>
            <a:ext cx="6408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i="0" dirty="0" err="1">
                <a:solidFill>
                  <a:srgbClr val="7030A0"/>
                </a:solidFill>
                <a:effectLst/>
                <a:latin typeface="Söhne"/>
              </a:rPr>
              <a:t>JavaScript</a:t>
            </a:r>
            <a:r>
              <a:rPr lang="tr-TR" sz="4400" b="1" i="0" dirty="0">
                <a:solidFill>
                  <a:srgbClr val="7030A0"/>
                </a:solidFill>
                <a:effectLst/>
                <a:latin typeface="Söhne"/>
              </a:rPr>
              <a:t> Fundamentals</a:t>
            </a:r>
            <a:endParaRPr lang="tr-TR" sz="4400" b="1" dirty="0">
              <a:solidFill>
                <a:srgbClr val="7030A0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493F030-0694-EF69-EDBF-0EA069F6F9E1}"/>
              </a:ext>
            </a:extLst>
          </p:cNvPr>
          <p:cNvSpPr txBox="1"/>
          <p:nvPr/>
        </p:nvSpPr>
        <p:spPr>
          <a:xfrm>
            <a:off x="1051739" y="2276872"/>
            <a:ext cx="96490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7030A0"/>
                </a:solidFill>
                <a:latin typeface="Söhne"/>
              </a:rPr>
              <a:t>Hello</a:t>
            </a:r>
            <a:r>
              <a:rPr lang="tr-TR" sz="2400" b="1" dirty="0">
                <a:solidFill>
                  <a:srgbClr val="7030A0"/>
                </a:solidFill>
                <a:latin typeface="Söhne"/>
              </a:rPr>
              <a:t> World - </a:t>
            </a:r>
            <a:r>
              <a:rPr lang="tr-TR" sz="2400" b="1" dirty="0" err="1">
                <a:solidFill>
                  <a:srgbClr val="7030A0"/>
                </a:solidFill>
                <a:latin typeface="Söhne"/>
              </a:rPr>
              <a:t>Variables</a:t>
            </a:r>
            <a:endParaRPr lang="tr-TR" sz="2400" b="1" dirty="0">
              <a:solidFill>
                <a:srgbClr val="7030A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  <a:latin typeface="Söhne"/>
              </a:rPr>
              <a:t>Data </a:t>
            </a:r>
            <a:r>
              <a:rPr lang="tr-TR" sz="2400" b="1" dirty="0" err="1">
                <a:solidFill>
                  <a:srgbClr val="7030A0"/>
                </a:solidFill>
                <a:latin typeface="Söhne"/>
              </a:rPr>
              <a:t>Types</a:t>
            </a:r>
            <a:endParaRPr lang="tr-TR" sz="2400" b="1" dirty="0">
              <a:solidFill>
                <a:srgbClr val="7030A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7030A0"/>
                </a:solidFill>
                <a:latin typeface="Söhne"/>
              </a:rPr>
              <a:t>Concatenation</a:t>
            </a:r>
            <a:r>
              <a:rPr lang="tr-TR" sz="2400" b="1" dirty="0">
                <a:solidFill>
                  <a:srgbClr val="7030A0"/>
                </a:solidFill>
                <a:latin typeface="Söhne"/>
              </a:rPr>
              <a:t> &amp; </a:t>
            </a:r>
            <a:r>
              <a:rPr lang="tr-TR" sz="2400" b="1" dirty="0" err="1">
                <a:solidFill>
                  <a:srgbClr val="7030A0"/>
                </a:solidFill>
                <a:latin typeface="Söhne"/>
              </a:rPr>
              <a:t>Interpolation</a:t>
            </a:r>
            <a:endParaRPr lang="tr-TR" sz="2400" b="1" dirty="0">
              <a:solidFill>
                <a:srgbClr val="7030A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  <a:latin typeface="Söhne"/>
              </a:rPr>
              <a:t>Objects &amp; </a:t>
            </a:r>
            <a:r>
              <a:rPr lang="tr-TR" sz="2400" b="1" dirty="0" err="1">
                <a:solidFill>
                  <a:srgbClr val="7030A0"/>
                </a:solidFill>
                <a:latin typeface="Söhne"/>
              </a:rPr>
              <a:t>Arrays</a:t>
            </a:r>
            <a:endParaRPr lang="tr-TR" sz="2400" b="1" dirty="0">
              <a:solidFill>
                <a:srgbClr val="7030A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>
                <a:solidFill>
                  <a:srgbClr val="7030A0"/>
                </a:solidFill>
                <a:latin typeface="Söhne"/>
              </a:rPr>
              <a:t>Operators</a:t>
            </a:r>
            <a:endParaRPr lang="tr-TR" sz="2400" b="1" dirty="0">
              <a:solidFill>
                <a:srgbClr val="7030A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7030A0"/>
                </a:solidFill>
              </a:rPr>
              <a:t>Condinitional</a:t>
            </a:r>
            <a:r>
              <a:rPr lang="tr-TR" sz="2400" b="1" dirty="0">
                <a:solidFill>
                  <a:srgbClr val="7030A0"/>
                </a:solidFill>
              </a:rPr>
              <a:t> </a:t>
            </a:r>
            <a:r>
              <a:rPr lang="tr-TR" sz="2400" b="1" dirty="0" err="1">
                <a:solidFill>
                  <a:srgbClr val="7030A0"/>
                </a:solidFill>
              </a:rPr>
              <a:t>Statements</a:t>
            </a: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7030A0"/>
                </a:solidFill>
              </a:rPr>
              <a:t>JavaScript</a:t>
            </a:r>
            <a:r>
              <a:rPr lang="tr-TR" sz="2400" b="1" dirty="0">
                <a:solidFill>
                  <a:srgbClr val="7030A0"/>
                </a:solidFill>
              </a:rPr>
              <a:t> </a:t>
            </a:r>
            <a:r>
              <a:rPr lang="tr-TR" sz="2400" b="1" dirty="0" err="1">
                <a:solidFill>
                  <a:srgbClr val="7030A0"/>
                </a:solidFill>
              </a:rPr>
              <a:t>functions</a:t>
            </a: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9412FF-D7BA-CF38-4037-7E0A6825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0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284D85C-CFB4-A2A6-95C5-89ECDF723AC0}"/>
              </a:ext>
            </a:extLst>
          </p:cNvPr>
          <p:cNvSpPr txBox="1"/>
          <p:nvPr/>
        </p:nvSpPr>
        <p:spPr>
          <a:xfrm>
            <a:off x="1115889" y="2250040"/>
            <a:ext cx="96490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Masaüstünde bir Klasör oluşturalım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Klasörü </a:t>
            </a:r>
            <a:r>
              <a:rPr lang="tr-TR" sz="2400" b="1" dirty="0" err="1">
                <a:solidFill>
                  <a:srgbClr val="7030A0"/>
                </a:solidFill>
              </a:rPr>
              <a:t>VSCode</a:t>
            </a:r>
            <a:r>
              <a:rPr lang="tr-TR" sz="2400" b="1" dirty="0">
                <a:solidFill>
                  <a:srgbClr val="7030A0"/>
                </a:solidFill>
              </a:rPr>
              <a:t> içine taşıyalım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Terminal açalım ve </a:t>
            </a:r>
            <a:r>
              <a:rPr lang="tr-TR" sz="2400" b="1" dirty="0" err="1">
                <a:solidFill>
                  <a:srgbClr val="7030A0"/>
                </a:solidFill>
              </a:rPr>
              <a:t>npm</a:t>
            </a:r>
            <a:r>
              <a:rPr lang="tr-TR" sz="2400" b="1" dirty="0">
                <a:solidFill>
                  <a:srgbClr val="7030A0"/>
                </a:solidFill>
              </a:rPr>
              <a:t> </a:t>
            </a:r>
            <a:r>
              <a:rPr lang="tr-TR" sz="2400" b="1" dirty="0" err="1">
                <a:solidFill>
                  <a:srgbClr val="7030A0"/>
                </a:solidFill>
              </a:rPr>
              <a:t>init</a:t>
            </a:r>
            <a:r>
              <a:rPr lang="tr-TR" sz="2400" b="1" dirty="0">
                <a:solidFill>
                  <a:srgbClr val="7030A0"/>
                </a:solidFill>
              </a:rPr>
              <a:t> basit ayarlamaları yapıp </a:t>
            </a:r>
            <a:r>
              <a:rPr lang="tr-TR" sz="2400" b="1" dirty="0" err="1">
                <a:solidFill>
                  <a:srgbClr val="7030A0"/>
                </a:solidFill>
              </a:rPr>
              <a:t>Json</a:t>
            </a:r>
            <a:r>
              <a:rPr lang="tr-TR" sz="2400" b="1" dirty="0">
                <a:solidFill>
                  <a:srgbClr val="7030A0"/>
                </a:solidFill>
              </a:rPr>
              <a:t> dosyasını oluşturacağız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7030A0"/>
                </a:solidFill>
              </a:rPr>
              <a:t>dependencies</a:t>
            </a:r>
            <a:r>
              <a:rPr lang="tr-TR" sz="2400" b="1" dirty="0">
                <a:solidFill>
                  <a:srgbClr val="7030A0"/>
                </a:solidFill>
              </a:rPr>
              <a:t> ve </a:t>
            </a:r>
            <a:r>
              <a:rPr lang="tr-TR" sz="2400" b="1" dirty="0" err="1">
                <a:solidFill>
                  <a:srgbClr val="7030A0"/>
                </a:solidFill>
              </a:rPr>
              <a:t>devDependencies</a:t>
            </a:r>
            <a:r>
              <a:rPr lang="tr-TR" sz="2400" b="1" dirty="0">
                <a:solidFill>
                  <a:srgbClr val="7030A0"/>
                </a:solidFill>
              </a:rPr>
              <a:t> kısımlarını oluşturalım. Buraya ihtiyaç halinde kullanabileceğimiz bazı kütüphaneleri koyacağız.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F85E6AC-FFD9-27DB-77CB-BCAD42C9701E}"/>
              </a:ext>
            </a:extLst>
          </p:cNvPr>
          <p:cNvSpPr txBox="1"/>
          <p:nvPr/>
        </p:nvSpPr>
        <p:spPr>
          <a:xfrm>
            <a:off x="1043881" y="1291407"/>
            <a:ext cx="6408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 err="1">
                <a:solidFill>
                  <a:srgbClr val="7030A0"/>
                </a:solidFill>
                <a:latin typeface="Söhne"/>
              </a:rPr>
              <a:t>Package.json</a:t>
            </a:r>
            <a:r>
              <a:rPr lang="tr-TR" sz="4400" b="1" dirty="0">
                <a:solidFill>
                  <a:srgbClr val="7030A0"/>
                </a:solidFill>
                <a:latin typeface="Söhne"/>
              </a:rPr>
              <a:t> oluşturalım</a:t>
            </a:r>
            <a:endParaRPr lang="tr-TR" sz="4400" b="1" dirty="0">
              <a:solidFill>
                <a:srgbClr val="7030A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5654DC-9387-7DFC-9CD6-71F5897C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94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CA2A82A-9887-94E9-001C-0998ABAB9834}"/>
              </a:ext>
            </a:extLst>
          </p:cNvPr>
          <p:cNvSpPr txBox="1"/>
          <p:nvPr/>
        </p:nvSpPr>
        <p:spPr>
          <a:xfrm>
            <a:off x="1115889" y="1102214"/>
            <a:ext cx="6408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i="0" dirty="0" err="1">
                <a:solidFill>
                  <a:srgbClr val="7030A0"/>
                </a:solidFill>
                <a:effectLst/>
                <a:latin typeface="Söhne"/>
              </a:rPr>
              <a:t>Hello</a:t>
            </a:r>
            <a:r>
              <a:rPr lang="tr-TR" sz="4400" b="1" i="0" dirty="0">
                <a:solidFill>
                  <a:srgbClr val="7030A0"/>
                </a:solidFill>
                <a:effectLst/>
                <a:latin typeface="Söhne"/>
              </a:rPr>
              <a:t> World</a:t>
            </a:r>
            <a:endParaRPr lang="tr-TR" sz="4400" b="1" dirty="0">
              <a:solidFill>
                <a:srgbClr val="7030A0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8811A45-2AAE-CA4F-3103-751752566984}"/>
              </a:ext>
            </a:extLst>
          </p:cNvPr>
          <p:cNvSpPr txBox="1"/>
          <p:nvPr/>
        </p:nvSpPr>
        <p:spPr>
          <a:xfrm>
            <a:off x="827857" y="1943780"/>
            <a:ext cx="105851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day01 isimli bir klasör oluşturalım.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Klasörün içine P01.js dosyasını oluşturalım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Terminal açıp cd day01 ile klasör içine girelim.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7030A0"/>
                </a:solidFill>
              </a:rPr>
              <a:t>node</a:t>
            </a:r>
            <a:r>
              <a:rPr lang="tr-TR" sz="2400" b="1" dirty="0">
                <a:solidFill>
                  <a:srgbClr val="7030A0"/>
                </a:solidFill>
              </a:rPr>
              <a:t> P01.js yazıp çalıştıralım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B2880BB-1B02-EFF9-6A73-D3AC89B6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00" y="1210144"/>
            <a:ext cx="3471953" cy="49774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0F92E2A-30D4-809B-F712-E2A55CBF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5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66A76000-ACBD-A2B2-87E8-CFDB0F2513AE}"/>
              </a:ext>
            </a:extLst>
          </p:cNvPr>
          <p:cNvSpPr txBox="1"/>
          <p:nvPr/>
        </p:nvSpPr>
        <p:spPr>
          <a:xfrm>
            <a:off x="827857" y="1556792"/>
            <a:ext cx="62043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Değişken tanımlamak için var,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let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, veya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const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 anahtar kelimeleri kullanılır.</a:t>
            </a:r>
          </a:p>
          <a:p>
            <a:pPr algn="l"/>
            <a:endParaRPr lang="tr-TR" sz="2400" b="0" i="0" dirty="0">
              <a:solidFill>
                <a:srgbClr val="7030A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b="1" i="0" dirty="0">
                <a:solidFill>
                  <a:srgbClr val="7030A0"/>
                </a:solidFill>
                <a:effectLst/>
                <a:latin typeface="Söhne"/>
              </a:rPr>
              <a:t>var: 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Genişletilmiş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scope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, eski ve global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scope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 değişken tanımlama için kullanılır.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2400" b="0" i="0" dirty="0">
              <a:solidFill>
                <a:srgbClr val="7030A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b="1" i="0" dirty="0" err="1">
                <a:solidFill>
                  <a:srgbClr val="7030A0"/>
                </a:solidFill>
                <a:effectLst/>
                <a:latin typeface="Söhne"/>
              </a:rPr>
              <a:t>let</a:t>
            </a:r>
            <a:r>
              <a:rPr lang="tr-TR" sz="3200" b="1" i="0" dirty="0">
                <a:solidFill>
                  <a:srgbClr val="7030A0"/>
                </a:solidFill>
                <a:effectLst/>
                <a:latin typeface="Söhne"/>
              </a:rPr>
              <a:t>: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Block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scope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, modern ve değişebilir (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mutable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) değişken tanımlama için kullanılır.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sz="2400" b="0" i="0" dirty="0">
              <a:solidFill>
                <a:srgbClr val="7030A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b="1" i="0" dirty="0" err="1">
                <a:solidFill>
                  <a:srgbClr val="7030A0"/>
                </a:solidFill>
                <a:effectLst/>
                <a:latin typeface="Söhne"/>
              </a:rPr>
              <a:t>const</a:t>
            </a:r>
            <a:r>
              <a:rPr lang="tr-TR" sz="3200" b="1" i="0" dirty="0">
                <a:solidFill>
                  <a:srgbClr val="7030A0"/>
                </a:solidFill>
                <a:effectLst/>
                <a:latin typeface="Söhne"/>
              </a:rPr>
              <a:t>: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Block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scope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, modern ve değişmez (</a:t>
            </a:r>
            <a:r>
              <a:rPr lang="tr-TR" sz="2400" b="0" i="0" dirty="0" err="1">
                <a:solidFill>
                  <a:srgbClr val="7030A0"/>
                </a:solidFill>
                <a:effectLst/>
                <a:latin typeface="Söhne"/>
              </a:rPr>
              <a:t>immutable</a:t>
            </a:r>
            <a:r>
              <a:rPr lang="tr-TR" sz="2400" b="0" i="0" dirty="0">
                <a:solidFill>
                  <a:srgbClr val="7030A0"/>
                </a:solidFill>
                <a:effectLst/>
                <a:latin typeface="Söhne"/>
              </a:rPr>
              <a:t>) değişken tanımlama için kullanılır.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173FEB3-DE68-4CF3-3D96-4F8813AC2CCF}"/>
              </a:ext>
            </a:extLst>
          </p:cNvPr>
          <p:cNvSpPr txBox="1"/>
          <p:nvPr/>
        </p:nvSpPr>
        <p:spPr>
          <a:xfrm>
            <a:off x="3276129" y="116632"/>
            <a:ext cx="594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7200" b="1" i="0" dirty="0" err="1">
                <a:solidFill>
                  <a:srgbClr val="7030A0"/>
                </a:solidFill>
                <a:effectLst/>
                <a:latin typeface="Söhne"/>
              </a:rPr>
              <a:t>Variables</a:t>
            </a:r>
            <a:endParaRPr lang="tr-TR" sz="72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D255B40-49F9-66E1-03DD-5F21E15B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33" y="1196752"/>
            <a:ext cx="3471953" cy="49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4451B5B-5965-02ED-4791-27C6AC56D006}"/>
              </a:ext>
            </a:extLst>
          </p:cNvPr>
          <p:cNvSpPr txBox="1"/>
          <p:nvPr/>
        </p:nvSpPr>
        <p:spPr>
          <a:xfrm>
            <a:off x="683841" y="1085187"/>
            <a:ext cx="6408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i="0" dirty="0">
                <a:solidFill>
                  <a:srgbClr val="7030A0"/>
                </a:solidFill>
                <a:effectLst/>
                <a:latin typeface="Söhne"/>
              </a:rPr>
              <a:t>Data </a:t>
            </a:r>
            <a:r>
              <a:rPr lang="tr-TR" sz="4400" b="1" i="0" dirty="0" err="1">
                <a:solidFill>
                  <a:srgbClr val="7030A0"/>
                </a:solidFill>
                <a:effectLst/>
                <a:latin typeface="Söhne"/>
              </a:rPr>
              <a:t>Types</a:t>
            </a:r>
            <a:endParaRPr lang="tr-TR" sz="4400" b="1" dirty="0">
              <a:solidFill>
                <a:srgbClr val="7030A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137F70C-ECC1-2C97-FAD2-911F506211F6}"/>
              </a:ext>
            </a:extLst>
          </p:cNvPr>
          <p:cNvSpPr txBox="1"/>
          <p:nvPr/>
        </p:nvSpPr>
        <p:spPr>
          <a:xfrm>
            <a:off x="683841" y="1943780"/>
            <a:ext cx="96490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5 </a:t>
            </a:r>
            <a:r>
              <a:rPr lang="tr-TR" sz="2400" b="1" dirty="0" err="1">
                <a:solidFill>
                  <a:srgbClr val="7030A0"/>
                </a:solidFill>
              </a:rPr>
              <a:t>Primitive</a:t>
            </a:r>
            <a:r>
              <a:rPr lang="tr-TR" sz="2400" b="1" dirty="0">
                <a:solidFill>
                  <a:srgbClr val="7030A0"/>
                </a:solidFill>
              </a:rPr>
              <a:t> Data </a:t>
            </a:r>
            <a:r>
              <a:rPr lang="tr-TR" sz="2400" b="1" dirty="0" err="1">
                <a:solidFill>
                  <a:srgbClr val="7030A0"/>
                </a:solidFill>
              </a:rPr>
              <a:t>Types</a:t>
            </a:r>
            <a:r>
              <a:rPr lang="tr-TR" sz="2400" b="1" dirty="0">
                <a:solidFill>
                  <a:srgbClr val="7030A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var </a:t>
            </a:r>
            <a:r>
              <a:rPr lang="tr-TR" sz="2400" b="1" dirty="0" err="1">
                <a:solidFill>
                  <a:srgbClr val="7030A0"/>
                </a:solidFill>
              </a:rPr>
              <a:t>firstname</a:t>
            </a:r>
            <a:r>
              <a:rPr lang="tr-TR" sz="2400" b="1" dirty="0">
                <a:solidFill>
                  <a:srgbClr val="7030A0"/>
                </a:solidFill>
              </a:rPr>
              <a:t>=’’Murat’’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var </a:t>
            </a:r>
            <a:r>
              <a:rPr lang="tr-TR" sz="2400" b="1" dirty="0" err="1">
                <a:solidFill>
                  <a:srgbClr val="7030A0"/>
                </a:solidFill>
              </a:rPr>
              <a:t>age</a:t>
            </a:r>
            <a:r>
              <a:rPr lang="tr-TR" sz="2400" b="1" dirty="0">
                <a:solidFill>
                  <a:srgbClr val="7030A0"/>
                </a:solidFill>
              </a:rPr>
              <a:t>=44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var </a:t>
            </a:r>
            <a:r>
              <a:rPr lang="tr-TR" sz="2400" b="1" dirty="0" err="1">
                <a:solidFill>
                  <a:srgbClr val="7030A0"/>
                </a:solidFill>
              </a:rPr>
              <a:t>isHeRetired</a:t>
            </a:r>
            <a:r>
              <a:rPr lang="tr-TR" sz="2400" b="1" dirty="0">
                <a:solidFill>
                  <a:srgbClr val="7030A0"/>
                </a:solidFill>
              </a:rPr>
              <a:t>=</a:t>
            </a:r>
            <a:r>
              <a:rPr lang="tr-TR" sz="2400" b="1" dirty="0" err="1">
                <a:solidFill>
                  <a:srgbClr val="7030A0"/>
                </a:solidFill>
              </a:rPr>
              <a:t>false</a:t>
            </a:r>
            <a:endParaRPr lang="tr-TR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var </a:t>
            </a:r>
            <a:r>
              <a:rPr lang="tr-TR" sz="2400" b="1" dirty="0" err="1">
                <a:solidFill>
                  <a:srgbClr val="7030A0"/>
                </a:solidFill>
              </a:rPr>
              <a:t>dateOfRetiring</a:t>
            </a:r>
            <a:r>
              <a:rPr lang="tr-TR" sz="2400" b="1" dirty="0">
                <a:solidFill>
                  <a:srgbClr val="7030A0"/>
                </a:solidFill>
              </a:rPr>
              <a:t>=</a:t>
            </a:r>
            <a:r>
              <a:rPr lang="tr-TR" sz="2400" b="1" dirty="0" err="1">
                <a:solidFill>
                  <a:srgbClr val="7030A0"/>
                </a:solidFill>
              </a:rPr>
              <a:t>null</a:t>
            </a:r>
            <a:endParaRPr lang="tr-TR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7030A0"/>
                </a:solidFill>
              </a:rPr>
              <a:t>var </a:t>
            </a:r>
            <a:r>
              <a:rPr lang="tr-TR" sz="2400" b="1" dirty="0" err="1">
                <a:solidFill>
                  <a:srgbClr val="7030A0"/>
                </a:solidFill>
              </a:rPr>
              <a:t>numberOfRetired</a:t>
            </a:r>
            <a:r>
              <a:rPr lang="tr-TR" sz="2400" b="1" dirty="0">
                <a:solidFill>
                  <a:srgbClr val="7030A0"/>
                </a:solidFill>
              </a:rPr>
              <a:t>=</a:t>
            </a:r>
            <a:r>
              <a:rPr lang="tr-TR" sz="2400" b="1" dirty="0" err="1">
                <a:solidFill>
                  <a:srgbClr val="7030A0"/>
                </a:solidFill>
              </a:rPr>
              <a:t>undefined</a:t>
            </a: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7030A0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A39448D-4721-31A9-FF3D-27F06CF4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17" y="1234887"/>
            <a:ext cx="5847016" cy="45643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E026BF-93C7-D2D9-B7DD-C5395B66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3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F6A4635-261F-0AF2-57AF-3DA216FF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EE8B38C-28F4-3F39-A7B2-3E7B00BDB2A6}"/>
              </a:ext>
            </a:extLst>
          </p:cNvPr>
          <p:cNvSpPr txBox="1"/>
          <p:nvPr/>
        </p:nvSpPr>
        <p:spPr>
          <a:xfrm>
            <a:off x="683841" y="1085187"/>
            <a:ext cx="8928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 err="1">
                <a:solidFill>
                  <a:srgbClr val="7030A0"/>
                </a:solidFill>
                <a:latin typeface="Söhne"/>
              </a:rPr>
              <a:t>Concatenation</a:t>
            </a:r>
            <a:r>
              <a:rPr lang="tr-TR" sz="4400" b="1" dirty="0">
                <a:solidFill>
                  <a:srgbClr val="7030A0"/>
                </a:solidFill>
                <a:latin typeface="Söhne"/>
              </a:rPr>
              <a:t> &amp; </a:t>
            </a:r>
            <a:r>
              <a:rPr lang="tr-TR" sz="4400" b="1" dirty="0" err="1">
                <a:solidFill>
                  <a:srgbClr val="7030A0"/>
                </a:solidFill>
                <a:latin typeface="Söhne"/>
              </a:rPr>
              <a:t>Interpolation</a:t>
            </a:r>
            <a:endParaRPr lang="tr-TR" sz="4400" b="1" dirty="0">
              <a:solidFill>
                <a:srgbClr val="7030A0"/>
              </a:solidFill>
              <a:latin typeface="Söhne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ACC0E87-1979-3116-7526-9782ED13DC61}"/>
              </a:ext>
            </a:extLst>
          </p:cNvPr>
          <p:cNvSpPr txBox="1"/>
          <p:nvPr/>
        </p:nvSpPr>
        <p:spPr>
          <a:xfrm>
            <a:off x="971873" y="2060848"/>
            <a:ext cx="96490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birleştirme (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concatenation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) ve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içine değer eklemek için iki yaygın yöntem vardır: </a:t>
            </a:r>
          </a:p>
          <a:p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concatenation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ve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interpolation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endParaRPr lang="tr-TR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interpolation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içinde değişken veya ifadeleri doğrudan eklemeyi sağlar. </a:t>
            </a:r>
          </a:p>
          <a:p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Modern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JavaScript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(ES6 ve sonrası)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literals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(``) kullanarak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interpolation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sağlar.</a:t>
            </a:r>
          </a:p>
          <a:p>
            <a:endParaRPr lang="tr-TR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concatenation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ve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interpolation'un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aynı mesajı nasıl oluşturduğunu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görebilirsiniz.Interpolation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kullanmak, daha temiz ve okunabilir kod sağlar. Bu nedenle, özellikle modern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JavaScript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projelerinde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literals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ve </a:t>
            </a:r>
            <a:r>
              <a:rPr lang="tr-TR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interpolation</a:t>
            </a:r>
            <a:r>
              <a:rPr lang="tr-TR" b="0" dirty="0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sıkça tercih edilir.</a:t>
            </a:r>
          </a:p>
          <a:p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9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8B0C7A-08C9-C97F-E0C6-FED1EB94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808" y="188640"/>
            <a:ext cx="936402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919459D-7916-FD6C-355B-493E99BB2BFC}"/>
              </a:ext>
            </a:extLst>
          </p:cNvPr>
          <p:cNvSpPr txBox="1"/>
          <p:nvPr/>
        </p:nvSpPr>
        <p:spPr>
          <a:xfrm>
            <a:off x="683841" y="1085187"/>
            <a:ext cx="8928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>
                <a:solidFill>
                  <a:srgbClr val="7030A0"/>
                </a:solidFill>
                <a:latin typeface="Söhne"/>
              </a:rPr>
              <a:t>Objects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A29B3D1-7CC2-573A-4402-7C3EB1281A11}"/>
              </a:ext>
            </a:extLst>
          </p:cNvPr>
          <p:cNvSpPr txBox="1"/>
          <p:nvPr/>
        </p:nvSpPr>
        <p:spPr>
          <a:xfrm>
            <a:off x="683841" y="2060848"/>
            <a:ext cx="96490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JavaScript'te</a:t>
            </a:r>
            <a:r>
              <a:rPr lang="tr-T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bir nesne (</a:t>
            </a:r>
            <a:r>
              <a:rPr lang="tr-T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tr-T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), birden fazla değer içeren yapılardır. </a:t>
            </a:r>
            <a:r>
              <a:rPr lang="tr-TR" dirty="0">
                <a:solidFill>
                  <a:srgbClr val="008000"/>
                </a:solidFill>
                <a:latin typeface="Menlo" panose="020B0609030804020204" pitchFamily="49" charset="0"/>
              </a:rPr>
              <a:t>Nesneler </a:t>
            </a:r>
            <a:r>
              <a:rPr lang="tr-T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özelliklerin (</a:t>
            </a:r>
            <a:r>
              <a:rPr lang="tr-T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tr-T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 ve metotların (</a:t>
            </a:r>
            <a:r>
              <a:rPr lang="tr-T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tr-T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)birleşimini içeren bir veri yapısıdır. </a:t>
            </a:r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tr-T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Nesneler, bir anahtar-değer çiftleri koleksiyonunu temsil eder.</a:t>
            </a:r>
          </a:p>
          <a:p>
            <a:endParaRPr lang="tr-TR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tr-T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tr-T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tr-T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tr-T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tr-T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tr-T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Doe</a:t>
            </a:r>
            <a:r>
              <a:rPr lang="tr-T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tr-T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tr-T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tr-T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isStudent</a:t>
            </a:r>
            <a:r>
              <a:rPr lang="tr-T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tr-TR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tr-T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endParaRPr lang="tr-TR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0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{CD03A1F0-5A8E-DF45-A790-339BF05B0193}tf16401369</Template>
  <TotalTime>11639</TotalTime>
  <Words>417</Words>
  <Application>Microsoft Office PowerPoint</Application>
  <PresentationFormat>Özel</PresentationFormat>
  <Paragraphs>104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Menlo</vt:lpstr>
      <vt:lpstr>Söhne</vt:lpstr>
      <vt:lpstr>Söhne Mono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resul yuksektepe</dc:creator>
  <cp:keywords/>
  <dc:description/>
  <cp:lastModifiedBy>B3021</cp:lastModifiedBy>
  <cp:revision>79</cp:revision>
  <dcterms:created xsi:type="dcterms:W3CDTF">2022-06-13T16:52:00Z</dcterms:created>
  <dcterms:modified xsi:type="dcterms:W3CDTF">2024-01-04T20:24:28Z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3CD727D03F924EC88FFE778B0425C1B9</vt:lpwstr>
  </property>
  <property fmtid="{D5CDD505-2E9C-101B-9397-08002B2CF9AE}" pid="3" name="KSOProductBuildVer">
    <vt:lpwstr>2057-11.2.0.11306</vt:lpwstr>
  </property>
</Properties>
</file>