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Fira Sans ExtraBold"/>
      <p:bold r:id="rId30"/>
      <p:boldItalic r:id="rId31"/>
    </p:embeddedFont>
    <p:embeddedFont>
      <p:font typeface="Fira Sans"/>
      <p:regular r:id="rId32"/>
      <p:bold r:id="rId33"/>
      <p:italic r:id="rId34"/>
      <p:boldItalic r:id="rId35"/>
    </p:embeddedFont>
    <p:embeddedFont>
      <p:font typeface="Rubik"/>
      <p:regular r:id="rId36"/>
      <p:bold r:id="rId37"/>
      <p:italic r:id="rId38"/>
      <p:boldItalic r:id="rId39"/>
    </p:embeddedFont>
    <p:embeddedFont>
      <p:font typeface="Poppins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4F4DD0-D52A-4649-8F8D-F44B0C1A0509}">
  <a:tblStyle styleId="{684F4DD0-D52A-4649-8F8D-F44B0C1A0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ExtraBold-bold.fntdata"/><Relationship Id="rId20" Type="http://schemas.openxmlformats.org/officeDocument/2006/relationships/slide" Target="slides/slide14.xml"/><Relationship Id="rId41" Type="http://schemas.openxmlformats.org/officeDocument/2006/relationships/font" Target="fonts/PoppinsExtraBold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regular.fntdata"/><Relationship Id="rId25" Type="http://schemas.openxmlformats.org/officeDocument/2006/relationships/slide" Target="slides/slide19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Bold-boldItalic.fntdata"/><Relationship Id="rId30" Type="http://schemas.openxmlformats.org/officeDocument/2006/relationships/font" Target="fonts/FiraSansExtraBold-bold.fntdata"/><Relationship Id="rId11" Type="http://schemas.openxmlformats.org/officeDocument/2006/relationships/slide" Target="slides/slide5.xml"/><Relationship Id="rId33" Type="http://schemas.openxmlformats.org/officeDocument/2006/relationships/font" Target="fonts/FiraSans-bold.fntdata"/><Relationship Id="rId10" Type="http://schemas.openxmlformats.org/officeDocument/2006/relationships/slide" Target="slides/slide4.xml"/><Relationship Id="rId32" Type="http://schemas.openxmlformats.org/officeDocument/2006/relationships/font" Target="fonts/FiraSans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-italic.fntdata"/><Relationship Id="rId15" Type="http://schemas.openxmlformats.org/officeDocument/2006/relationships/slide" Target="slides/slide9.xml"/><Relationship Id="rId37" Type="http://schemas.openxmlformats.org/officeDocument/2006/relationships/font" Target="fonts/Rubik-bold.fntdata"/><Relationship Id="rId14" Type="http://schemas.openxmlformats.org/officeDocument/2006/relationships/slide" Target="slides/slide8.xml"/><Relationship Id="rId36" Type="http://schemas.openxmlformats.org/officeDocument/2006/relationships/font" Target="fonts/Rubik-regular.fntdata"/><Relationship Id="rId17" Type="http://schemas.openxmlformats.org/officeDocument/2006/relationships/slide" Target="slides/slide11.xml"/><Relationship Id="rId39" Type="http://schemas.openxmlformats.org/officeDocument/2006/relationships/font" Target="fonts/Rubik-boldItalic.fntdata"/><Relationship Id="rId16" Type="http://schemas.openxmlformats.org/officeDocument/2006/relationships/slide" Target="slides/slide10.xml"/><Relationship Id="rId38" Type="http://schemas.openxmlformats.org/officeDocument/2006/relationships/font" Target="fonts/Rubik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eatsheetseries.owasp.org/cheatsheets/REST_Security_Cheat_Sheet.html" TargetMode="External"/><Relationship Id="rId3" Type="http://schemas.openxmlformats.org/officeDocument/2006/relationships/hyperlink" Target="https://owasp.org/www-project-secure-headers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eatsheetseries.owasp.org/cheatsheets/REST_Security_Cheat_Sheet.html" TargetMode="External"/><Relationship Id="rId3" Type="http://schemas.openxmlformats.org/officeDocument/2006/relationships/hyperlink" Target="https://owasp.org/www-project-secure-headers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ennan/dotnet-istanbul-webapi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tinkerer.com/2015/12/04/choosing-an-http-status-code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tinkerer.com/2015/12/04/choosing-an-http-status-code.html" TargetMode="External"/><Relationship Id="rId3" Type="http://schemas.openxmlformats.org/officeDocument/2006/relationships/hyperlink" Target="https://tr.pinterest.com/pin/52002570675423170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gokhansengun/http-cache-y%C3%B6ntemleri-nelerdir-6c3e8fdd778f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93dbf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93dbf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ce5a91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ce5a91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ce5a91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ce5a91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7ce5a911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7ce5a911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2"/>
              </a:rPr>
              <a:t>https://cheatsheetseries.owasp.org/cheatsheets/REST_Security_Cheat_Sheet.html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https://owasp.org/www-project-secure-headers/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422572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422572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2"/>
              </a:rPr>
              <a:t>https://cheatsheetseries.owasp.org/cheatsheets/REST_Security_Cheat_Sheet.html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https://owasp.org/www-project-secure-headers/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ce5a91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ce5a91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ce5a911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7ce5a91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ce5a91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ce5a91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422572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422572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a93f8b124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a93f8b124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2"/>
              </a:rPr>
              <a:t>https://github.com/mennan/dotnet-istanbul-webapi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7ce5a911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7ce5a911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f6272c9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f6272c9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9879f2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9879f2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9879f2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9879f2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9879f22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9879f22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9879f22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9879f2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2"/>
              </a:rPr>
              <a:t>https://www.codetinkerer.com/2015/12/04/choosing-an-http-status-code.html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422572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42257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2"/>
              </a:rPr>
              <a:t>https://www.codetinkerer.com/2015/12/04/choosing-an-http-status-code.html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https://tr.pinterest.com/pin/52002570675423170/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9879f2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9879f2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2"/>
              </a:rPr>
              <a:t>https://medium.com/@gokhansengun/http-cache-y%C3%B6ntemleri-nelerdir-6c3e8fdd778f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ce5a9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7ce5a9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Fira Sans"/>
              <a:buNone/>
              <a:defRPr b="1" sz="5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Fira Sans ExtraBold"/>
              <a:buNone/>
              <a:defRPr sz="3600"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89275" y="445025"/>
            <a:ext cx="58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Bold"/>
              <a:buNone/>
              <a:defRPr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8750" y="579775"/>
            <a:ext cx="688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97850" y="483550"/>
            <a:ext cx="66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97850" y="483550"/>
            <a:ext cx="666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Bold"/>
              <a:buNone/>
              <a:defRPr sz="28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ocalhost:5001/v1/users" TargetMode="External"/><Relationship Id="rId4" Type="http://schemas.openxmlformats.org/officeDocument/2006/relationships/hyperlink" Target="https://locahost:5001/v1.1/users" TargetMode="External"/><Relationship Id="rId5" Type="http://schemas.openxmlformats.org/officeDocument/2006/relationships/hyperlink" Target="https://localhost:5001/v2/users" TargetMode="External"/><Relationship Id="rId6" Type="http://schemas.openxmlformats.org/officeDocument/2006/relationships/hyperlink" Target="https://localhost:5001/users?api-version=1.0" TargetMode="External"/><Relationship Id="rId7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5000/v1/users" TargetMode="External"/><Relationship Id="rId4" Type="http://schemas.openxmlformats.org/officeDocument/2006/relationships/hyperlink" Target="http://localhost/v1/users/1" TargetMode="External"/><Relationship Id="rId9" Type="http://schemas.openxmlformats.org/officeDocument/2006/relationships/hyperlink" Target="http://localhost/v1/users?filter=%7Bname:An%C4%B1l,surname:Atalay" TargetMode="External"/><Relationship Id="rId5" Type="http://schemas.openxmlformats.org/officeDocument/2006/relationships/hyperlink" Target="http://localhost/v1/users/1/posts" TargetMode="External"/><Relationship Id="rId6" Type="http://schemas.openxmlformats.org/officeDocument/2006/relationships/hyperlink" Target="about:blank" TargetMode="External"/><Relationship Id="rId7" Type="http://schemas.openxmlformats.org/officeDocument/2006/relationships/hyperlink" Target="about:blank" TargetMode="External"/><Relationship Id="rId8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hyperlink" Target="https://tr.pinterest.com/pin/5200257067542317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610900" y="1539375"/>
            <a:ext cx="54102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500">
                <a:latin typeface="Poppins ExtraBold"/>
                <a:ea typeface="Poppins ExtraBold"/>
                <a:cs typeface="Poppins ExtraBold"/>
                <a:sym typeface="Poppins ExtraBold"/>
              </a:rPr>
              <a:t>.NET Core ile RESTful API Design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75" y="1038002"/>
            <a:ext cx="1790301" cy="164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160" y="3944275"/>
            <a:ext cx="1653150" cy="5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title"/>
          </p:nvPr>
        </p:nvSpPr>
        <p:spPr>
          <a:xfrm>
            <a:off x="3587385" y="2272925"/>
            <a:ext cx="19599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Poppins"/>
                <a:ea typeface="Poppins"/>
                <a:cs typeface="Poppins"/>
                <a:sym typeface="Poppins"/>
              </a:rPr>
              <a:t>Mennan Köse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3587385" y="2506625"/>
            <a:ext cx="35637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Software Developer at MonoFor, Inc.</a:t>
            </a:r>
            <a:endParaRPr sz="110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3721460" y="2107575"/>
            <a:ext cx="50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1450" y="3026438"/>
            <a:ext cx="203275" cy="2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1450" y="3329363"/>
            <a:ext cx="203275" cy="2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title"/>
          </p:nvPr>
        </p:nvSpPr>
        <p:spPr>
          <a:xfrm>
            <a:off x="3924725" y="2968925"/>
            <a:ext cx="35637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https://mennan.dev</a:t>
            </a:r>
            <a:endParaRPr sz="100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3931550" y="3253175"/>
            <a:ext cx="3563700" cy="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mennankose</a:t>
            </a:r>
            <a:endParaRPr sz="100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CORS (Cross Origin Resource Request)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416" y="1301375"/>
            <a:ext cx="5382132" cy="36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CORS (Cross Origin Resource Request)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400" y="1320150"/>
            <a:ext cx="7217190" cy="31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Security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1264525" y="1195325"/>
            <a:ext cx="73566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tr"/>
              <a:t>HTTPS</a:t>
            </a:r>
            <a:r>
              <a:rPr lang="tr"/>
              <a:t> üzerinden yayın yapılmalıdır.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tr"/>
              <a:t>oAuth 2</a:t>
            </a:r>
            <a:r>
              <a:rPr lang="tr"/>
              <a:t> veya </a:t>
            </a:r>
            <a:r>
              <a:rPr b="1" lang="tr"/>
              <a:t>JWT</a:t>
            </a:r>
            <a:r>
              <a:rPr lang="tr"/>
              <a:t> gibi token bazlı doğrulama standartları kullanılmalıdır.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İstekle gelen verinin doğruluğu sağlanmalıdır.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tr"/>
              <a:t>CORS</a:t>
            </a:r>
            <a:r>
              <a:rPr lang="tr"/>
              <a:t> aktif hale getirilmelidir.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Destek verilmeyen içerik tipleri engellenmeli.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API üzerindeki tüm işlemler </a:t>
            </a:r>
            <a:r>
              <a:rPr b="1" lang="tr"/>
              <a:t>Audit Log</a:t>
            </a:r>
            <a:r>
              <a:rPr lang="tr"/>
              <a:t> olarak tutulmalı.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Security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1264525" y="1195325"/>
            <a:ext cx="73566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tr"/>
              <a:t>X-Content-Type-Options</a:t>
            </a:r>
            <a:r>
              <a:rPr lang="tr"/>
              <a:t> veya </a:t>
            </a:r>
            <a:r>
              <a:rPr b="1" lang="tr"/>
              <a:t>X-Frame-Options</a:t>
            </a:r>
            <a:r>
              <a:rPr lang="tr"/>
              <a:t> gibi HTTP header’ları eklenmeli.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tr"/>
              <a:t>HSTS</a:t>
            </a:r>
            <a:r>
              <a:rPr lang="tr"/>
              <a:t> aktif hale getirilmeli.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Kritik bilgiler adres üzerinden değil, </a:t>
            </a:r>
            <a:r>
              <a:rPr b="1" lang="tr"/>
              <a:t>header</a:t>
            </a:r>
            <a:r>
              <a:rPr lang="tr"/>
              <a:t> veya </a:t>
            </a:r>
            <a:r>
              <a:rPr b="1" lang="tr"/>
              <a:t>body</a:t>
            </a:r>
            <a:r>
              <a:rPr lang="tr"/>
              <a:t> üzerinden taşınmalıdır.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tr"/>
              <a:t>405</a:t>
            </a:r>
            <a:r>
              <a:rPr lang="tr"/>
              <a:t>, </a:t>
            </a:r>
            <a:r>
              <a:rPr b="1" lang="tr"/>
              <a:t>406</a:t>
            </a:r>
            <a:r>
              <a:rPr lang="tr"/>
              <a:t>, </a:t>
            </a:r>
            <a:r>
              <a:rPr b="1" lang="tr"/>
              <a:t>413</a:t>
            </a:r>
            <a:r>
              <a:rPr lang="tr"/>
              <a:t>, </a:t>
            </a:r>
            <a:r>
              <a:rPr b="1" lang="tr"/>
              <a:t>415</a:t>
            </a:r>
            <a:r>
              <a:rPr lang="tr"/>
              <a:t>, </a:t>
            </a:r>
            <a:r>
              <a:rPr b="1" lang="tr"/>
              <a:t>429</a:t>
            </a:r>
            <a:r>
              <a:rPr lang="tr"/>
              <a:t> gibi HTTP durum kodları ile geri dönüş sağlanmalı.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Versioning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1264525" y="1195325"/>
            <a:ext cx="73566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API’larda yapılacak olan yapısal değişikliklerin mevcut kullanıcıları etkilememesi için versiyonlama yapılmalıdır.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Varsayılan API versiyonu tanımlanmalıdır.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Versiyon isimleri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major.minor</a:t>
            </a:r>
            <a:r>
              <a:rPr lang="tr"/>
              <a:t> şeklinde olmalıdır.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tr"/>
              <a:t>URL yolundan</a:t>
            </a:r>
            <a:r>
              <a:rPr lang="tr"/>
              <a:t>, </a:t>
            </a:r>
            <a:r>
              <a:rPr b="1" lang="tr"/>
              <a:t>HTTP Header</a:t>
            </a:r>
            <a:r>
              <a:rPr lang="tr"/>
              <a:t>’ından veya </a:t>
            </a:r>
            <a:r>
              <a:rPr b="1" lang="tr"/>
              <a:t>Query String</a:t>
            </a:r>
            <a:r>
              <a:rPr lang="tr"/>
              <a:t> üzerinden versiyon belirtilebilir.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tr"/>
              <a:t>Breaking change</a:t>
            </a:r>
            <a:r>
              <a:rPr lang="tr"/>
              <a:t> varsa </a:t>
            </a:r>
            <a:r>
              <a:rPr b="1" lang="tr"/>
              <a:t>major</a:t>
            </a:r>
            <a:r>
              <a:rPr lang="tr"/>
              <a:t>, yoksa </a:t>
            </a:r>
            <a:r>
              <a:rPr b="1" lang="tr"/>
              <a:t>minor</a:t>
            </a:r>
            <a:r>
              <a:rPr lang="tr"/>
              <a:t> versiyon numarası değiştirilerek versiyonlama yapılmalıdır.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Versioning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1264525" y="1195325"/>
            <a:ext cx="73566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latin typeface="Fira Sans"/>
                <a:ea typeface="Fira Sans"/>
                <a:cs typeface="Fira Sans"/>
                <a:sym typeface="Fira Sans"/>
              </a:rPr>
              <a:t>URL yolu üzerinden: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https://localhost:5001/v1/users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https://locahost:5001/v1.1/users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5"/>
              </a:rPr>
              <a:t>https://localhost:5001/v2/users</a:t>
            </a:r>
            <a:r>
              <a:rPr lang="t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 sz="2000">
                <a:latin typeface="Fira Sans"/>
                <a:ea typeface="Fira Sans"/>
                <a:cs typeface="Fira Sans"/>
                <a:sym typeface="Fira Sans"/>
              </a:rPr>
              <a:t>Query String üzerinden: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6"/>
              </a:rPr>
              <a:t>https://localhost:5001/users?api-version=1.0</a:t>
            </a:r>
            <a:r>
              <a:rPr lang="tr"/>
              <a:t> 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Versioning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1264525" y="1195325"/>
            <a:ext cx="7356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latin typeface="Fira Sans"/>
                <a:ea typeface="Fira Sans"/>
                <a:cs typeface="Fira Sans"/>
                <a:sym typeface="Fira Sans"/>
              </a:rPr>
              <a:t>HTTP Header</a:t>
            </a:r>
            <a:r>
              <a:rPr b="1" lang="tr" sz="2000">
                <a:latin typeface="Fira Sans"/>
                <a:ea typeface="Fira Sans"/>
                <a:cs typeface="Fira Sans"/>
                <a:sym typeface="Fira Sans"/>
              </a:rPr>
              <a:t> üzerinden: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254" y="1754500"/>
            <a:ext cx="5963489" cy="31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Documentation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1264525" y="1195325"/>
            <a:ext cx="73566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Swagger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Doxygen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Docusaurus</a:t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001" y="2847051"/>
            <a:ext cx="1816174" cy="18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444238" y="2285400"/>
            <a:ext cx="23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/>
              <a:t>DEMO</a:t>
            </a:r>
            <a:endParaRPr sz="3800"/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626" y="3797550"/>
            <a:ext cx="2439825" cy="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444225" y="2285400"/>
            <a:ext cx="23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Teşekkürler...</a:t>
            </a:r>
            <a:endParaRPr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626" y="3797550"/>
            <a:ext cx="2439825" cy="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Ajanda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264525" y="1347725"/>
            <a:ext cx="696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Best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HTTP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Versioning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REST API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264525" y="1347725"/>
            <a:ext cx="696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Client ile server HTTP protokolü üzerinden iletişim kurar.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Semantik adres tanımlamaları önemlidir.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Alınacak aksiyonlar HTTP metotları üzerinden gerçekleştirilir.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HTTP durum kodları ile yapılan işlemin sonucu bildirilir.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035" y="2728375"/>
            <a:ext cx="1814400" cy="203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Adres Standartları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271800" y="1347725"/>
            <a:ext cx="6957900" cy="3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Kaynak isimleri çoğul olmalıdır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500" u="sng">
                <a:solidFill>
                  <a:schemeClr val="hlink"/>
                </a:solidFill>
                <a:hlinkClick r:id="rId3"/>
              </a:rPr>
              <a:t>http://localhost/v1/users</a:t>
            </a:r>
            <a:br>
              <a:rPr lang="tr" sz="1500"/>
            </a:br>
            <a:r>
              <a:rPr lang="tr" sz="1500" u="sng">
                <a:solidFill>
                  <a:schemeClr val="hlink"/>
                </a:solidFill>
                <a:hlinkClick r:id="rId4"/>
              </a:rPr>
              <a:t>http://localhost/v1/users/1</a:t>
            </a:r>
            <a:br>
              <a:rPr lang="tr" sz="1500"/>
            </a:br>
            <a:r>
              <a:rPr lang="tr" sz="1500" u="sng">
                <a:solidFill>
                  <a:schemeClr val="hlink"/>
                </a:solidFill>
                <a:hlinkClick r:id="rId5"/>
              </a:rPr>
              <a:t>http://localhost/v1/users/1/posts</a:t>
            </a:r>
            <a:r>
              <a:rPr lang="tr"/>
              <a:t> 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tr" sz="1600"/>
              <a:t>Filtre</a:t>
            </a:r>
            <a:r>
              <a:rPr lang="tr" sz="1600"/>
              <a:t>, </a:t>
            </a:r>
            <a:r>
              <a:rPr b="1" lang="tr" sz="1600"/>
              <a:t>sıralama</a:t>
            </a:r>
            <a:r>
              <a:rPr lang="tr" sz="1600"/>
              <a:t> ve </a:t>
            </a:r>
            <a:r>
              <a:rPr b="1" lang="tr" sz="1600"/>
              <a:t>sayfalama</a:t>
            </a:r>
            <a:r>
              <a:rPr lang="tr" sz="1600"/>
              <a:t> bilgileri </a:t>
            </a:r>
            <a:r>
              <a:rPr b="1" lang="tr" sz="1600"/>
              <a:t>query string</a:t>
            </a:r>
            <a:r>
              <a:rPr lang="tr" sz="1600"/>
              <a:t> üzerinden gönderilmelidir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500" u="sng">
                <a:solidFill>
                  <a:schemeClr val="hlink"/>
                </a:solidFill>
                <a:hlinkClick r:id="rId6"/>
              </a:rPr>
              <a:t>http://localhost:/v1/users?name=Anıl</a:t>
            </a:r>
            <a:br>
              <a:rPr lang="tr" sz="1500"/>
            </a:br>
            <a:r>
              <a:rPr lang="tr" sz="1500" u="sng">
                <a:solidFill>
                  <a:schemeClr val="hlink"/>
                </a:solidFill>
                <a:hlinkClick r:id="rId7"/>
              </a:rPr>
              <a:t>http://localhost:/v1/users?page=1&amp;per_page=10</a:t>
            </a:r>
            <a:br>
              <a:rPr lang="tr" sz="1500">
                <a:solidFill>
                  <a:schemeClr val="dk1"/>
                </a:solidFill>
              </a:rPr>
            </a:br>
            <a:r>
              <a:rPr lang="tr" sz="1500" u="sng">
                <a:solidFill>
                  <a:schemeClr val="hlink"/>
                </a:solidFill>
                <a:hlinkClick r:id="rId8"/>
              </a:rPr>
              <a:t>http://localhost:/v1/users?page=1&amp;per_page=10&amp;sort=-surname</a:t>
            </a:r>
            <a:r>
              <a:rPr lang="tr" sz="1500">
                <a:solidFill>
                  <a:schemeClr val="dk1"/>
                </a:solidFill>
              </a:rPr>
              <a:t> </a:t>
            </a:r>
            <a:br>
              <a:rPr lang="tr" sz="1500">
                <a:solidFill>
                  <a:schemeClr val="dk1"/>
                </a:solidFill>
              </a:rPr>
            </a:br>
            <a:r>
              <a:rPr lang="tr" sz="1500" u="sng">
                <a:solidFill>
                  <a:schemeClr val="hlink"/>
                </a:solidFill>
                <a:hlinkClick r:id="rId9"/>
              </a:rPr>
              <a:t>http://localhost/v1/users?filter={name:Anıl,surname:Atalay</a:t>
            </a:r>
            <a:r>
              <a:rPr lang="tr" sz="1500">
                <a:solidFill>
                  <a:schemeClr val="dk1"/>
                </a:solidFill>
              </a:rPr>
              <a:t>}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 Metotları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340725" y="1347725"/>
            <a:ext cx="69651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CRUD işlemleri için kullanılır.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17"/>
          <p:cNvGraphicFramePr/>
          <p:nvPr/>
        </p:nvGraphicFramePr>
        <p:xfrm>
          <a:off x="1520338" y="196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{684F4DD0-D52A-4649-8F8D-F44B0C1A0509}</a:tableStyleId>
              </a:tblPr>
              <a:tblGrid>
                <a:gridCol w="951000"/>
                <a:gridCol w="5152325"/>
              </a:tblGrid>
              <a:tr h="4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GET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Kaynaktaki tüm verileri veya tek veriyi almak için kullanılır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POST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Yeni bir kayıt eklemek için kullanılır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PUT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Varolan bir kaydı güncellemek için kullanılır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PATCH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Varolan bir kaydı güncellemek için kullanılır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DELETE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Varolan bir kaydı silmek için kullanılır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 Durum Kodları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264525" y="1195325"/>
            <a:ext cx="7356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Yapılan işlemin sonucu HTTP durum kodları üzerinden belirtilir.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8"/>
          <p:cNvGraphicFramePr/>
          <p:nvPr/>
        </p:nvGraphicFramePr>
        <p:xfrm>
          <a:off x="1391238" y="163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{684F4DD0-D52A-4649-8F8D-F44B0C1A0509}</a:tableStyleId>
              </a:tblPr>
              <a:tblGrid>
                <a:gridCol w="452925"/>
                <a:gridCol w="60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/>
                        <a:t>200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İşlem başarılı olduğunda dönülür.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/>
                        <a:t>201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Kayıt ekleme işlemi başarılı olduğunda dönülür.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/>
                        <a:t>204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Güncelleme veya silme işlemleri başarılı olduğundan dönülür.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/>
                        <a:t>400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Yapılan istek hatalı ise veya veri doğrulanamıyorsa dönülür.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/>
                        <a:t>401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Kimlik doğrulama hataları için dönülür.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/>
                        <a:t>403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Yetkisi olmayan bir adrese erişilmek istenildiği zaman dönülür.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/>
                        <a:t>404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Veri bulunamadığı zaman dönülür.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/>
                        <a:t>500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Sunucu tarafında hatalar oluştuğu zaman dönülür.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 Durum Kodları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200" y="1167750"/>
            <a:ext cx="6265598" cy="35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439200" y="4695025"/>
            <a:ext cx="6209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Kaynak:</a:t>
            </a:r>
            <a:r>
              <a:rPr lang="tr" sz="9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tr" sz="600" u="sng">
                <a:solidFill>
                  <a:schemeClr val="hlink"/>
                </a:solidFill>
                <a:hlinkClick r:id="rId5"/>
              </a:rPr>
              <a:t>https://tr.pinterest.com/pin/52002570675423170/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 Header Bilgileri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1264525" y="1195325"/>
            <a:ext cx="73566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Sunucuya iletilen istekle ilgili ek bilgileri göndermek için kullanılır.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Güvenlik Bilgileri (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Authorization</a:t>
            </a:r>
            <a:r>
              <a:rPr lang="tr"/>
              <a:t>, </a:t>
            </a:r>
            <a:r>
              <a:rPr b="1" lang="tr"/>
              <a:t>CORS</a:t>
            </a:r>
            <a:r>
              <a:rPr lang="t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Request ve Response’un İçerik Tipi (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Content-Type</a:t>
            </a:r>
            <a:r>
              <a:rPr lang="t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Response’un Döneceği Dil (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Accept-Language</a:t>
            </a:r>
            <a:r>
              <a:rPr lang="tr"/>
              <a:t>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Önbellek Ayarları (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cache-control</a:t>
            </a:r>
            <a:r>
              <a:rPr lang="t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620" y="2631100"/>
            <a:ext cx="1814401" cy="203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329325" y="595050"/>
            <a:ext cx="68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CORS (Cross Origin Resource Request)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1264525" y="1195325"/>
            <a:ext cx="73566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Gelen istekleri </a:t>
            </a:r>
            <a:r>
              <a:rPr b="1" lang="tr"/>
              <a:t>URL</a:t>
            </a:r>
            <a:r>
              <a:rPr lang="tr"/>
              <a:t>, </a:t>
            </a:r>
            <a:r>
              <a:rPr b="1" lang="tr"/>
              <a:t>Header</a:t>
            </a:r>
            <a:r>
              <a:rPr lang="tr"/>
              <a:t> veya </a:t>
            </a:r>
            <a:r>
              <a:rPr b="1" lang="tr"/>
              <a:t>HTTP metotları</a:t>
            </a:r>
            <a:r>
              <a:rPr lang="tr"/>
              <a:t> bazında sınırlandırmak için kullanılır.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Sınırlandırma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Access-Control-Allow-Origin</a:t>
            </a:r>
            <a:r>
              <a:rPr lang="tr"/>
              <a:t>, </a:t>
            </a:r>
            <a:r>
              <a:rPr b="1" lang="t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Access-Control-Allow-Headers</a:t>
            </a:r>
            <a:r>
              <a:rPr lang="tr">
                <a:solidFill>
                  <a:schemeClr val="dk1"/>
                </a:solidFill>
              </a:rPr>
              <a:t>, </a:t>
            </a:r>
            <a:r>
              <a:rPr b="1" lang="t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Access-Control-Allow-Methods</a:t>
            </a:r>
            <a:r>
              <a:rPr lang="tr">
                <a:solidFill>
                  <a:schemeClr val="dk1"/>
                </a:solidFill>
              </a:rPr>
              <a:t> HTTP header’ları kullanılarak yapılır.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4" y="4646375"/>
            <a:ext cx="889470" cy="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gah Sty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