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6" r:id="rId3"/>
    <p:sldId id="269" r:id="rId4"/>
    <p:sldId id="310" r:id="rId5"/>
    <p:sldId id="273" r:id="rId6"/>
    <p:sldId id="301" r:id="rId7"/>
    <p:sldId id="274" r:id="rId8"/>
    <p:sldId id="275" r:id="rId9"/>
    <p:sldId id="276" r:id="rId10"/>
    <p:sldId id="277" r:id="rId11"/>
    <p:sldId id="278" r:id="rId12"/>
    <p:sldId id="279" r:id="rId13"/>
    <p:sldId id="280" r:id="rId14"/>
    <p:sldId id="303" r:id="rId15"/>
    <p:sldId id="286" r:id="rId16"/>
    <p:sldId id="272" r:id="rId17"/>
    <p:sldId id="285" r:id="rId18"/>
    <p:sldId id="305" r:id="rId19"/>
    <p:sldId id="297" r:id="rId20"/>
    <p:sldId id="307" r:id="rId21"/>
    <p:sldId id="299" r:id="rId22"/>
    <p:sldId id="306" r:id="rId23"/>
    <p:sldId id="309" r:id="rId24"/>
    <p:sldId id="318" r:id="rId25"/>
    <p:sldId id="317" r:id="rId26"/>
    <p:sldId id="316" r:id="rId27"/>
    <p:sldId id="302" r:id="rId28"/>
    <p:sldId id="315" r:id="rId29"/>
    <p:sldId id="311" r:id="rId30"/>
    <p:sldId id="300" r:id="rId31"/>
    <p:sldId id="312" r:id="rId32"/>
    <p:sldId id="313" r:id="rId33"/>
    <p:sldId id="314" r:id="rId34"/>
    <p:sldId id="304" r:id="rId35"/>
    <p:sldId id="319" r:id="rId36"/>
    <p:sldId id="322" r:id="rId37"/>
    <p:sldId id="325" r:id="rId38"/>
    <p:sldId id="320" r:id="rId39"/>
    <p:sldId id="32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92AC"/>
    <a:srgbClr val="00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117" d="100"/>
          <a:sy n="117" d="100"/>
        </p:scale>
        <p:origin x="24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7/3/2019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7/3/2019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tr/architecture/?awsf.quickstart-architecture-page-filter=highlight%23new"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rchitecture/"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azure/architecture/example-scenario/infrastructure/multi-tier-app-disaster-recovery"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rchitecture/microservices/introduction" TargetMode="External"/><Relationship Id="rId2" Type="http://schemas.openxmlformats.org/officeDocument/2006/relationships/hyperlink" Target="https://dzone.com/articles/why-microservices" TargetMode="External"/><Relationship Id="rId1" Type="http://schemas.openxmlformats.org/officeDocument/2006/relationships/slideLayout" Target="../slideLayouts/slideLayout7.xml"/><Relationship Id="rId4" Type="http://schemas.openxmlformats.org/officeDocument/2006/relationships/hyperlink" Target="https://blog.newrelic.com/technology/microservices-what-they-are-why-to-use-the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blog.newrelic.com/technology/microservices-what-they-are-why-to-use-them/" TargetMode="Externa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blog.newrelic.com/technology/microservices-what-they-are-why-to-use-them/" TargetMode="Externa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log.newrelic.com/technology/microservices-what-they-are-why-to-use-them/"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rchitecture/microservices/introduction" TargetMode="External"/><Relationship Id="rId2" Type="http://schemas.openxmlformats.org/officeDocument/2006/relationships/hyperlink" Target="https://dzone.com/articles/why-microservices" TargetMode="External"/><Relationship Id="rId1" Type="http://schemas.openxmlformats.org/officeDocument/2006/relationships/slideLayout" Target="../slideLayouts/slideLayout7.xml"/><Relationship Id="rId5" Type="http://schemas.openxmlformats.org/officeDocument/2006/relationships/hyperlink" Target="https://www.edureka.co/blog/top-10-reasons-to-learn-microservices/" TargetMode="External"/><Relationship Id="rId4" Type="http://schemas.openxmlformats.org/officeDocument/2006/relationships/hyperlink" Target="https://blog.newrelic.com/technology/microservices-what-they-are-why-to-use-the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blog.newrelic.com/technology/microservices-what-they-are-why-to-use-them/" TargetMode="External"/><Relationship Id="rId2" Type="http://schemas.openxmlformats.org/officeDocument/2006/relationships/hyperlink" Target="https://docs.microsoft.com/en-us/azure/architecture/microservices/introduction"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nordicapis.com/should-you-start-with-a-monolith-or-microservices/" TargetMode="Externa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hyperlink" Target="https://dev.to/alex_barashkov/microservices-vs-monolith-architecture-4l1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microservices.io/articles/scalecube.htm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microservices.io/patterns/index.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microservices.io/patterns/microservices.html"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microservices.io/patterns/deployment/single-service-per-host.html" TargetMode="External"/><Relationship Id="rId13" Type="http://schemas.openxmlformats.org/officeDocument/2006/relationships/hyperlink" Target="https://microservices.io/patterns/microservice-chassis.html" TargetMode="External"/><Relationship Id="rId3" Type="http://schemas.openxmlformats.org/officeDocument/2006/relationships/hyperlink" Target="https://microservices.io/patterns/monolithic.html" TargetMode="External"/><Relationship Id="rId7" Type="http://schemas.openxmlformats.org/officeDocument/2006/relationships/hyperlink" Target="https://microservices.io/patterns/deployment/multiple-services-per-host.html" TargetMode="External"/><Relationship Id="rId12" Type="http://schemas.openxmlformats.org/officeDocument/2006/relationships/hyperlink" Target="https://microservices.io/patterns/deployment/service-deployment-platform.html" TargetMode="External"/><Relationship Id="rId2" Type="http://schemas.openxmlformats.org/officeDocument/2006/relationships/hyperlink" Target="https://microservices.io/patterns/index.html" TargetMode="External"/><Relationship Id="rId1" Type="http://schemas.openxmlformats.org/officeDocument/2006/relationships/slideLayout" Target="../slideLayouts/slideLayout7.xml"/><Relationship Id="rId6" Type="http://schemas.openxmlformats.org/officeDocument/2006/relationships/hyperlink" Target="https://microservices.io/patterns/decomposition/decompose-by-subdomain.html" TargetMode="External"/><Relationship Id="rId11" Type="http://schemas.openxmlformats.org/officeDocument/2006/relationships/hyperlink" Target="https://microservices.io/patterns/deployment/serverless-deployment.html" TargetMode="External"/><Relationship Id="rId5" Type="http://schemas.openxmlformats.org/officeDocument/2006/relationships/hyperlink" Target="https://microservices.io/patterns/decomposition/decompose-by-business-capability.html" TargetMode="External"/><Relationship Id="rId10" Type="http://schemas.openxmlformats.org/officeDocument/2006/relationships/hyperlink" Target="https://microservices.io/patterns/deployment/service-per-container.html" TargetMode="External"/><Relationship Id="rId4" Type="http://schemas.openxmlformats.org/officeDocument/2006/relationships/hyperlink" Target="https://microservices.io/patterns/microservices.html" TargetMode="External"/><Relationship Id="rId9" Type="http://schemas.openxmlformats.org/officeDocument/2006/relationships/hyperlink" Target="https://microservices.io/patterns/deployment/service-per-vm.html" TargetMode="External"/><Relationship Id="rId14" Type="http://schemas.openxmlformats.org/officeDocument/2006/relationships/hyperlink" Target="https://microservices.io/patterns/externalized-configuration.html"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microservices.io/patterns/server-side-discovery.html" TargetMode="External"/><Relationship Id="rId13" Type="http://schemas.openxmlformats.org/officeDocument/2006/relationships/hyperlink" Target="https://microservices.io/patterns/data/application-events.html" TargetMode="External"/><Relationship Id="rId3" Type="http://schemas.openxmlformats.org/officeDocument/2006/relationships/hyperlink" Target="https://microservices.io/patterns/communication-style/rpi.html" TargetMode="External"/><Relationship Id="rId7" Type="http://schemas.openxmlformats.org/officeDocument/2006/relationships/hyperlink" Target="https://microservices.io/patterns/client-side-discovery.html" TargetMode="External"/><Relationship Id="rId12" Type="http://schemas.openxmlformats.org/officeDocument/2006/relationships/hyperlink" Target="https://microservices.io/patterns/reliability/circuit-breaker.html" TargetMode="External"/><Relationship Id="rId2" Type="http://schemas.openxmlformats.org/officeDocument/2006/relationships/hyperlink" Target="https://microservices.io/patterns/index.html" TargetMode="External"/><Relationship Id="rId1" Type="http://schemas.openxmlformats.org/officeDocument/2006/relationships/slideLayout" Target="../slideLayouts/slideLayout7.xml"/><Relationship Id="rId6" Type="http://schemas.openxmlformats.org/officeDocument/2006/relationships/hyperlink" Target="https://microservices.io/patterns/apigateway.html" TargetMode="External"/><Relationship Id="rId11" Type="http://schemas.openxmlformats.org/officeDocument/2006/relationships/hyperlink" Target="https://microservices.io/patterns/3rd-party-registration.html" TargetMode="External"/><Relationship Id="rId5" Type="http://schemas.openxmlformats.org/officeDocument/2006/relationships/hyperlink" Target="https://microservices.io/patterns/communication-style/domain-specific.html" TargetMode="External"/><Relationship Id="rId15" Type="http://schemas.openxmlformats.org/officeDocument/2006/relationships/hyperlink" Target="https://microservices.io/patterns/data/polling-publisher.html" TargetMode="External"/><Relationship Id="rId10" Type="http://schemas.openxmlformats.org/officeDocument/2006/relationships/hyperlink" Target="https://microservices.io/patterns/self-registration.html" TargetMode="External"/><Relationship Id="rId4" Type="http://schemas.openxmlformats.org/officeDocument/2006/relationships/hyperlink" Target="https://microservices.io/patterns/communication-style/messaging.html" TargetMode="External"/><Relationship Id="rId9" Type="http://schemas.openxmlformats.org/officeDocument/2006/relationships/hyperlink" Target="https://microservices.io/patterns/service-registry.html" TargetMode="External"/><Relationship Id="rId14" Type="http://schemas.openxmlformats.org/officeDocument/2006/relationships/hyperlink" Target="https://microservices.io/patterns/data/transaction-log-tailing.html"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microservices.io/patterns/data/event-sourcing.html" TargetMode="External"/><Relationship Id="rId13" Type="http://schemas.openxmlformats.org/officeDocument/2006/relationships/hyperlink" Target="https://microservices.io/patterns/observability/application-metrics.html" TargetMode="External"/><Relationship Id="rId18" Type="http://schemas.openxmlformats.org/officeDocument/2006/relationships/hyperlink" Target="https://microservices.io/patterns/observability/log-deployments-and-changes.html" TargetMode="External"/><Relationship Id="rId3" Type="http://schemas.openxmlformats.org/officeDocument/2006/relationships/hyperlink" Target="https://microservices.io/patterns/data/database-per-service.html" TargetMode="External"/><Relationship Id="rId7" Type="http://schemas.openxmlformats.org/officeDocument/2006/relationships/hyperlink" Target="https://microservices.io/patterns/data/cqrs.html" TargetMode="External"/><Relationship Id="rId12" Type="http://schemas.openxmlformats.org/officeDocument/2006/relationships/hyperlink" Target="https://microservices.io/patterns/observability/application-logging.html" TargetMode="External"/><Relationship Id="rId17" Type="http://schemas.openxmlformats.org/officeDocument/2006/relationships/hyperlink" Target="https://microservices.io/patterns/observability/health-check-api.html" TargetMode="External"/><Relationship Id="rId2" Type="http://schemas.openxmlformats.org/officeDocument/2006/relationships/hyperlink" Target="https://microservices.io/patterns/index.html" TargetMode="External"/><Relationship Id="rId16" Type="http://schemas.openxmlformats.org/officeDocument/2006/relationships/hyperlink" Target="https://microservices.io/patterns/observability/exception-tracking.html" TargetMode="External"/><Relationship Id="rId20" Type="http://schemas.openxmlformats.org/officeDocument/2006/relationships/hyperlink" Target="https://microservices.io/patterns/ui/client-side-ui-composition.html" TargetMode="External"/><Relationship Id="rId1" Type="http://schemas.openxmlformats.org/officeDocument/2006/relationships/slideLayout" Target="../slideLayouts/slideLayout7.xml"/><Relationship Id="rId6" Type="http://schemas.openxmlformats.org/officeDocument/2006/relationships/hyperlink" Target="https://microservices.io/patterns/data/api-composition.html" TargetMode="External"/><Relationship Id="rId11" Type="http://schemas.openxmlformats.org/officeDocument/2006/relationships/hyperlink" Target="https://microservices.io/patterns/testing/service-component-test.html" TargetMode="External"/><Relationship Id="rId5" Type="http://schemas.openxmlformats.org/officeDocument/2006/relationships/hyperlink" Target="https://microservices.io/patterns/data/saga.html" TargetMode="External"/><Relationship Id="rId15" Type="http://schemas.openxmlformats.org/officeDocument/2006/relationships/hyperlink" Target="https://microservices.io/patterns/observability/distributed-tracing.html" TargetMode="External"/><Relationship Id="rId10" Type="http://schemas.openxmlformats.org/officeDocument/2006/relationships/hyperlink" Target="https://microservices.io/patterns/testing/service-integration-contract-test.html" TargetMode="External"/><Relationship Id="rId19" Type="http://schemas.openxmlformats.org/officeDocument/2006/relationships/hyperlink" Target="https://microservices.io/patterns/ui/server-side-page-fragment-composition.html" TargetMode="External"/><Relationship Id="rId4" Type="http://schemas.openxmlformats.org/officeDocument/2006/relationships/hyperlink" Target="https://microservices.io/patterns/data/shared-database.html" TargetMode="External"/><Relationship Id="rId9" Type="http://schemas.openxmlformats.org/officeDocument/2006/relationships/hyperlink" Target="https://microservices.io/patterns/security/access-token.html" TargetMode="External"/><Relationship Id="rId14" Type="http://schemas.openxmlformats.org/officeDocument/2006/relationships/hyperlink" Target="https://microservices.io/patterns/observability/audit-logging.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microsoft.com/en-us/azure/architecture/example-scenario/apps/telehealth-system"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azure.microsoft.com/en-us/services/functions/" TargetMode="External"/><Relationship Id="rId2" Type="http://schemas.openxmlformats.org/officeDocument/2006/relationships/hyperlink" Target="https://aws.amazon.com/lambda/" TargetMode="External"/><Relationship Id="rId1" Type="http://schemas.openxmlformats.org/officeDocument/2006/relationships/slideLayout" Target="../slideLayouts/slideLayout7.xml"/><Relationship Id="rId4" Type="http://schemas.openxmlformats.org/officeDocument/2006/relationships/hyperlink" Target="https://cloud.google.com/functions/"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specify.io/concepts/serverless-baas-faa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specify.io/concepts/serverless-baas-faa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en.wikipedia.org/wiki/Single-page_applic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402340" y="268298"/>
            <a:ext cx="4970649" cy="4401205"/>
          </a:xfrm>
          <a:prstGeom prst="rect">
            <a:avLst/>
          </a:prstGeom>
          <a:noFill/>
        </p:spPr>
        <p:txBody>
          <a:bodyPr wrap="square" rtlCol="0">
            <a:spAutoFit/>
          </a:bodyPr>
          <a:lstStyle/>
          <a:p>
            <a:r>
              <a:rPr lang="en-US" sz="1400" b="1" dirty="0" smtClean="0">
                <a:solidFill>
                  <a:srgbClr val="FF0000"/>
                </a:solidFill>
              </a:rPr>
              <a:t>Scalable Web Application Architecture and Tools</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r>
              <a:rPr lang="en-US" sz="1400" b="1" dirty="0" smtClean="0">
                <a:solidFill>
                  <a:srgbClr val="FFFF00"/>
                </a:solidFill>
              </a:rPr>
              <a:t>Scalable </a:t>
            </a:r>
            <a:r>
              <a:rPr lang="en-US" sz="1400" b="1" dirty="0" smtClean="0">
                <a:solidFill>
                  <a:srgbClr val="FFFF00"/>
                </a:solidFill>
              </a:rPr>
              <a:t>Web Application Architecture</a:t>
            </a:r>
          </a:p>
          <a:p>
            <a:pPr marL="342900" indent="-342900">
              <a:buFont typeface="+mj-lt"/>
              <a:buAutoNum type="arabicPeriod"/>
            </a:pPr>
            <a:r>
              <a:rPr lang="en-US" sz="1400" b="1" dirty="0" smtClean="0">
                <a:solidFill>
                  <a:srgbClr val="FFFF00"/>
                </a:solidFill>
              </a:rPr>
              <a:t>Distributed Computation</a:t>
            </a:r>
          </a:p>
          <a:p>
            <a:pPr marL="342900" indent="-342900">
              <a:buFont typeface="+mj-lt"/>
              <a:buAutoNum type="arabicPeriod"/>
            </a:pPr>
            <a:r>
              <a:rPr lang="en-US" sz="1400" b="1" dirty="0" smtClean="0">
                <a:solidFill>
                  <a:srgbClr val="FFFF00"/>
                </a:solidFill>
              </a:rPr>
              <a:t>Apache Ignite (In Memory Distributed Database)</a:t>
            </a:r>
          </a:p>
          <a:p>
            <a:pPr marL="342900" indent="-342900">
              <a:buFont typeface="+mj-lt"/>
              <a:buAutoNum type="arabicPeriod"/>
            </a:pPr>
            <a:r>
              <a:rPr lang="en-US" sz="1400" b="1" dirty="0" smtClean="0">
                <a:solidFill>
                  <a:srgbClr val="FFFF00"/>
                </a:solidFill>
              </a:rPr>
              <a:t>Mongo DB (Distributed Document Database)</a:t>
            </a:r>
          </a:p>
          <a:p>
            <a:pPr marL="342900" indent="-342900">
              <a:buFont typeface="+mj-lt"/>
              <a:buAutoNum type="arabicPeriod"/>
            </a:pPr>
            <a:r>
              <a:rPr lang="en-US" sz="1400" b="1" dirty="0" smtClean="0">
                <a:solidFill>
                  <a:srgbClr val="FFFF00"/>
                </a:solidFill>
              </a:rPr>
              <a:t>Object Storage </a:t>
            </a:r>
            <a:br>
              <a:rPr lang="en-US" sz="1400" b="1" dirty="0" smtClean="0">
                <a:solidFill>
                  <a:srgbClr val="FFFF00"/>
                </a:solidFill>
              </a:rPr>
            </a:br>
            <a:r>
              <a:rPr lang="en-US" sz="1400" dirty="0" smtClean="0"/>
              <a:t>Azure Blob, Distributed Cloud </a:t>
            </a:r>
            <a:r>
              <a:rPr lang="en-US" sz="1400" dirty="0" smtClean="0"/>
              <a:t>Storage</a:t>
            </a:r>
          </a:p>
          <a:p>
            <a:pPr marL="342900" indent="-342900">
              <a:buFont typeface="+mj-lt"/>
              <a:buAutoNum type="arabicPeriod"/>
            </a:pPr>
            <a:r>
              <a:rPr lang="en-US" sz="1400" b="1" dirty="0">
                <a:solidFill>
                  <a:srgbClr val="FFFF00"/>
                </a:solidFill>
              </a:rPr>
              <a:t>Docker Container, Compose, Swarm and Kubernetes</a:t>
            </a:r>
          </a:p>
          <a:p>
            <a:pPr marL="342900" indent="-342900">
              <a:buFont typeface="+mj-lt"/>
              <a:buAutoNum type="arabicPeriod"/>
            </a:pPr>
            <a:r>
              <a:rPr lang="en-US" sz="1400" b="1" dirty="0" smtClean="0">
                <a:solidFill>
                  <a:srgbClr val="FFFF00"/>
                </a:solidFill>
              </a:rPr>
              <a:t>Microservices</a:t>
            </a:r>
          </a:p>
          <a:p>
            <a:pPr marL="342900" indent="-342900">
              <a:buFont typeface="+mj-lt"/>
              <a:buAutoNum type="arabicPeriod"/>
            </a:pPr>
            <a:endParaRPr lang="en-US" sz="1400" b="1" dirty="0" smtClean="0">
              <a:solidFill>
                <a:srgbClr val="FFFF00"/>
              </a:solidFill>
            </a:endParaRPr>
          </a:p>
          <a:p>
            <a:r>
              <a:rPr lang="en-US" sz="1400" b="1" dirty="0" smtClean="0">
                <a:solidFill>
                  <a:srgbClr val="FF0000"/>
                </a:solidFill>
              </a:rPr>
              <a:t>DevOps and Tools</a:t>
            </a:r>
            <a:endParaRPr lang="en-US" sz="1400" dirty="0" smtClean="0">
              <a:solidFill>
                <a:srgbClr val="FF0000"/>
              </a:solidFill>
            </a:endParaRPr>
          </a:p>
          <a:p>
            <a:pPr marL="342900" indent="-342900">
              <a:buFont typeface="+mj-lt"/>
              <a:buAutoNum type="arabicPeriod"/>
            </a:pPr>
            <a:r>
              <a:rPr lang="en-US" sz="1400" b="1" dirty="0" smtClean="0">
                <a:solidFill>
                  <a:srgbClr val="FFFF00"/>
                </a:solidFill>
              </a:rPr>
              <a:t>DevOps</a:t>
            </a:r>
          </a:p>
          <a:p>
            <a:pPr marL="342900" indent="-342900">
              <a:buFont typeface="+mj-lt"/>
              <a:buAutoNum type="arabicPeriod"/>
            </a:pPr>
            <a:r>
              <a:rPr lang="en-US" sz="1400" b="1" dirty="0" smtClean="0">
                <a:solidFill>
                  <a:srgbClr val="FFFF00"/>
                </a:solidFill>
              </a:rPr>
              <a:t>Deployment Tool (</a:t>
            </a:r>
            <a:r>
              <a:rPr lang="en-US" sz="1400" b="1" dirty="0" err="1" smtClean="0">
                <a:solidFill>
                  <a:srgbClr val="FFFF00"/>
                </a:solidFill>
              </a:rPr>
              <a:t>msdeploy</a:t>
            </a:r>
            <a:r>
              <a:rPr lang="en-US" sz="1400" b="1" dirty="0" smtClean="0">
                <a:solidFill>
                  <a:srgbClr val="FFFF00"/>
                </a:solidFill>
              </a:rPr>
              <a:t>)</a:t>
            </a:r>
          </a:p>
          <a:p>
            <a:pPr marL="342900" indent="-342900">
              <a:buFont typeface="+mj-lt"/>
              <a:buAutoNum type="arabicPeriod"/>
            </a:pPr>
            <a:r>
              <a:rPr lang="en-US" sz="1400" b="1" dirty="0" smtClean="0">
                <a:solidFill>
                  <a:srgbClr val="FFFF00"/>
                </a:solidFill>
              </a:rPr>
              <a:t>Continuous Deployment (</a:t>
            </a:r>
            <a:r>
              <a:rPr lang="en-US" sz="1400" b="1" dirty="0" err="1" smtClean="0">
                <a:solidFill>
                  <a:srgbClr val="FFFF00"/>
                </a:solidFill>
              </a:rPr>
              <a:t>SaltStack</a:t>
            </a:r>
            <a:r>
              <a:rPr lang="en-US" sz="1400" b="1" dirty="0" smtClean="0">
                <a:solidFill>
                  <a:srgbClr val="FFFF00"/>
                </a:solidFill>
              </a:rPr>
              <a:t>, MS DevOps, Jenkins)</a:t>
            </a:r>
          </a:p>
          <a:p>
            <a:pPr marL="342900" indent="-342900">
              <a:buFont typeface="+mj-lt"/>
              <a:buAutoNum type="arabicPeriod"/>
            </a:pPr>
            <a:r>
              <a:rPr lang="en-US" sz="1400" b="1" dirty="0" smtClean="0">
                <a:solidFill>
                  <a:srgbClr val="FFFF00"/>
                </a:solidFill>
              </a:rPr>
              <a:t>Code as Infrastructure(Chef, </a:t>
            </a:r>
            <a:r>
              <a:rPr lang="en-US" sz="1400" b="1" dirty="0" err="1" smtClean="0">
                <a:solidFill>
                  <a:srgbClr val="FFFF00"/>
                </a:solidFill>
              </a:rPr>
              <a:t>SaltStack</a:t>
            </a:r>
            <a:r>
              <a:rPr lang="en-US" sz="1400" b="1" dirty="0" smtClean="0">
                <a:solidFill>
                  <a:srgbClr val="FFFF00"/>
                </a:solidFill>
              </a:rPr>
              <a:t>)</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endParaRPr lang="en-US" sz="1400" b="1" dirty="0" smtClean="0">
              <a:solidFill>
                <a:srgbClr val="FFFF00"/>
              </a:solidFill>
            </a:endParaRPr>
          </a:p>
        </p:txBody>
      </p:sp>
      <p:sp>
        <p:nvSpPr>
          <p:cNvPr id="2" name="TextBox 1"/>
          <p:cNvSpPr txBox="1"/>
          <p:nvPr/>
        </p:nvSpPr>
        <p:spPr>
          <a:xfrm>
            <a:off x="5850973" y="268298"/>
            <a:ext cx="5610498" cy="4616648"/>
          </a:xfrm>
          <a:prstGeom prst="rect">
            <a:avLst/>
          </a:prstGeom>
          <a:noFill/>
        </p:spPr>
        <p:txBody>
          <a:bodyPr wrap="square" rtlCol="0">
            <a:spAutoFit/>
          </a:bodyPr>
          <a:lstStyle/>
          <a:p>
            <a:r>
              <a:rPr lang="en-US" sz="1400" b="1" dirty="0" smtClean="0">
                <a:solidFill>
                  <a:srgbClr val="FF0000"/>
                </a:solidFill>
              </a:rPr>
              <a:t>Azure Cloud</a:t>
            </a:r>
          </a:p>
          <a:p>
            <a:endParaRPr lang="en-US" sz="1400" b="1" dirty="0" smtClean="0">
              <a:solidFill>
                <a:srgbClr val="FFFF00"/>
              </a:solidFill>
            </a:endParaRPr>
          </a:p>
          <a:p>
            <a:pPr marL="342900" indent="-342900">
              <a:buFont typeface="+mj-lt"/>
              <a:buAutoNum type="arabicPeriod"/>
            </a:pPr>
            <a:r>
              <a:rPr lang="en-US" sz="1400" b="1" dirty="0" smtClean="0">
                <a:solidFill>
                  <a:srgbClr val="FFFF00"/>
                </a:solidFill>
              </a:rPr>
              <a:t>Cloud </a:t>
            </a:r>
            <a:r>
              <a:rPr lang="en-US" sz="1400" b="1" dirty="0">
                <a:solidFill>
                  <a:srgbClr val="FFFF00"/>
                </a:solidFill>
              </a:rPr>
              <a:t>Basics XaaS </a:t>
            </a:r>
            <a:br>
              <a:rPr lang="en-US" sz="1400" b="1" dirty="0">
                <a:solidFill>
                  <a:srgbClr val="FFFF00"/>
                </a:solidFill>
              </a:rPr>
            </a:br>
            <a:r>
              <a:rPr lang="en-US" sz="1400" dirty="0"/>
              <a:t>IaaS, PaaS, SaaS, </a:t>
            </a:r>
            <a:r>
              <a:rPr lang="en-US" sz="1400" dirty="0" smtClean="0"/>
              <a:t>DBaaS,… </a:t>
            </a:r>
            <a:r>
              <a:rPr lang="en-US" sz="1400" dirty="0" err="1" smtClean="0"/>
              <a:t>etc</a:t>
            </a:r>
            <a:endParaRPr lang="en-US" sz="1400" dirty="0"/>
          </a:p>
          <a:p>
            <a:pPr marL="342900" indent="-342900">
              <a:buFont typeface="+mj-lt"/>
              <a:buAutoNum type="arabicPeriod"/>
            </a:pPr>
            <a:r>
              <a:rPr lang="en-US" sz="1400" b="1" dirty="0">
                <a:solidFill>
                  <a:srgbClr val="FFFF00"/>
                </a:solidFill>
              </a:rPr>
              <a:t>Azure Compute</a:t>
            </a:r>
            <a:br>
              <a:rPr lang="en-US" sz="1400" b="1" dirty="0">
                <a:solidFill>
                  <a:srgbClr val="FFFF00"/>
                </a:solidFill>
              </a:rPr>
            </a:br>
            <a:r>
              <a:rPr lang="en-US" sz="1400" dirty="0"/>
              <a:t>Azure VM, Availability Sets, Connections,  Load Balancer, Application Gateway</a:t>
            </a:r>
          </a:p>
          <a:p>
            <a:pPr marL="342900" indent="-342900">
              <a:buFont typeface="+mj-lt"/>
              <a:buAutoNum type="arabicPeriod"/>
            </a:pPr>
            <a:r>
              <a:rPr lang="en-US" sz="1400" b="1" dirty="0">
                <a:solidFill>
                  <a:srgbClr val="FFFF00"/>
                </a:solidFill>
              </a:rPr>
              <a:t>Azure DevOps</a:t>
            </a:r>
          </a:p>
          <a:p>
            <a:pPr marL="342900" indent="-342900">
              <a:buFont typeface="+mj-lt"/>
              <a:buAutoNum type="arabicPeriod"/>
            </a:pPr>
            <a:r>
              <a:rPr lang="en-US" sz="1400" b="1" dirty="0" smtClean="0">
                <a:solidFill>
                  <a:srgbClr val="FFFF00"/>
                </a:solidFill>
              </a:rPr>
              <a:t>Azure Network</a:t>
            </a:r>
            <a:br>
              <a:rPr lang="en-US" sz="1400" b="1" dirty="0" smtClean="0">
                <a:solidFill>
                  <a:srgbClr val="FFFF00"/>
                </a:solidFill>
              </a:rPr>
            </a:br>
            <a:r>
              <a:rPr lang="en-US" sz="1400" dirty="0" smtClean="0"/>
              <a:t>Virtual, Network, Public IP, </a:t>
            </a:r>
            <a:r>
              <a:rPr lang="en-US" sz="1400" dirty="0"/>
              <a:t>Load </a:t>
            </a:r>
            <a:r>
              <a:rPr lang="en-US" sz="1400" dirty="0" smtClean="0"/>
              <a:t>balancers, App Gateway</a:t>
            </a:r>
          </a:p>
          <a:p>
            <a:pPr marL="342900" indent="-342900">
              <a:buFont typeface="+mj-lt"/>
              <a:buAutoNum type="arabicPeriod"/>
            </a:pPr>
            <a:r>
              <a:rPr lang="en-US" sz="1400" b="1" dirty="0" smtClean="0">
                <a:solidFill>
                  <a:srgbClr val="FFFF00"/>
                </a:solidFill>
              </a:rPr>
              <a:t>Azure Databases</a:t>
            </a:r>
            <a:br>
              <a:rPr lang="en-US" sz="1400" b="1" dirty="0" smtClean="0">
                <a:solidFill>
                  <a:srgbClr val="FFFF00"/>
                </a:solidFill>
              </a:rPr>
            </a:br>
            <a:r>
              <a:rPr lang="en-US" sz="1400" dirty="0" smtClean="0"/>
              <a:t>SQL Server, MySQL, Maria DB, SQL Elastic Pools, Cosmos </a:t>
            </a:r>
            <a:r>
              <a:rPr lang="en-US" sz="1400" dirty="0" smtClean="0"/>
              <a:t>DB</a:t>
            </a:r>
          </a:p>
          <a:p>
            <a:pPr marL="342900" indent="-342900">
              <a:buFont typeface="+mj-lt"/>
              <a:buAutoNum type="arabicPeriod"/>
            </a:pPr>
            <a:endParaRPr lang="en-US" sz="1400" dirty="0"/>
          </a:p>
          <a:p>
            <a:r>
              <a:rPr lang="en-US" sz="1400" b="1" dirty="0">
                <a:solidFill>
                  <a:srgbClr val="FF0000"/>
                </a:solidFill>
              </a:rPr>
              <a:t>Programming Language</a:t>
            </a:r>
          </a:p>
          <a:p>
            <a:pPr marL="342900" indent="-342900">
              <a:buFont typeface="+mj-lt"/>
              <a:buAutoNum type="arabicPeriod"/>
            </a:pPr>
            <a:r>
              <a:rPr lang="en-US" sz="1400" b="1" dirty="0">
                <a:solidFill>
                  <a:srgbClr val="FFFF00"/>
                </a:solidFill>
              </a:rPr>
              <a:t>Python</a:t>
            </a:r>
          </a:p>
          <a:p>
            <a:pPr marL="342900" indent="-342900">
              <a:buFont typeface="+mj-lt"/>
              <a:buAutoNum type="arabicPeriod"/>
            </a:pPr>
            <a:r>
              <a:rPr lang="en-US" sz="1400" b="1" dirty="0">
                <a:solidFill>
                  <a:srgbClr val="FFFF00"/>
                </a:solidFill>
              </a:rPr>
              <a:t>Django</a:t>
            </a:r>
          </a:p>
          <a:p>
            <a:pPr marL="342900" indent="-342900">
              <a:buFont typeface="+mj-lt"/>
              <a:buAutoNum type="arabicPeriod"/>
            </a:pPr>
            <a:r>
              <a:rPr lang="en-US" sz="1400" b="1" dirty="0">
                <a:solidFill>
                  <a:srgbClr val="FFFF00"/>
                </a:solidFill>
              </a:rPr>
              <a:t>Go</a:t>
            </a:r>
          </a:p>
          <a:p>
            <a:pPr marL="342900" indent="-342900">
              <a:buFont typeface="+mj-lt"/>
              <a:buAutoNum type="arabicPeriod"/>
            </a:pPr>
            <a:r>
              <a:rPr lang="en-US" sz="1400" b="1" dirty="0">
                <a:solidFill>
                  <a:srgbClr val="FFFF00"/>
                </a:solidFill>
              </a:rPr>
              <a:t>Web Assembly and </a:t>
            </a:r>
            <a:r>
              <a:rPr lang="en-US" sz="1400" b="1" dirty="0" err="1">
                <a:solidFill>
                  <a:srgbClr val="FFFF00"/>
                </a:solidFill>
              </a:rPr>
              <a:t>Blazor</a:t>
            </a:r>
            <a:endParaRPr lang="en-US" sz="1400" b="1" dirty="0">
              <a:solidFill>
                <a:srgbClr val="FFFF00"/>
              </a:solidFill>
            </a:endParaRPr>
          </a:p>
          <a:p>
            <a:pPr marL="342900" indent="-342900">
              <a:buFont typeface="+mj-lt"/>
              <a:buAutoNum type="arabicPeriod"/>
            </a:pPr>
            <a:r>
              <a:rPr lang="en-US" sz="1400" b="1" dirty="0" err="1">
                <a:solidFill>
                  <a:srgbClr val="FFFF00"/>
                </a:solidFill>
              </a:rPr>
              <a:t>Nodejs</a:t>
            </a:r>
            <a:endParaRPr lang="en-US" sz="1400" b="1" dirty="0">
              <a:solidFill>
                <a:srgbClr val="FFFF00"/>
              </a:solidFill>
            </a:endParaRPr>
          </a:p>
          <a:p>
            <a:pPr marL="342900" indent="-342900">
              <a:buFont typeface="+mj-lt"/>
              <a:buAutoNum type="arabicPeriod"/>
            </a:pPr>
            <a:endParaRPr lang="en-US" sz="1400" dirty="0" smtClean="0"/>
          </a:p>
          <a:p>
            <a:pPr marL="342900" indent="-342900">
              <a:buFont typeface="+mj-lt"/>
              <a:buAutoNum type="arabicPeriod"/>
            </a:pPr>
            <a:endParaRPr lang="en-US" sz="1400" dirty="0" smtClean="0"/>
          </a:p>
        </p:txBody>
      </p:sp>
    </p:spTree>
    <p:extLst>
      <p:ext uri="{BB962C8B-B14F-4D97-AF65-F5344CB8AC3E}">
        <p14:creationId xmlns:p14="http://schemas.microsoft.com/office/powerpoint/2010/main" val="2029002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3687828"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Step 3 – Session Problem:</a:t>
            </a:r>
          </a:p>
          <a:p>
            <a:pPr algn="ctr"/>
            <a:r>
              <a:rPr lang="en-US" dirty="0" smtClean="0"/>
              <a:t>Sync </a:t>
            </a:r>
            <a:r>
              <a:rPr lang="en-US" dirty="0"/>
              <a:t>s</a:t>
            </a:r>
            <a:r>
              <a:rPr lang="en-US" dirty="0" smtClean="0"/>
              <a:t>essions with IIS session state</a:t>
            </a:r>
          </a:p>
          <a:p>
            <a:pPr algn="ctr"/>
            <a:endParaRPr lang="en-US" dirty="0" smtClean="0"/>
          </a:p>
          <a:p>
            <a:pPr algn="ctr"/>
            <a:endParaRPr lang="en-US" dirty="0"/>
          </a:p>
          <a:p>
            <a:pPr algn="ctr"/>
            <a:endParaRPr lang="en-US" dirty="0"/>
          </a:p>
        </p:txBody>
      </p:sp>
      <p:grpSp>
        <p:nvGrpSpPr>
          <p:cNvPr id="28" name="Group 27"/>
          <p:cNvGrpSpPr/>
          <p:nvPr/>
        </p:nvGrpSpPr>
        <p:grpSpPr>
          <a:xfrm>
            <a:off x="5385482" y="875052"/>
            <a:ext cx="4156033" cy="3185958"/>
            <a:chOff x="4425742" y="761696"/>
            <a:chExt cx="7978258" cy="6116024"/>
          </a:xfrm>
        </p:grpSpPr>
        <p:sp>
          <p:nvSpPr>
            <p:cNvPr id="6" name="Rectangle 5"/>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1">
                    <a:lumMod val="50000"/>
                  </a:schemeClr>
                </a:solidFill>
              </a:endParaRPr>
            </a:p>
          </p:txBody>
        </p:sp>
        <p:sp>
          <p:nvSpPr>
            <p:cNvPr id="7" name="TextBox 6"/>
            <p:cNvSpPr txBox="1"/>
            <p:nvPr/>
          </p:nvSpPr>
          <p:spPr>
            <a:xfrm>
              <a:off x="4425742" y="761696"/>
              <a:ext cx="1443848" cy="413584"/>
            </a:xfrm>
            <a:prstGeom prst="rect">
              <a:avLst/>
            </a:prstGeom>
            <a:noFill/>
          </p:spPr>
          <p:txBody>
            <a:bodyPr wrap="none" rtlCol="0">
              <a:spAutoFit/>
            </a:bodyPr>
            <a:lstStyle/>
            <a:p>
              <a:r>
                <a:rPr lang="en-US" sz="800" dirty="0" smtClean="0">
                  <a:solidFill>
                    <a:schemeClr val="accent1">
                      <a:lumMod val="50000"/>
                    </a:schemeClr>
                  </a:solidFill>
                </a:rPr>
                <a:t>Web Server</a:t>
              </a:r>
              <a:endParaRPr lang="en-US" sz="800" dirty="0">
                <a:solidFill>
                  <a:schemeClr val="accent1">
                    <a:lumMod val="50000"/>
                  </a:schemeClr>
                </a:solidFill>
              </a:endParaRPr>
            </a:p>
          </p:txBody>
        </p:sp>
        <p:sp>
          <p:nvSpPr>
            <p:cNvPr id="8" name="Rectangle 7"/>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APP 1</a:t>
              </a:r>
            </a:p>
            <a:p>
              <a:pPr algn="ctr"/>
              <a:r>
                <a:rPr lang="en-US" sz="800" dirty="0"/>
                <a:t>WEB APP 1</a:t>
              </a:r>
            </a:p>
            <a:p>
              <a:pPr algn="ctr"/>
              <a:r>
                <a:rPr lang="en-US" sz="800" dirty="0"/>
                <a:t>WEB APP 1</a:t>
              </a:r>
            </a:p>
          </p:txBody>
        </p:sp>
        <p:sp>
          <p:nvSpPr>
            <p:cNvPr id="11" name="Rectangle 10"/>
            <p:cNvSpPr/>
            <p:nvPr/>
          </p:nvSpPr>
          <p:spPr>
            <a:xfrm>
              <a:off x="4715584" y="4225633"/>
              <a:ext cx="1170814"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DISK</a:t>
              </a:r>
              <a:endParaRPr lang="en-US" sz="600" dirty="0"/>
            </a:p>
          </p:txBody>
        </p:sp>
        <p:sp>
          <p:nvSpPr>
            <p:cNvPr id="12" name="Rectangle 11"/>
            <p:cNvSpPr/>
            <p:nvPr/>
          </p:nvSpPr>
          <p:spPr>
            <a:xfrm>
              <a:off x="7330838" y="420799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t>LOCAL SESSION PROVIDER</a:t>
              </a:r>
              <a:endParaRPr lang="en-US" sz="600" b="1" dirty="0"/>
            </a:p>
          </p:txBody>
        </p:sp>
        <p:sp>
          <p:nvSpPr>
            <p:cNvPr id="13" name="Rectangle 12"/>
            <p:cNvSpPr/>
            <p:nvPr/>
          </p:nvSpPr>
          <p:spPr>
            <a:xfrm>
              <a:off x="8616057" y="4207994"/>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CACHE PROVIDER</a:t>
              </a:r>
              <a:endParaRPr lang="en-US" sz="600" dirty="0"/>
            </a:p>
          </p:txBody>
        </p:sp>
        <p:sp>
          <p:nvSpPr>
            <p:cNvPr id="14" name="Rectangle 13"/>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WEB SERVICE</a:t>
              </a:r>
              <a:endParaRPr lang="en-US" sz="600" dirty="0"/>
            </a:p>
          </p:txBody>
        </p:sp>
        <p:cxnSp>
          <p:nvCxnSpPr>
            <p:cNvPr id="15" name="Straight Arrow Connector 14"/>
            <p:cNvCxnSpPr>
              <a:stCxn id="8"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12"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2" idx="1"/>
            </p:cNvCxnSpPr>
            <p:nvPr/>
          </p:nvCxnSpPr>
          <p:spPr>
            <a:xfrm>
              <a:off x="8052010" y="3030364"/>
              <a:ext cx="4351990" cy="384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9435263" y="2756902"/>
            <a:ext cx="2066529" cy="2228953"/>
            <a:chOff x="9430713" y="1895713"/>
            <a:chExt cx="2066529" cy="2228953"/>
          </a:xfrm>
        </p:grpSpPr>
        <p:sp>
          <p:nvSpPr>
            <p:cNvPr id="2" name="Rectangle 1"/>
            <p:cNvSpPr/>
            <p:nvPr/>
          </p:nvSpPr>
          <p:spPr>
            <a:xfrm>
              <a:off x="9536965" y="2274975"/>
              <a:ext cx="1960277" cy="18496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30713" y="1895713"/>
              <a:ext cx="981359" cy="307777"/>
            </a:xfrm>
            <a:prstGeom prst="rect">
              <a:avLst/>
            </a:prstGeom>
            <a:noFill/>
          </p:spPr>
          <p:txBody>
            <a:bodyPr wrap="none" rtlCol="0">
              <a:spAutoFit/>
            </a:bodyPr>
            <a:lstStyle/>
            <a:p>
              <a:r>
                <a:rPr lang="en-US" sz="1400" dirty="0" smtClean="0">
                  <a:solidFill>
                    <a:schemeClr val="accent1">
                      <a:lumMod val="50000"/>
                    </a:schemeClr>
                  </a:solidFill>
                </a:rPr>
                <a:t>DB server</a:t>
              </a:r>
              <a:endParaRPr lang="en-US" sz="1400" dirty="0">
                <a:solidFill>
                  <a:schemeClr val="accent1">
                    <a:lumMod val="50000"/>
                  </a:schemeClr>
                </a:solidFill>
              </a:endParaRPr>
            </a:p>
          </p:txBody>
        </p:sp>
        <p:sp>
          <p:nvSpPr>
            <p:cNvPr id="21" name="Rectangle 20"/>
            <p:cNvSpPr/>
            <p:nvPr/>
          </p:nvSpPr>
          <p:spPr>
            <a:xfrm>
              <a:off x="9944517" y="2653769"/>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SQL Server, Oracle, </a:t>
              </a:r>
              <a:r>
                <a:rPr lang="en-US" sz="1200" dirty="0" err="1" smtClean="0"/>
                <a:t>Postgre</a:t>
              </a:r>
              <a:r>
                <a:rPr lang="en-US" sz="1200" dirty="0" smtClean="0"/>
                <a:t> SQL</a:t>
              </a:r>
              <a:endParaRPr lang="en-US" sz="1200" dirty="0"/>
            </a:p>
          </p:txBody>
        </p:sp>
      </p:grpSp>
      <p:grpSp>
        <p:nvGrpSpPr>
          <p:cNvPr id="36" name="Group 35"/>
          <p:cNvGrpSpPr/>
          <p:nvPr/>
        </p:nvGrpSpPr>
        <p:grpSpPr>
          <a:xfrm>
            <a:off x="5385482" y="3533124"/>
            <a:ext cx="4156033" cy="2532050"/>
            <a:chOff x="4425742" y="761696"/>
            <a:chExt cx="7978258" cy="4860730"/>
          </a:xfrm>
        </p:grpSpPr>
        <p:sp>
          <p:nvSpPr>
            <p:cNvPr id="37" name="Rectangle 36"/>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1">
                    <a:lumMod val="50000"/>
                  </a:schemeClr>
                </a:solidFill>
              </a:endParaRPr>
            </a:p>
          </p:txBody>
        </p:sp>
        <p:sp>
          <p:nvSpPr>
            <p:cNvPr id="38" name="TextBox 37"/>
            <p:cNvSpPr txBox="1"/>
            <p:nvPr/>
          </p:nvSpPr>
          <p:spPr>
            <a:xfrm>
              <a:off x="4425742" y="761696"/>
              <a:ext cx="1443848" cy="413584"/>
            </a:xfrm>
            <a:prstGeom prst="rect">
              <a:avLst/>
            </a:prstGeom>
            <a:noFill/>
          </p:spPr>
          <p:txBody>
            <a:bodyPr wrap="none" rtlCol="0">
              <a:spAutoFit/>
            </a:bodyPr>
            <a:lstStyle/>
            <a:p>
              <a:r>
                <a:rPr lang="en-US" sz="800" dirty="0" smtClean="0">
                  <a:solidFill>
                    <a:schemeClr val="accent1">
                      <a:lumMod val="50000"/>
                    </a:schemeClr>
                  </a:solidFill>
                </a:rPr>
                <a:t>Web Server</a:t>
              </a:r>
              <a:endParaRPr lang="en-US" sz="800" dirty="0">
                <a:solidFill>
                  <a:schemeClr val="accent1">
                    <a:lumMod val="50000"/>
                  </a:schemeClr>
                </a:solidFill>
              </a:endParaRPr>
            </a:p>
          </p:txBody>
        </p:sp>
        <p:sp>
          <p:nvSpPr>
            <p:cNvPr id="39" name="Rectangle 38"/>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APP 1</a:t>
              </a:r>
            </a:p>
            <a:p>
              <a:pPr algn="ctr"/>
              <a:r>
                <a:rPr lang="en-US" sz="800" dirty="0"/>
                <a:t>WEB APP 1</a:t>
              </a:r>
            </a:p>
            <a:p>
              <a:pPr algn="ctr"/>
              <a:r>
                <a:rPr lang="en-US" sz="800" dirty="0"/>
                <a:t>WEB APP 1</a:t>
              </a:r>
            </a:p>
          </p:txBody>
        </p:sp>
        <p:sp>
          <p:nvSpPr>
            <p:cNvPr id="40" name="Rectangle 39"/>
            <p:cNvSpPr/>
            <p:nvPr/>
          </p:nvSpPr>
          <p:spPr>
            <a:xfrm>
              <a:off x="4715584" y="4225633"/>
              <a:ext cx="1170814"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DISK</a:t>
              </a:r>
              <a:endParaRPr lang="en-US" sz="600" dirty="0"/>
            </a:p>
          </p:txBody>
        </p:sp>
        <p:sp>
          <p:nvSpPr>
            <p:cNvPr id="41" name="Rectangle 40"/>
            <p:cNvSpPr/>
            <p:nvPr/>
          </p:nvSpPr>
          <p:spPr>
            <a:xfrm>
              <a:off x="7330838" y="420799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t>LOCAL SESSION PROVIDER</a:t>
              </a:r>
              <a:endParaRPr lang="en-US" sz="600" b="1" dirty="0"/>
            </a:p>
          </p:txBody>
        </p:sp>
        <p:sp>
          <p:nvSpPr>
            <p:cNvPr id="42" name="Rectangle 41"/>
            <p:cNvSpPr/>
            <p:nvPr/>
          </p:nvSpPr>
          <p:spPr>
            <a:xfrm>
              <a:off x="8616057" y="4207994"/>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CACHE PROVIDER</a:t>
              </a:r>
              <a:endParaRPr lang="en-US" sz="600" dirty="0"/>
            </a:p>
          </p:txBody>
        </p:sp>
        <p:sp>
          <p:nvSpPr>
            <p:cNvPr id="43" name="Rectangle 42"/>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WEB SERVICE</a:t>
              </a:r>
              <a:endParaRPr lang="en-US" sz="600" dirty="0"/>
            </a:p>
          </p:txBody>
        </p:sp>
        <p:cxnSp>
          <p:nvCxnSpPr>
            <p:cNvPr id="44" name="Straight Arrow Connector 43"/>
            <p:cNvCxnSpPr>
              <a:stCxn id="39"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a:endCxn id="41"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2"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3"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2"/>
              <a:endCxn id="2" idx="1"/>
            </p:cNvCxnSpPr>
            <p:nvPr/>
          </p:nvCxnSpPr>
          <p:spPr>
            <a:xfrm flipV="1">
              <a:off x="8052010" y="1775069"/>
              <a:ext cx="4351990" cy="125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4088350" y="2949417"/>
            <a:ext cx="974857" cy="11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 Balancer</a:t>
            </a:r>
            <a:endParaRPr lang="en-US" sz="1400" dirty="0"/>
          </a:p>
        </p:txBody>
      </p:sp>
      <p:cxnSp>
        <p:nvCxnSpPr>
          <p:cNvPr id="54" name="Straight Arrow Connector 53"/>
          <p:cNvCxnSpPr>
            <a:stCxn id="52" idx="3"/>
            <a:endCxn id="6" idx="1"/>
          </p:cNvCxnSpPr>
          <p:nvPr/>
        </p:nvCxnSpPr>
        <p:spPr>
          <a:xfrm flipV="1">
            <a:off x="5063207" y="2241868"/>
            <a:ext cx="382717" cy="127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3"/>
            <a:endCxn id="37" idx="1"/>
          </p:cNvCxnSpPr>
          <p:nvPr/>
        </p:nvCxnSpPr>
        <p:spPr>
          <a:xfrm>
            <a:off x="5063207" y="3515105"/>
            <a:ext cx="382717" cy="1384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410827" y="839022"/>
            <a:ext cx="1664238" cy="1815882"/>
          </a:xfrm>
          <a:prstGeom prst="rect">
            <a:avLst/>
          </a:prstGeom>
          <a:noFill/>
        </p:spPr>
        <p:txBody>
          <a:bodyPr wrap="none" rtlCol="0">
            <a:spAutoFit/>
          </a:bodyPr>
          <a:lstStyle/>
          <a:p>
            <a:r>
              <a:rPr lang="en-US" sz="1400" dirty="0">
                <a:solidFill>
                  <a:srgbClr val="FF0000"/>
                </a:solidFill>
              </a:rPr>
              <a:t>Dependencies</a:t>
            </a:r>
            <a:br>
              <a:rPr lang="en-US" sz="1400" dirty="0">
                <a:solidFill>
                  <a:srgbClr val="FF0000"/>
                </a:solidFill>
              </a:rPr>
            </a:br>
            <a:endParaRPr lang="en-US" sz="1400" dirty="0">
              <a:solidFill>
                <a:srgbClr val="FF0000"/>
              </a:solidFill>
            </a:endParaRPr>
          </a:p>
          <a:p>
            <a:pPr marL="285750" indent="-285750">
              <a:buFont typeface="Arial" panose="020B0604020202020204" pitchFamily="34" charset="0"/>
              <a:buChar char="•"/>
            </a:pPr>
            <a:r>
              <a:rPr lang="en-US" sz="1400" dirty="0">
                <a:solidFill>
                  <a:srgbClr val="FF0000"/>
                </a:solidFill>
              </a:rPr>
              <a:t>Storage (Disk)</a:t>
            </a:r>
          </a:p>
          <a:p>
            <a:pPr marL="285750" indent="-285750">
              <a:buFont typeface="Arial" panose="020B0604020202020204" pitchFamily="34" charset="0"/>
              <a:buChar char="•"/>
            </a:pPr>
            <a:r>
              <a:rPr lang="en-US" sz="1400" dirty="0" smtClean="0">
                <a:solidFill>
                  <a:schemeClr val="accent1">
                    <a:lumMod val="50000"/>
                  </a:schemeClr>
                </a:solidFill>
              </a:rPr>
              <a:t>Database</a:t>
            </a:r>
            <a:endParaRPr lang="en-US" sz="1400" dirty="0">
              <a:solidFill>
                <a:schemeClr val="accent1">
                  <a:lumMod val="50000"/>
                </a:schemeClr>
              </a:solidFill>
            </a:endParaRPr>
          </a:p>
          <a:p>
            <a:pPr marL="285750" indent="-285750">
              <a:buFont typeface="Arial" panose="020B0604020202020204" pitchFamily="34" charset="0"/>
              <a:buChar char="•"/>
            </a:pPr>
            <a:r>
              <a:rPr lang="en-US" sz="1400" dirty="0" smtClean="0">
                <a:solidFill>
                  <a:srgbClr val="FF0000"/>
                </a:solidFill>
              </a:rPr>
              <a:t>Ram</a:t>
            </a:r>
            <a:endParaRPr lang="en-US" sz="1400" dirty="0">
              <a:solidFill>
                <a:srgbClr val="FF0000"/>
              </a:solidFill>
            </a:endParaRPr>
          </a:p>
          <a:p>
            <a:pPr marL="285750" indent="-285750">
              <a:buFont typeface="Arial" panose="020B0604020202020204" pitchFamily="34" charset="0"/>
              <a:buChar char="•"/>
            </a:pPr>
            <a:r>
              <a:rPr lang="en-US" sz="1400" dirty="0" smtClean="0">
                <a:solidFill>
                  <a:srgbClr val="FF0000"/>
                </a:solidFill>
              </a:rPr>
              <a:t>Processor</a:t>
            </a:r>
          </a:p>
          <a:p>
            <a:pPr marL="285750" indent="-285750">
              <a:buFont typeface="Arial" panose="020B0604020202020204" pitchFamily="34" charset="0"/>
              <a:buChar char="•"/>
            </a:pPr>
            <a:r>
              <a:rPr lang="en-US" sz="1400" dirty="0" smtClean="0">
                <a:solidFill>
                  <a:srgbClr val="FF0000"/>
                </a:solidFill>
              </a:rPr>
              <a:t>Network</a:t>
            </a:r>
            <a:endParaRPr lang="en-US" sz="1400" dirty="0">
              <a:solidFill>
                <a:srgbClr val="FF0000"/>
              </a:solidFill>
            </a:endParaRPr>
          </a:p>
          <a:p>
            <a:endParaRPr lang="en-US" sz="1400" dirty="0">
              <a:solidFill>
                <a:srgbClr val="FF0000"/>
              </a:solidFill>
            </a:endParaRPr>
          </a:p>
        </p:txBody>
      </p:sp>
      <p:cxnSp>
        <p:nvCxnSpPr>
          <p:cNvPr id="9" name="Straight Arrow Connector 8"/>
          <p:cNvCxnSpPr/>
          <p:nvPr/>
        </p:nvCxnSpPr>
        <p:spPr>
          <a:xfrm flipH="1">
            <a:off x="7420997" y="3210160"/>
            <a:ext cx="0" cy="2118208"/>
          </a:xfrm>
          <a:prstGeom prst="straightConnector1">
            <a:avLst/>
          </a:prstGeom>
          <a:ln w="19050">
            <a:headEnd type="triangle"/>
            <a:tailEnd type="triangle"/>
          </a:ln>
        </p:spPr>
        <p:style>
          <a:lnRef idx="1">
            <a:schemeClr val="accent6"/>
          </a:lnRef>
          <a:fillRef idx="0">
            <a:schemeClr val="accent6"/>
          </a:fillRef>
          <a:effectRef idx="0">
            <a:schemeClr val="accent6"/>
          </a:effectRef>
          <a:fontRef idx="minor">
            <a:schemeClr val="tx1"/>
          </a:fontRef>
        </p:style>
      </p:cxnSp>
      <p:sp>
        <p:nvSpPr>
          <p:cNvPr id="50" name="Rounded Rectangle 49"/>
          <p:cNvSpPr/>
          <p:nvPr/>
        </p:nvSpPr>
        <p:spPr>
          <a:xfrm>
            <a:off x="4083321" y="2201152"/>
            <a:ext cx="986385" cy="47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00"/>
                </a:solidFill>
              </a:rPr>
              <a:t>10000</a:t>
            </a:r>
            <a:r>
              <a:rPr lang="en-US" sz="1200" dirty="0" smtClean="0"/>
              <a:t> Clients</a:t>
            </a:r>
            <a:endParaRPr lang="en-US" sz="1200" dirty="0"/>
          </a:p>
        </p:txBody>
      </p:sp>
      <p:cxnSp>
        <p:nvCxnSpPr>
          <p:cNvPr id="51" name="Straight Arrow Connector 50"/>
          <p:cNvCxnSpPr>
            <a:stCxn id="50" idx="2"/>
          </p:cNvCxnSpPr>
          <p:nvPr/>
        </p:nvCxnSpPr>
        <p:spPr>
          <a:xfrm flipH="1">
            <a:off x="4575779" y="2679486"/>
            <a:ext cx="735" cy="26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03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3687828"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Step 3 – Disk Problem:</a:t>
            </a:r>
          </a:p>
          <a:p>
            <a:pPr algn="ctr"/>
            <a:r>
              <a:rPr lang="en-US" dirty="0" smtClean="0"/>
              <a:t>Sync Disks with MS Storage </a:t>
            </a:r>
            <a:r>
              <a:rPr lang="en-US" dirty="0"/>
              <a:t>R</a:t>
            </a:r>
            <a:r>
              <a:rPr lang="en-US" dirty="0" smtClean="0"/>
              <a:t>eplication or MS Distributed File System</a:t>
            </a:r>
          </a:p>
          <a:p>
            <a:pPr algn="ctr"/>
            <a:endParaRPr lang="en-US" dirty="0" smtClean="0"/>
          </a:p>
          <a:p>
            <a:pPr algn="ctr"/>
            <a:endParaRPr lang="en-US" dirty="0"/>
          </a:p>
          <a:p>
            <a:pPr algn="ctr"/>
            <a:endParaRPr lang="en-US" dirty="0"/>
          </a:p>
        </p:txBody>
      </p:sp>
      <p:grpSp>
        <p:nvGrpSpPr>
          <p:cNvPr id="28" name="Group 27"/>
          <p:cNvGrpSpPr/>
          <p:nvPr/>
        </p:nvGrpSpPr>
        <p:grpSpPr>
          <a:xfrm>
            <a:off x="5385482" y="875052"/>
            <a:ext cx="4156033" cy="3185958"/>
            <a:chOff x="4425742" y="761696"/>
            <a:chExt cx="7978258" cy="6116024"/>
          </a:xfrm>
        </p:grpSpPr>
        <p:sp>
          <p:nvSpPr>
            <p:cNvPr id="6" name="Rectangle 5"/>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1">
                    <a:lumMod val="50000"/>
                  </a:schemeClr>
                </a:solidFill>
              </a:endParaRPr>
            </a:p>
          </p:txBody>
        </p:sp>
        <p:sp>
          <p:nvSpPr>
            <p:cNvPr id="7" name="TextBox 6"/>
            <p:cNvSpPr txBox="1"/>
            <p:nvPr/>
          </p:nvSpPr>
          <p:spPr>
            <a:xfrm>
              <a:off x="4425742" y="761696"/>
              <a:ext cx="1443848" cy="413584"/>
            </a:xfrm>
            <a:prstGeom prst="rect">
              <a:avLst/>
            </a:prstGeom>
            <a:noFill/>
          </p:spPr>
          <p:txBody>
            <a:bodyPr wrap="none" rtlCol="0">
              <a:spAutoFit/>
            </a:bodyPr>
            <a:lstStyle/>
            <a:p>
              <a:r>
                <a:rPr lang="en-US" sz="800" dirty="0" smtClean="0">
                  <a:solidFill>
                    <a:schemeClr val="accent1">
                      <a:lumMod val="50000"/>
                    </a:schemeClr>
                  </a:solidFill>
                </a:rPr>
                <a:t>Web Server</a:t>
              </a:r>
              <a:endParaRPr lang="en-US" sz="800" dirty="0">
                <a:solidFill>
                  <a:schemeClr val="accent1">
                    <a:lumMod val="50000"/>
                  </a:schemeClr>
                </a:solidFill>
              </a:endParaRPr>
            </a:p>
          </p:txBody>
        </p:sp>
        <p:sp>
          <p:nvSpPr>
            <p:cNvPr id="8" name="Rectangle 7"/>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APP 1</a:t>
              </a:r>
            </a:p>
            <a:p>
              <a:pPr algn="ctr"/>
              <a:r>
                <a:rPr lang="en-US" sz="800" dirty="0"/>
                <a:t>WEB APP 1</a:t>
              </a:r>
            </a:p>
            <a:p>
              <a:pPr algn="ctr"/>
              <a:r>
                <a:rPr lang="en-US" sz="800" dirty="0"/>
                <a:t>WEB APP 1</a:t>
              </a:r>
            </a:p>
          </p:txBody>
        </p:sp>
        <p:sp>
          <p:nvSpPr>
            <p:cNvPr id="11" name="Rectangle 10"/>
            <p:cNvSpPr/>
            <p:nvPr/>
          </p:nvSpPr>
          <p:spPr>
            <a:xfrm>
              <a:off x="4715584" y="4225633"/>
              <a:ext cx="1170814"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t>LOCAL DISK</a:t>
              </a:r>
              <a:endParaRPr lang="en-US" sz="600" b="1" dirty="0"/>
            </a:p>
          </p:txBody>
        </p:sp>
        <p:sp>
          <p:nvSpPr>
            <p:cNvPr id="12" name="Rectangle 11"/>
            <p:cNvSpPr/>
            <p:nvPr/>
          </p:nvSpPr>
          <p:spPr>
            <a:xfrm>
              <a:off x="7330838" y="420799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SESSION PROVIDER</a:t>
              </a:r>
              <a:endParaRPr lang="en-US" sz="600" dirty="0"/>
            </a:p>
          </p:txBody>
        </p:sp>
        <p:sp>
          <p:nvSpPr>
            <p:cNvPr id="13" name="Rectangle 12"/>
            <p:cNvSpPr/>
            <p:nvPr/>
          </p:nvSpPr>
          <p:spPr>
            <a:xfrm>
              <a:off x="8616057" y="4207994"/>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CACHE PROVIDER</a:t>
              </a:r>
              <a:endParaRPr lang="en-US" sz="600" dirty="0"/>
            </a:p>
          </p:txBody>
        </p:sp>
        <p:sp>
          <p:nvSpPr>
            <p:cNvPr id="14" name="Rectangle 13"/>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WEB SERVICE</a:t>
              </a:r>
              <a:endParaRPr lang="en-US" sz="600" dirty="0"/>
            </a:p>
          </p:txBody>
        </p:sp>
        <p:cxnSp>
          <p:nvCxnSpPr>
            <p:cNvPr id="15" name="Straight Arrow Connector 14"/>
            <p:cNvCxnSpPr>
              <a:stCxn id="8"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12"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2" idx="1"/>
            </p:cNvCxnSpPr>
            <p:nvPr/>
          </p:nvCxnSpPr>
          <p:spPr>
            <a:xfrm>
              <a:off x="8052010" y="3030364"/>
              <a:ext cx="4351990" cy="384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9435263" y="2756902"/>
            <a:ext cx="2066529" cy="2228953"/>
            <a:chOff x="9430713" y="1895713"/>
            <a:chExt cx="2066529" cy="2228953"/>
          </a:xfrm>
        </p:grpSpPr>
        <p:sp>
          <p:nvSpPr>
            <p:cNvPr id="2" name="Rectangle 1"/>
            <p:cNvSpPr/>
            <p:nvPr/>
          </p:nvSpPr>
          <p:spPr>
            <a:xfrm>
              <a:off x="9536965" y="2274975"/>
              <a:ext cx="1960277" cy="18496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30713" y="1895713"/>
              <a:ext cx="981359" cy="307777"/>
            </a:xfrm>
            <a:prstGeom prst="rect">
              <a:avLst/>
            </a:prstGeom>
            <a:noFill/>
          </p:spPr>
          <p:txBody>
            <a:bodyPr wrap="none" rtlCol="0">
              <a:spAutoFit/>
            </a:bodyPr>
            <a:lstStyle/>
            <a:p>
              <a:r>
                <a:rPr lang="en-US" sz="1400" dirty="0" smtClean="0">
                  <a:solidFill>
                    <a:schemeClr val="accent1">
                      <a:lumMod val="50000"/>
                    </a:schemeClr>
                  </a:solidFill>
                </a:rPr>
                <a:t>DB server</a:t>
              </a:r>
              <a:endParaRPr lang="en-US" sz="1400" dirty="0">
                <a:solidFill>
                  <a:schemeClr val="accent1">
                    <a:lumMod val="50000"/>
                  </a:schemeClr>
                </a:solidFill>
              </a:endParaRPr>
            </a:p>
          </p:txBody>
        </p:sp>
        <p:sp>
          <p:nvSpPr>
            <p:cNvPr id="21" name="Rectangle 20"/>
            <p:cNvSpPr/>
            <p:nvPr/>
          </p:nvSpPr>
          <p:spPr>
            <a:xfrm>
              <a:off x="9944517" y="2653769"/>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SQL Server, Oracle, </a:t>
              </a:r>
              <a:r>
                <a:rPr lang="en-US" sz="1200" dirty="0" err="1" smtClean="0"/>
                <a:t>Postgre</a:t>
              </a:r>
              <a:r>
                <a:rPr lang="en-US" sz="1200" dirty="0" smtClean="0"/>
                <a:t> SQL</a:t>
              </a:r>
              <a:endParaRPr lang="en-US" sz="1200" dirty="0"/>
            </a:p>
          </p:txBody>
        </p:sp>
      </p:grpSp>
      <p:grpSp>
        <p:nvGrpSpPr>
          <p:cNvPr id="36" name="Group 35"/>
          <p:cNvGrpSpPr/>
          <p:nvPr/>
        </p:nvGrpSpPr>
        <p:grpSpPr>
          <a:xfrm>
            <a:off x="5385482" y="3533124"/>
            <a:ext cx="4156033" cy="2532050"/>
            <a:chOff x="4425742" y="761696"/>
            <a:chExt cx="7978258" cy="4860730"/>
          </a:xfrm>
        </p:grpSpPr>
        <p:sp>
          <p:nvSpPr>
            <p:cNvPr id="37" name="Rectangle 36"/>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1">
                    <a:lumMod val="50000"/>
                  </a:schemeClr>
                </a:solidFill>
              </a:endParaRPr>
            </a:p>
          </p:txBody>
        </p:sp>
        <p:sp>
          <p:nvSpPr>
            <p:cNvPr id="38" name="TextBox 37"/>
            <p:cNvSpPr txBox="1"/>
            <p:nvPr/>
          </p:nvSpPr>
          <p:spPr>
            <a:xfrm>
              <a:off x="4425742" y="761696"/>
              <a:ext cx="1443848" cy="413584"/>
            </a:xfrm>
            <a:prstGeom prst="rect">
              <a:avLst/>
            </a:prstGeom>
            <a:noFill/>
          </p:spPr>
          <p:txBody>
            <a:bodyPr wrap="none" rtlCol="0">
              <a:spAutoFit/>
            </a:bodyPr>
            <a:lstStyle/>
            <a:p>
              <a:r>
                <a:rPr lang="en-US" sz="800" dirty="0" smtClean="0">
                  <a:solidFill>
                    <a:schemeClr val="accent1">
                      <a:lumMod val="50000"/>
                    </a:schemeClr>
                  </a:solidFill>
                </a:rPr>
                <a:t>Web Server</a:t>
              </a:r>
              <a:endParaRPr lang="en-US" sz="800" dirty="0">
                <a:solidFill>
                  <a:schemeClr val="accent1">
                    <a:lumMod val="50000"/>
                  </a:schemeClr>
                </a:solidFill>
              </a:endParaRPr>
            </a:p>
          </p:txBody>
        </p:sp>
        <p:sp>
          <p:nvSpPr>
            <p:cNvPr id="39" name="Rectangle 38"/>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APP 1</a:t>
              </a:r>
            </a:p>
            <a:p>
              <a:pPr algn="ctr"/>
              <a:r>
                <a:rPr lang="en-US" sz="800" dirty="0"/>
                <a:t>WEB APP 1</a:t>
              </a:r>
            </a:p>
            <a:p>
              <a:pPr algn="ctr"/>
              <a:r>
                <a:rPr lang="en-US" sz="800" dirty="0"/>
                <a:t>WEB APP 1</a:t>
              </a:r>
            </a:p>
          </p:txBody>
        </p:sp>
        <p:sp>
          <p:nvSpPr>
            <p:cNvPr id="40" name="Rectangle 39"/>
            <p:cNvSpPr/>
            <p:nvPr/>
          </p:nvSpPr>
          <p:spPr>
            <a:xfrm>
              <a:off x="4715584" y="4225633"/>
              <a:ext cx="1170814"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t>LOCAL DISK</a:t>
              </a:r>
              <a:endParaRPr lang="en-US" sz="600" b="1" dirty="0"/>
            </a:p>
          </p:txBody>
        </p:sp>
        <p:sp>
          <p:nvSpPr>
            <p:cNvPr id="41" name="Rectangle 40"/>
            <p:cNvSpPr/>
            <p:nvPr/>
          </p:nvSpPr>
          <p:spPr>
            <a:xfrm>
              <a:off x="7330838" y="420799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SESSION PROVIDER</a:t>
              </a:r>
              <a:endParaRPr lang="en-US" sz="600" dirty="0"/>
            </a:p>
          </p:txBody>
        </p:sp>
        <p:sp>
          <p:nvSpPr>
            <p:cNvPr id="42" name="Rectangle 41"/>
            <p:cNvSpPr/>
            <p:nvPr/>
          </p:nvSpPr>
          <p:spPr>
            <a:xfrm>
              <a:off x="8616057" y="4207994"/>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CACHE PROVIDER</a:t>
              </a:r>
              <a:endParaRPr lang="en-US" sz="600" dirty="0"/>
            </a:p>
          </p:txBody>
        </p:sp>
        <p:sp>
          <p:nvSpPr>
            <p:cNvPr id="43" name="Rectangle 42"/>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WEB SERVICE</a:t>
              </a:r>
              <a:endParaRPr lang="en-US" sz="600" dirty="0"/>
            </a:p>
          </p:txBody>
        </p:sp>
        <p:cxnSp>
          <p:nvCxnSpPr>
            <p:cNvPr id="44" name="Straight Arrow Connector 43"/>
            <p:cNvCxnSpPr>
              <a:stCxn id="39"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a:endCxn id="41"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2"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3"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2"/>
              <a:endCxn id="2" idx="1"/>
            </p:cNvCxnSpPr>
            <p:nvPr/>
          </p:nvCxnSpPr>
          <p:spPr>
            <a:xfrm flipV="1">
              <a:off x="8052010" y="1775069"/>
              <a:ext cx="4351990" cy="125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4088350" y="2949417"/>
            <a:ext cx="974857" cy="11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 Balancer</a:t>
            </a:r>
            <a:endParaRPr lang="en-US" sz="1400" dirty="0"/>
          </a:p>
        </p:txBody>
      </p:sp>
      <p:cxnSp>
        <p:nvCxnSpPr>
          <p:cNvPr id="54" name="Straight Arrow Connector 53"/>
          <p:cNvCxnSpPr>
            <a:stCxn id="52" idx="3"/>
            <a:endCxn id="6" idx="1"/>
          </p:cNvCxnSpPr>
          <p:nvPr/>
        </p:nvCxnSpPr>
        <p:spPr>
          <a:xfrm flipV="1">
            <a:off x="5063207" y="2241868"/>
            <a:ext cx="382717" cy="127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3"/>
            <a:endCxn id="37" idx="1"/>
          </p:cNvCxnSpPr>
          <p:nvPr/>
        </p:nvCxnSpPr>
        <p:spPr>
          <a:xfrm>
            <a:off x="5063207" y="3515105"/>
            <a:ext cx="382717" cy="1384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483794" y="547689"/>
            <a:ext cx="1664238" cy="1815882"/>
          </a:xfrm>
          <a:prstGeom prst="rect">
            <a:avLst/>
          </a:prstGeom>
          <a:noFill/>
        </p:spPr>
        <p:txBody>
          <a:bodyPr wrap="none" rtlCol="0">
            <a:spAutoFit/>
          </a:bodyPr>
          <a:lstStyle/>
          <a:p>
            <a:r>
              <a:rPr lang="en-US" sz="1400" dirty="0">
                <a:solidFill>
                  <a:srgbClr val="FF0000"/>
                </a:solidFill>
              </a:rPr>
              <a:t>Dependencies</a:t>
            </a:r>
            <a:br>
              <a:rPr lang="en-US" sz="1400" dirty="0">
                <a:solidFill>
                  <a:srgbClr val="FF0000"/>
                </a:solidFill>
              </a:rPr>
            </a:br>
            <a:endParaRPr lang="en-US" sz="1400" dirty="0">
              <a:solidFill>
                <a:srgbClr val="FF0000"/>
              </a:solidFill>
            </a:endParaRPr>
          </a:p>
          <a:p>
            <a:pPr marL="285750" indent="-285750">
              <a:buFont typeface="Arial" panose="020B0604020202020204" pitchFamily="34" charset="0"/>
              <a:buChar char="•"/>
            </a:pPr>
            <a:r>
              <a:rPr lang="en-US" sz="1400" dirty="0">
                <a:solidFill>
                  <a:schemeClr val="accent1">
                    <a:lumMod val="50000"/>
                  </a:schemeClr>
                </a:solidFill>
              </a:rPr>
              <a:t>Storage (Disk)</a:t>
            </a:r>
          </a:p>
          <a:p>
            <a:pPr marL="285750" indent="-285750">
              <a:buFont typeface="Arial" panose="020B0604020202020204" pitchFamily="34" charset="0"/>
              <a:buChar char="•"/>
            </a:pPr>
            <a:r>
              <a:rPr lang="en-US" sz="1400" dirty="0" smtClean="0">
                <a:solidFill>
                  <a:schemeClr val="accent1">
                    <a:lumMod val="50000"/>
                  </a:schemeClr>
                </a:solidFill>
              </a:rPr>
              <a:t>Database</a:t>
            </a:r>
            <a:endParaRPr lang="en-US" sz="1400" dirty="0">
              <a:solidFill>
                <a:schemeClr val="accent1">
                  <a:lumMod val="50000"/>
                </a:schemeClr>
              </a:solidFill>
            </a:endParaRPr>
          </a:p>
          <a:p>
            <a:pPr marL="285750" indent="-285750">
              <a:buFont typeface="Arial" panose="020B0604020202020204" pitchFamily="34" charset="0"/>
              <a:buChar char="•"/>
            </a:pPr>
            <a:r>
              <a:rPr lang="en-US" sz="1400" dirty="0" smtClean="0">
                <a:solidFill>
                  <a:schemeClr val="accent1">
                    <a:lumMod val="50000"/>
                  </a:schemeClr>
                </a:solidFill>
              </a:rPr>
              <a:t>Ram</a:t>
            </a:r>
          </a:p>
          <a:p>
            <a:pPr marL="285750" indent="-285750">
              <a:buFont typeface="Arial" panose="020B0604020202020204" pitchFamily="34" charset="0"/>
              <a:buChar char="•"/>
            </a:pPr>
            <a:r>
              <a:rPr lang="en-US" sz="1400" dirty="0" smtClean="0">
                <a:solidFill>
                  <a:schemeClr val="accent1">
                    <a:lumMod val="50000"/>
                  </a:schemeClr>
                </a:solidFill>
              </a:rPr>
              <a:t>Processor</a:t>
            </a:r>
          </a:p>
          <a:p>
            <a:pPr marL="285750" indent="-285750">
              <a:buFont typeface="Arial" panose="020B0604020202020204" pitchFamily="34" charset="0"/>
              <a:buChar char="•"/>
            </a:pPr>
            <a:r>
              <a:rPr lang="en-US" sz="1400" dirty="0" smtClean="0">
                <a:solidFill>
                  <a:schemeClr val="accent1">
                    <a:lumMod val="50000"/>
                  </a:schemeClr>
                </a:solidFill>
              </a:rPr>
              <a:t>Network</a:t>
            </a:r>
            <a:endParaRPr lang="en-US" sz="1400" dirty="0">
              <a:solidFill>
                <a:schemeClr val="accent1">
                  <a:lumMod val="50000"/>
                </a:schemeClr>
              </a:solidFill>
            </a:endParaRPr>
          </a:p>
          <a:p>
            <a:endParaRPr lang="en-US" sz="1400" dirty="0">
              <a:solidFill>
                <a:srgbClr val="FF0000"/>
              </a:solidFill>
            </a:endParaRPr>
          </a:p>
        </p:txBody>
      </p:sp>
      <p:cxnSp>
        <p:nvCxnSpPr>
          <p:cNvPr id="9" name="Straight Arrow Connector 8"/>
          <p:cNvCxnSpPr/>
          <p:nvPr/>
        </p:nvCxnSpPr>
        <p:spPr>
          <a:xfrm flipH="1">
            <a:off x="7420997" y="3210160"/>
            <a:ext cx="0" cy="2118208"/>
          </a:xfrm>
          <a:prstGeom prst="straightConnector1">
            <a:avLst/>
          </a:prstGeom>
          <a:ln w="1905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p:cNvCxnSpPr/>
          <p:nvPr/>
        </p:nvCxnSpPr>
        <p:spPr>
          <a:xfrm flipH="1">
            <a:off x="5804890" y="3210160"/>
            <a:ext cx="0" cy="2118208"/>
          </a:xfrm>
          <a:prstGeom prst="straightConnector1">
            <a:avLst/>
          </a:prstGeom>
          <a:ln w="19050">
            <a:headEnd type="triangle"/>
            <a:tailEnd type="triangle"/>
          </a:ln>
        </p:spPr>
        <p:style>
          <a:lnRef idx="1">
            <a:schemeClr val="accent6"/>
          </a:lnRef>
          <a:fillRef idx="0">
            <a:schemeClr val="accent6"/>
          </a:fillRef>
          <a:effectRef idx="0">
            <a:schemeClr val="accent6"/>
          </a:effectRef>
          <a:fontRef idx="minor">
            <a:schemeClr val="tx1"/>
          </a:fontRef>
        </p:style>
      </p:cxnSp>
      <p:sp>
        <p:nvSpPr>
          <p:cNvPr id="51" name="Rounded Rectangle 50"/>
          <p:cNvSpPr/>
          <p:nvPr/>
        </p:nvSpPr>
        <p:spPr>
          <a:xfrm>
            <a:off x="4083321" y="2201152"/>
            <a:ext cx="986385" cy="47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00"/>
                </a:solidFill>
              </a:rPr>
              <a:t>10000</a:t>
            </a:r>
            <a:r>
              <a:rPr lang="en-US" sz="1200" dirty="0" smtClean="0"/>
              <a:t> Clients</a:t>
            </a:r>
            <a:endParaRPr lang="en-US" sz="1200" dirty="0"/>
          </a:p>
        </p:txBody>
      </p:sp>
      <p:cxnSp>
        <p:nvCxnSpPr>
          <p:cNvPr id="53" name="Straight Arrow Connector 52"/>
          <p:cNvCxnSpPr>
            <a:stCxn id="51" idx="2"/>
          </p:cNvCxnSpPr>
          <p:nvPr/>
        </p:nvCxnSpPr>
        <p:spPr>
          <a:xfrm flipH="1">
            <a:off x="4575779" y="2679486"/>
            <a:ext cx="735" cy="26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637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21"/>
          <p:cNvSpPr/>
          <p:nvPr/>
        </p:nvSpPr>
        <p:spPr>
          <a:xfrm>
            <a:off x="5445924" y="6123915"/>
            <a:ext cx="351932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687828"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b="1" dirty="0" smtClean="0">
                <a:solidFill>
                  <a:srgbClr val="FFFF00"/>
                </a:solidFill>
              </a:rPr>
              <a:t>Step 3 – Cache Problem:</a:t>
            </a:r>
          </a:p>
          <a:p>
            <a:pPr algn="ctr"/>
            <a:r>
              <a:rPr lang="en-US" dirty="0" smtClean="0">
                <a:solidFill>
                  <a:schemeClr val="tx1"/>
                </a:solidFill>
              </a:rPr>
              <a:t>MS </a:t>
            </a:r>
            <a:r>
              <a:rPr lang="en-US" dirty="0" err="1" smtClean="0">
                <a:solidFill>
                  <a:schemeClr val="tx1"/>
                </a:solidFill>
              </a:rPr>
              <a:t>AppFabric</a:t>
            </a:r>
            <a:r>
              <a:rPr lang="en-US" dirty="0" smtClean="0">
                <a:solidFill>
                  <a:schemeClr val="tx1"/>
                </a:solidFill>
              </a:rPr>
              <a:t> for distributed cache</a:t>
            </a:r>
          </a:p>
          <a:p>
            <a:pPr algn="ctr"/>
            <a:endParaRPr lang="en-US" dirty="0"/>
          </a:p>
          <a:p>
            <a:pPr algn="ctr"/>
            <a:r>
              <a:rPr lang="en-US" b="1" dirty="0" smtClean="0">
                <a:solidFill>
                  <a:srgbClr val="FFFF00"/>
                </a:solidFill>
              </a:rPr>
              <a:t>Results:</a:t>
            </a:r>
          </a:p>
          <a:p>
            <a:pPr algn="ctr"/>
            <a:r>
              <a:rPr lang="en-US" dirty="0"/>
              <a:t>I</a:t>
            </a:r>
            <a:r>
              <a:rPr lang="en-US" dirty="0" smtClean="0"/>
              <a:t>f we need new web app, it must be part of this system.</a:t>
            </a:r>
          </a:p>
          <a:p>
            <a:pPr algn="ctr"/>
            <a:endParaRPr lang="en-US" dirty="0"/>
          </a:p>
          <a:p>
            <a:pPr algn="ctr"/>
            <a:r>
              <a:rPr lang="en-US" dirty="0" smtClean="0"/>
              <a:t>If we need new environment for new app, we must setup same system again. </a:t>
            </a:r>
          </a:p>
          <a:p>
            <a:pPr algn="ctr"/>
            <a:endParaRPr lang="en-US" dirty="0"/>
          </a:p>
          <a:p>
            <a:pPr algn="ctr"/>
            <a:r>
              <a:rPr lang="en-US" dirty="0" smtClean="0"/>
              <a:t>If one of the components (</a:t>
            </a:r>
            <a:r>
              <a:rPr lang="en-US" dirty="0" err="1" smtClean="0"/>
              <a:t>eg</a:t>
            </a:r>
            <a:r>
              <a:rPr lang="en-US" dirty="0" smtClean="0"/>
              <a:t> session, cache) need more ram or processor, we cannot increase the resource for it separately. </a:t>
            </a:r>
          </a:p>
          <a:p>
            <a:pPr algn="ctr"/>
            <a:endParaRPr lang="en-US" dirty="0"/>
          </a:p>
          <a:p>
            <a:pPr algn="ctr"/>
            <a:r>
              <a:rPr lang="en-US" dirty="0" err="1" smtClean="0"/>
              <a:t>AppFabric</a:t>
            </a:r>
            <a:r>
              <a:rPr lang="en-US" dirty="0" smtClean="0"/>
              <a:t> is not supported … etc.</a:t>
            </a:r>
          </a:p>
          <a:p>
            <a:pPr algn="ctr"/>
            <a:endParaRPr lang="en-US" dirty="0"/>
          </a:p>
          <a:p>
            <a:pPr algn="ctr"/>
            <a:endParaRPr lang="en-US" dirty="0" smtClean="0"/>
          </a:p>
          <a:p>
            <a:pPr algn="ctr"/>
            <a:endParaRPr lang="en-US" dirty="0" smtClean="0"/>
          </a:p>
          <a:p>
            <a:pPr algn="ctr"/>
            <a:endParaRPr lang="en-US" dirty="0"/>
          </a:p>
          <a:p>
            <a:pPr algn="ctr"/>
            <a:endParaRPr lang="en-US" dirty="0"/>
          </a:p>
        </p:txBody>
      </p:sp>
      <p:grpSp>
        <p:nvGrpSpPr>
          <p:cNvPr id="28" name="Group 27"/>
          <p:cNvGrpSpPr/>
          <p:nvPr/>
        </p:nvGrpSpPr>
        <p:grpSpPr>
          <a:xfrm>
            <a:off x="5385482" y="875052"/>
            <a:ext cx="4161377" cy="3221746"/>
            <a:chOff x="4425742" y="761696"/>
            <a:chExt cx="7988517" cy="6184726"/>
          </a:xfrm>
        </p:grpSpPr>
        <p:sp>
          <p:nvSpPr>
            <p:cNvPr id="6" name="Rectangle 5"/>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accent1">
                    <a:lumMod val="50000"/>
                  </a:schemeClr>
                </a:solidFill>
              </a:endParaRPr>
            </a:p>
          </p:txBody>
        </p:sp>
        <p:sp>
          <p:nvSpPr>
            <p:cNvPr id="7" name="TextBox 6"/>
            <p:cNvSpPr txBox="1"/>
            <p:nvPr/>
          </p:nvSpPr>
          <p:spPr>
            <a:xfrm>
              <a:off x="4425742" y="761696"/>
              <a:ext cx="1443848" cy="413584"/>
            </a:xfrm>
            <a:prstGeom prst="rect">
              <a:avLst/>
            </a:prstGeom>
            <a:noFill/>
          </p:spPr>
          <p:txBody>
            <a:bodyPr wrap="none" rtlCol="0">
              <a:spAutoFit/>
            </a:bodyPr>
            <a:lstStyle/>
            <a:p>
              <a:r>
                <a:rPr lang="en-US" sz="800" dirty="0" smtClean="0">
                  <a:solidFill>
                    <a:schemeClr val="accent1">
                      <a:lumMod val="50000"/>
                    </a:schemeClr>
                  </a:solidFill>
                </a:rPr>
                <a:t>Web Server</a:t>
              </a:r>
              <a:endParaRPr lang="en-US" sz="800" dirty="0">
                <a:solidFill>
                  <a:schemeClr val="accent1">
                    <a:lumMod val="50000"/>
                  </a:schemeClr>
                </a:solidFill>
              </a:endParaRPr>
            </a:p>
          </p:txBody>
        </p:sp>
        <p:sp>
          <p:nvSpPr>
            <p:cNvPr id="8" name="Rectangle 7"/>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WEB APP 1</a:t>
              </a:r>
            </a:p>
            <a:p>
              <a:pPr algn="ctr"/>
              <a:r>
                <a:rPr lang="en-US" sz="800" b="1" dirty="0"/>
                <a:t>WEB APP 1</a:t>
              </a:r>
            </a:p>
            <a:p>
              <a:pPr algn="ctr"/>
              <a:r>
                <a:rPr lang="en-US" sz="800" b="1" dirty="0"/>
                <a:t>WEB APP 1</a:t>
              </a:r>
            </a:p>
          </p:txBody>
        </p:sp>
        <p:sp>
          <p:nvSpPr>
            <p:cNvPr id="11" name="Rectangle 10"/>
            <p:cNvSpPr/>
            <p:nvPr/>
          </p:nvSpPr>
          <p:spPr>
            <a:xfrm>
              <a:off x="4715584" y="4225633"/>
              <a:ext cx="1170814"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t>LOCAL DISK</a:t>
              </a:r>
              <a:endParaRPr lang="en-US" sz="600" b="1" dirty="0"/>
            </a:p>
          </p:txBody>
        </p:sp>
        <p:sp>
          <p:nvSpPr>
            <p:cNvPr id="12" name="Rectangle 11"/>
            <p:cNvSpPr/>
            <p:nvPr/>
          </p:nvSpPr>
          <p:spPr>
            <a:xfrm>
              <a:off x="7330838" y="420799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t>LOCAL SESSION PROVIDER</a:t>
              </a:r>
              <a:endParaRPr lang="en-US" sz="600" b="1" dirty="0"/>
            </a:p>
          </p:txBody>
        </p:sp>
        <p:sp>
          <p:nvSpPr>
            <p:cNvPr id="13" name="Rectangle 12"/>
            <p:cNvSpPr/>
            <p:nvPr/>
          </p:nvSpPr>
          <p:spPr>
            <a:xfrm>
              <a:off x="8616057" y="4207994"/>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t>LOCAL CACHE PROVIDER</a:t>
              </a:r>
              <a:endParaRPr lang="en-US" sz="600" b="1" dirty="0"/>
            </a:p>
          </p:txBody>
        </p:sp>
        <p:sp>
          <p:nvSpPr>
            <p:cNvPr id="14" name="Rectangle 13"/>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t>LOCAL WEB SERVICE</a:t>
              </a:r>
              <a:endParaRPr lang="en-US" sz="600" b="1" dirty="0"/>
            </a:p>
          </p:txBody>
        </p:sp>
        <p:cxnSp>
          <p:nvCxnSpPr>
            <p:cNvPr id="15" name="Straight Arrow Connector 14"/>
            <p:cNvCxnSpPr>
              <a:stCxn id="8"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12"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2" idx="1"/>
            </p:cNvCxnSpPr>
            <p:nvPr/>
          </p:nvCxnSpPr>
          <p:spPr>
            <a:xfrm>
              <a:off x="8052010" y="3030364"/>
              <a:ext cx="4362249" cy="3916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9440607" y="2792690"/>
            <a:ext cx="2066529" cy="2228953"/>
            <a:chOff x="9430713" y="1895713"/>
            <a:chExt cx="2066529" cy="2228953"/>
          </a:xfrm>
        </p:grpSpPr>
        <p:sp>
          <p:nvSpPr>
            <p:cNvPr id="2" name="Rectangle 1"/>
            <p:cNvSpPr/>
            <p:nvPr/>
          </p:nvSpPr>
          <p:spPr>
            <a:xfrm>
              <a:off x="9536965" y="2274975"/>
              <a:ext cx="1960277" cy="18496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30713" y="1895713"/>
              <a:ext cx="981359" cy="307777"/>
            </a:xfrm>
            <a:prstGeom prst="rect">
              <a:avLst/>
            </a:prstGeom>
            <a:noFill/>
          </p:spPr>
          <p:txBody>
            <a:bodyPr wrap="none" rtlCol="0">
              <a:spAutoFit/>
            </a:bodyPr>
            <a:lstStyle/>
            <a:p>
              <a:r>
                <a:rPr lang="en-US" sz="1400" dirty="0" smtClean="0">
                  <a:solidFill>
                    <a:schemeClr val="accent1">
                      <a:lumMod val="50000"/>
                    </a:schemeClr>
                  </a:solidFill>
                </a:rPr>
                <a:t>DB server</a:t>
              </a:r>
              <a:endParaRPr lang="en-US" sz="1400" dirty="0">
                <a:solidFill>
                  <a:schemeClr val="accent1">
                    <a:lumMod val="50000"/>
                  </a:schemeClr>
                </a:solidFill>
              </a:endParaRPr>
            </a:p>
          </p:txBody>
        </p:sp>
        <p:sp>
          <p:nvSpPr>
            <p:cNvPr id="21" name="Rectangle 20"/>
            <p:cNvSpPr/>
            <p:nvPr/>
          </p:nvSpPr>
          <p:spPr>
            <a:xfrm>
              <a:off x="9944517" y="2653769"/>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SQL Server, Oracle, </a:t>
              </a:r>
              <a:r>
                <a:rPr lang="en-US" sz="1200" dirty="0" err="1" smtClean="0"/>
                <a:t>Postgre</a:t>
              </a:r>
              <a:r>
                <a:rPr lang="en-US" sz="1200" dirty="0" smtClean="0"/>
                <a:t> SQL</a:t>
              </a:r>
              <a:endParaRPr lang="en-US" sz="1200" dirty="0"/>
            </a:p>
          </p:txBody>
        </p:sp>
      </p:grpSp>
      <p:grpSp>
        <p:nvGrpSpPr>
          <p:cNvPr id="36" name="Group 35"/>
          <p:cNvGrpSpPr/>
          <p:nvPr/>
        </p:nvGrpSpPr>
        <p:grpSpPr>
          <a:xfrm>
            <a:off x="5385482" y="3533124"/>
            <a:ext cx="4161377" cy="2532050"/>
            <a:chOff x="4425742" y="761696"/>
            <a:chExt cx="7988517" cy="4860730"/>
          </a:xfrm>
        </p:grpSpPr>
        <p:sp>
          <p:nvSpPr>
            <p:cNvPr id="37" name="Rectangle 36"/>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1">
                    <a:lumMod val="50000"/>
                  </a:schemeClr>
                </a:solidFill>
              </a:endParaRPr>
            </a:p>
          </p:txBody>
        </p:sp>
        <p:sp>
          <p:nvSpPr>
            <p:cNvPr id="38" name="TextBox 37"/>
            <p:cNvSpPr txBox="1"/>
            <p:nvPr/>
          </p:nvSpPr>
          <p:spPr>
            <a:xfrm>
              <a:off x="4425742" y="761696"/>
              <a:ext cx="1443848" cy="413584"/>
            </a:xfrm>
            <a:prstGeom prst="rect">
              <a:avLst/>
            </a:prstGeom>
            <a:noFill/>
          </p:spPr>
          <p:txBody>
            <a:bodyPr wrap="none" rtlCol="0">
              <a:spAutoFit/>
            </a:bodyPr>
            <a:lstStyle/>
            <a:p>
              <a:r>
                <a:rPr lang="en-US" sz="800" dirty="0" smtClean="0">
                  <a:solidFill>
                    <a:schemeClr val="accent1">
                      <a:lumMod val="50000"/>
                    </a:schemeClr>
                  </a:solidFill>
                </a:rPr>
                <a:t>Web Server</a:t>
              </a:r>
              <a:endParaRPr lang="en-US" sz="800" dirty="0">
                <a:solidFill>
                  <a:schemeClr val="accent1">
                    <a:lumMod val="50000"/>
                  </a:schemeClr>
                </a:solidFill>
              </a:endParaRPr>
            </a:p>
          </p:txBody>
        </p:sp>
        <p:sp>
          <p:nvSpPr>
            <p:cNvPr id="39" name="Rectangle 38"/>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APP 1</a:t>
              </a:r>
            </a:p>
            <a:p>
              <a:pPr algn="ctr"/>
              <a:r>
                <a:rPr lang="en-US" sz="800" dirty="0"/>
                <a:t>WEB APP 1</a:t>
              </a:r>
            </a:p>
            <a:p>
              <a:pPr algn="ctr"/>
              <a:r>
                <a:rPr lang="en-US" sz="800" dirty="0"/>
                <a:t>WEB APP 1</a:t>
              </a:r>
            </a:p>
          </p:txBody>
        </p:sp>
        <p:sp>
          <p:nvSpPr>
            <p:cNvPr id="40" name="Rectangle 39"/>
            <p:cNvSpPr/>
            <p:nvPr/>
          </p:nvSpPr>
          <p:spPr>
            <a:xfrm>
              <a:off x="4715584" y="4225633"/>
              <a:ext cx="1170814"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DISK</a:t>
              </a:r>
              <a:endParaRPr lang="en-US" sz="600" dirty="0"/>
            </a:p>
          </p:txBody>
        </p:sp>
        <p:sp>
          <p:nvSpPr>
            <p:cNvPr id="41" name="Rectangle 40"/>
            <p:cNvSpPr/>
            <p:nvPr/>
          </p:nvSpPr>
          <p:spPr>
            <a:xfrm>
              <a:off x="7330838" y="420799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SESSION PROVIDER</a:t>
              </a:r>
              <a:endParaRPr lang="en-US" sz="600" dirty="0"/>
            </a:p>
          </p:txBody>
        </p:sp>
        <p:sp>
          <p:nvSpPr>
            <p:cNvPr id="42" name="Rectangle 41"/>
            <p:cNvSpPr/>
            <p:nvPr/>
          </p:nvSpPr>
          <p:spPr>
            <a:xfrm>
              <a:off x="8616057" y="4207994"/>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CACHE PROVIDER</a:t>
              </a:r>
              <a:endParaRPr lang="en-US" sz="600" dirty="0"/>
            </a:p>
          </p:txBody>
        </p:sp>
        <p:sp>
          <p:nvSpPr>
            <p:cNvPr id="43" name="Rectangle 42"/>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WEB SERVICE</a:t>
              </a:r>
              <a:endParaRPr lang="en-US" sz="600" dirty="0"/>
            </a:p>
          </p:txBody>
        </p:sp>
        <p:cxnSp>
          <p:nvCxnSpPr>
            <p:cNvPr id="44" name="Straight Arrow Connector 43"/>
            <p:cNvCxnSpPr>
              <a:stCxn id="39"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a:endCxn id="41"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2"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3"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2"/>
              <a:endCxn id="2" idx="1"/>
            </p:cNvCxnSpPr>
            <p:nvPr/>
          </p:nvCxnSpPr>
          <p:spPr>
            <a:xfrm flipV="1">
              <a:off x="8052010" y="1843771"/>
              <a:ext cx="4362249" cy="1186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4088350" y="2949417"/>
            <a:ext cx="974857" cy="11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 Balancer</a:t>
            </a:r>
            <a:endParaRPr lang="en-US" sz="1400" dirty="0"/>
          </a:p>
        </p:txBody>
      </p:sp>
      <p:cxnSp>
        <p:nvCxnSpPr>
          <p:cNvPr id="54" name="Straight Arrow Connector 53"/>
          <p:cNvCxnSpPr>
            <a:stCxn id="52" idx="3"/>
            <a:endCxn id="6" idx="1"/>
          </p:cNvCxnSpPr>
          <p:nvPr/>
        </p:nvCxnSpPr>
        <p:spPr>
          <a:xfrm flipV="1">
            <a:off x="5063207" y="2241868"/>
            <a:ext cx="382717" cy="127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3"/>
            <a:endCxn id="37" idx="1"/>
          </p:cNvCxnSpPr>
          <p:nvPr/>
        </p:nvCxnSpPr>
        <p:spPr>
          <a:xfrm>
            <a:off x="5063207" y="3515105"/>
            <a:ext cx="382717" cy="1384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440607" y="930660"/>
            <a:ext cx="1730669" cy="1815882"/>
          </a:xfrm>
          <a:prstGeom prst="rect">
            <a:avLst/>
          </a:prstGeom>
          <a:noFill/>
        </p:spPr>
        <p:txBody>
          <a:bodyPr wrap="square" rtlCol="0">
            <a:spAutoFit/>
          </a:bodyPr>
          <a:lstStyle/>
          <a:p>
            <a:r>
              <a:rPr lang="en-US" sz="1400" dirty="0">
                <a:solidFill>
                  <a:srgbClr val="FF0000"/>
                </a:solidFill>
              </a:rPr>
              <a:t>Dependencies</a:t>
            </a:r>
            <a:br>
              <a:rPr lang="en-US" sz="1400" dirty="0">
                <a:solidFill>
                  <a:srgbClr val="FF0000"/>
                </a:solidFill>
              </a:rPr>
            </a:br>
            <a:endParaRPr lang="en-US" sz="1400" dirty="0">
              <a:solidFill>
                <a:srgbClr val="FF0000"/>
              </a:solidFill>
            </a:endParaRPr>
          </a:p>
          <a:p>
            <a:pPr marL="285750" indent="-285750">
              <a:buFont typeface="Arial" panose="020B0604020202020204" pitchFamily="34" charset="0"/>
              <a:buChar char="•"/>
            </a:pPr>
            <a:r>
              <a:rPr lang="en-US" sz="1400" dirty="0">
                <a:solidFill>
                  <a:schemeClr val="accent1">
                    <a:lumMod val="50000"/>
                  </a:schemeClr>
                </a:solidFill>
              </a:rPr>
              <a:t>Storage (Disk)</a:t>
            </a:r>
          </a:p>
          <a:p>
            <a:pPr marL="285750" indent="-285750">
              <a:buFont typeface="Arial" panose="020B0604020202020204" pitchFamily="34" charset="0"/>
              <a:buChar char="•"/>
            </a:pPr>
            <a:r>
              <a:rPr lang="en-US" sz="1400" dirty="0" smtClean="0">
                <a:solidFill>
                  <a:schemeClr val="accent1">
                    <a:lumMod val="50000"/>
                  </a:schemeClr>
                </a:solidFill>
              </a:rPr>
              <a:t>Database</a:t>
            </a:r>
            <a:endParaRPr lang="en-US" sz="1400" dirty="0">
              <a:solidFill>
                <a:schemeClr val="accent1">
                  <a:lumMod val="50000"/>
                </a:schemeClr>
              </a:solidFill>
            </a:endParaRPr>
          </a:p>
          <a:p>
            <a:pPr marL="285750" indent="-285750">
              <a:buFont typeface="Arial" panose="020B0604020202020204" pitchFamily="34" charset="0"/>
              <a:buChar char="•"/>
            </a:pPr>
            <a:r>
              <a:rPr lang="en-US" sz="1400" dirty="0" smtClean="0">
                <a:solidFill>
                  <a:schemeClr val="accent1">
                    <a:lumMod val="50000"/>
                  </a:schemeClr>
                </a:solidFill>
              </a:rPr>
              <a:t>Ram</a:t>
            </a:r>
          </a:p>
          <a:p>
            <a:pPr marL="285750" indent="-285750">
              <a:buFont typeface="Arial" panose="020B0604020202020204" pitchFamily="34" charset="0"/>
              <a:buChar char="•"/>
            </a:pPr>
            <a:r>
              <a:rPr lang="en-US" sz="1400" dirty="0" smtClean="0">
                <a:solidFill>
                  <a:schemeClr val="accent1">
                    <a:lumMod val="50000"/>
                  </a:schemeClr>
                </a:solidFill>
              </a:rPr>
              <a:t>Processor</a:t>
            </a:r>
          </a:p>
          <a:p>
            <a:pPr marL="285750" indent="-285750">
              <a:buFont typeface="Arial" panose="020B0604020202020204" pitchFamily="34" charset="0"/>
              <a:buChar char="•"/>
            </a:pPr>
            <a:r>
              <a:rPr lang="en-US" sz="1400" dirty="0" smtClean="0">
                <a:solidFill>
                  <a:schemeClr val="accent1">
                    <a:lumMod val="50000"/>
                  </a:schemeClr>
                </a:solidFill>
              </a:rPr>
              <a:t>Network</a:t>
            </a:r>
            <a:endParaRPr lang="en-US" sz="1400" dirty="0">
              <a:solidFill>
                <a:schemeClr val="accent1">
                  <a:lumMod val="50000"/>
                </a:schemeClr>
              </a:solidFill>
            </a:endParaRPr>
          </a:p>
          <a:p>
            <a:endParaRPr lang="en-US" sz="1400" dirty="0">
              <a:solidFill>
                <a:srgbClr val="FF0000"/>
              </a:solidFill>
            </a:endParaRPr>
          </a:p>
        </p:txBody>
      </p:sp>
      <p:cxnSp>
        <p:nvCxnSpPr>
          <p:cNvPr id="9" name="Straight Arrow Connector 8"/>
          <p:cNvCxnSpPr/>
          <p:nvPr/>
        </p:nvCxnSpPr>
        <p:spPr>
          <a:xfrm flipH="1">
            <a:off x="7420997" y="3210160"/>
            <a:ext cx="0" cy="2118208"/>
          </a:xfrm>
          <a:prstGeom prst="straightConnector1">
            <a:avLst/>
          </a:prstGeom>
          <a:ln w="1905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p:cNvCxnSpPr/>
          <p:nvPr/>
        </p:nvCxnSpPr>
        <p:spPr>
          <a:xfrm flipH="1">
            <a:off x="5804890" y="3210160"/>
            <a:ext cx="0" cy="2118208"/>
          </a:xfrm>
          <a:prstGeom prst="straightConnector1">
            <a:avLst/>
          </a:prstGeom>
          <a:ln w="1905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p:cNvCxnSpPr/>
          <p:nvPr/>
        </p:nvCxnSpPr>
        <p:spPr>
          <a:xfrm flipH="1">
            <a:off x="7875669" y="3210160"/>
            <a:ext cx="0" cy="2118208"/>
          </a:xfrm>
          <a:prstGeom prst="straightConnector1">
            <a:avLst/>
          </a:prstGeom>
          <a:ln w="19050">
            <a:headEnd type="triangle"/>
            <a:tailEnd type="triangle"/>
          </a:ln>
        </p:spPr>
        <p:style>
          <a:lnRef idx="1">
            <a:schemeClr val="accent6"/>
          </a:lnRef>
          <a:fillRef idx="0">
            <a:schemeClr val="accent6"/>
          </a:fillRef>
          <a:effectRef idx="0">
            <a:schemeClr val="accent6"/>
          </a:effectRef>
          <a:fontRef idx="minor">
            <a:schemeClr val="tx1"/>
          </a:fontRef>
        </p:style>
      </p:cxnSp>
      <p:sp>
        <p:nvSpPr>
          <p:cNvPr id="53" name="Rounded Rectangle 52"/>
          <p:cNvSpPr/>
          <p:nvPr/>
        </p:nvSpPr>
        <p:spPr>
          <a:xfrm>
            <a:off x="4083321" y="2201152"/>
            <a:ext cx="986385" cy="47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00"/>
                </a:solidFill>
              </a:rPr>
              <a:t>10000</a:t>
            </a:r>
            <a:r>
              <a:rPr lang="en-US" sz="1200" dirty="0" smtClean="0"/>
              <a:t> Clients</a:t>
            </a:r>
            <a:endParaRPr lang="en-US" sz="1200" dirty="0"/>
          </a:p>
        </p:txBody>
      </p:sp>
      <p:cxnSp>
        <p:nvCxnSpPr>
          <p:cNvPr id="55" name="Straight Arrow Connector 54"/>
          <p:cNvCxnSpPr>
            <a:stCxn id="53" idx="2"/>
          </p:cNvCxnSpPr>
          <p:nvPr/>
        </p:nvCxnSpPr>
        <p:spPr>
          <a:xfrm flipH="1">
            <a:off x="4575779" y="2679486"/>
            <a:ext cx="735" cy="26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89634" y="1312298"/>
            <a:ext cx="1154483" cy="369332"/>
          </a:xfrm>
          <a:prstGeom prst="rect">
            <a:avLst/>
          </a:prstGeom>
          <a:noFill/>
        </p:spPr>
        <p:txBody>
          <a:bodyPr wrap="none" rtlCol="0">
            <a:spAutoFit/>
          </a:bodyPr>
          <a:lstStyle/>
          <a:p>
            <a:r>
              <a:rPr lang="en-US" dirty="0" smtClean="0">
                <a:solidFill>
                  <a:srgbClr val="FF0000"/>
                </a:solidFill>
              </a:rPr>
              <a:t>100000 ?</a:t>
            </a:r>
            <a:endParaRPr lang="en-US" dirty="0">
              <a:solidFill>
                <a:srgbClr val="FF0000"/>
              </a:solidFill>
            </a:endParaRPr>
          </a:p>
        </p:txBody>
      </p:sp>
      <p:sp>
        <p:nvSpPr>
          <p:cNvPr id="10" name="TextBox 9"/>
          <p:cNvSpPr txBox="1"/>
          <p:nvPr/>
        </p:nvSpPr>
        <p:spPr>
          <a:xfrm>
            <a:off x="6401326" y="6123915"/>
            <a:ext cx="2039341" cy="369332"/>
          </a:xfrm>
          <a:prstGeom prst="rect">
            <a:avLst/>
          </a:prstGeom>
          <a:noFill/>
        </p:spPr>
        <p:txBody>
          <a:bodyPr wrap="none" rtlCol="0">
            <a:spAutoFit/>
          </a:bodyPr>
          <a:lstStyle/>
          <a:p>
            <a:r>
              <a:rPr lang="en-US" dirty="0" smtClean="0"/>
              <a:t>New Web Server</a:t>
            </a:r>
            <a:endParaRPr lang="en-US" dirty="0"/>
          </a:p>
        </p:txBody>
      </p:sp>
      <p:sp>
        <p:nvSpPr>
          <p:cNvPr id="16" name="TextBox 15"/>
          <p:cNvSpPr txBox="1"/>
          <p:nvPr/>
        </p:nvSpPr>
        <p:spPr>
          <a:xfrm rot="1508340">
            <a:off x="11163107" y="2874554"/>
            <a:ext cx="487634" cy="523220"/>
          </a:xfrm>
          <a:prstGeom prst="rect">
            <a:avLst/>
          </a:prstGeom>
          <a:noFill/>
        </p:spPr>
        <p:txBody>
          <a:bodyPr wrap="none" rtlCol="0">
            <a:spAutoFit/>
          </a:bodyPr>
          <a:lstStyle/>
          <a:p>
            <a:r>
              <a:rPr lang="en-US" sz="2800" b="1" dirty="0" smtClean="0">
                <a:solidFill>
                  <a:srgbClr val="00B0F0"/>
                </a:solidFill>
              </a:rPr>
              <a:t>!!!</a:t>
            </a:r>
            <a:endParaRPr lang="en-US" sz="2800" b="1" dirty="0">
              <a:solidFill>
                <a:srgbClr val="00B0F0"/>
              </a:solidFill>
            </a:endParaRPr>
          </a:p>
        </p:txBody>
      </p:sp>
    </p:spTree>
    <p:extLst>
      <p:ext uri="{BB962C8B-B14F-4D97-AF65-F5344CB8AC3E}">
        <p14:creationId xmlns:p14="http://schemas.microsoft.com/office/powerpoint/2010/main" val="2822633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3687828"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b="1" dirty="0" smtClean="0">
                <a:solidFill>
                  <a:srgbClr val="FFFF00"/>
                </a:solidFill>
              </a:rPr>
              <a:t>Step 4 – First Optimization:</a:t>
            </a:r>
          </a:p>
          <a:p>
            <a:pPr algn="ctr"/>
            <a:r>
              <a:rPr lang="en-US" dirty="0"/>
              <a:t>isolate database, hard disk and session from the system.</a:t>
            </a:r>
          </a:p>
          <a:p>
            <a:pPr algn="ctr"/>
            <a:endParaRPr lang="en-US" b="1" dirty="0" smtClean="0">
              <a:solidFill>
                <a:srgbClr val="FFFF00"/>
              </a:solidFill>
            </a:endParaRPr>
          </a:p>
          <a:p>
            <a:pPr algn="ctr"/>
            <a:r>
              <a:rPr lang="en-US" b="1" dirty="0" smtClean="0">
                <a:solidFill>
                  <a:srgbClr val="FFFF00"/>
                </a:solidFill>
              </a:rPr>
              <a:t>Results:</a:t>
            </a:r>
          </a:p>
          <a:p>
            <a:pPr algn="ctr"/>
            <a:r>
              <a:rPr lang="en-US" sz="1600" dirty="0" smtClean="0">
                <a:solidFill>
                  <a:schemeClr val="tx1"/>
                </a:solidFill>
              </a:rPr>
              <a:t>All Components can be increased separately.</a:t>
            </a:r>
          </a:p>
          <a:p>
            <a:pPr algn="ctr"/>
            <a:endParaRPr lang="en-US" sz="1600" dirty="0">
              <a:solidFill>
                <a:schemeClr val="tx1"/>
              </a:solidFill>
            </a:endParaRPr>
          </a:p>
          <a:p>
            <a:pPr algn="ctr"/>
            <a:r>
              <a:rPr lang="en-US" sz="1600" dirty="0" smtClean="0">
                <a:solidFill>
                  <a:schemeClr val="tx1"/>
                </a:solidFill>
              </a:rPr>
              <a:t>SQL Server, Postgres, Oracle are not distributed by default. Also they are really slow on some cases.</a:t>
            </a:r>
          </a:p>
          <a:p>
            <a:pPr algn="ctr"/>
            <a:endParaRPr lang="en-US" sz="1600" b="1" dirty="0">
              <a:solidFill>
                <a:schemeClr val="tx1"/>
              </a:solidFill>
            </a:endParaRPr>
          </a:p>
          <a:p>
            <a:pPr algn="ctr"/>
            <a:r>
              <a:rPr lang="en-US" sz="1600" b="1" dirty="0" smtClean="0">
                <a:solidFill>
                  <a:srgbClr val="FFFF00"/>
                </a:solidFill>
              </a:rPr>
              <a:t>Options:</a:t>
            </a:r>
          </a:p>
          <a:p>
            <a:pPr algn="ctr"/>
            <a:r>
              <a:rPr lang="en-US" dirty="0" smtClean="0"/>
              <a:t>Distributed DBs can be used (Document and Column Based DBs)</a:t>
            </a:r>
            <a:endParaRPr lang="en-US" dirty="0"/>
          </a:p>
          <a:p>
            <a:pPr algn="ctr"/>
            <a:endParaRPr lang="en-US" dirty="0" smtClean="0"/>
          </a:p>
          <a:p>
            <a:pPr algn="ctr"/>
            <a:endParaRPr lang="en-US" dirty="0" smtClean="0"/>
          </a:p>
          <a:p>
            <a:pPr algn="ctr"/>
            <a:endParaRPr lang="en-US" dirty="0"/>
          </a:p>
          <a:p>
            <a:pPr algn="ctr"/>
            <a:endParaRPr lang="en-US" dirty="0"/>
          </a:p>
        </p:txBody>
      </p:sp>
      <p:grpSp>
        <p:nvGrpSpPr>
          <p:cNvPr id="71" name="Group 70"/>
          <p:cNvGrpSpPr/>
          <p:nvPr/>
        </p:nvGrpSpPr>
        <p:grpSpPr>
          <a:xfrm>
            <a:off x="5820094" y="4247256"/>
            <a:ext cx="1675717" cy="1894464"/>
            <a:chOff x="9630187" y="1514942"/>
            <a:chExt cx="1675717" cy="1894464"/>
          </a:xfrm>
        </p:grpSpPr>
        <p:sp>
          <p:nvSpPr>
            <p:cNvPr id="72" name="Rectangle 71"/>
            <p:cNvSpPr/>
            <p:nvPr/>
          </p:nvSpPr>
          <p:spPr>
            <a:xfrm>
              <a:off x="9738360" y="1843549"/>
              <a:ext cx="1567544" cy="15658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9630187" y="1514942"/>
              <a:ext cx="981359" cy="307777"/>
            </a:xfrm>
            <a:prstGeom prst="rect">
              <a:avLst/>
            </a:prstGeom>
            <a:noFill/>
          </p:spPr>
          <p:txBody>
            <a:bodyPr wrap="none" rtlCol="0">
              <a:spAutoFit/>
            </a:bodyPr>
            <a:lstStyle/>
            <a:p>
              <a:r>
                <a:rPr lang="en-US" sz="1400" dirty="0" smtClean="0">
                  <a:solidFill>
                    <a:schemeClr val="accent1">
                      <a:lumMod val="50000"/>
                    </a:schemeClr>
                  </a:solidFill>
                </a:rPr>
                <a:t>DB server</a:t>
              </a:r>
              <a:endParaRPr lang="en-US" sz="1400" dirty="0">
                <a:solidFill>
                  <a:schemeClr val="accent1">
                    <a:lumMod val="50000"/>
                  </a:schemeClr>
                </a:solidFill>
              </a:endParaRPr>
            </a:p>
          </p:txBody>
        </p:sp>
        <p:sp>
          <p:nvSpPr>
            <p:cNvPr id="74" name="Rectangle 73"/>
            <p:cNvSpPr/>
            <p:nvPr/>
          </p:nvSpPr>
          <p:spPr>
            <a:xfrm>
              <a:off x="9944517" y="210966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SQL Server, Oracle, </a:t>
              </a:r>
              <a:r>
                <a:rPr lang="en-US" sz="1200" dirty="0" err="1" smtClean="0"/>
                <a:t>Postgre</a:t>
              </a:r>
              <a:r>
                <a:rPr lang="en-US" sz="1200" dirty="0" smtClean="0"/>
                <a:t> SQL</a:t>
              </a:r>
              <a:endParaRPr lang="en-US" sz="1200" dirty="0"/>
            </a:p>
          </p:txBody>
        </p:sp>
      </p:grpSp>
      <p:grpSp>
        <p:nvGrpSpPr>
          <p:cNvPr id="114" name="Group 113"/>
          <p:cNvGrpSpPr/>
          <p:nvPr/>
        </p:nvGrpSpPr>
        <p:grpSpPr>
          <a:xfrm>
            <a:off x="3984858" y="4247256"/>
            <a:ext cx="1675717" cy="1894464"/>
            <a:chOff x="9630187" y="1514942"/>
            <a:chExt cx="1675717" cy="1894464"/>
          </a:xfrm>
        </p:grpSpPr>
        <p:sp>
          <p:nvSpPr>
            <p:cNvPr id="115" name="Rectangle 114"/>
            <p:cNvSpPr/>
            <p:nvPr/>
          </p:nvSpPr>
          <p:spPr>
            <a:xfrm>
              <a:off x="9738360" y="1843549"/>
              <a:ext cx="1567544" cy="15658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9630187" y="1514942"/>
              <a:ext cx="1356462" cy="307777"/>
            </a:xfrm>
            <a:prstGeom prst="rect">
              <a:avLst/>
            </a:prstGeom>
            <a:noFill/>
          </p:spPr>
          <p:txBody>
            <a:bodyPr wrap="none" rtlCol="0">
              <a:spAutoFit/>
            </a:bodyPr>
            <a:lstStyle/>
            <a:p>
              <a:r>
                <a:rPr lang="en-US" sz="1400" dirty="0" smtClean="0">
                  <a:solidFill>
                    <a:schemeClr val="accent1">
                      <a:lumMod val="50000"/>
                    </a:schemeClr>
                  </a:solidFill>
                </a:rPr>
                <a:t>Cache server</a:t>
              </a:r>
              <a:endParaRPr lang="en-US" sz="1400" dirty="0">
                <a:solidFill>
                  <a:schemeClr val="accent1">
                    <a:lumMod val="50000"/>
                  </a:schemeClr>
                </a:solidFill>
              </a:endParaRPr>
            </a:p>
          </p:txBody>
        </p:sp>
        <p:sp>
          <p:nvSpPr>
            <p:cNvPr id="117" name="Rectangle 116"/>
            <p:cNvSpPr/>
            <p:nvPr/>
          </p:nvSpPr>
          <p:spPr>
            <a:xfrm>
              <a:off x="9944517" y="210966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Redis</a:t>
              </a:r>
              <a:r>
                <a:rPr lang="en-US" sz="1200" dirty="0" smtClean="0"/>
                <a:t>, Apache Ignite…</a:t>
              </a:r>
              <a:endParaRPr lang="en-US" sz="1200" dirty="0"/>
            </a:p>
          </p:txBody>
        </p:sp>
      </p:grpSp>
      <p:grpSp>
        <p:nvGrpSpPr>
          <p:cNvPr id="119" name="Group 118"/>
          <p:cNvGrpSpPr/>
          <p:nvPr/>
        </p:nvGrpSpPr>
        <p:grpSpPr>
          <a:xfrm>
            <a:off x="7582874" y="4247256"/>
            <a:ext cx="1675717" cy="1894464"/>
            <a:chOff x="9630187" y="1514942"/>
            <a:chExt cx="1675717" cy="1894464"/>
          </a:xfrm>
        </p:grpSpPr>
        <p:sp>
          <p:nvSpPr>
            <p:cNvPr id="120" name="Rectangle 119"/>
            <p:cNvSpPr/>
            <p:nvPr/>
          </p:nvSpPr>
          <p:spPr>
            <a:xfrm>
              <a:off x="9738360" y="1843549"/>
              <a:ext cx="1567544" cy="15658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9630187" y="1514942"/>
              <a:ext cx="1351652" cy="307777"/>
            </a:xfrm>
            <a:prstGeom prst="rect">
              <a:avLst/>
            </a:prstGeom>
            <a:noFill/>
          </p:spPr>
          <p:txBody>
            <a:bodyPr wrap="none" rtlCol="0">
              <a:spAutoFit/>
            </a:bodyPr>
            <a:lstStyle/>
            <a:p>
              <a:r>
                <a:rPr lang="en-US" sz="1400" dirty="0" smtClean="0">
                  <a:solidFill>
                    <a:schemeClr val="accent1">
                      <a:lumMod val="50000"/>
                    </a:schemeClr>
                  </a:solidFill>
                </a:rPr>
                <a:t>Session server</a:t>
              </a:r>
              <a:endParaRPr lang="en-US" sz="1400" dirty="0">
                <a:solidFill>
                  <a:schemeClr val="accent1">
                    <a:lumMod val="50000"/>
                  </a:schemeClr>
                </a:solidFill>
              </a:endParaRPr>
            </a:p>
          </p:txBody>
        </p:sp>
        <p:sp>
          <p:nvSpPr>
            <p:cNvPr id="122" name="Rectangle 121"/>
            <p:cNvSpPr/>
            <p:nvPr/>
          </p:nvSpPr>
          <p:spPr>
            <a:xfrm>
              <a:off x="9944517" y="210966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Redis</a:t>
              </a:r>
              <a:r>
                <a:rPr lang="en-US" sz="1200" dirty="0" smtClean="0"/>
                <a:t>, Apache Ignite…</a:t>
              </a:r>
              <a:endParaRPr lang="en-US" sz="1200" dirty="0"/>
            </a:p>
          </p:txBody>
        </p:sp>
      </p:grpSp>
      <p:grpSp>
        <p:nvGrpSpPr>
          <p:cNvPr id="123" name="Group 122"/>
          <p:cNvGrpSpPr/>
          <p:nvPr/>
        </p:nvGrpSpPr>
        <p:grpSpPr>
          <a:xfrm>
            <a:off x="9368131" y="4247256"/>
            <a:ext cx="1675717" cy="1894464"/>
            <a:chOff x="9630187" y="1514942"/>
            <a:chExt cx="1675717" cy="1894464"/>
          </a:xfrm>
        </p:grpSpPr>
        <p:sp>
          <p:nvSpPr>
            <p:cNvPr id="124" name="Rectangle 123"/>
            <p:cNvSpPr/>
            <p:nvPr/>
          </p:nvSpPr>
          <p:spPr>
            <a:xfrm>
              <a:off x="9738360" y="1843549"/>
              <a:ext cx="1567544" cy="15658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9630187" y="1514942"/>
              <a:ext cx="1019831" cy="307777"/>
            </a:xfrm>
            <a:prstGeom prst="rect">
              <a:avLst/>
            </a:prstGeom>
            <a:noFill/>
          </p:spPr>
          <p:txBody>
            <a:bodyPr wrap="none" rtlCol="0">
              <a:spAutoFit/>
            </a:bodyPr>
            <a:lstStyle/>
            <a:p>
              <a:r>
                <a:rPr lang="en-US" sz="1400" dirty="0" smtClean="0">
                  <a:solidFill>
                    <a:schemeClr val="accent1">
                      <a:lumMod val="50000"/>
                    </a:schemeClr>
                  </a:solidFill>
                </a:rPr>
                <a:t>File server</a:t>
              </a:r>
              <a:endParaRPr lang="en-US" sz="1400" dirty="0">
                <a:solidFill>
                  <a:schemeClr val="accent1">
                    <a:lumMod val="50000"/>
                  </a:schemeClr>
                </a:solidFill>
              </a:endParaRPr>
            </a:p>
          </p:txBody>
        </p:sp>
        <p:sp>
          <p:nvSpPr>
            <p:cNvPr id="126" name="Rectangle 125"/>
            <p:cNvSpPr/>
            <p:nvPr/>
          </p:nvSpPr>
          <p:spPr>
            <a:xfrm>
              <a:off x="9944517" y="210966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smtClean="0"/>
                <a:t>Ceph</a:t>
              </a:r>
              <a:r>
                <a:rPr lang="en-US" sz="900" b="1" dirty="0"/>
                <a:t>, </a:t>
              </a:r>
              <a:r>
                <a:rPr lang="en-US" sz="900" b="1" dirty="0" err="1" smtClean="0"/>
                <a:t>Minio</a:t>
              </a:r>
              <a:r>
                <a:rPr lang="en-US" sz="900" b="1" dirty="0" smtClean="0"/>
                <a:t> ,</a:t>
              </a:r>
              <a:r>
                <a:rPr lang="en-US" sz="900" b="1" dirty="0" err="1" smtClean="0"/>
                <a:t>Gluster</a:t>
              </a:r>
              <a:r>
                <a:rPr lang="en-US" sz="900" b="1" dirty="0"/>
                <a:t>, Hadoop, </a:t>
              </a:r>
              <a:r>
                <a:rPr lang="en-US" sz="900" b="1" dirty="0" err="1"/>
                <a:t>XtreemFS</a:t>
              </a:r>
              <a:r>
                <a:rPr lang="en-US" sz="900" b="1" dirty="0"/>
                <a:t> </a:t>
              </a:r>
              <a:r>
                <a:rPr lang="en-US" sz="900" b="1" dirty="0" smtClean="0"/>
                <a:t>MS DFS, MS Storage replication… </a:t>
              </a:r>
              <a:endParaRPr lang="en-US" sz="900" b="1" dirty="0"/>
            </a:p>
          </p:txBody>
        </p:sp>
      </p:grpSp>
      <p:grpSp>
        <p:nvGrpSpPr>
          <p:cNvPr id="127" name="Group 126"/>
          <p:cNvGrpSpPr/>
          <p:nvPr/>
        </p:nvGrpSpPr>
        <p:grpSpPr>
          <a:xfrm>
            <a:off x="3995825" y="2089418"/>
            <a:ext cx="1675717" cy="1894464"/>
            <a:chOff x="9630187" y="1514942"/>
            <a:chExt cx="1675717" cy="1894464"/>
          </a:xfrm>
        </p:grpSpPr>
        <p:sp>
          <p:nvSpPr>
            <p:cNvPr id="128" name="Rectangle 127"/>
            <p:cNvSpPr/>
            <p:nvPr/>
          </p:nvSpPr>
          <p:spPr>
            <a:xfrm>
              <a:off x="9738360" y="1843549"/>
              <a:ext cx="1567544" cy="15658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9630187" y="1514942"/>
              <a:ext cx="1157689" cy="307777"/>
            </a:xfrm>
            <a:prstGeom prst="rect">
              <a:avLst/>
            </a:prstGeom>
            <a:noFill/>
          </p:spPr>
          <p:txBody>
            <a:bodyPr wrap="none" rtlCol="0">
              <a:spAutoFit/>
            </a:bodyPr>
            <a:lstStyle/>
            <a:p>
              <a:r>
                <a:rPr lang="en-US" sz="1400" dirty="0" smtClean="0">
                  <a:solidFill>
                    <a:schemeClr val="accent1">
                      <a:lumMod val="50000"/>
                    </a:schemeClr>
                  </a:solidFill>
                </a:rPr>
                <a:t>Web server</a:t>
              </a:r>
              <a:endParaRPr lang="en-US" sz="1400" dirty="0">
                <a:solidFill>
                  <a:schemeClr val="accent1">
                    <a:lumMod val="50000"/>
                  </a:schemeClr>
                </a:solidFill>
              </a:endParaRPr>
            </a:p>
          </p:txBody>
        </p:sp>
        <p:sp>
          <p:nvSpPr>
            <p:cNvPr id="130" name="Rectangle 129"/>
            <p:cNvSpPr/>
            <p:nvPr/>
          </p:nvSpPr>
          <p:spPr>
            <a:xfrm>
              <a:off x="9944517" y="210966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Web App 1</a:t>
              </a:r>
            </a:p>
            <a:p>
              <a:pPr algn="ctr"/>
              <a:r>
                <a:rPr lang="en-US" sz="1200" dirty="0" smtClean="0"/>
                <a:t>Web App 2</a:t>
              </a:r>
            </a:p>
            <a:p>
              <a:pPr algn="ctr"/>
              <a:r>
                <a:rPr lang="en-US" sz="1200" dirty="0" smtClean="0"/>
                <a:t>Web App 3</a:t>
              </a:r>
              <a:endParaRPr lang="en-US" sz="1200" dirty="0"/>
            </a:p>
          </p:txBody>
        </p:sp>
      </p:grpSp>
      <p:grpSp>
        <p:nvGrpSpPr>
          <p:cNvPr id="24" name="Group 23"/>
          <p:cNvGrpSpPr/>
          <p:nvPr/>
        </p:nvGrpSpPr>
        <p:grpSpPr>
          <a:xfrm>
            <a:off x="9847467" y="1601109"/>
            <a:ext cx="1675717" cy="1894464"/>
            <a:chOff x="9630187" y="1514942"/>
            <a:chExt cx="1675717" cy="1894464"/>
          </a:xfrm>
        </p:grpSpPr>
        <p:sp>
          <p:nvSpPr>
            <p:cNvPr id="25" name="Rectangle 24"/>
            <p:cNvSpPr/>
            <p:nvPr/>
          </p:nvSpPr>
          <p:spPr>
            <a:xfrm>
              <a:off x="9738360" y="1843549"/>
              <a:ext cx="1567544" cy="15658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630187" y="1514942"/>
              <a:ext cx="1157689" cy="307777"/>
            </a:xfrm>
            <a:prstGeom prst="rect">
              <a:avLst/>
            </a:prstGeom>
            <a:noFill/>
          </p:spPr>
          <p:txBody>
            <a:bodyPr wrap="none" rtlCol="0">
              <a:spAutoFit/>
            </a:bodyPr>
            <a:lstStyle/>
            <a:p>
              <a:r>
                <a:rPr lang="en-US" sz="1400" dirty="0" smtClean="0">
                  <a:solidFill>
                    <a:schemeClr val="accent1">
                      <a:lumMod val="50000"/>
                    </a:schemeClr>
                  </a:solidFill>
                </a:rPr>
                <a:t>Web server</a:t>
              </a:r>
              <a:endParaRPr lang="en-US" sz="1400" dirty="0">
                <a:solidFill>
                  <a:schemeClr val="accent1">
                    <a:lumMod val="50000"/>
                  </a:schemeClr>
                </a:solidFill>
              </a:endParaRPr>
            </a:p>
          </p:txBody>
        </p:sp>
        <p:sp>
          <p:nvSpPr>
            <p:cNvPr id="27" name="Rectangle 26"/>
            <p:cNvSpPr/>
            <p:nvPr/>
          </p:nvSpPr>
          <p:spPr>
            <a:xfrm>
              <a:off x="9944517" y="210966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Web Service</a:t>
              </a:r>
              <a:endParaRPr lang="en-US" sz="1200" dirty="0"/>
            </a:p>
          </p:txBody>
        </p:sp>
      </p:grpSp>
      <p:cxnSp>
        <p:nvCxnSpPr>
          <p:cNvPr id="4" name="Straight Arrow Connector 3"/>
          <p:cNvCxnSpPr>
            <a:stCxn id="128" idx="3"/>
            <a:endCxn id="25" idx="1"/>
          </p:cNvCxnSpPr>
          <p:nvPr/>
        </p:nvCxnSpPr>
        <p:spPr>
          <a:xfrm flipV="1">
            <a:off x="5671542" y="2712645"/>
            <a:ext cx="4284098" cy="48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28" idx="3"/>
            <a:endCxn id="124" idx="0"/>
          </p:cNvCxnSpPr>
          <p:nvPr/>
        </p:nvCxnSpPr>
        <p:spPr>
          <a:xfrm>
            <a:off x="5671542" y="3200954"/>
            <a:ext cx="4588534" cy="137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8" idx="3"/>
            <a:endCxn id="120" idx="0"/>
          </p:cNvCxnSpPr>
          <p:nvPr/>
        </p:nvCxnSpPr>
        <p:spPr>
          <a:xfrm>
            <a:off x="5671542" y="3200954"/>
            <a:ext cx="2803277" cy="137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8" idx="3"/>
            <a:endCxn id="72" idx="0"/>
          </p:cNvCxnSpPr>
          <p:nvPr/>
        </p:nvCxnSpPr>
        <p:spPr>
          <a:xfrm>
            <a:off x="5671542" y="3200954"/>
            <a:ext cx="1040497" cy="1374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8" idx="3"/>
          </p:cNvCxnSpPr>
          <p:nvPr/>
        </p:nvCxnSpPr>
        <p:spPr>
          <a:xfrm flipH="1">
            <a:off x="4819148" y="3200954"/>
            <a:ext cx="852394" cy="135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059345" y="619875"/>
            <a:ext cx="1675717" cy="1894464"/>
            <a:chOff x="9630187" y="1514942"/>
            <a:chExt cx="1675717" cy="1894464"/>
          </a:xfrm>
        </p:grpSpPr>
        <p:sp>
          <p:nvSpPr>
            <p:cNvPr id="42" name="Rectangle 41"/>
            <p:cNvSpPr/>
            <p:nvPr/>
          </p:nvSpPr>
          <p:spPr>
            <a:xfrm>
              <a:off x="9738360" y="1843549"/>
              <a:ext cx="1567544" cy="156585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630187" y="1514942"/>
              <a:ext cx="1157689" cy="307777"/>
            </a:xfrm>
            <a:prstGeom prst="rect">
              <a:avLst/>
            </a:prstGeom>
            <a:noFill/>
          </p:spPr>
          <p:txBody>
            <a:bodyPr wrap="none" rtlCol="0">
              <a:spAutoFit/>
            </a:bodyPr>
            <a:lstStyle/>
            <a:p>
              <a:r>
                <a:rPr lang="en-US" sz="1400" dirty="0" smtClean="0">
                  <a:solidFill>
                    <a:schemeClr val="accent1">
                      <a:lumMod val="50000"/>
                    </a:schemeClr>
                  </a:solidFill>
                </a:rPr>
                <a:t>Web server</a:t>
              </a:r>
              <a:endParaRPr lang="en-US" sz="1400" dirty="0">
                <a:solidFill>
                  <a:schemeClr val="accent1">
                    <a:lumMod val="50000"/>
                  </a:schemeClr>
                </a:solidFill>
              </a:endParaRPr>
            </a:p>
          </p:txBody>
        </p:sp>
        <p:sp>
          <p:nvSpPr>
            <p:cNvPr id="44" name="Rectangle 43"/>
            <p:cNvSpPr/>
            <p:nvPr/>
          </p:nvSpPr>
          <p:spPr>
            <a:xfrm>
              <a:off x="9944517" y="210966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Web App 1</a:t>
              </a:r>
            </a:p>
            <a:p>
              <a:pPr algn="ctr"/>
              <a:r>
                <a:rPr lang="en-US" sz="1200" dirty="0" smtClean="0"/>
                <a:t>Web App 2</a:t>
              </a:r>
            </a:p>
            <a:p>
              <a:pPr algn="ctr"/>
              <a:r>
                <a:rPr lang="en-US" sz="1200" dirty="0" smtClean="0"/>
                <a:t>Web App 3</a:t>
              </a:r>
              <a:endParaRPr lang="en-US" sz="1200" dirty="0"/>
            </a:p>
          </p:txBody>
        </p:sp>
      </p:grpSp>
      <p:cxnSp>
        <p:nvCxnSpPr>
          <p:cNvPr id="45" name="Straight Arrow Connector 44"/>
          <p:cNvCxnSpPr>
            <a:stCxn id="42" idx="2"/>
            <a:endCxn id="25" idx="1"/>
          </p:cNvCxnSpPr>
          <p:nvPr/>
        </p:nvCxnSpPr>
        <p:spPr>
          <a:xfrm>
            <a:off x="7951290" y="2514339"/>
            <a:ext cx="2004350" cy="19830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2"/>
            <a:endCxn id="124" idx="0"/>
          </p:cNvCxnSpPr>
          <p:nvPr/>
        </p:nvCxnSpPr>
        <p:spPr>
          <a:xfrm>
            <a:off x="7951290" y="2514339"/>
            <a:ext cx="2308786" cy="206152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2"/>
            <a:endCxn id="120" idx="0"/>
          </p:cNvCxnSpPr>
          <p:nvPr/>
        </p:nvCxnSpPr>
        <p:spPr>
          <a:xfrm>
            <a:off x="7951290" y="2514339"/>
            <a:ext cx="523529" cy="206152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2"/>
            <a:endCxn id="72" idx="0"/>
          </p:cNvCxnSpPr>
          <p:nvPr/>
        </p:nvCxnSpPr>
        <p:spPr>
          <a:xfrm flipH="1">
            <a:off x="6712039" y="2514339"/>
            <a:ext cx="1239251" cy="206152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2" idx="2"/>
            <a:endCxn id="115" idx="0"/>
          </p:cNvCxnSpPr>
          <p:nvPr/>
        </p:nvCxnSpPr>
        <p:spPr>
          <a:xfrm flipH="1">
            <a:off x="4876803" y="2514339"/>
            <a:ext cx="3074487" cy="206152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227152" y="177987"/>
            <a:ext cx="974857" cy="11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 Balancer</a:t>
            </a:r>
            <a:endParaRPr lang="en-US" sz="1400" dirty="0"/>
          </a:p>
        </p:txBody>
      </p:sp>
      <p:sp>
        <p:nvSpPr>
          <p:cNvPr id="56" name="Rounded Rectangle 55"/>
          <p:cNvSpPr/>
          <p:nvPr/>
        </p:nvSpPr>
        <p:spPr>
          <a:xfrm>
            <a:off x="5671542" y="514755"/>
            <a:ext cx="986385" cy="47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accent5"/>
                </a:solidFill>
              </a:rPr>
              <a:t>100000</a:t>
            </a:r>
            <a:r>
              <a:rPr lang="en-US" sz="1200" dirty="0" smtClean="0"/>
              <a:t> Clients</a:t>
            </a:r>
            <a:endParaRPr lang="en-US" sz="1200" dirty="0"/>
          </a:p>
        </p:txBody>
      </p:sp>
      <p:cxnSp>
        <p:nvCxnSpPr>
          <p:cNvPr id="20" name="Straight Arrow Connector 19"/>
          <p:cNvCxnSpPr>
            <a:stCxn id="56" idx="1"/>
            <a:endCxn id="55" idx="3"/>
          </p:cNvCxnSpPr>
          <p:nvPr/>
        </p:nvCxnSpPr>
        <p:spPr>
          <a:xfrm flipH="1" flipV="1">
            <a:off x="5202009" y="743675"/>
            <a:ext cx="469533" cy="10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5" idx="2"/>
            <a:endCxn id="42" idx="1"/>
          </p:cNvCxnSpPr>
          <p:nvPr/>
        </p:nvCxnSpPr>
        <p:spPr>
          <a:xfrm>
            <a:off x="4714581" y="1309363"/>
            <a:ext cx="2452937" cy="4220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stCxn id="55" idx="2"/>
            <a:endCxn id="128" idx="0"/>
          </p:cNvCxnSpPr>
          <p:nvPr/>
        </p:nvCxnSpPr>
        <p:spPr>
          <a:xfrm>
            <a:off x="4714581" y="1309363"/>
            <a:ext cx="173189" cy="11086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55155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 name="Group 5"/>
          <p:cNvGrpSpPr/>
          <p:nvPr/>
        </p:nvGrpSpPr>
        <p:grpSpPr>
          <a:xfrm>
            <a:off x="2715607" y="1041901"/>
            <a:ext cx="9060559" cy="4588189"/>
            <a:chOff x="3905794" y="2050869"/>
            <a:chExt cx="7623133" cy="3662597"/>
          </a:xfrm>
        </p:grpSpPr>
        <p:pic>
          <p:nvPicPr>
            <p:cNvPr id="3" name="Picture 2"/>
            <p:cNvPicPr>
              <a:picLocks noChangeAspect="1"/>
            </p:cNvPicPr>
            <p:nvPr/>
          </p:nvPicPr>
          <p:blipFill>
            <a:blip r:embed="rId2"/>
            <a:stretch>
              <a:fillRect/>
            </a:stretch>
          </p:blipFill>
          <p:spPr>
            <a:xfrm>
              <a:off x="3905794" y="2050869"/>
              <a:ext cx="7623133" cy="3662597"/>
            </a:xfrm>
            <a:prstGeom prst="rect">
              <a:avLst/>
            </a:prstGeom>
          </p:spPr>
        </p:pic>
        <p:sp>
          <p:nvSpPr>
            <p:cNvPr id="4" name="Rectangle 3"/>
            <p:cNvSpPr/>
            <p:nvPr/>
          </p:nvSpPr>
          <p:spPr>
            <a:xfrm>
              <a:off x="3905794" y="2050869"/>
              <a:ext cx="947057" cy="20769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1813" y="1316222"/>
            <a:ext cx="2304633" cy="3370153"/>
          </a:xfrm>
          <a:prstGeom prst="rect">
            <a:avLst/>
          </a:prstGeom>
        </p:spPr>
        <p:txBody>
          <a:bodyPr wrap="square">
            <a:spAutoFit/>
          </a:bodyPr>
          <a:lstStyle/>
          <a:p>
            <a:r>
              <a:rPr lang="en-US" sz="2000" b="1" dirty="0"/>
              <a:t>AWS Architecture Center</a:t>
            </a:r>
          </a:p>
          <a:p>
            <a:endParaRPr lang="en-US" dirty="0" smtClean="0">
              <a:solidFill>
                <a:schemeClr val="bg1"/>
              </a:solidFill>
            </a:endParaRPr>
          </a:p>
          <a:p>
            <a:r>
              <a:rPr lang="en-US" sz="1100" dirty="0" smtClean="0">
                <a:solidFill>
                  <a:schemeClr val="bg1"/>
                </a:solidFill>
                <a:hlinkClick r:id="rId3"/>
              </a:rPr>
              <a:t>https</a:t>
            </a:r>
            <a:r>
              <a:rPr lang="en-US" sz="1100" dirty="0">
                <a:solidFill>
                  <a:schemeClr val="bg1"/>
                </a:solidFill>
                <a:hlinkClick r:id="rId3"/>
              </a:rPr>
              <a:t>://aws.amazon.com/tr/architecture/?</a:t>
            </a:r>
            <a:r>
              <a:rPr lang="en-US" sz="1100" dirty="0" smtClean="0">
                <a:solidFill>
                  <a:schemeClr val="bg1"/>
                </a:solidFill>
                <a:hlinkClick r:id="rId3"/>
              </a:rPr>
              <a:t>awsf.quickstart-architecture-page-filter=highlight%23new</a:t>
            </a:r>
            <a:endParaRPr lang="en-US" sz="1100" dirty="0" smtClean="0">
              <a:solidFill>
                <a:schemeClr val="bg1"/>
              </a:solidFill>
            </a:endParaRPr>
          </a:p>
          <a:p>
            <a:endParaRPr lang="en-US" sz="1100" dirty="0">
              <a:solidFill>
                <a:schemeClr val="bg1"/>
              </a:solidFill>
            </a:endParaRPr>
          </a:p>
          <a:p>
            <a:endParaRPr lang="en-US" sz="1100" dirty="0" smtClean="0">
              <a:solidFill>
                <a:schemeClr val="bg1"/>
              </a:solidFill>
            </a:endParaRPr>
          </a:p>
          <a:p>
            <a:endParaRPr lang="en-US" sz="1100" dirty="0">
              <a:solidFill>
                <a:schemeClr val="bg1"/>
              </a:solidFill>
            </a:endParaRPr>
          </a:p>
          <a:p>
            <a:r>
              <a:rPr lang="en-US" sz="1100" dirty="0">
                <a:solidFill>
                  <a:srgbClr val="FFFF00"/>
                </a:solidFill>
              </a:rPr>
              <a:t>https://aws.amazon.com/tr/architecture/</a:t>
            </a:r>
            <a:endParaRPr lang="en-US" sz="1100" dirty="0" smtClean="0">
              <a:solidFill>
                <a:srgbClr val="FFFF00"/>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815300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324611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eb application in Azure with improved scal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270" y="1720334"/>
            <a:ext cx="7401221" cy="34173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8908" y="3514683"/>
            <a:ext cx="2765143" cy="523220"/>
          </a:xfrm>
          <a:prstGeom prst="rect">
            <a:avLst/>
          </a:prstGeom>
        </p:spPr>
        <p:txBody>
          <a:bodyPr wrap="square">
            <a:spAutoFit/>
          </a:bodyPr>
          <a:lstStyle/>
          <a:p>
            <a:r>
              <a:rPr lang="en-US" sz="1400" dirty="0">
                <a:hlinkClick r:id="rId3"/>
              </a:rPr>
              <a:t>https://docs.microsoft.com/en-us/azure/architecture/</a:t>
            </a:r>
            <a:endParaRPr lang="en-US" sz="1400" dirty="0"/>
          </a:p>
        </p:txBody>
      </p:sp>
      <p:sp>
        <p:nvSpPr>
          <p:cNvPr id="4" name="Rectangle 3"/>
          <p:cNvSpPr/>
          <p:nvPr/>
        </p:nvSpPr>
        <p:spPr>
          <a:xfrm>
            <a:off x="260120" y="2458775"/>
            <a:ext cx="2985999" cy="830997"/>
          </a:xfrm>
          <a:prstGeom prst="rect">
            <a:avLst/>
          </a:prstGeom>
        </p:spPr>
        <p:txBody>
          <a:bodyPr wrap="square">
            <a:spAutoFit/>
          </a:bodyPr>
          <a:lstStyle/>
          <a:p>
            <a:r>
              <a:rPr lang="en-US" sz="2400" b="1" dirty="0">
                <a:latin typeface="Segoe UI" panose="020B0502040204020203" pitchFamily="34" charset="0"/>
              </a:rPr>
              <a:t>Azure Architecture Center</a:t>
            </a:r>
            <a:endParaRPr lang="en-US" sz="2400" b="1" i="0" dirty="0">
              <a:effectLst/>
              <a:latin typeface="Segoe UI" panose="020B0502040204020203" pitchFamily="34" charset="0"/>
            </a:endParaRPr>
          </a:p>
        </p:txBody>
      </p:sp>
    </p:spTree>
    <p:extLst>
      <p:ext uri="{BB962C8B-B14F-4D97-AF65-F5344CB8AC3E}">
        <p14:creationId xmlns:p14="http://schemas.microsoft.com/office/powerpoint/2010/main" val="2714299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1813" y="1316222"/>
            <a:ext cx="2304633" cy="3400931"/>
          </a:xfrm>
          <a:prstGeom prst="rect">
            <a:avLst/>
          </a:prstGeom>
        </p:spPr>
        <p:txBody>
          <a:bodyPr wrap="square">
            <a:spAutoFit/>
          </a:bodyPr>
          <a:lstStyle/>
          <a:p>
            <a:r>
              <a:rPr lang="en-US" sz="2000" b="1" dirty="0">
                <a:latin typeface="Segoe UI" panose="020B0502040204020203" pitchFamily="34" charset="0"/>
              </a:rPr>
              <a:t>Azure Architecture </a:t>
            </a:r>
            <a:r>
              <a:rPr lang="en-US" sz="2000" b="1" dirty="0" smtClean="0">
                <a:latin typeface="Segoe UI" panose="020B0502040204020203" pitchFamily="34" charset="0"/>
              </a:rPr>
              <a:t>Center</a:t>
            </a:r>
          </a:p>
          <a:p>
            <a:endParaRPr lang="en-US" sz="2000" b="1" dirty="0">
              <a:latin typeface="Segoe UI" panose="020B0502040204020203" pitchFamily="34" charset="0"/>
            </a:endParaRPr>
          </a:p>
          <a:p>
            <a:r>
              <a:rPr lang="en-US" sz="2000" b="1" dirty="0" smtClean="0">
                <a:latin typeface="Segoe UI" panose="020B0502040204020203" pitchFamily="34" charset="0"/>
              </a:rPr>
              <a:t>High Scalable vs High Available</a:t>
            </a:r>
            <a:endParaRPr lang="en-US" sz="2000" b="1" dirty="0">
              <a:latin typeface="Segoe UI" panose="020B0502040204020203" pitchFamily="34" charset="0"/>
            </a:endParaRPr>
          </a:p>
          <a:p>
            <a:endParaRPr lang="en-US" sz="1100" dirty="0">
              <a:solidFill>
                <a:schemeClr val="bg1"/>
              </a:solidFill>
            </a:endParaRPr>
          </a:p>
          <a:p>
            <a:endParaRPr lang="en-US" sz="1100" dirty="0" smtClean="0">
              <a:solidFill>
                <a:schemeClr val="bg1"/>
              </a:solidFill>
            </a:endParaRPr>
          </a:p>
          <a:p>
            <a:endParaRPr lang="en-US" sz="1100" dirty="0">
              <a:solidFill>
                <a:schemeClr val="bg1"/>
              </a:solidFill>
            </a:endParaRPr>
          </a:p>
          <a:p>
            <a:r>
              <a:rPr lang="en-US" sz="1100" dirty="0">
                <a:hlinkClick r:id="rId2"/>
              </a:rPr>
              <a:t>https://docs.microsoft.com/en-us/azure/architecture/example-scenario/infrastructure/multi-tier-app-disaster-recovery</a:t>
            </a:r>
            <a:endParaRPr lang="en-US" dirty="0">
              <a:solidFill>
                <a:schemeClr val="bg1"/>
              </a:solidFill>
            </a:endParaRPr>
          </a:p>
          <a:p>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126" y="270259"/>
            <a:ext cx="5524863" cy="6317481"/>
          </a:xfrm>
          <a:prstGeom prst="rect">
            <a:avLst/>
          </a:prstGeom>
        </p:spPr>
      </p:pic>
    </p:spTree>
    <p:extLst>
      <p:ext uri="{BB962C8B-B14F-4D97-AF65-F5344CB8AC3E}">
        <p14:creationId xmlns:p14="http://schemas.microsoft.com/office/powerpoint/2010/main" val="2366306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1" y="0"/>
            <a:ext cx="247541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Best Practice for Monolithic Apps</a:t>
            </a:r>
            <a:endParaRPr lang="en-US" dirty="0"/>
          </a:p>
        </p:txBody>
      </p:sp>
      <p:pic>
        <p:nvPicPr>
          <p:cNvPr id="3074" name="Picture 2" descr="https://cdn-images-1.medium.com/max/1000/1*K6M-x-6e39jMq_c-2xqZI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783" y="735051"/>
            <a:ext cx="8786691" cy="556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16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1" y="0"/>
            <a:ext cx="246887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Microservices</a:t>
            </a:r>
            <a:endParaRPr lang="en-US" b="1" dirty="0"/>
          </a:p>
        </p:txBody>
      </p:sp>
      <p:sp>
        <p:nvSpPr>
          <p:cNvPr id="2" name="TextBox 1"/>
          <p:cNvSpPr txBox="1"/>
          <p:nvPr/>
        </p:nvSpPr>
        <p:spPr>
          <a:xfrm>
            <a:off x="3239587" y="1025829"/>
            <a:ext cx="6374676" cy="3970318"/>
          </a:xfrm>
          <a:prstGeom prst="rect">
            <a:avLst/>
          </a:prstGeom>
          <a:noFill/>
        </p:spPr>
        <p:txBody>
          <a:bodyPr wrap="square" rtlCol="0">
            <a:spAutoFit/>
          </a:bodyPr>
          <a:lstStyle/>
          <a:p>
            <a:r>
              <a:rPr lang="en-US" sz="2800" b="1" dirty="0" smtClean="0">
                <a:solidFill>
                  <a:schemeClr val="accent6">
                    <a:lumMod val="50000"/>
                  </a:schemeClr>
                </a:solidFill>
              </a:rPr>
              <a:t>E-Commerce Components</a:t>
            </a:r>
          </a:p>
          <a:p>
            <a:endParaRPr lang="en-US" sz="2800" dirty="0" smtClean="0">
              <a:solidFill>
                <a:schemeClr val="bg1"/>
              </a:solidFill>
            </a:endParaRPr>
          </a:p>
          <a:p>
            <a:pPr marL="285750" indent="-285750">
              <a:buFont typeface="Arial" panose="020B0604020202020204" pitchFamily="34" charset="0"/>
              <a:buChar char="•"/>
            </a:pPr>
            <a:r>
              <a:rPr lang="en-US" sz="2800" dirty="0" smtClean="0">
                <a:solidFill>
                  <a:schemeClr val="bg1"/>
                </a:solidFill>
              </a:rPr>
              <a:t>Account (Identity) Management</a:t>
            </a:r>
          </a:p>
          <a:p>
            <a:pPr marL="285750" indent="-285750">
              <a:buFont typeface="Arial" panose="020B0604020202020204" pitchFamily="34" charset="0"/>
              <a:buChar char="•"/>
            </a:pPr>
            <a:r>
              <a:rPr lang="en-US" sz="2800" dirty="0" smtClean="0">
                <a:solidFill>
                  <a:schemeClr val="bg1"/>
                </a:solidFill>
              </a:rPr>
              <a:t>Shipping Management</a:t>
            </a:r>
          </a:p>
          <a:p>
            <a:pPr marL="285750" indent="-285750">
              <a:buFont typeface="Arial" panose="020B0604020202020204" pitchFamily="34" charset="0"/>
              <a:buChar char="•"/>
            </a:pPr>
            <a:r>
              <a:rPr lang="en-US" sz="2800" dirty="0" smtClean="0">
                <a:solidFill>
                  <a:schemeClr val="bg1"/>
                </a:solidFill>
              </a:rPr>
              <a:t>Inventory Management</a:t>
            </a:r>
          </a:p>
          <a:p>
            <a:pPr marL="285750" indent="-285750">
              <a:buFont typeface="Arial" panose="020B0604020202020204" pitchFamily="34" charset="0"/>
              <a:buChar char="•"/>
            </a:pPr>
            <a:r>
              <a:rPr lang="en-US" sz="2800" dirty="0" smtClean="0">
                <a:solidFill>
                  <a:schemeClr val="bg1"/>
                </a:solidFill>
              </a:rPr>
              <a:t>Order Management</a:t>
            </a:r>
          </a:p>
          <a:p>
            <a:pPr marL="285750" indent="-285750">
              <a:buFont typeface="Arial" panose="020B0604020202020204" pitchFamily="34" charset="0"/>
              <a:buChar char="•"/>
            </a:pPr>
            <a:r>
              <a:rPr lang="en-US" sz="2800" dirty="0" smtClean="0">
                <a:solidFill>
                  <a:schemeClr val="bg1"/>
                </a:solidFill>
              </a:rPr>
              <a:t>Marketing Management</a:t>
            </a:r>
          </a:p>
          <a:p>
            <a:pPr marL="285750" indent="-285750">
              <a:buFont typeface="Arial" panose="020B0604020202020204" pitchFamily="34" charset="0"/>
              <a:buChar char="•"/>
            </a:pPr>
            <a:r>
              <a:rPr lang="en-US" sz="2800" dirty="0" smtClean="0">
                <a:solidFill>
                  <a:schemeClr val="bg1"/>
                </a:solidFill>
              </a:rPr>
              <a:t>Supplier Management</a:t>
            </a:r>
          </a:p>
          <a:p>
            <a:pPr marL="285750" indent="-285750">
              <a:buFont typeface="Arial" panose="020B0604020202020204" pitchFamily="34" charset="0"/>
              <a:buChar char="•"/>
            </a:pPr>
            <a:r>
              <a:rPr lang="en-US" sz="2800" dirty="0" smtClean="0">
                <a:solidFill>
                  <a:schemeClr val="bg1"/>
                </a:solidFill>
              </a:rPr>
              <a:t>Etc.</a:t>
            </a:r>
          </a:p>
        </p:txBody>
      </p:sp>
      <p:sp>
        <p:nvSpPr>
          <p:cNvPr id="3" name="TextBox 2"/>
          <p:cNvSpPr txBox="1"/>
          <p:nvPr/>
        </p:nvSpPr>
        <p:spPr>
          <a:xfrm rot="10800000">
            <a:off x="10017612" y="1221771"/>
            <a:ext cx="615553" cy="4231971"/>
          </a:xfrm>
          <a:prstGeom prst="rect">
            <a:avLst/>
          </a:prstGeom>
          <a:noFill/>
        </p:spPr>
        <p:txBody>
          <a:bodyPr vert="vert" wrap="square" rtlCol="0">
            <a:spAutoFit/>
          </a:bodyPr>
          <a:lstStyle/>
          <a:p>
            <a:r>
              <a:rPr lang="en-US" sz="2800" dirty="0" smtClean="0">
                <a:solidFill>
                  <a:schemeClr val="bg1"/>
                </a:solidFill>
              </a:rPr>
              <a:t>Cross Cutting Concern</a:t>
            </a:r>
            <a:endParaRPr lang="en-US" sz="2800" dirty="0">
              <a:solidFill>
                <a:schemeClr val="bg1"/>
              </a:solidFill>
            </a:endParaRPr>
          </a:p>
        </p:txBody>
      </p:sp>
    </p:spTree>
    <p:extLst>
      <p:ext uri="{BB962C8B-B14F-4D97-AF65-F5344CB8AC3E}">
        <p14:creationId xmlns:p14="http://schemas.microsoft.com/office/powerpoint/2010/main" val="3958738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57338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Microservices</a:t>
            </a:r>
            <a:endParaRPr lang="en-US" dirty="0">
              <a:solidFill>
                <a:schemeClr val="tx1"/>
              </a:solidFill>
            </a:endParaRPr>
          </a:p>
        </p:txBody>
      </p:sp>
      <p:pic>
        <p:nvPicPr>
          <p:cNvPr id="7170" name="Picture 2" descr="https://microservices.io/i/Microservice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846" y="1229368"/>
            <a:ext cx="6268060" cy="430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204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974560" y="2454031"/>
            <a:ext cx="9985900" cy="646331"/>
          </a:xfrm>
          <a:prstGeom prst="rect">
            <a:avLst/>
          </a:prstGeom>
          <a:ln>
            <a:solidFill>
              <a:schemeClr val="tx1"/>
            </a:solidFill>
          </a:ln>
        </p:spPr>
        <p:txBody>
          <a:bodyPr wrap="square">
            <a:spAutoFit/>
          </a:bodyPr>
          <a:lstStyle/>
          <a:p>
            <a:r>
              <a:rPr lang="en-US" sz="3600" b="1" dirty="0" smtClean="0"/>
              <a:t>Scalable Web Application Architecture</a:t>
            </a:r>
          </a:p>
        </p:txBody>
      </p:sp>
    </p:spTree>
    <p:extLst>
      <p:ext uri="{BB962C8B-B14F-4D97-AF65-F5344CB8AC3E}">
        <p14:creationId xmlns:p14="http://schemas.microsoft.com/office/powerpoint/2010/main" val="3465280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21002" y="2857639"/>
            <a:ext cx="2304633" cy="646331"/>
          </a:xfrm>
          <a:prstGeom prst="rect">
            <a:avLst/>
          </a:prstGeom>
        </p:spPr>
        <p:txBody>
          <a:bodyPr wrap="square">
            <a:spAutoFit/>
          </a:bodyPr>
          <a:lstStyle/>
          <a:p>
            <a:pPr algn="ctr"/>
            <a:r>
              <a:rPr lang="en-US" b="1" dirty="0" smtClean="0"/>
              <a:t>Monolith vs </a:t>
            </a:r>
            <a:r>
              <a:rPr lang="en-US" b="1" dirty="0" err="1" smtClean="0"/>
              <a:t>Microservice</a:t>
            </a:r>
            <a:endParaRPr lang="en-US" b="1" dirty="0"/>
          </a:p>
        </p:txBody>
      </p:sp>
      <p:pic>
        <p:nvPicPr>
          <p:cNvPr id="6146" name="Picture 2" descr="microservices"/>
          <p:cNvPicPr>
            <a:picLocks noChangeAspect="1" noChangeArrowheads="1"/>
          </p:cNvPicPr>
          <p:nvPr/>
        </p:nvPicPr>
        <p:blipFill rotWithShape="1">
          <a:blip r:embed="rId2">
            <a:extLst>
              <a:ext uri="{28A0092B-C50C-407E-A947-70E740481C1C}">
                <a14:useLocalDpi xmlns:a14="http://schemas.microsoft.com/office/drawing/2010/main" val="0"/>
              </a:ext>
            </a:extLst>
          </a:blip>
          <a:srcRect l="15646" t="5026" r="13451" b="22361"/>
          <a:stretch/>
        </p:blipFill>
        <p:spPr bwMode="auto">
          <a:xfrm>
            <a:off x="3696789" y="1173067"/>
            <a:ext cx="7513690" cy="430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03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78892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Why Microservices</a:t>
            </a:r>
          </a:p>
          <a:p>
            <a:pPr algn="ctr"/>
            <a:endParaRPr lang="en-US" dirty="0"/>
          </a:p>
          <a:p>
            <a:pPr algn="ctr"/>
            <a:r>
              <a:rPr lang="en-US" sz="1100" dirty="0">
                <a:hlinkClick r:id="rId2"/>
              </a:rPr>
              <a:t>https://</a:t>
            </a:r>
            <a:r>
              <a:rPr lang="en-US" sz="1100" dirty="0" smtClean="0">
                <a:hlinkClick r:id="rId2"/>
              </a:rPr>
              <a:t>dzone.com/articles/why-microservices</a:t>
            </a:r>
            <a:endParaRPr lang="en-US" sz="1100" dirty="0" smtClean="0"/>
          </a:p>
          <a:p>
            <a:pPr algn="ctr"/>
            <a:endParaRPr lang="en-US" sz="1100" dirty="0"/>
          </a:p>
          <a:p>
            <a:pPr algn="ctr"/>
            <a:r>
              <a:rPr lang="en-US" sz="1100" dirty="0">
                <a:hlinkClick r:id="rId3"/>
              </a:rPr>
              <a:t>https://</a:t>
            </a:r>
            <a:r>
              <a:rPr lang="en-US" sz="1100" dirty="0" smtClean="0">
                <a:hlinkClick r:id="rId3"/>
              </a:rPr>
              <a:t>docs.microsoft.com/en-us/azure/architecture/microservices/introduction</a:t>
            </a:r>
            <a:endParaRPr lang="en-US" sz="1100" dirty="0" smtClean="0"/>
          </a:p>
          <a:p>
            <a:pPr algn="ctr"/>
            <a:endParaRPr lang="en-US" sz="1100" dirty="0"/>
          </a:p>
          <a:p>
            <a:pPr algn="ctr"/>
            <a:r>
              <a:rPr lang="en-US" sz="1100" dirty="0">
                <a:hlinkClick r:id="rId4"/>
              </a:rPr>
              <a:t>https://blog.newrelic.com/technology/microservices-what-they-are-why-to-use-them/</a:t>
            </a:r>
            <a:endParaRPr lang="en-US" sz="1100" dirty="0"/>
          </a:p>
        </p:txBody>
      </p:sp>
      <p:sp>
        <p:nvSpPr>
          <p:cNvPr id="2" name="TextBox 1"/>
          <p:cNvSpPr txBox="1"/>
          <p:nvPr/>
        </p:nvSpPr>
        <p:spPr>
          <a:xfrm>
            <a:off x="3990700" y="1643470"/>
            <a:ext cx="7334797" cy="3662541"/>
          </a:xfrm>
          <a:prstGeom prst="rect">
            <a:avLst/>
          </a:prstGeom>
          <a:noFill/>
        </p:spPr>
        <p:txBody>
          <a:bodyPr wrap="square" rtlCol="0">
            <a:spAutoFit/>
          </a:bodyPr>
          <a:lstStyle/>
          <a:p>
            <a:r>
              <a:rPr lang="en-US" sz="2400" b="1" dirty="0">
                <a:solidFill>
                  <a:schemeClr val="bg1"/>
                </a:solidFill>
              </a:rPr>
              <a:t>Concerns With the </a:t>
            </a:r>
            <a:r>
              <a:rPr lang="en-US" sz="2400" b="1" dirty="0" smtClean="0">
                <a:solidFill>
                  <a:schemeClr val="bg1"/>
                </a:solidFill>
              </a:rPr>
              <a:t>Monolith</a:t>
            </a:r>
          </a:p>
          <a:p>
            <a:endParaRPr lang="en-US" sz="3200" dirty="0" smtClean="0">
              <a:solidFill>
                <a:schemeClr val="bg1"/>
              </a:solidFill>
            </a:endParaRPr>
          </a:p>
          <a:p>
            <a:pPr marL="285750" indent="-285750">
              <a:buFont typeface="Arial" panose="020B0604020202020204" pitchFamily="34" charset="0"/>
              <a:buChar char="•"/>
            </a:pPr>
            <a:r>
              <a:rPr lang="en-US" dirty="0">
                <a:solidFill>
                  <a:schemeClr val="bg1"/>
                </a:solidFill>
              </a:rPr>
              <a:t>Large applications that require a high release velocity.</a:t>
            </a:r>
          </a:p>
          <a:p>
            <a:pPr marL="285750" indent="-285750">
              <a:buFont typeface="Arial" panose="020B0604020202020204" pitchFamily="34" charset="0"/>
              <a:buChar char="•"/>
            </a:pPr>
            <a:r>
              <a:rPr lang="en-US" dirty="0">
                <a:solidFill>
                  <a:schemeClr val="bg1"/>
                </a:solidFill>
              </a:rPr>
              <a:t>Complex applications that need to be highly scalable.</a:t>
            </a:r>
          </a:p>
          <a:p>
            <a:pPr marL="285750" indent="-285750">
              <a:buFont typeface="Arial" panose="020B0604020202020204" pitchFamily="34" charset="0"/>
              <a:buChar char="•"/>
            </a:pPr>
            <a:r>
              <a:rPr lang="en-US" dirty="0">
                <a:solidFill>
                  <a:schemeClr val="bg1"/>
                </a:solidFill>
              </a:rPr>
              <a:t>Applications with rich domains or many subdomains.</a:t>
            </a:r>
          </a:p>
          <a:p>
            <a:pPr marL="285750" indent="-285750">
              <a:buFont typeface="Arial" panose="020B0604020202020204" pitchFamily="34" charset="0"/>
              <a:buChar char="•"/>
            </a:pPr>
            <a:r>
              <a:rPr lang="en-US" dirty="0" smtClean="0">
                <a:solidFill>
                  <a:schemeClr val="bg1"/>
                </a:solidFill>
              </a:rPr>
              <a:t>Difficult </a:t>
            </a:r>
            <a:r>
              <a:rPr lang="en-US" dirty="0">
                <a:solidFill>
                  <a:schemeClr val="bg1"/>
                </a:solidFill>
              </a:rPr>
              <a:t>to </a:t>
            </a:r>
            <a:r>
              <a:rPr lang="en-US" dirty="0" smtClean="0">
                <a:solidFill>
                  <a:schemeClr val="bg1"/>
                </a:solidFill>
              </a:rPr>
              <a:t>Scale</a:t>
            </a:r>
          </a:p>
          <a:p>
            <a:pPr marL="285750" indent="-285750">
              <a:buFont typeface="Arial" panose="020B0604020202020204" pitchFamily="34" charset="0"/>
              <a:buChar char="•"/>
            </a:pPr>
            <a:r>
              <a:rPr lang="en-US" dirty="0">
                <a:solidFill>
                  <a:schemeClr val="bg1"/>
                </a:solidFill>
              </a:rPr>
              <a:t>No Clear </a:t>
            </a:r>
            <a:r>
              <a:rPr lang="en-US" dirty="0" smtClean="0">
                <a:solidFill>
                  <a:schemeClr val="bg1"/>
                </a:solidFill>
              </a:rPr>
              <a:t>Ownership</a:t>
            </a:r>
          </a:p>
          <a:p>
            <a:pPr marL="285750" indent="-285750">
              <a:buFont typeface="Arial" panose="020B0604020202020204" pitchFamily="34" charset="0"/>
              <a:buChar char="•"/>
            </a:pPr>
            <a:r>
              <a:rPr lang="en-US" dirty="0" smtClean="0">
                <a:solidFill>
                  <a:schemeClr val="bg1"/>
                </a:solidFill>
              </a:rPr>
              <a:t>Failure Cascade</a:t>
            </a:r>
          </a:p>
          <a:p>
            <a:pPr marL="285750" indent="-285750">
              <a:buFont typeface="Arial" panose="020B0604020202020204" pitchFamily="34" charset="0"/>
              <a:buChar char="•"/>
            </a:pPr>
            <a:r>
              <a:rPr lang="en-US" dirty="0" smtClean="0">
                <a:solidFill>
                  <a:schemeClr val="bg1"/>
                </a:solidFill>
              </a:rPr>
              <a:t>Wall </a:t>
            </a:r>
            <a:r>
              <a:rPr lang="en-US" dirty="0">
                <a:solidFill>
                  <a:schemeClr val="bg1"/>
                </a:solidFill>
              </a:rPr>
              <a:t>Between Dev and </a:t>
            </a:r>
            <a:r>
              <a:rPr lang="en-US" dirty="0" smtClean="0">
                <a:solidFill>
                  <a:schemeClr val="bg1"/>
                </a:solidFill>
              </a:rPr>
              <a:t>Ops</a:t>
            </a:r>
          </a:p>
          <a:p>
            <a:pPr marL="285750" indent="-285750">
              <a:buFont typeface="Arial" panose="020B0604020202020204" pitchFamily="34" charset="0"/>
              <a:buChar char="•"/>
            </a:pPr>
            <a:r>
              <a:rPr lang="en-US" dirty="0">
                <a:solidFill>
                  <a:schemeClr val="bg1"/>
                </a:solidFill>
              </a:rPr>
              <a:t>Stuck in a </a:t>
            </a:r>
            <a:r>
              <a:rPr lang="en-US" dirty="0" smtClean="0">
                <a:solidFill>
                  <a:schemeClr val="bg1"/>
                </a:solidFill>
              </a:rPr>
              <a:t>Technology/Language</a:t>
            </a:r>
            <a:endParaRPr lang="en-US" dirty="0">
              <a:solidFill>
                <a:schemeClr val="bg1"/>
              </a:solidFill>
            </a:endParaRPr>
          </a:p>
          <a:p>
            <a:endParaRPr lang="en-US" sz="3200" dirty="0" smtClean="0">
              <a:solidFill>
                <a:schemeClr val="bg1"/>
              </a:solidFill>
            </a:endParaRPr>
          </a:p>
        </p:txBody>
      </p:sp>
    </p:spTree>
    <p:extLst>
      <p:ext uri="{BB962C8B-B14F-4D97-AF65-F5344CB8AC3E}">
        <p14:creationId xmlns:p14="http://schemas.microsoft.com/office/powerpoint/2010/main" val="831698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1813" y="1316222"/>
            <a:ext cx="2304633" cy="2477601"/>
          </a:xfrm>
          <a:prstGeom prst="rect">
            <a:avLst/>
          </a:prstGeom>
        </p:spPr>
        <p:txBody>
          <a:bodyPr wrap="square">
            <a:spAutoFit/>
          </a:bodyPr>
          <a:lstStyle/>
          <a:p>
            <a:r>
              <a:rPr lang="en-US" sz="2000" b="1" dirty="0" smtClean="0">
                <a:latin typeface="Segoe UI" panose="020B0502040204020203" pitchFamily="34" charset="0"/>
              </a:rPr>
              <a:t>When switch to Microservices?</a:t>
            </a:r>
          </a:p>
          <a:p>
            <a:endParaRPr lang="en-US" sz="2000" b="1" dirty="0">
              <a:latin typeface="Segoe UI" panose="020B0502040204020203" pitchFamily="34" charset="0"/>
            </a:endParaRPr>
          </a:p>
          <a:p>
            <a:r>
              <a:rPr lang="en-US" sz="2000" b="1" dirty="0" smtClean="0">
                <a:latin typeface="Segoe UI" panose="020B0502040204020203" pitchFamily="34" charset="0"/>
              </a:rPr>
              <a:t>App Based Needs</a:t>
            </a:r>
          </a:p>
          <a:p>
            <a:endParaRPr lang="en-US" sz="2000" b="1" dirty="0">
              <a:latin typeface="Segoe UI" panose="020B0502040204020203" pitchFamily="34" charset="0"/>
            </a:endParaRPr>
          </a:p>
          <a:p>
            <a:endParaRPr lang="en-US" sz="1100" dirty="0" smtClean="0">
              <a:solidFill>
                <a:schemeClr val="bg1"/>
              </a:solidFill>
            </a:endParaRPr>
          </a:p>
          <a:p>
            <a:endParaRPr lang="en-US" sz="1100" dirty="0">
              <a:solidFill>
                <a:schemeClr val="bg1"/>
              </a:solidFill>
            </a:endParaRPr>
          </a:p>
          <a:p>
            <a:r>
              <a:rPr lang="en-US" sz="1100" dirty="0">
                <a:hlinkClick r:id="rId2"/>
              </a:rPr>
              <a:t>https://blog.newrelic.com/technology/microservices-what-they-are-why-to-use-them/</a:t>
            </a:r>
            <a:endParaRPr lang="en-US" dirty="0">
              <a:solidFill>
                <a:schemeClr val="bg1"/>
              </a:solidFill>
            </a:endParaRPr>
          </a:p>
        </p:txBody>
      </p:sp>
      <p:pic>
        <p:nvPicPr>
          <p:cNvPr id="4098" name="Picture 2" descr="http://blog.newrelic.com/wp-content/uploads/complex-app-1.jpg"/>
          <p:cNvPicPr>
            <a:picLocks noChangeAspect="1" noChangeArrowheads="1"/>
          </p:cNvPicPr>
          <p:nvPr/>
        </p:nvPicPr>
        <p:blipFill rotWithShape="1">
          <a:blip r:embed="rId3">
            <a:extLst>
              <a:ext uri="{28A0092B-C50C-407E-A947-70E740481C1C}">
                <a14:useLocalDpi xmlns:a14="http://schemas.microsoft.com/office/drawing/2010/main" val="0"/>
              </a:ext>
            </a:extLst>
          </a:blip>
          <a:srcRect l="6508" t="6563" r="6706" b="2913"/>
          <a:stretch/>
        </p:blipFill>
        <p:spPr bwMode="auto">
          <a:xfrm>
            <a:off x="6616337" y="2892867"/>
            <a:ext cx="4907331" cy="34295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blog.newrelic.com/wp-content/uploads/simple-app.jpg"/>
          <p:cNvPicPr>
            <a:picLocks noChangeAspect="1" noChangeArrowheads="1"/>
          </p:cNvPicPr>
          <p:nvPr/>
        </p:nvPicPr>
        <p:blipFill rotWithShape="1">
          <a:blip r:embed="rId4">
            <a:extLst>
              <a:ext uri="{28A0092B-C50C-407E-A947-70E740481C1C}">
                <a14:useLocalDpi xmlns:a14="http://schemas.microsoft.com/office/drawing/2010/main" val="0"/>
              </a:ext>
            </a:extLst>
          </a:blip>
          <a:srcRect l="8030" t="5655" r="12182" b="6572"/>
          <a:stretch/>
        </p:blipFill>
        <p:spPr bwMode="auto">
          <a:xfrm>
            <a:off x="3180807" y="279915"/>
            <a:ext cx="3540034" cy="295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271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1813" y="1316222"/>
            <a:ext cx="2304633" cy="2477601"/>
          </a:xfrm>
          <a:prstGeom prst="rect">
            <a:avLst/>
          </a:prstGeom>
        </p:spPr>
        <p:txBody>
          <a:bodyPr wrap="square">
            <a:spAutoFit/>
          </a:bodyPr>
          <a:lstStyle/>
          <a:p>
            <a:r>
              <a:rPr lang="en-US" sz="2000" b="1" dirty="0" smtClean="0">
                <a:latin typeface="Segoe UI" panose="020B0502040204020203" pitchFamily="34" charset="0"/>
              </a:rPr>
              <a:t>When switch to Microservices?</a:t>
            </a:r>
          </a:p>
          <a:p>
            <a:endParaRPr lang="en-US" sz="2000" b="1" dirty="0">
              <a:latin typeface="Segoe UI" panose="020B0502040204020203" pitchFamily="34" charset="0"/>
            </a:endParaRPr>
          </a:p>
          <a:p>
            <a:r>
              <a:rPr lang="en-US" sz="2000" b="1" dirty="0" smtClean="0">
                <a:latin typeface="Segoe UI" panose="020B0502040204020203" pitchFamily="34" charset="0"/>
              </a:rPr>
              <a:t>App Based Needs</a:t>
            </a:r>
          </a:p>
          <a:p>
            <a:endParaRPr lang="en-US" sz="2000" b="1" dirty="0">
              <a:latin typeface="Segoe UI" panose="020B0502040204020203" pitchFamily="34" charset="0"/>
            </a:endParaRPr>
          </a:p>
          <a:p>
            <a:endParaRPr lang="en-US" sz="1100" dirty="0" smtClean="0">
              <a:solidFill>
                <a:schemeClr val="bg1"/>
              </a:solidFill>
            </a:endParaRPr>
          </a:p>
          <a:p>
            <a:endParaRPr lang="en-US" sz="1100" dirty="0">
              <a:solidFill>
                <a:schemeClr val="bg1"/>
              </a:solidFill>
            </a:endParaRPr>
          </a:p>
          <a:p>
            <a:r>
              <a:rPr lang="en-US" sz="1100" dirty="0">
                <a:hlinkClick r:id="rId2"/>
              </a:rPr>
              <a:t>https://blog.newrelic.com/technology/microservices-what-they-are-why-to-use-them/</a:t>
            </a:r>
            <a:endParaRPr lang="en-US" dirty="0">
              <a:solidFill>
                <a:schemeClr val="bg1"/>
              </a:solidFill>
            </a:endParaRPr>
          </a:p>
        </p:txBody>
      </p:sp>
      <p:pic>
        <p:nvPicPr>
          <p:cNvPr id="4098" name="Picture 2" descr="http://blog.newrelic.com/wp-content/uploads/complex-app-1.jpg"/>
          <p:cNvPicPr>
            <a:picLocks noChangeAspect="1" noChangeArrowheads="1"/>
          </p:cNvPicPr>
          <p:nvPr/>
        </p:nvPicPr>
        <p:blipFill rotWithShape="1">
          <a:blip r:embed="rId3">
            <a:extLst>
              <a:ext uri="{28A0092B-C50C-407E-A947-70E740481C1C}">
                <a14:useLocalDpi xmlns:a14="http://schemas.microsoft.com/office/drawing/2010/main" val="0"/>
              </a:ext>
            </a:extLst>
          </a:blip>
          <a:srcRect l="6508" t="6563" r="6706" b="2913"/>
          <a:stretch/>
        </p:blipFill>
        <p:spPr bwMode="auto">
          <a:xfrm>
            <a:off x="7521975" y="45720"/>
            <a:ext cx="3897191" cy="27236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blog.newrelic.com/wp-content/uploads/simple-app.jpg"/>
          <p:cNvPicPr>
            <a:picLocks noChangeAspect="1" noChangeArrowheads="1"/>
          </p:cNvPicPr>
          <p:nvPr/>
        </p:nvPicPr>
        <p:blipFill rotWithShape="1">
          <a:blip r:embed="rId4">
            <a:extLst>
              <a:ext uri="{28A0092B-C50C-407E-A947-70E740481C1C}">
                <a14:useLocalDpi xmlns:a14="http://schemas.microsoft.com/office/drawing/2010/main" val="0"/>
              </a:ext>
            </a:extLst>
          </a:blip>
          <a:srcRect l="8030" t="5655" r="9254" b="3694"/>
          <a:stretch/>
        </p:blipFill>
        <p:spPr bwMode="auto">
          <a:xfrm>
            <a:off x="3226526" y="418012"/>
            <a:ext cx="2501537" cy="20835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blog.newrelic.com/wp-content/uploads/microservices.jpg"/>
          <p:cNvPicPr>
            <a:picLocks noChangeAspect="1" noChangeArrowheads="1"/>
          </p:cNvPicPr>
          <p:nvPr/>
        </p:nvPicPr>
        <p:blipFill rotWithShape="1">
          <a:blip r:embed="rId5">
            <a:extLst>
              <a:ext uri="{28A0092B-C50C-407E-A947-70E740481C1C}">
                <a14:useLocalDpi xmlns:a14="http://schemas.microsoft.com/office/drawing/2010/main" val="0"/>
              </a:ext>
            </a:extLst>
          </a:blip>
          <a:srcRect l="2075" t="5622" r="3198" b="2860"/>
          <a:stretch/>
        </p:blipFill>
        <p:spPr bwMode="auto">
          <a:xfrm>
            <a:off x="3890501" y="3106539"/>
            <a:ext cx="5057556" cy="35251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28063" y="916112"/>
            <a:ext cx="327334" cy="400110"/>
          </a:xfrm>
          <a:prstGeom prst="rect">
            <a:avLst/>
          </a:prstGeom>
          <a:noFill/>
        </p:spPr>
        <p:txBody>
          <a:bodyPr wrap="none" rtlCol="0">
            <a:spAutoFit/>
          </a:bodyPr>
          <a:lstStyle/>
          <a:p>
            <a:r>
              <a:rPr lang="en-US" sz="2000" b="1" dirty="0" smtClean="0">
                <a:solidFill>
                  <a:schemeClr val="accent1">
                    <a:lumMod val="50000"/>
                  </a:schemeClr>
                </a:solidFill>
              </a:rPr>
              <a:t>1</a:t>
            </a:r>
            <a:endParaRPr lang="en-US" sz="2000" b="1" dirty="0">
              <a:solidFill>
                <a:schemeClr val="accent1">
                  <a:lumMod val="50000"/>
                </a:schemeClr>
              </a:solidFill>
            </a:endParaRPr>
          </a:p>
        </p:txBody>
      </p:sp>
      <p:sp>
        <p:nvSpPr>
          <p:cNvPr id="9" name="TextBox 8"/>
          <p:cNvSpPr txBox="1"/>
          <p:nvPr/>
        </p:nvSpPr>
        <p:spPr>
          <a:xfrm>
            <a:off x="10762326" y="1007412"/>
            <a:ext cx="327334" cy="400110"/>
          </a:xfrm>
          <a:prstGeom prst="rect">
            <a:avLst/>
          </a:prstGeom>
          <a:noFill/>
        </p:spPr>
        <p:txBody>
          <a:bodyPr wrap="none" rtlCol="0">
            <a:spAutoFit/>
          </a:bodyPr>
          <a:lstStyle/>
          <a:p>
            <a:r>
              <a:rPr lang="en-US" sz="2000" b="1" dirty="0" smtClean="0">
                <a:solidFill>
                  <a:schemeClr val="accent1">
                    <a:lumMod val="50000"/>
                  </a:schemeClr>
                </a:solidFill>
              </a:rPr>
              <a:t>2</a:t>
            </a:r>
            <a:endParaRPr lang="en-US" sz="2000" b="1" dirty="0">
              <a:solidFill>
                <a:schemeClr val="accent1">
                  <a:lumMod val="50000"/>
                </a:schemeClr>
              </a:solidFill>
            </a:endParaRPr>
          </a:p>
        </p:txBody>
      </p:sp>
      <p:sp>
        <p:nvSpPr>
          <p:cNvPr id="10" name="TextBox 9"/>
          <p:cNvSpPr txBox="1"/>
          <p:nvPr/>
        </p:nvSpPr>
        <p:spPr>
          <a:xfrm>
            <a:off x="9868988" y="4468990"/>
            <a:ext cx="327334" cy="400110"/>
          </a:xfrm>
          <a:prstGeom prst="rect">
            <a:avLst/>
          </a:prstGeom>
          <a:noFill/>
        </p:spPr>
        <p:txBody>
          <a:bodyPr wrap="none" rtlCol="0">
            <a:spAutoFit/>
          </a:bodyPr>
          <a:lstStyle/>
          <a:p>
            <a:r>
              <a:rPr lang="en-US" sz="2000" b="1" dirty="0" smtClean="0">
                <a:solidFill>
                  <a:schemeClr val="accent1">
                    <a:lumMod val="50000"/>
                  </a:schemeClr>
                </a:solidFill>
              </a:rPr>
              <a:t>3</a:t>
            </a:r>
            <a:endParaRPr lang="en-US" sz="2000" b="1" dirty="0">
              <a:solidFill>
                <a:schemeClr val="accent1">
                  <a:lumMod val="50000"/>
                </a:schemeClr>
              </a:solidFill>
            </a:endParaRPr>
          </a:p>
        </p:txBody>
      </p:sp>
    </p:spTree>
    <p:extLst>
      <p:ext uri="{BB962C8B-B14F-4D97-AF65-F5344CB8AC3E}">
        <p14:creationId xmlns:p14="http://schemas.microsoft.com/office/powerpoint/2010/main" val="1286965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1813" y="1316222"/>
            <a:ext cx="2304633" cy="2785378"/>
          </a:xfrm>
          <a:prstGeom prst="rect">
            <a:avLst/>
          </a:prstGeom>
        </p:spPr>
        <p:txBody>
          <a:bodyPr wrap="square">
            <a:spAutoFit/>
          </a:bodyPr>
          <a:lstStyle/>
          <a:p>
            <a:r>
              <a:rPr lang="en-US" sz="2000" b="1" dirty="0" smtClean="0">
                <a:latin typeface="Segoe UI" panose="020B0502040204020203" pitchFamily="34" charset="0"/>
              </a:rPr>
              <a:t>When switch to Microservices?</a:t>
            </a:r>
          </a:p>
          <a:p>
            <a:endParaRPr lang="en-US" sz="2000" b="1" dirty="0">
              <a:latin typeface="Segoe UI" panose="020B0502040204020203" pitchFamily="34" charset="0"/>
            </a:endParaRPr>
          </a:p>
          <a:p>
            <a:r>
              <a:rPr lang="en-US" sz="2000" b="1" dirty="0" smtClean="0">
                <a:latin typeface="Segoe UI" panose="020B0502040204020203" pitchFamily="34" charset="0"/>
              </a:rPr>
              <a:t>Hardware Based Needs</a:t>
            </a:r>
          </a:p>
          <a:p>
            <a:endParaRPr lang="en-US" sz="2000" b="1" dirty="0">
              <a:latin typeface="Segoe UI" panose="020B0502040204020203" pitchFamily="34" charset="0"/>
            </a:endParaRPr>
          </a:p>
          <a:p>
            <a:endParaRPr lang="en-US" sz="1100" dirty="0" smtClean="0">
              <a:solidFill>
                <a:schemeClr val="bg1"/>
              </a:solidFill>
            </a:endParaRPr>
          </a:p>
          <a:p>
            <a:endParaRPr lang="en-US" sz="1100" dirty="0">
              <a:solidFill>
                <a:schemeClr val="bg1"/>
              </a:solidFill>
            </a:endParaRPr>
          </a:p>
          <a:p>
            <a:r>
              <a:rPr lang="en-US" sz="1100" dirty="0">
                <a:hlinkClick r:id="rId2"/>
              </a:rPr>
              <a:t>https://blog.newrelic.com/technology/microservices-what-they-are-why-to-use-them/</a:t>
            </a:r>
            <a:endParaRPr lang="en-US" dirty="0">
              <a:solidFill>
                <a:schemeClr val="bg1"/>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426" t="2601" r="4363" b="5153"/>
          <a:stretch/>
        </p:blipFill>
        <p:spPr>
          <a:xfrm>
            <a:off x="6042908" y="1960529"/>
            <a:ext cx="5598160" cy="3219994"/>
          </a:xfrm>
          <a:prstGeom prst="rect">
            <a:avLst/>
          </a:prstGeom>
        </p:spPr>
      </p:pic>
      <p:pic>
        <p:nvPicPr>
          <p:cNvPr id="8" name="Picture 4" descr="https://res.cloudinary.com/practicaldev/image/fetch/s--m79uDzn7--/c_limit%2Cf_auto%2Cfl_progressive%2Cq_auto%2Cw_880/https:/thepracticaldev.s3.amazonaws.com/i/5hdx2b9l0b4kgzju54e5.png"/>
          <p:cNvPicPr>
            <a:picLocks noChangeAspect="1" noChangeArrowheads="1"/>
          </p:cNvPicPr>
          <p:nvPr/>
        </p:nvPicPr>
        <p:blipFill rotWithShape="1">
          <a:blip r:embed="rId4">
            <a:extLst>
              <a:ext uri="{28A0092B-C50C-407E-A947-70E740481C1C}">
                <a14:useLocalDpi xmlns:a14="http://schemas.microsoft.com/office/drawing/2010/main" val="0"/>
              </a:ext>
            </a:extLst>
          </a:blip>
          <a:srcRect l="6019" t="11741" r="4129" b="2007"/>
          <a:stretch/>
        </p:blipFill>
        <p:spPr bwMode="auto">
          <a:xfrm>
            <a:off x="3051139" y="1960529"/>
            <a:ext cx="2664236" cy="3374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629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78892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Why Microservices</a:t>
            </a:r>
          </a:p>
          <a:p>
            <a:pPr algn="ctr"/>
            <a:endParaRPr lang="en-US" dirty="0"/>
          </a:p>
          <a:p>
            <a:pPr algn="ctr"/>
            <a:r>
              <a:rPr lang="en-US" sz="1100" dirty="0">
                <a:hlinkClick r:id="rId2"/>
              </a:rPr>
              <a:t>https://</a:t>
            </a:r>
            <a:r>
              <a:rPr lang="en-US" sz="1100" dirty="0" smtClean="0">
                <a:hlinkClick r:id="rId2"/>
              </a:rPr>
              <a:t>dzone.com/articles/why-microservices</a:t>
            </a:r>
            <a:endParaRPr lang="en-US" sz="1100" dirty="0" smtClean="0"/>
          </a:p>
          <a:p>
            <a:pPr algn="ctr"/>
            <a:endParaRPr lang="en-US" sz="1100" dirty="0"/>
          </a:p>
          <a:p>
            <a:pPr algn="ctr"/>
            <a:r>
              <a:rPr lang="en-US" sz="1100" dirty="0">
                <a:hlinkClick r:id="rId3"/>
              </a:rPr>
              <a:t>https://</a:t>
            </a:r>
            <a:r>
              <a:rPr lang="en-US" sz="1100" dirty="0" smtClean="0">
                <a:hlinkClick r:id="rId3"/>
              </a:rPr>
              <a:t>docs.microsoft.com/en-us/azure/architecture/microservices/introduction</a:t>
            </a:r>
            <a:endParaRPr lang="en-US" sz="1100" dirty="0" smtClean="0"/>
          </a:p>
          <a:p>
            <a:pPr algn="ctr"/>
            <a:endParaRPr lang="en-US" sz="1100" dirty="0"/>
          </a:p>
          <a:p>
            <a:pPr algn="ctr"/>
            <a:r>
              <a:rPr lang="en-US" sz="1100" dirty="0">
                <a:hlinkClick r:id="rId4"/>
              </a:rPr>
              <a:t>https://blog.newrelic.com/technology/microservices-what-they-are-why-to-use-them</a:t>
            </a:r>
            <a:r>
              <a:rPr lang="en-US" sz="1100" dirty="0" smtClean="0">
                <a:hlinkClick r:id="rId4"/>
              </a:rPr>
              <a:t>/</a:t>
            </a:r>
            <a:endParaRPr lang="en-US" sz="1100" dirty="0" smtClean="0"/>
          </a:p>
          <a:p>
            <a:pPr algn="ctr"/>
            <a:endParaRPr lang="en-US" sz="1100" dirty="0"/>
          </a:p>
          <a:p>
            <a:pPr algn="ctr"/>
            <a:r>
              <a:rPr lang="en-US" sz="1100" dirty="0">
                <a:hlinkClick r:id="rId5"/>
              </a:rPr>
              <a:t>https://www.edureka.co/blog/top-10-reasons-to-learn-microservices/</a:t>
            </a:r>
            <a:endParaRPr lang="en-US" sz="1100" dirty="0"/>
          </a:p>
        </p:txBody>
      </p:sp>
      <p:sp>
        <p:nvSpPr>
          <p:cNvPr id="4" name="Rectangle 3"/>
          <p:cNvSpPr/>
          <p:nvPr/>
        </p:nvSpPr>
        <p:spPr>
          <a:xfrm>
            <a:off x="2936963" y="580252"/>
            <a:ext cx="8937173" cy="5878532"/>
          </a:xfrm>
          <a:prstGeom prst="rect">
            <a:avLst/>
          </a:prstGeom>
        </p:spPr>
        <p:txBody>
          <a:bodyPr wrap="square">
            <a:spAutoFit/>
          </a:bodyPr>
          <a:lstStyle/>
          <a:p>
            <a:pPr algn="just"/>
            <a:r>
              <a:rPr lang="en-US" sz="1600" b="1" dirty="0">
                <a:solidFill>
                  <a:srgbClr val="333333"/>
                </a:solidFill>
                <a:latin typeface="Open Sans"/>
              </a:rPr>
              <a:t>The B</a:t>
            </a:r>
            <a:r>
              <a:rPr lang="en-US" sz="1600" b="1" dirty="0" smtClean="0">
                <a:solidFill>
                  <a:srgbClr val="333333"/>
                </a:solidFill>
                <a:latin typeface="Open Sans"/>
              </a:rPr>
              <a:t>enefits </a:t>
            </a:r>
            <a:r>
              <a:rPr lang="en-US" sz="1600" b="1" dirty="0">
                <a:solidFill>
                  <a:srgbClr val="333333"/>
                </a:solidFill>
                <a:latin typeface="Open Sans"/>
              </a:rPr>
              <a:t>M</a:t>
            </a:r>
            <a:r>
              <a:rPr lang="en-US" sz="1600" b="1" dirty="0" smtClean="0">
                <a:solidFill>
                  <a:srgbClr val="333333"/>
                </a:solidFill>
                <a:latin typeface="Open Sans"/>
              </a:rPr>
              <a:t>icroservices</a:t>
            </a:r>
          </a:p>
          <a:p>
            <a:pPr algn="just"/>
            <a:endParaRPr lang="en-US" sz="1200" dirty="0">
              <a:solidFill>
                <a:srgbClr val="333333"/>
              </a:solidFill>
              <a:latin typeface="Open Sans"/>
            </a:endParaRPr>
          </a:p>
          <a:p>
            <a:pPr marL="171450" indent="-171450" algn="just">
              <a:buFont typeface="Arial" panose="020B0604020202020204" pitchFamily="34" charset="0"/>
              <a:buChar char="•"/>
            </a:pPr>
            <a:r>
              <a:rPr lang="en-US" sz="1200" b="1" dirty="0">
                <a:solidFill>
                  <a:srgbClr val="333333"/>
                </a:solidFill>
                <a:latin typeface="Open Sans"/>
              </a:rPr>
              <a:t>Improved </a:t>
            </a:r>
            <a:r>
              <a:rPr lang="en-US" sz="1200" b="1" dirty="0" smtClean="0">
                <a:solidFill>
                  <a:srgbClr val="333333"/>
                </a:solidFill>
                <a:latin typeface="Open Sans"/>
              </a:rPr>
              <a:t>granular scalability</a:t>
            </a:r>
            <a:r>
              <a:rPr lang="en-US" sz="1200" b="1" dirty="0">
                <a:solidFill>
                  <a:srgbClr val="333333"/>
                </a:solidFill>
                <a:latin typeface="Open Sans"/>
              </a:rPr>
              <a:t>.</a:t>
            </a:r>
            <a:r>
              <a:rPr lang="en-US" sz="1200" dirty="0">
                <a:solidFill>
                  <a:srgbClr val="333333"/>
                </a:solidFill>
                <a:latin typeface="Open Sans"/>
              </a:rPr>
              <a:t> Because </a:t>
            </a:r>
            <a:r>
              <a:rPr lang="en-US" sz="1200" dirty="0" err="1">
                <a:solidFill>
                  <a:srgbClr val="333333"/>
                </a:solidFill>
                <a:latin typeface="Open Sans"/>
              </a:rPr>
              <a:t>microservices</a:t>
            </a:r>
            <a:r>
              <a:rPr lang="en-US" sz="1200" dirty="0">
                <a:solidFill>
                  <a:srgbClr val="333333"/>
                </a:solidFill>
                <a:latin typeface="Open Sans"/>
              </a:rPr>
              <a:t> let you independently scale services up or down, the ease—and cost—of scaling is dramatically less than in a monolithic system. Adding new capabilities usually means adding discrete new </a:t>
            </a:r>
            <a:r>
              <a:rPr lang="en-US" sz="1200" dirty="0" err="1">
                <a:solidFill>
                  <a:srgbClr val="333333"/>
                </a:solidFill>
                <a:latin typeface="Open Sans"/>
              </a:rPr>
              <a:t>microservices</a:t>
            </a:r>
            <a:r>
              <a:rPr lang="en-US" sz="1200" dirty="0">
                <a:solidFill>
                  <a:srgbClr val="333333"/>
                </a:solidFill>
                <a:latin typeface="Open Sans"/>
              </a:rPr>
              <a:t>, not redoing the entire application, which increases both development speed and application stability.</a:t>
            </a:r>
          </a:p>
          <a:p>
            <a:pPr marL="171450" indent="-171450" algn="just">
              <a:buFont typeface="Arial" panose="020B0604020202020204" pitchFamily="34" charset="0"/>
              <a:buChar char="•"/>
            </a:pPr>
            <a:r>
              <a:rPr lang="en-US" sz="1200" b="1" dirty="0">
                <a:solidFill>
                  <a:srgbClr val="333333"/>
                </a:solidFill>
                <a:latin typeface="Open Sans"/>
              </a:rPr>
              <a:t>Better fault </a:t>
            </a:r>
            <a:r>
              <a:rPr lang="en-US" sz="1200" b="1" dirty="0" smtClean="0">
                <a:solidFill>
                  <a:srgbClr val="333333"/>
                </a:solidFill>
                <a:latin typeface="Open Sans"/>
              </a:rPr>
              <a:t>isolation (Reduces Risks).</a:t>
            </a:r>
            <a:r>
              <a:rPr lang="en-US" sz="1200" dirty="0">
                <a:solidFill>
                  <a:srgbClr val="333333"/>
                </a:solidFill>
                <a:latin typeface="Open Sans"/>
              </a:rPr>
              <a:t> If one </a:t>
            </a:r>
            <a:r>
              <a:rPr lang="en-US" sz="1200" dirty="0" err="1">
                <a:solidFill>
                  <a:srgbClr val="333333"/>
                </a:solidFill>
                <a:latin typeface="Open Sans"/>
              </a:rPr>
              <a:t>microservice</a:t>
            </a:r>
            <a:r>
              <a:rPr lang="en-US" sz="1200" dirty="0">
                <a:solidFill>
                  <a:srgbClr val="333333"/>
                </a:solidFill>
                <a:latin typeface="Open Sans"/>
              </a:rPr>
              <a:t> fails, all the others will likely continue to work. This is a key part of the </a:t>
            </a:r>
            <a:r>
              <a:rPr lang="en-US" sz="1200" dirty="0" err="1">
                <a:solidFill>
                  <a:srgbClr val="333333"/>
                </a:solidFill>
                <a:latin typeface="Open Sans"/>
              </a:rPr>
              <a:t>microservices</a:t>
            </a:r>
            <a:r>
              <a:rPr lang="en-US" sz="1200" dirty="0">
                <a:solidFill>
                  <a:srgbClr val="333333"/>
                </a:solidFill>
                <a:latin typeface="Open Sans"/>
              </a:rPr>
              <a:t> architectural design.</a:t>
            </a:r>
          </a:p>
          <a:p>
            <a:pPr marL="171450" indent="-171450" algn="just">
              <a:buFont typeface="Arial" panose="020B0604020202020204" pitchFamily="34" charset="0"/>
              <a:buChar char="•"/>
            </a:pPr>
            <a:r>
              <a:rPr lang="en-US" sz="1200" b="1" dirty="0">
                <a:solidFill>
                  <a:srgbClr val="333333"/>
                </a:solidFill>
                <a:latin typeface="Open Sans"/>
              </a:rPr>
              <a:t>Optimized scaling </a:t>
            </a:r>
            <a:r>
              <a:rPr lang="en-US" sz="1200" b="1" dirty="0" err="1">
                <a:solidFill>
                  <a:srgbClr val="333333"/>
                </a:solidFill>
                <a:latin typeface="Open Sans"/>
              </a:rPr>
              <a:t>decisions</a:t>
            </a:r>
            <a:r>
              <a:rPr lang="en-US" sz="1200" b="1" i="1" dirty="0" err="1">
                <a:solidFill>
                  <a:srgbClr val="333333"/>
                </a:solidFill>
                <a:latin typeface="Open Sans"/>
              </a:rPr>
              <a:t>.</a:t>
            </a:r>
            <a:r>
              <a:rPr lang="en-US" sz="1200" dirty="0" err="1">
                <a:solidFill>
                  <a:srgbClr val="333333"/>
                </a:solidFill>
                <a:latin typeface="Open Sans"/>
              </a:rPr>
              <a:t>With</a:t>
            </a:r>
            <a:r>
              <a:rPr lang="en-US" sz="1200" dirty="0">
                <a:solidFill>
                  <a:srgbClr val="333333"/>
                </a:solidFill>
                <a:latin typeface="Open Sans"/>
              </a:rPr>
              <a:t> </a:t>
            </a:r>
            <a:r>
              <a:rPr lang="en-US" sz="1200" dirty="0" err="1">
                <a:solidFill>
                  <a:srgbClr val="333333"/>
                </a:solidFill>
                <a:latin typeface="Open Sans"/>
              </a:rPr>
              <a:t>microservice</a:t>
            </a:r>
            <a:r>
              <a:rPr lang="en-US" sz="1200" dirty="0">
                <a:solidFill>
                  <a:srgbClr val="333333"/>
                </a:solidFill>
                <a:latin typeface="Open Sans"/>
              </a:rPr>
              <a:t> architectures, scaling decisions can be made at a more granular level, allowing more efficient system optimization and organization.</a:t>
            </a:r>
          </a:p>
          <a:p>
            <a:pPr marL="171450" indent="-171450" algn="just">
              <a:buFont typeface="Arial" panose="020B0604020202020204" pitchFamily="34" charset="0"/>
              <a:buChar char="•"/>
            </a:pPr>
            <a:r>
              <a:rPr lang="en-US" sz="1200" b="1" dirty="0">
                <a:solidFill>
                  <a:srgbClr val="333333"/>
                </a:solidFill>
                <a:latin typeface="Open Sans"/>
              </a:rPr>
              <a:t>Localized complexity</a:t>
            </a:r>
            <a:r>
              <a:rPr lang="en-US" sz="1200" b="1" i="1" dirty="0">
                <a:solidFill>
                  <a:srgbClr val="333333"/>
                </a:solidFill>
                <a:latin typeface="Open Sans"/>
              </a:rPr>
              <a:t>. </a:t>
            </a:r>
            <a:r>
              <a:rPr lang="en-US" sz="1200" dirty="0" err="1">
                <a:solidFill>
                  <a:srgbClr val="333333"/>
                </a:solidFill>
                <a:latin typeface="Open Sans"/>
              </a:rPr>
              <a:t>Microservice</a:t>
            </a:r>
            <a:r>
              <a:rPr lang="en-US" sz="1200" dirty="0">
                <a:solidFill>
                  <a:srgbClr val="333333"/>
                </a:solidFill>
                <a:latin typeface="Open Sans"/>
              </a:rPr>
              <a:t> architectures let developers think about services as black boxes. Owners of the service need to understand the complexity of only what is within their service. Other service owners need to know only what capabilities a service provides, without having to worry about how it works internally. This compartmentalization of knowledge and complexity makes it easier to create and manage large applications.</a:t>
            </a:r>
          </a:p>
          <a:p>
            <a:pPr marL="171450" indent="-171450" algn="just">
              <a:buFont typeface="Arial" panose="020B0604020202020204" pitchFamily="34" charset="0"/>
              <a:buChar char="•"/>
            </a:pPr>
            <a:r>
              <a:rPr lang="en-US" sz="1200" b="1" dirty="0">
                <a:solidFill>
                  <a:srgbClr val="333333"/>
                </a:solidFill>
                <a:latin typeface="Open Sans"/>
              </a:rPr>
              <a:t>Increased business agility.</a:t>
            </a:r>
            <a:r>
              <a:rPr lang="en-US" sz="1200" dirty="0">
                <a:solidFill>
                  <a:srgbClr val="333333"/>
                </a:solidFill>
                <a:latin typeface="Open Sans"/>
              </a:rPr>
              <a:t> Microservices are relatively small and simple, and failure of a </a:t>
            </a:r>
            <a:r>
              <a:rPr lang="en-US" sz="1200" dirty="0" err="1">
                <a:solidFill>
                  <a:srgbClr val="333333"/>
                </a:solidFill>
                <a:latin typeface="Open Sans"/>
              </a:rPr>
              <a:t>microservice</a:t>
            </a:r>
            <a:r>
              <a:rPr lang="en-US" sz="1200" dirty="0">
                <a:solidFill>
                  <a:srgbClr val="333333"/>
                </a:solidFill>
                <a:latin typeface="Open Sans"/>
              </a:rPr>
              <a:t> affects only that service—not the whole application—so enterprises can afford to experiment with new processes, algorithms, and business logic. Microservices give you the freedom to experiment and “fail fast.”</a:t>
            </a:r>
          </a:p>
          <a:p>
            <a:pPr marL="171450" indent="-171450" algn="just">
              <a:buFont typeface="Arial" panose="020B0604020202020204" pitchFamily="34" charset="0"/>
              <a:buChar char="•"/>
            </a:pPr>
            <a:r>
              <a:rPr lang="en-US" sz="1200" b="1" dirty="0">
                <a:solidFill>
                  <a:srgbClr val="333333"/>
                </a:solidFill>
                <a:latin typeface="Open Sans"/>
              </a:rPr>
              <a:t>Increased developer productivity. </a:t>
            </a:r>
            <a:r>
              <a:rPr lang="en-US" sz="1200" dirty="0">
                <a:solidFill>
                  <a:srgbClr val="333333"/>
                </a:solidFill>
                <a:latin typeface="Open Sans"/>
              </a:rPr>
              <a:t>New developers can get up to speed rapidly, since it’s easier to understand a small, isolated piece of functionality than an entire monolithic application.</a:t>
            </a:r>
          </a:p>
          <a:p>
            <a:pPr marL="171450" indent="-171450" algn="just">
              <a:buFont typeface="Arial" panose="020B0604020202020204" pitchFamily="34" charset="0"/>
              <a:buChar char="•"/>
            </a:pPr>
            <a:r>
              <a:rPr lang="en-US" sz="1200" b="1" dirty="0">
                <a:solidFill>
                  <a:srgbClr val="333333"/>
                </a:solidFill>
                <a:latin typeface="Open Sans"/>
              </a:rPr>
              <a:t>Simplified debugging and maintenance.</a:t>
            </a:r>
            <a:r>
              <a:rPr lang="en-US" sz="1200" dirty="0">
                <a:solidFill>
                  <a:srgbClr val="333333"/>
                </a:solidFill>
                <a:latin typeface="Open Sans"/>
              </a:rPr>
              <a:t> For the same reasons that building individual </a:t>
            </a:r>
            <a:r>
              <a:rPr lang="en-US" sz="1200" dirty="0" err="1">
                <a:solidFill>
                  <a:srgbClr val="333333"/>
                </a:solidFill>
                <a:latin typeface="Open Sans"/>
              </a:rPr>
              <a:t>microservices</a:t>
            </a:r>
            <a:r>
              <a:rPr lang="en-US" sz="1200" dirty="0">
                <a:solidFill>
                  <a:srgbClr val="333333"/>
                </a:solidFill>
                <a:latin typeface="Open Sans"/>
              </a:rPr>
              <a:t> is easier than coding for a monolithic architecture, developers can be much more productive when debugging code and performing maintenance.</a:t>
            </a:r>
          </a:p>
          <a:p>
            <a:pPr marL="171450" indent="-171450" algn="just">
              <a:buFont typeface="Arial" panose="020B0604020202020204" pitchFamily="34" charset="0"/>
              <a:buChar char="•"/>
            </a:pPr>
            <a:r>
              <a:rPr lang="en-US" sz="1200" b="1" dirty="0">
                <a:solidFill>
                  <a:srgbClr val="333333"/>
                </a:solidFill>
                <a:latin typeface="Open Sans"/>
              </a:rPr>
              <a:t>Better alignment of developers with business users.</a:t>
            </a:r>
            <a:r>
              <a:rPr lang="en-US" sz="1200" dirty="0">
                <a:solidFill>
                  <a:srgbClr val="333333"/>
                </a:solidFill>
                <a:latin typeface="Open Sans"/>
              </a:rPr>
              <a:t> Since </a:t>
            </a:r>
            <a:r>
              <a:rPr lang="en-US" sz="1200" dirty="0" err="1">
                <a:solidFill>
                  <a:srgbClr val="333333"/>
                </a:solidFill>
                <a:latin typeface="Open Sans"/>
              </a:rPr>
              <a:t>microservice</a:t>
            </a:r>
            <a:r>
              <a:rPr lang="en-US" sz="1200" dirty="0">
                <a:solidFill>
                  <a:srgbClr val="333333"/>
                </a:solidFill>
                <a:latin typeface="Open Sans"/>
              </a:rPr>
              <a:t> architectures are organized around business capabilities, developers can more easily understand the user perspective and create </a:t>
            </a:r>
            <a:r>
              <a:rPr lang="en-US" sz="1200" dirty="0" err="1">
                <a:solidFill>
                  <a:srgbClr val="333333"/>
                </a:solidFill>
                <a:latin typeface="Open Sans"/>
              </a:rPr>
              <a:t>microservices</a:t>
            </a:r>
            <a:r>
              <a:rPr lang="en-US" sz="1200" dirty="0">
                <a:solidFill>
                  <a:srgbClr val="333333"/>
                </a:solidFill>
                <a:latin typeface="Open Sans"/>
              </a:rPr>
              <a:t> that are better aligned with the business.</a:t>
            </a:r>
          </a:p>
          <a:p>
            <a:pPr marL="171450" indent="-171450" algn="just">
              <a:buFont typeface="Arial" panose="020B0604020202020204" pitchFamily="34" charset="0"/>
              <a:buChar char="•"/>
            </a:pPr>
            <a:r>
              <a:rPr lang="en-US" sz="1200" b="1" dirty="0">
                <a:solidFill>
                  <a:srgbClr val="333333"/>
                </a:solidFill>
                <a:latin typeface="Open Sans"/>
              </a:rPr>
              <a:t>Future-proofed applications.</a:t>
            </a:r>
            <a:r>
              <a:rPr lang="en-US" sz="1200" dirty="0">
                <a:solidFill>
                  <a:srgbClr val="333333"/>
                </a:solidFill>
                <a:latin typeface="Open Sans"/>
              </a:rPr>
              <a:t> When innovations happen and new or updated technology disrupt your software development process, </a:t>
            </a:r>
            <a:r>
              <a:rPr lang="en-US" sz="1200" dirty="0" err="1">
                <a:solidFill>
                  <a:srgbClr val="333333"/>
                </a:solidFill>
                <a:latin typeface="Open Sans"/>
              </a:rPr>
              <a:t>microservice</a:t>
            </a:r>
            <a:r>
              <a:rPr lang="en-US" sz="1200" dirty="0">
                <a:solidFill>
                  <a:srgbClr val="333333"/>
                </a:solidFill>
                <a:latin typeface="Open Sans"/>
              </a:rPr>
              <a:t> architectures makes it easier to respond by replacing or upgrading the individual services affected without impacting the whole application.</a:t>
            </a:r>
          </a:p>
          <a:p>
            <a:pPr marL="171450" indent="-171450" algn="just">
              <a:buFont typeface="Arial" panose="020B0604020202020204" pitchFamily="34" charset="0"/>
              <a:buChar char="•"/>
            </a:pPr>
            <a:r>
              <a:rPr lang="en-US" sz="1200" b="1" dirty="0">
                <a:solidFill>
                  <a:srgbClr val="333333"/>
                </a:solidFill>
                <a:latin typeface="Open Sans"/>
              </a:rPr>
              <a:t>Smaller and more agile development teams.</a:t>
            </a:r>
            <a:r>
              <a:rPr lang="en-US" sz="1200" dirty="0">
                <a:solidFill>
                  <a:srgbClr val="333333"/>
                </a:solidFill>
                <a:latin typeface="Open Sans"/>
              </a:rPr>
              <a:t> In modern software organizations, teams are often organized by the </a:t>
            </a:r>
            <a:r>
              <a:rPr lang="en-US" sz="1200" dirty="0" err="1">
                <a:solidFill>
                  <a:srgbClr val="333333"/>
                </a:solidFill>
                <a:latin typeface="Open Sans"/>
              </a:rPr>
              <a:t>microservices</a:t>
            </a:r>
            <a:r>
              <a:rPr lang="en-US" sz="1200" dirty="0">
                <a:solidFill>
                  <a:srgbClr val="333333"/>
                </a:solidFill>
                <a:latin typeface="Open Sans"/>
              </a:rPr>
              <a:t> they work on. These teams involve fewer people, and they’re more focused on the task at hand. </a:t>
            </a:r>
            <a:endParaRPr lang="en-US" sz="1200" dirty="0" smtClean="0">
              <a:solidFill>
                <a:srgbClr val="333333"/>
              </a:solidFill>
              <a:latin typeface="Open Sans"/>
            </a:endParaRPr>
          </a:p>
          <a:p>
            <a:pPr marL="171450" indent="-171450" algn="just">
              <a:buFont typeface="Arial" panose="020B0604020202020204" pitchFamily="34" charset="0"/>
              <a:buChar char="•"/>
            </a:pPr>
            <a:r>
              <a:rPr lang="en-US" sz="1200" b="1" dirty="0">
                <a:solidFill>
                  <a:srgbClr val="333333"/>
                </a:solidFill>
                <a:latin typeface="Open Sans"/>
              </a:rPr>
              <a:t>Promotes the best big data </a:t>
            </a:r>
            <a:r>
              <a:rPr lang="en-US" sz="1200" b="1" dirty="0" smtClean="0">
                <a:solidFill>
                  <a:srgbClr val="333333"/>
                </a:solidFill>
                <a:latin typeface="Open Sans"/>
              </a:rPr>
              <a:t>practices</a:t>
            </a:r>
          </a:p>
          <a:p>
            <a:pPr marL="171450" indent="-171450" algn="just">
              <a:buFont typeface="Arial" panose="020B0604020202020204" pitchFamily="34" charset="0"/>
              <a:buChar char="•"/>
            </a:pPr>
            <a:r>
              <a:rPr lang="en-US" sz="1200" b="1" dirty="0" smtClean="0">
                <a:solidFill>
                  <a:srgbClr val="333333"/>
                </a:solidFill>
                <a:latin typeface="Open Sans"/>
              </a:rPr>
              <a:t>Flexibility </a:t>
            </a:r>
            <a:r>
              <a:rPr lang="en-US" sz="1200" b="1" dirty="0">
                <a:solidFill>
                  <a:srgbClr val="333333"/>
                </a:solidFill>
                <a:latin typeface="Open Sans"/>
              </a:rPr>
              <a:t>to use various tools for the required </a:t>
            </a:r>
            <a:r>
              <a:rPr lang="en-US" sz="1200" b="1" dirty="0" smtClean="0">
                <a:solidFill>
                  <a:srgbClr val="333333"/>
                </a:solidFill>
                <a:latin typeface="Open Sans"/>
              </a:rPr>
              <a:t>task</a:t>
            </a:r>
          </a:p>
          <a:p>
            <a:pPr marL="171450" indent="-171450" algn="just">
              <a:buFont typeface="Arial" panose="020B0604020202020204" pitchFamily="34" charset="0"/>
              <a:buChar char="•"/>
            </a:pPr>
            <a:r>
              <a:rPr lang="en-US" sz="1200" b="1" dirty="0" smtClean="0">
                <a:solidFill>
                  <a:srgbClr val="333333"/>
                </a:solidFill>
                <a:latin typeface="Open Sans"/>
              </a:rPr>
              <a:t>Provides </a:t>
            </a:r>
            <a:r>
              <a:rPr lang="en-US" sz="1200" b="1" dirty="0" err="1">
                <a:solidFill>
                  <a:srgbClr val="333333"/>
                </a:solidFill>
                <a:latin typeface="Open Sans"/>
              </a:rPr>
              <a:t>Continous</a:t>
            </a:r>
            <a:r>
              <a:rPr lang="en-US" sz="1200" b="1" dirty="0">
                <a:solidFill>
                  <a:srgbClr val="333333"/>
                </a:solidFill>
                <a:latin typeface="Open Sans"/>
              </a:rPr>
              <a:t> Delivery</a:t>
            </a:r>
          </a:p>
        </p:txBody>
      </p:sp>
    </p:spTree>
    <p:extLst>
      <p:ext uri="{BB962C8B-B14F-4D97-AF65-F5344CB8AC3E}">
        <p14:creationId xmlns:p14="http://schemas.microsoft.com/office/powerpoint/2010/main" val="1858258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78892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Challenges</a:t>
            </a:r>
          </a:p>
          <a:p>
            <a:pPr algn="ctr"/>
            <a:endParaRPr lang="en-US" dirty="0"/>
          </a:p>
          <a:p>
            <a:pPr algn="ctr"/>
            <a:r>
              <a:rPr lang="en-US" sz="1100" dirty="0">
                <a:hlinkClick r:id="rId2"/>
              </a:rPr>
              <a:t>https://</a:t>
            </a:r>
            <a:r>
              <a:rPr lang="en-US" sz="1100" dirty="0" smtClean="0">
                <a:hlinkClick r:id="rId2"/>
              </a:rPr>
              <a:t>docs.microsoft.com/en-us/azure/architecture/microservices/introduction</a:t>
            </a:r>
            <a:endParaRPr lang="en-US" sz="1100" dirty="0" smtClean="0"/>
          </a:p>
          <a:p>
            <a:pPr algn="ctr"/>
            <a:endParaRPr lang="en-US" sz="1100" dirty="0"/>
          </a:p>
          <a:p>
            <a:pPr algn="ctr"/>
            <a:r>
              <a:rPr lang="en-US" sz="1100" dirty="0">
                <a:hlinkClick r:id="rId3"/>
              </a:rPr>
              <a:t>https://blog.newrelic.com/technology/microservices-what-they-are-why-to-use-them/</a:t>
            </a:r>
            <a:endParaRPr lang="en-US" sz="1100" dirty="0"/>
          </a:p>
        </p:txBody>
      </p:sp>
      <p:sp>
        <p:nvSpPr>
          <p:cNvPr id="3" name="Rectangle 2"/>
          <p:cNvSpPr/>
          <p:nvPr/>
        </p:nvSpPr>
        <p:spPr>
          <a:xfrm>
            <a:off x="2982686" y="859065"/>
            <a:ext cx="8793480" cy="5570756"/>
          </a:xfrm>
          <a:prstGeom prst="rect">
            <a:avLst/>
          </a:prstGeom>
        </p:spPr>
        <p:txBody>
          <a:bodyPr wrap="square">
            <a:spAutoFit/>
          </a:bodyPr>
          <a:lstStyle/>
          <a:p>
            <a:pPr algn="just"/>
            <a:r>
              <a:rPr lang="en-US" sz="2000" b="1" dirty="0" smtClean="0">
                <a:solidFill>
                  <a:schemeClr val="bg1"/>
                </a:solidFill>
                <a:latin typeface="Segoe UI" panose="020B0502040204020203" pitchFamily="34" charset="0"/>
              </a:rPr>
              <a:t>Challenges</a:t>
            </a:r>
            <a:endParaRPr lang="en-US" sz="1600" b="1" dirty="0" smtClean="0">
              <a:solidFill>
                <a:schemeClr val="bg1"/>
              </a:solidFill>
              <a:latin typeface="Segoe UI" panose="020B0502040204020203" pitchFamily="34" charset="0"/>
            </a:endParaRPr>
          </a:p>
          <a:p>
            <a:pPr algn="just"/>
            <a:endParaRPr lang="en-US" sz="1200" b="1" dirty="0">
              <a:solidFill>
                <a:schemeClr val="bg1"/>
              </a:solidFill>
              <a:latin typeface="Segoe UI" panose="020B0502040204020203" pitchFamily="34" charset="0"/>
            </a:endParaRPr>
          </a:p>
          <a:p>
            <a:pPr algn="just"/>
            <a:endParaRPr lang="en-US" sz="1200" b="1" dirty="0">
              <a:solidFill>
                <a:schemeClr val="bg1"/>
              </a:solidFill>
              <a:latin typeface="Segoe UI" panose="020B0502040204020203" pitchFamily="34" charset="0"/>
            </a:endParaRPr>
          </a:p>
          <a:p>
            <a:pPr algn="just"/>
            <a:r>
              <a:rPr lang="en-US" sz="1200" dirty="0">
                <a:solidFill>
                  <a:schemeClr val="bg1"/>
                </a:solidFill>
                <a:latin typeface="Segoe UI" panose="020B0502040204020203" pitchFamily="34" charset="0"/>
              </a:rPr>
              <a:t>The benefits of </a:t>
            </a:r>
            <a:r>
              <a:rPr lang="en-US" sz="1200" dirty="0" err="1">
                <a:solidFill>
                  <a:schemeClr val="bg1"/>
                </a:solidFill>
                <a:latin typeface="Segoe UI" panose="020B0502040204020203" pitchFamily="34" charset="0"/>
              </a:rPr>
              <a:t>microservices</a:t>
            </a:r>
            <a:r>
              <a:rPr lang="en-US" sz="1200" dirty="0">
                <a:solidFill>
                  <a:schemeClr val="bg1"/>
                </a:solidFill>
                <a:latin typeface="Segoe UI" panose="020B0502040204020203" pitchFamily="34" charset="0"/>
              </a:rPr>
              <a:t> don't come for free. Here are some of the challenges to consider before embarking on a </a:t>
            </a:r>
            <a:r>
              <a:rPr lang="en-US" sz="1200" dirty="0" err="1">
                <a:solidFill>
                  <a:schemeClr val="bg1"/>
                </a:solidFill>
                <a:latin typeface="Segoe UI" panose="020B0502040204020203" pitchFamily="34" charset="0"/>
              </a:rPr>
              <a:t>microservices</a:t>
            </a:r>
            <a:r>
              <a:rPr lang="en-US" sz="1200" dirty="0">
                <a:solidFill>
                  <a:schemeClr val="bg1"/>
                </a:solidFill>
                <a:latin typeface="Segoe UI" panose="020B0502040204020203" pitchFamily="34" charset="0"/>
              </a:rPr>
              <a:t> architecture</a:t>
            </a:r>
            <a:r>
              <a:rPr lang="en-US" sz="1200" dirty="0" smtClean="0">
                <a:solidFill>
                  <a:schemeClr val="bg1"/>
                </a:solidFill>
                <a:latin typeface="Segoe UI" panose="020B0502040204020203" pitchFamily="34" charset="0"/>
              </a:rPr>
              <a:t>.</a:t>
            </a:r>
          </a:p>
          <a:p>
            <a:pPr algn="just"/>
            <a:endParaRPr lang="en-US" sz="1200" dirty="0">
              <a:solidFill>
                <a:schemeClr val="bg1"/>
              </a:solidFill>
              <a:latin typeface="Segoe UI" panose="020B0502040204020203" pitchFamily="34" charset="0"/>
            </a:endParaRPr>
          </a:p>
          <a:p>
            <a:pPr algn="just">
              <a:buFont typeface="Arial" panose="020B0604020202020204" pitchFamily="34" charset="0"/>
              <a:buChar char="•"/>
            </a:pPr>
            <a:r>
              <a:rPr lang="en-US" sz="1200" b="1" dirty="0">
                <a:solidFill>
                  <a:schemeClr val="bg1"/>
                </a:solidFill>
                <a:latin typeface="Segoe UI" panose="020B0502040204020203" pitchFamily="34" charset="0"/>
              </a:rPr>
              <a:t>Complexity</a:t>
            </a:r>
            <a:r>
              <a:rPr lang="en-US" sz="1200" dirty="0">
                <a:solidFill>
                  <a:schemeClr val="bg1"/>
                </a:solidFill>
                <a:latin typeface="Segoe UI" panose="020B0502040204020203" pitchFamily="34" charset="0"/>
              </a:rPr>
              <a:t>. A </a:t>
            </a:r>
            <a:r>
              <a:rPr lang="en-US" sz="1200" dirty="0" err="1">
                <a:solidFill>
                  <a:schemeClr val="bg1"/>
                </a:solidFill>
                <a:latin typeface="Segoe UI" panose="020B0502040204020203" pitchFamily="34" charset="0"/>
              </a:rPr>
              <a:t>microservices</a:t>
            </a:r>
            <a:r>
              <a:rPr lang="en-US" sz="1200" dirty="0">
                <a:solidFill>
                  <a:schemeClr val="bg1"/>
                </a:solidFill>
                <a:latin typeface="Segoe UI" panose="020B0502040204020203" pitchFamily="34" charset="0"/>
              </a:rPr>
              <a:t> application has more moving parts than the equivalent monolithic application. Each service is simpler, but the entire system as a whole is more complex.</a:t>
            </a:r>
          </a:p>
          <a:p>
            <a:pPr algn="just">
              <a:buFont typeface="Arial" panose="020B0604020202020204" pitchFamily="34" charset="0"/>
              <a:buChar char="•"/>
            </a:pPr>
            <a:r>
              <a:rPr lang="en-US" sz="1200" b="1" dirty="0">
                <a:solidFill>
                  <a:schemeClr val="bg1"/>
                </a:solidFill>
                <a:latin typeface="Segoe UI" panose="020B0502040204020203" pitchFamily="34" charset="0"/>
              </a:rPr>
              <a:t>Development and testing</a:t>
            </a:r>
            <a:r>
              <a:rPr lang="en-US" sz="1200" dirty="0">
                <a:solidFill>
                  <a:schemeClr val="bg1"/>
                </a:solidFill>
                <a:latin typeface="Segoe UI" panose="020B0502040204020203" pitchFamily="34" charset="0"/>
              </a:rPr>
              <a:t>. Writing a small service that relies on other dependent services requires a different approach than a writing a traditional monolithic or layered application. Existing tools are not always designed to work with service dependencies. Refactoring across service boundaries can be difficult. It is also challenging to test service dependencies, especially when the application is evolving quickly.</a:t>
            </a:r>
          </a:p>
          <a:p>
            <a:pPr algn="just">
              <a:buFont typeface="Arial" panose="020B0604020202020204" pitchFamily="34" charset="0"/>
              <a:buChar char="•"/>
            </a:pPr>
            <a:r>
              <a:rPr lang="en-US" sz="1200" b="1" dirty="0">
                <a:solidFill>
                  <a:schemeClr val="bg1"/>
                </a:solidFill>
                <a:latin typeface="Segoe UI" panose="020B0502040204020203" pitchFamily="34" charset="0"/>
              </a:rPr>
              <a:t>Lack of governance</a:t>
            </a:r>
            <a:r>
              <a:rPr lang="en-US" sz="1200" dirty="0">
                <a:solidFill>
                  <a:schemeClr val="bg1"/>
                </a:solidFill>
                <a:latin typeface="Segoe UI" panose="020B0502040204020203" pitchFamily="34" charset="0"/>
              </a:rPr>
              <a:t>. The decentralized approach to building </a:t>
            </a:r>
            <a:r>
              <a:rPr lang="en-US" sz="1200" dirty="0" err="1">
                <a:solidFill>
                  <a:schemeClr val="bg1"/>
                </a:solidFill>
                <a:latin typeface="Segoe UI" panose="020B0502040204020203" pitchFamily="34" charset="0"/>
              </a:rPr>
              <a:t>microservices</a:t>
            </a:r>
            <a:r>
              <a:rPr lang="en-US" sz="1200" dirty="0">
                <a:solidFill>
                  <a:schemeClr val="bg1"/>
                </a:solidFill>
                <a:latin typeface="Segoe UI" panose="020B0502040204020203" pitchFamily="34" charset="0"/>
              </a:rPr>
              <a:t> has advantages, but it can also lead to problems. You may end up with so many different languages and frameworks that the application becomes hard to maintain. It may be useful to put some project-wide standards in place, without overly restricting teams' flexibility. This especially applies to cross-cutting functionality such as logging.</a:t>
            </a:r>
          </a:p>
          <a:p>
            <a:pPr algn="just">
              <a:buFont typeface="Arial" panose="020B0604020202020204" pitchFamily="34" charset="0"/>
              <a:buChar char="•"/>
            </a:pPr>
            <a:r>
              <a:rPr lang="en-US" sz="1200" b="1" dirty="0">
                <a:solidFill>
                  <a:schemeClr val="bg1"/>
                </a:solidFill>
                <a:latin typeface="Segoe UI" panose="020B0502040204020203" pitchFamily="34" charset="0"/>
              </a:rPr>
              <a:t>Network congestion and latency</a:t>
            </a:r>
            <a:r>
              <a:rPr lang="en-US" sz="1200" dirty="0">
                <a:solidFill>
                  <a:schemeClr val="bg1"/>
                </a:solidFill>
                <a:latin typeface="Segoe UI" panose="020B0502040204020203" pitchFamily="34" charset="0"/>
              </a:rPr>
              <a:t>. The use of many small, granular services can result in more </a:t>
            </a:r>
            <a:r>
              <a:rPr lang="en-US" sz="1200" dirty="0" err="1">
                <a:solidFill>
                  <a:schemeClr val="bg1"/>
                </a:solidFill>
                <a:latin typeface="Segoe UI" panose="020B0502040204020203" pitchFamily="34" charset="0"/>
              </a:rPr>
              <a:t>interservice</a:t>
            </a:r>
            <a:r>
              <a:rPr lang="en-US" sz="1200" dirty="0">
                <a:solidFill>
                  <a:schemeClr val="bg1"/>
                </a:solidFill>
                <a:latin typeface="Segoe UI" panose="020B0502040204020203" pitchFamily="34" charset="0"/>
              </a:rPr>
              <a:t> communication. Also, if the chain of service dependencies gets too long (service A calls B, which calls C...), the additional latency can become a problem. You will need to design APIs carefully. Avoid overly chatty APIs, think about serialization formats, and look for places to use asynchronous communication patterns.</a:t>
            </a:r>
          </a:p>
          <a:p>
            <a:pPr algn="just">
              <a:buFont typeface="Arial" panose="020B0604020202020204" pitchFamily="34" charset="0"/>
              <a:buChar char="•"/>
            </a:pPr>
            <a:r>
              <a:rPr lang="en-US" sz="1200" b="1" dirty="0">
                <a:solidFill>
                  <a:schemeClr val="bg1"/>
                </a:solidFill>
                <a:latin typeface="Segoe UI" panose="020B0502040204020203" pitchFamily="34" charset="0"/>
              </a:rPr>
              <a:t>Data integrity</a:t>
            </a:r>
            <a:r>
              <a:rPr lang="en-US" sz="1200" dirty="0">
                <a:solidFill>
                  <a:schemeClr val="bg1"/>
                </a:solidFill>
                <a:latin typeface="Segoe UI" panose="020B0502040204020203" pitchFamily="34" charset="0"/>
              </a:rPr>
              <a:t>. With each </a:t>
            </a:r>
            <a:r>
              <a:rPr lang="en-US" sz="1200" dirty="0" err="1">
                <a:solidFill>
                  <a:schemeClr val="bg1"/>
                </a:solidFill>
                <a:latin typeface="Segoe UI" panose="020B0502040204020203" pitchFamily="34" charset="0"/>
              </a:rPr>
              <a:t>microservice</a:t>
            </a:r>
            <a:r>
              <a:rPr lang="en-US" sz="1200" dirty="0">
                <a:solidFill>
                  <a:schemeClr val="bg1"/>
                </a:solidFill>
                <a:latin typeface="Segoe UI" panose="020B0502040204020203" pitchFamily="34" charset="0"/>
              </a:rPr>
              <a:t> responsible for its own data persistence. As a result, data consistency can be a challenge. Embrace eventual consistency where possible.</a:t>
            </a:r>
          </a:p>
          <a:p>
            <a:pPr algn="just">
              <a:buFont typeface="Arial" panose="020B0604020202020204" pitchFamily="34" charset="0"/>
              <a:buChar char="•"/>
            </a:pPr>
            <a:r>
              <a:rPr lang="en-US" sz="1200" b="1" dirty="0">
                <a:solidFill>
                  <a:schemeClr val="bg1"/>
                </a:solidFill>
                <a:latin typeface="Segoe UI" panose="020B0502040204020203" pitchFamily="34" charset="0"/>
              </a:rPr>
              <a:t>Management</a:t>
            </a:r>
            <a:r>
              <a:rPr lang="en-US" sz="1200" dirty="0">
                <a:solidFill>
                  <a:schemeClr val="bg1"/>
                </a:solidFill>
                <a:latin typeface="Segoe UI" panose="020B0502040204020203" pitchFamily="34" charset="0"/>
              </a:rPr>
              <a:t>. To be successful with </a:t>
            </a:r>
            <a:r>
              <a:rPr lang="en-US" sz="1200" dirty="0" err="1">
                <a:solidFill>
                  <a:schemeClr val="bg1"/>
                </a:solidFill>
                <a:latin typeface="Segoe UI" panose="020B0502040204020203" pitchFamily="34" charset="0"/>
              </a:rPr>
              <a:t>microservices</a:t>
            </a:r>
            <a:r>
              <a:rPr lang="en-US" sz="1200" dirty="0">
                <a:solidFill>
                  <a:schemeClr val="bg1"/>
                </a:solidFill>
                <a:latin typeface="Segoe UI" panose="020B0502040204020203" pitchFamily="34" charset="0"/>
              </a:rPr>
              <a:t> requires a mature DevOps culture. Correlated logging across services can be challenging. Typically, logging must correlate multiple service calls for a single user operation.</a:t>
            </a:r>
          </a:p>
          <a:p>
            <a:pPr algn="just">
              <a:buFont typeface="Arial" panose="020B0604020202020204" pitchFamily="34" charset="0"/>
              <a:buChar char="•"/>
            </a:pPr>
            <a:r>
              <a:rPr lang="en-US" sz="1200" b="1" dirty="0">
                <a:solidFill>
                  <a:schemeClr val="bg1"/>
                </a:solidFill>
                <a:latin typeface="Segoe UI" panose="020B0502040204020203" pitchFamily="34" charset="0"/>
              </a:rPr>
              <a:t>Versioning</a:t>
            </a:r>
            <a:r>
              <a:rPr lang="en-US" sz="1200" dirty="0">
                <a:solidFill>
                  <a:schemeClr val="bg1"/>
                </a:solidFill>
                <a:latin typeface="Segoe UI" panose="020B0502040204020203" pitchFamily="34" charset="0"/>
              </a:rPr>
              <a:t>. Updates to a service must not break services that depend on it. Multiple services could be updated at any given time, so without careful design, you might have problems with backward or forward compatibility.</a:t>
            </a:r>
          </a:p>
          <a:p>
            <a:pPr algn="just">
              <a:buFont typeface="Arial" panose="020B0604020202020204" pitchFamily="34" charset="0"/>
              <a:buChar char="•"/>
            </a:pPr>
            <a:r>
              <a:rPr lang="en-US" sz="1200" b="1" dirty="0">
                <a:solidFill>
                  <a:schemeClr val="bg1"/>
                </a:solidFill>
                <a:latin typeface="Segoe UI" panose="020B0502040204020203" pitchFamily="34" charset="0"/>
              </a:rPr>
              <a:t>Skillset</a:t>
            </a:r>
            <a:r>
              <a:rPr lang="en-US" sz="1200" dirty="0">
                <a:solidFill>
                  <a:schemeClr val="bg1"/>
                </a:solidFill>
                <a:latin typeface="Segoe UI" panose="020B0502040204020203" pitchFamily="34" charset="0"/>
              </a:rPr>
              <a:t>. Microservices are highly distributed systems. Carefully evaluate whether the team has the skills and experience to be successful</a:t>
            </a:r>
            <a:r>
              <a:rPr lang="en-US" sz="1200" dirty="0" smtClean="0">
                <a:solidFill>
                  <a:schemeClr val="bg1"/>
                </a:solidFill>
                <a:latin typeface="Segoe UI" panose="020B0502040204020203" pitchFamily="34" charset="0"/>
              </a:rPr>
              <a:t>.</a:t>
            </a:r>
          </a:p>
          <a:p>
            <a:pPr algn="just">
              <a:buFont typeface="Arial" panose="020B0604020202020204" pitchFamily="34" charset="0"/>
              <a:buChar char="•"/>
            </a:pPr>
            <a:r>
              <a:rPr lang="en-US" sz="1200" dirty="0">
                <a:solidFill>
                  <a:schemeClr val="bg1"/>
                </a:solidFill>
                <a:latin typeface="Segoe UI" panose="020B0502040204020203" pitchFamily="34" charset="0"/>
              </a:rPr>
              <a:t>Cross-cutting Concerns Across Each </a:t>
            </a:r>
            <a:r>
              <a:rPr lang="en-US" sz="1200" dirty="0" smtClean="0">
                <a:solidFill>
                  <a:schemeClr val="bg1"/>
                </a:solidFill>
                <a:latin typeface="Segoe UI" panose="020B0502040204020203" pitchFamily="34" charset="0"/>
              </a:rPr>
              <a:t>Service</a:t>
            </a:r>
            <a:endParaRPr lang="en-US" sz="1200" b="0"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3655903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https://cdn-images-1.medium.com/max/2000/0*1r0GQrwubRfdmuD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894" y="492440"/>
            <a:ext cx="8518782" cy="44723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2800894"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r>
              <a:rPr lang="en-US" b="1" dirty="0" smtClean="0">
                <a:solidFill>
                  <a:schemeClr val="tx1"/>
                </a:solidFill>
              </a:rPr>
              <a:t>Monolithic vs. Microservices</a:t>
            </a:r>
          </a:p>
          <a:p>
            <a:pPr algn="ctr"/>
            <a:r>
              <a:rPr lang="en-US" b="1" dirty="0" smtClean="0">
                <a:solidFill>
                  <a:schemeClr val="tx1"/>
                </a:solidFill>
              </a:rPr>
              <a:t>And </a:t>
            </a:r>
            <a:r>
              <a:rPr lang="en-US" b="1" dirty="0" smtClean="0">
                <a:solidFill>
                  <a:srgbClr val="FFFF00"/>
                </a:solidFill>
              </a:rPr>
              <a:t>SOA</a:t>
            </a:r>
          </a:p>
          <a:p>
            <a:pPr algn="ctr"/>
            <a:endParaRPr lang="en-US" b="1" dirty="0">
              <a:solidFill>
                <a:srgbClr val="FFFF00"/>
              </a:solidFill>
            </a:endParaRPr>
          </a:p>
          <a:p>
            <a:r>
              <a:rPr lang="en-US" sz="1100" dirty="0">
                <a:hlinkClick r:id="rId3"/>
              </a:rPr>
              <a:t>https://nordicapis.com/should-you-start-with-a-monolith-or-microservices/</a:t>
            </a:r>
            <a:endParaRPr lang="en-US" sz="1100" dirty="0"/>
          </a:p>
          <a:p>
            <a:r>
              <a:rPr lang="en-US" sz="1100" dirty="0">
                <a:hlinkClick r:id="rId4"/>
              </a:rPr>
              <a:t>https://dev.to/alex_barashkov/microservices-vs-monolith-architecture-4l1m</a:t>
            </a:r>
            <a:endParaRPr lang="en-US" sz="1100" dirty="0"/>
          </a:p>
          <a:p>
            <a:endParaRPr lang="en-US" dirty="0"/>
          </a:p>
          <a:p>
            <a:pPr algn="ctr"/>
            <a:endParaRPr lang="en-US" b="1" dirty="0" smtClean="0">
              <a:solidFill>
                <a:srgbClr val="FFFF00"/>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136905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03367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TextBox 30"/>
          <p:cNvSpPr txBox="1"/>
          <p:nvPr/>
        </p:nvSpPr>
        <p:spPr>
          <a:xfrm>
            <a:off x="254122" y="2769773"/>
            <a:ext cx="1554524" cy="969496"/>
          </a:xfrm>
          <a:prstGeom prst="rect">
            <a:avLst/>
          </a:prstGeom>
          <a:noFill/>
        </p:spPr>
        <p:txBody>
          <a:bodyPr wrap="square" rtlCol="0">
            <a:spAutoFit/>
          </a:bodyPr>
          <a:lstStyle/>
          <a:p>
            <a:r>
              <a:rPr lang="en-US" sz="1200" b="1" dirty="0" smtClean="0"/>
              <a:t>The Scale Cube</a:t>
            </a:r>
          </a:p>
          <a:p>
            <a:endParaRPr lang="en-US" sz="1200" b="1" dirty="0"/>
          </a:p>
          <a:p>
            <a:r>
              <a:rPr lang="en-US" sz="1050" dirty="0">
                <a:hlinkClick r:id="rId2"/>
              </a:rPr>
              <a:t>https://microservices.io/articles/scalecube.html</a:t>
            </a:r>
            <a:endParaRPr lang="en-US" sz="1050" b="1" dirty="0"/>
          </a:p>
        </p:txBody>
      </p:sp>
      <p:sp>
        <p:nvSpPr>
          <p:cNvPr id="32" name="TextBox 31"/>
          <p:cNvSpPr txBox="1"/>
          <p:nvPr/>
        </p:nvSpPr>
        <p:spPr>
          <a:xfrm>
            <a:off x="254122" y="2992911"/>
            <a:ext cx="1554524" cy="261610"/>
          </a:xfrm>
          <a:prstGeom prst="rect">
            <a:avLst/>
          </a:prstGeom>
          <a:noFill/>
        </p:spPr>
        <p:txBody>
          <a:bodyPr wrap="square" rtlCol="0">
            <a:spAutoFit/>
          </a:bodyPr>
          <a:lstStyle/>
          <a:p>
            <a:endParaRPr lang="en-US" sz="1100" b="1" dirty="0"/>
          </a:p>
        </p:txBody>
      </p:sp>
      <p:pic>
        <p:nvPicPr>
          <p:cNvPr id="10242" name="Picture 2" descr="https://microservices.io/i/DecomposingApplications.0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305" y="340475"/>
            <a:ext cx="4426226" cy="33196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30447" y="3609926"/>
            <a:ext cx="9391102" cy="2970044"/>
          </a:xfrm>
          <a:prstGeom prst="rect">
            <a:avLst/>
          </a:prstGeom>
        </p:spPr>
        <p:txBody>
          <a:bodyPr wrap="square">
            <a:spAutoFit/>
          </a:bodyPr>
          <a:lstStyle/>
          <a:p>
            <a:r>
              <a:rPr lang="en-US" sz="1100" b="1" dirty="0">
                <a:solidFill>
                  <a:srgbClr val="333333"/>
                </a:solidFill>
                <a:latin typeface="Helvetica Neue"/>
              </a:rPr>
              <a:t>X-axis </a:t>
            </a:r>
            <a:r>
              <a:rPr lang="en-US" sz="1100" b="1" dirty="0" smtClean="0">
                <a:solidFill>
                  <a:srgbClr val="333333"/>
                </a:solidFill>
                <a:latin typeface="Helvetica Neue"/>
              </a:rPr>
              <a:t>scaling</a:t>
            </a:r>
            <a:endParaRPr lang="en-US" sz="1100" b="1" dirty="0">
              <a:solidFill>
                <a:srgbClr val="333333"/>
              </a:solidFill>
              <a:latin typeface="Helvetica Neue"/>
            </a:endParaRPr>
          </a:p>
          <a:p>
            <a:r>
              <a:rPr lang="en-US" sz="1100" dirty="0">
                <a:solidFill>
                  <a:srgbClr val="333333"/>
                </a:solidFill>
                <a:latin typeface="Helvetica Neue"/>
              </a:rPr>
              <a:t>X-axis scaling consists of running multiple copies of an application behind a load balancer. If there are N copies then each copy handles 1/N of the load. This is a simple, commonly used approach of scaling an </a:t>
            </a:r>
            <a:r>
              <a:rPr lang="en-US" sz="1100" dirty="0" smtClean="0">
                <a:solidFill>
                  <a:srgbClr val="333333"/>
                </a:solidFill>
                <a:latin typeface="Helvetica Neue"/>
              </a:rPr>
              <a:t>application. One </a:t>
            </a:r>
            <a:r>
              <a:rPr lang="en-US" sz="1100" dirty="0">
                <a:solidFill>
                  <a:srgbClr val="333333"/>
                </a:solidFill>
                <a:latin typeface="Helvetica Neue"/>
              </a:rPr>
              <a:t>drawback of this approach is that because each copy potentially accesses all of the data, caches require more memory to be effective. Another problem with this approach is that it does not tackle the problems of increasing development and application complexity.</a:t>
            </a:r>
          </a:p>
          <a:p>
            <a:r>
              <a:rPr lang="en-US" sz="1100" b="1" dirty="0">
                <a:solidFill>
                  <a:srgbClr val="333333"/>
                </a:solidFill>
                <a:latin typeface="Helvetica Neue"/>
              </a:rPr>
              <a:t>Y-axis scaling</a:t>
            </a:r>
          </a:p>
          <a:p>
            <a:r>
              <a:rPr lang="en-US" sz="1100" dirty="0">
                <a:solidFill>
                  <a:srgbClr val="333333"/>
                </a:solidFill>
                <a:latin typeface="Helvetica Neue"/>
              </a:rPr>
              <a:t>Unlike X-axis and Z-axis, which consist of running multiple, identical copies of the application, Y-axis axis scaling splits the application into multiple, different services. Each service is responsible for one or more closely related functions. There are a couple of different ways of decomposing the application into services. One approach is to use verb-based decomposition and define services that implement a single use case such as checkout. The other option is to decompose the application by noun and create services responsible for all operations related to a particular entity such as customer management. An application might use a combination of verb-based and noun-based decomposition.</a:t>
            </a:r>
          </a:p>
          <a:p>
            <a:r>
              <a:rPr lang="en-US" sz="1100" b="1" dirty="0">
                <a:solidFill>
                  <a:srgbClr val="333333"/>
                </a:solidFill>
                <a:latin typeface="Helvetica Neue"/>
              </a:rPr>
              <a:t>Z-axis scaling</a:t>
            </a:r>
          </a:p>
          <a:p>
            <a:r>
              <a:rPr lang="en-US" sz="1100" dirty="0">
                <a:solidFill>
                  <a:srgbClr val="333333"/>
                </a:solidFill>
                <a:latin typeface="Helvetica Neue"/>
              </a:rPr>
              <a:t>When using Z-axis scaling each server runs an identical copy of the code. In this respect, it’s similar to X-axis scaling. The big difference is that each server is responsible for only a subset of the data. Some component of the system is responsible for routing each request to the appropriate server. One commonly used routing criteria is an attribute of the request such as the primary key of the entity being accessed. Another common routing criteria is the customer type. For example, an application might provide paying customers with a higher SLA than free customers by routing their requests to a different set of servers with more capacity.</a:t>
            </a:r>
            <a:endParaRPr lang="en-US" sz="1100" b="0" i="0" dirty="0">
              <a:solidFill>
                <a:srgbClr val="333333"/>
              </a:solidFill>
              <a:effectLst/>
              <a:latin typeface="Helvetica Neue"/>
            </a:endParaRPr>
          </a:p>
        </p:txBody>
      </p:sp>
    </p:spTree>
    <p:extLst>
      <p:ext uri="{BB962C8B-B14F-4D97-AF65-F5344CB8AC3E}">
        <p14:creationId xmlns:p14="http://schemas.microsoft.com/office/powerpoint/2010/main" val="1900479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57338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 pattern language for </a:t>
            </a:r>
            <a:r>
              <a:rPr lang="en-US" b="1" dirty="0" smtClean="0"/>
              <a:t>Microservices</a:t>
            </a:r>
          </a:p>
          <a:p>
            <a:pPr algn="ctr"/>
            <a:endParaRPr lang="en-US" dirty="0"/>
          </a:p>
          <a:p>
            <a:pPr algn="ctr"/>
            <a:r>
              <a:rPr lang="en-US" sz="1400" dirty="0">
                <a:hlinkClick r:id="rId2"/>
              </a:rPr>
              <a:t>https://microservices.io/patterns/index.html</a:t>
            </a:r>
            <a:endParaRPr lang="en-US" sz="1400" dirty="0"/>
          </a:p>
        </p:txBody>
      </p:sp>
      <p:pic>
        <p:nvPicPr>
          <p:cNvPr id="9218" name="Picture 2" descr="https://microservices.io/i/MicroservicePatternLanguage.jpg"/>
          <p:cNvPicPr>
            <a:picLocks noChangeAspect="1" noChangeArrowheads="1"/>
          </p:cNvPicPr>
          <p:nvPr/>
        </p:nvPicPr>
        <p:blipFill rotWithShape="1">
          <a:blip r:embed="rId3">
            <a:extLst>
              <a:ext uri="{28A0092B-C50C-407E-A947-70E740481C1C}">
                <a14:useLocalDpi xmlns:a14="http://schemas.microsoft.com/office/drawing/2010/main" val="0"/>
              </a:ext>
            </a:extLst>
          </a:blip>
          <a:srcRect b="5652"/>
          <a:stretch/>
        </p:blipFill>
        <p:spPr bwMode="auto">
          <a:xfrm>
            <a:off x="2573382" y="13061"/>
            <a:ext cx="9568543" cy="6792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757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Scalable (</a:t>
            </a:r>
            <a:r>
              <a:rPr lang="en-US" dirty="0" err="1" smtClean="0"/>
              <a:t>lity</a:t>
            </a:r>
            <a:r>
              <a:rPr lang="en-US" dirty="0" smtClean="0"/>
              <a:t>) vs Elastic (</a:t>
            </a:r>
            <a:r>
              <a:rPr lang="en-US" dirty="0" err="1" smtClean="0"/>
              <a:t>ity</a:t>
            </a:r>
            <a:r>
              <a:rPr lang="en-US" dirty="0" smtClean="0"/>
              <a:t>)</a:t>
            </a:r>
            <a:endParaRPr lang="en-US" dirty="0"/>
          </a:p>
        </p:txBody>
      </p:sp>
      <p:sp>
        <p:nvSpPr>
          <p:cNvPr id="3" name="Content Placeholder 2"/>
          <p:cNvSpPr>
            <a:spLocks noGrp="1"/>
          </p:cNvSpPr>
          <p:nvPr>
            <p:ph sz="half" idx="1"/>
          </p:nvPr>
        </p:nvSpPr>
        <p:spPr>
          <a:xfrm>
            <a:off x="332510" y="2509452"/>
            <a:ext cx="5452922" cy="3638763"/>
          </a:xfrm>
        </p:spPr>
        <p:txBody>
          <a:bodyPr>
            <a:noAutofit/>
          </a:bodyPr>
          <a:lstStyle/>
          <a:p>
            <a:pPr algn="just"/>
            <a:r>
              <a:rPr lang="en-US" sz="1100" dirty="0">
                <a:solidFill>
                  <a:srgbClr val="FFFF00"/>
                </a:solidFill>
              </a:rPr>
              <a:t>Scalability: "Increasing" the capacity to meet the "increasing" workload.</a:t>
            </a:r>
          </a:p>
          <a:p>
            <a:pPr algn="just"/>
            <a:r>
              <a:rPr lang="en-US" sz="1100" dirty="0" smtClean="0">
                <a:solidFill>
                  <a:srgbClr val="FFFF00"/>
                </a:solidFill>
              </a:rPr>
              <a:t>Elasticity</a:t>
            </a:r>
            <a:r>
              <a:rPr lang="en-US" sz="1100" dirty="0">
                <a:solidFill>
                  <a:srgbClr val="FFFF00"/>
                </a:solidFill>
              </a:rPr>
              <a:t>: "Increasing or reducing" the capacity to meet the "increasing or reducing" workload.</a:t>
            </a:r>
          </a:p>
          <a:p>
            <a:pPr algn="just"/>
            <a:r>
              <a:rPr lang="en-US" sz="1100" dirty="0" smtClean="0">
                <a:solidFill>
                  <a:srgbClr val="FFFF00"/>
                </a:solidFill>
              </a:rPr>
              <a:t>Scalability</a:t>
            </a:r>
            <a:r>
              <a:rPr lang="en-US" sz="1100" dirty="0">
                <a:solidFill>
                  <a:srgbClr val="FFFF00"/>
                </a:solidFill>
              </a:rPr>
              <a:t>: In a scaling environment, the available resources may exceed to meet the "future demands".</a:t>
            </a:r>
          </a:p>
          <a:p>
            <a:pPr algn="just"/>
            <a:r>
              <a:rPr lang="en-US" sz="1100" dirty="0" smtClean="0">
                <a:solidFill>
                  <a:srgbClr val="FFFF00"/>
                </a:solidFill>
              </a:rPr>
              <a:t>Elasticity</a:t>
            </a:r>
            <a:r>
              <a:rPr lang="en-US" sz="1100" dirty="0">
                <a:solidFill>
                  <a:srgbClr val="FFFF00"/>
                </a:solidFill>
              </a:rPr>
              <a:t>: In the elastic environment, the available resources match the "current demands" as closely as possible</a:t>
            </a:r>
            <a:r>
              <a:rPr lang="en-US" sz="1100" dirty="0" smtClean="0">
                <a:solidFill>
                  <a:srgbClr val="FFFF00"/>
                </a:solidFill>
              </a:rPr>
              <a:t>.</a:t>
            </a:r>
          </a:p>
          <a:p>
            <a:pPr algn="just"/>
            <a:r>
              <a:rPr lang="en-US" sz="1100" dirty="0"/>
              <a:t>Scalability: Scalability enables a corporate to </a:t>
            </a:r>
            <a:r>
              <a:rPr lang="en-US" sz="1100" dirty="0">
                <a:solidFill>
                  <a:srgbClr val="FFFF00"/>
                </a:solidFill>
              </a:rPr>
              <a:t>meet expected demands </a:t>
            </a:r>
            <a:r>
              <a:rPr lang="en-US" sz="1100" dirty="0"/>
              <a:t>for services with "long-term, strategic needs".</a:t>
            </a:r>
          </a:p>
          <a:p>
            <a:pPr algn="just"/>
            <a:r>
              <a:rPr lang="en-US" sz="1100" dirty="0" smtClean="0"/>
              <a:t>Elasticity</a:t>
            </a:r>
            <a:r>
              <a:rPr lang="en-US" sz="1100" dirty="0"/>
              <a:t>: Elasticity enables a corporate to </a:t>
            </a:r>
            <a:r>
              <a:rPr lang="en-US" sz="1100" dirty="0">
                <a:solidFill>
                  <a:srgbClr val="FFFF00"/>
                </a:solidFill>
              </a:rPr>
              <a:t>meet unexpected changes </a:t>
            </a:r>
            <a:r>
              <a:rPr lang="en-US" sz="1100" dirty="0"/>
              <a:t>in the demand for services with "short-term, tactical needs</a:t>
            </a:r>
            <a:r>
              <a:rPr lang="en-US" sz="1100" dirty="0" smtClean="0"/>
              <a:t>".</a:t>
            </a:r>
          </a:p>
          <a:p>
            <a:pPr algn="just"/>
            <a:r>
              <a:rPr lang="en-US" sz="1050" dirty="0"/>
              <a:t>Scalability</a:t>
            </a:r>
            <a:r>
              <a:rPr lang="en-US" sz="1100" dirty="0"/>
              <a:t>: Scalability adapts only to the "workload increase" by "</a:t>
            </a:r>
            <a:r>
              <a:rPr lang="en-US" sz="1100" dirty="0">
                <a:solidFill>
                  <a:srgbClr val="FFFF00"/>
                </a:solidFill>
              </a:rPr>
              <a:t>provisioning</a:t>
            </a:r>
            <a:r>
              <a:rPr lang="en-US" sz="1100" dirty="0"/>
              <a:t>" the resources in an "incremental" manner.</a:t>
            </a:r>
          </a:p>
          <a:p>
            <a:pPr algn="just"/>
            <a:r>
              <a:rPr lang="en-US" sz="1100" dirty="0"/>
              <a:t>Elasticity: Elasticity adapts to both the "workload increase" as well as "workload decrease" by "</a:t>
            </a:r>
            <a:r>
              <a:rPr lang="en-US" sz="1100" dirty="0">
                <a:solidFill>
                  <a:srgbClr val="FFFF00"/>
                </a:solidFill>
              </a:rPr>
              <a:t>provisioning and </a:t>
            </a:r>
            <a:r>
              <a:rPr lang="en-US" sz="1100" dirty="0" err="1">
                <a:solidFill>
                  <a:srgbClr val="FFFF00"/>
                </a:solidFill>
              </a:rPr>
              <a:t>deprovisioning</a:t>
            </a:r>
            <a:r>
              <a:rPr lang="en-US" sz="1100" dirty="0"/>
              <a:t>" resources in an "autonomic" manner.</a:t>
            </a:r>
          </a:p>
          <a:p>
            <a:pPr algn="just"/>
            <a:endParaRPr lang="en-US" sz="1100" dirty="0"/>
          </a:p>
        </p:txBody>
      </p:sp>
      <p:sp>
        <p:nvSpPr>
          <p:cNvPr id="4" name="Content Placeholder 3"/>
          <p:cNvSpPr>
            <a:spLocks noGrp="1"/>
          </p:cNvSpPr>
          <p:nvPr>
            <p:ph sz="half" idx="2"/>
          </p:nvPr>
        </p:nvSpPr>
        <p:spPr>
          <a:xfrm>
            <a:off x="5967530" y="2509451"/>
            <a:ext cx="5715631" cy="3638764"/>
          </a:xfrm>
        </p:spPr>
        <p:txBody>
          <a:bodyPr>
            <a:normAutofit fontScale="85000" lnSpcReduction="10000"/>
          </a:bodyPr>
          <a:lstStyle/>
          <a:p>
            <a:pPr algn="just"/>
            <a:r>
              <a:rPr lang="en-US" sz="1200" dirty="0" smtClean="0"/>
              <a:t>Scalability</a:t>
            </a:r>
            <a:r>
              <a:rPr lang="en-US" sz="1200" dirty="0"/>
              <a:t>: Increasing workload is served with increasing the power of a single computer resource or with increasing the power by a group of computer resources.</a:t>
            </a:r>
          </a:p>
          <a:p>
            <a:pPr algn="just"/>
            <a:r>
              <a:rPr lang="en-US" sz="1200" dirty="0" smtClean="0"/>
              <a:t>Elasticity</a:t>
            </a:r>
            <a:r>
              <a:rPr lang="en-US" sz="1200" dirty="0"/>
              <a:t>: Varying workload is served with dynamic variations in the use of computer resources</a:t>
            </a:r>
            <a:r>
              <a:rPr lang="en-US" sz="1200" dirty="0" smtClean="0"/>
              <a:t>.</a:t>
            </a:r>
          </a:p>
          <a:p>
            <a:pPr algn="just"/>
            <a:endParaRPr lang="en-US" sz="1200" dirty="0"/>
          </a:p>
          <a:p>
            <a:pPr algn="just"/>
            <a:r>
              <a:rPr lang="en-US" sz="1200" dirty="0"/>
              <a:t>Scalability: It is "increasing" the capacity to serve an environment where workload is increasing.</a:t>
            </a:r>
          </a:p>
          <a:p>
            <a:pPr marL="0" indent="0" algn="just">
              <a:buNone/>
            </a:pPr>
            <a:r>
              <a:rPr lang="en-US" sz="1200" dirty="0" smtClean="0"/>
              <a:t>This </a:t>
            </a:r>
            <a:r>
              <a:rPr lang="en-US" sz="1200" dirty="0"/>
              <a:t>scalability could be "Scaling Up" or "Scaling Out".</a:t>
            </a:r>
          </a:p>
          <a:p>
            <a:pPr marL="0" indent="0" algn="just">
              <a:buNone/>
            </a:pPr>
            <a:r>
              <a:rPr lang="en-US" sz="1200" dirty="0" smtClean="0"/>
              <a:t>(</a:t>
            </a:r>
            <a:r>
              <a:rPr lang="en-US" sz="1200" dirty="0"/>
              <a:t>Example:</a:t>
            </a:r>
          </a:p>
          <a:p>
            <a:pPr marL="0" indent="0" algn="just">
              <a:buNone/>
            </a:pPr>
            <a:r>
              <a:rPr lang="en-US" sz="1200" b="1" dirty="0" smtClean="0">
                <a:solidFill>
                  <a:srgbClr val="FFFF00"/>
                </a:solidFill>
              </a:rPr>
              <a:t>Scaling </a:t>
            </a:r>
            <a:r>
              <a:rPr lang="en-US" sz="1200" b="1" dirty="0">
                <a:solidFill>
                  <a:srgbClr val="FFFF00"/>
                </a:solidFill>
              </a:rPr>
              <a:t>Up</a:t>
            </a:r>
            <a:r>
              <a:rPr lang="en-US" sz="1200" dirty="0"/>
              <a:t> - increasing the ability of an individual server</a:t>
            </a:r>
          </a:p>
          <a:p>
            <a:pPr marL="0" indent="0" algn="just">
              <a:buNone/>
            </a:pPr>
            <a:r>
              <a:rPr lang="en-US" sz="1200" b="1" dirty="0" smtClean="0">
                <a:solidFill>
                  <a:srgbClr val="FFFF00"/>
                </a:solidFill>
              </a:rPr>
              <a:t>Scaling </a:t>
            </a:r>
            <a:r>
              <a:rPr lang="en-US" sz="1200" b="1" dirty="0">
                <a:solidFill>
                  <a:srgbClr val="FFFF00"/>
                </a:solidFill>
              </a:rPr>
              <a:t>out</a:t>
            </a:r>
            <a:r>
              <a:rPr lang="en-US" sz="1200" dirty="0"/>
              <a:t> - increasing the ability by adding multiple servers to the individual server.)</a:t>
            </a:r>
          </a:p>
          <a:p>
            <a:pPr marL="0" indent="0" algn="just">
              <a:buNone/>
            </a:pPr>
            <a:r>
              <a:rPr lang="en-US" sz="1200" dirty="0" smtClean="0"/>
              <a:t>Elasticity</a:t>
            </a:r>
            <a:r>
              <a:rPr lang="en-US" sz="1200" dirty="0"/>
              <a:t>: It is the ability to "scale up or scale down" the capacity to serve at will</a:t>
            </a:r>
            <a:r>
              <a:rPr lang="en-US" sz="1200" dirty="0" smtClean="0"/>
              <a:t>.</a:t>
            </a:r>
          </a:p>
          <a:p>
            <a:pPr algn="just"/>
            <a:r>
              <a:rPr lang="en-US" sz="1200" dirty="0"/>
              <a:t>Scalability: To use a simile, "scaling up" is an individual increasing her power to meet the increasing demands, and "scaling out" is building a team to meet the increasing demands.</a:t>
            </a:r>
          </a:p>
          <a:p>
            <a:pPr algn="just"/>
            <a:r>
              <a:rPr lang="en-US" sz="1200" dirty="0" smtClean="0"/>
              <a:t>Elasticity</a:t>
            </a:r>
            <a:r>
              <a:rPr lang="en-US" sz="1200" dirty="0"/>
              <a:t>: To use a simile, a film actor increasing or reducing her body weight to meet differing needs of the film industry.</a:t>
            </a:r>
          </a:p>
          <a:p>
            <a:pPr algn="just"/>
            <a:endParaRPr lang="en-US" sz="1200" dirty="0"/>
          </a:p>
        </p:txBody>
      </p:sp>
    </p:spTree>
    <p:extLst>
      <p:ext uri="{BB962C8B-B14F-4D97-AF65-F5344CB8AC3E}">
        <p14:creationId xmlns:p14="http://schemas.microsoft.com/office/powerpoint/2010/main" val="2415115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57338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r>
              <a:rPr lang="en-US" b="1" dirty="0" err="1" smtClean="0"/>
              <a:t>Microservice</a:t>
            </a:r>
            <a:r>
              <a:rPr lang="en-US" b="1" dirty="0" smtClean="0"/>
              <a:t> Patterns</a:t>
            </a:r>
            <a:endParaRPr lang="en-US" b="1" dirty="0"/>
          </a:p>
          <a:p>
            <a:pPr algn="ctr"/>
            <a:endParaRPr lang="en-US" b="1" dirty="0">
              <a:solidFill>
                <a:schemeClr val="tx1"/>
              </a:solidFill>
            </a:endParaRPr>
          </a:p>
          <a:p>
            <a:pPr algn="ctr"/>
            <a:r>
              <a:rPr lang="en-US" sz="1400" dirty="0">
                <a:hlinkClick r:id="rId2"/>
              </a:rPr>
              <a:t>https://microservices.io/patterns/microservices.html</a:t>
            </a:r>
            <a:endParaRPr lang="en-US" sz="1400" dirty="0"/>
          </a:p>
          <a:p>
            <a:pPr algn="ctr"/>
            <a:endParaRPr lang="en-US" b="1"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pic>
        <p:nvPicPr>
          <p:cNvPr id="1028" name="Picture 4" descr="https://microservices.io/i/PatternsRelatedToMicroservi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864" y="800260"/>
            <a:ext cx="8885542" cy="571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580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57338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 pattern language for </a:t>
            </a:r>
            <a:r>
              <a:rPr lang="en-US" b="1" dirty="0" smtClean="0"/>
              <a:t>Microservices</a:t>
            </a:r>
          </a:p>
          <a:p>
            <a:pPr algn="ctr"/>
            <a:endParaRPr lang="en-US" dirty="0"/>
          </a:p>
          <a:p>
            <a:pPr algn="ctr"/>
            <a:r>
              <a:rPr lang="en-US" sz="1400" dirty="0">
                <a:hlinkClick r:id="rId2"/>
              </a:rPr>
              <a:t>https://microservices.io/patterns/index.html</a:t>
            </a:r>
            <a:endParaRPr lang="en-US" sz="1400" dirty="0"/>
          </a:p>
        </p:txBody>
      </p:sp>
      <p:sp>
        <p:nvSpPr>
          <p:cNvPr id="2" name="Rectangle 1"/>
          <p:cNvSpPr/>
          <p:nvPr/>
        </p:nvSpPr>
        <p:spPr>
          <a:xfrm>
            <a:off x="2995749" y="777981"/>
            <a:ext cx="8297091" cy="5940088"/>
          </a:xfrm>
          <a:prstGeom prst="rect">
            <a:avLst/>
          </a:prstGeom>
        </p:spPr>
        <p:txBody>
          <a:bodyPr wrap="square">
            <a:spAutoFit/>
          </a:bodyPr>
          <a:lstStyle/>
          <a:p>
            <a:r>
              <a:rPr lang="en-US" sz="1600" b="1" dirty="0">
                <a:solidFill>
                  <a:srgbClr val="333333"/>
                </a:solidFill>
                <a:latin typeface="Helvetica Neue"/>
              </a:rPr>
              <a:t>Application architecture patterns</a:t>
            </a:r>
          </a:p>
          <a:p>
            <a:r>
              <a:rPr lang="en-US" sz="1400" dirty="0">
                <a:solidFill>
                  <a:srgbClr val="333333"/>
                </a:solidFill>
                <a:latin typeface="Helvetica Neue"/>
              </a:rPr>
              <a:t>Which architecture should you choose for an application?</a:t>
            </a:r>
          </a:p>
          <a:p>
            <a:pPr>
              <a:buFont typeface="Arial" panose="020B0604020202020204" pitchFamily="34" charset="0"/>
              <a:buChar char="•"/>
            </a:pPr>
            <a:r>
              <a:rPr lang="en-US" sz="1400" dirty="0">
                <a:solidFill>
                  <a:srgbClr val="428BCA"/>
                </a:solidFill>
                <a:latin typeface="Helvetica Neue"/>
                <a:hlinkClick r:id="rId3"/>
              </a:rPr>
              <a:t>Monolithic architecture</a:t>
            </a:r>
            <a:r>
              <a:rPr lang="en-US" sz="1400" dirty="0">
                <a:solidFill>
                  <a:srgbClr val="333333"/>
                </a:solidFill>
                <a:latin typeface="Helvetica Neue"/>
              </a:rPr>
              <a:t> - architect an application as a single deployable unit</a:t>
            </a:r>
          </a:p>
          <a:p>
            <a:pPr>
              <a:buFont typeface="Arial" panose="020B0604020202020204" pitchFamily="34" charset="0"/>
              <a:buChar char="•"/>
            </a:pPr>
            <a:r>
              <a:rPr lang="en-US" sz="1400" dirty="0" err="1">
                <a:solidFill>
                  <a:srgbClr val="428BCA"/>
                </a:solidFill>
                <a:latin typeface="Helvetica Neue"/>
                <a:hlinkClick r:id="rId4"/>
              </a:rPr>
              <a:t>Microservice</a:t>
            </a:r>
            <a:r>
              <a:rPr lang="en-US" sz="1400" dirty="0">
                <a:solidFill>
                  <a:srgbClr val="428BCA"/>
                </a:solidFill>
                <a:latin typeface="Helvetica Neue"/>
                <a:hlinkClick r:id="rId4"/>
              </a:rPr>
              <a:t> architecture</a:t>
            </a:r>
            <a:r>
              <a:rPr lang="en-US" sz="1400" dirty="0">
                <a:solidFill>
                  <a:srgbClr val="333333"/>
                </a:solidFill>
                <a:latin typeface="Helvetica Neue"/>
              </a:rPr>
              <a:t> - architect an application as a collection of loosely coupled, </a:t>
            </a:r>
            <a:r>
              <a:rPr lang="en-US" sz="1400" dirty="0" smtClean="0">
                <a:solidFill>
                  <a:srgbClr val="333333"/>
                </a:solidFill>
                <a:latin typeface="Helvetica Neue"/>
              </a:rPr>
              <a:t>services</a:t>
            </a:r>
          </a:p>
          <a:p>
            <a:pPr>
              <a:buFont typeface="Arial" panose="020B0604020202020204" pitchFamily="34" charset="0"/>
              <a:buChar char="•"/>
            </a:pPr>
            <a:endParaRPr lang="en-US" sz="1400" dirty="0">
              <a:solidFill>
                <a:srgbClr val="333333"/>
              </a:solidFill>
              <a:latin typeface="Helvetica Neue"/>
            </a:endParaRPr>
          </a:p>
          <a:p>
            <a:r>
              <a:rPr lang="en-US" sz="1400" b="1" dirty="0">
                <a:solidFill>
                  <a:srgbClr val="333333"/>
                </a:solidFill>
                <a:latin typeface="Helvetica Neue"/>
              </a:rPr>
              <a:t>Decomposition</a:t>
            </a:r>
          </a:p>
          <a:p>
            <a:r>
              <a:rPr lang="en-US" sz="1400" dirty="0">
                <a:solidFill>
                  <a:srgbClr val="333333"/>
                </a:solidFill>
                <a:latin typeface="Helvetica Neue"/>
              </a:rPr>
              <a:t>How to decompose an application into services?</a:t>
            </a:r>
          </a:p>
          <a:p>
            <a:pPr>
              <a:buFont typeface="Arial" panose="020B0604020202020204" pitchFamily="34" charset="0"/>
              <a:buChar char="•"/>
            </a:pPr>
            <a:r>
              <a:rPr lang="en-US" sz="1400" dirty="0">
                <a:solidFill>
                  <a:srgbClr val="428BCA"/>
                </a:solidFill>
                <a:latin typeface="Helvetica Neue"/>
                <a:hlinkClick r:id="rId5"/>
              </a:rPr>
              <a:t>Decompose by business capability</a:t>
            </a:r>
            <a:r>
              <a:rPr lang="en-US" sz="1400" dirty="0">
                <a:solidFill>
                  <a:srgbClr val="333333"/>
                </a:solidFill>
                <a:latin typeface="Helvetica Neue"/>
              </a:rPr>
              <a:t> - define services corresponding to business capabilities</a:t>
            </a:r>
          </a:p>
          <a:p>
            <a:pPr>
              <a:buFont typeface="Arial" panose="020B0604020202020204" pitchFamily="34" charset="0"/>
              <a:buChar char="•"/>
            </a:pPr>
            <a:r>
              <a:rPr lang="en-US" sz="1400" dirty="0">
                <a:solidFill>
                  <a:srgbClr val="428BCA"/>
                </a:solidFill>
                <a:latin typeface="Helvetica Neue"/>
                <a:hlinkClick r:id="rId6"/>
              </a:rPr>
              <a:t>Decompose by subdomain</a:t>
            </a:r>
            <a:r>
              <a:rPr lang="en-US" sz="1400" dirty="0">
                <a:solidFill>
                  <a:srgbClr val="333333"/>
                </a:solidFill>
                <a:latin typeface="Helvetica Neue"/>
              </a:rPr>
              <a:t> - define services corresponding to DDD </a:t>
            </a:r>
            <a:r>
              <a:rPr lang="en-US" sz="1400" dirty="0" smtClean="0">
                <a:solidFill>
                  <a:srgbClr val="333333"/>
                </a:solidFill>
                <a:latin typeface="Helvetica Neue"/>
              </a:rPr>
              <a:t>subdomains</a:t>
            </a:r>
          </a:p>
          <a:p>
            <a:pPr>
              <a:buFont typeface="Arial" panose="020B0604020202020204" pitchFamily="34" charset="0"/>
              <a:buChar char="•"/>
            </a:pPr>
            <a:endParaRPr lang="en-US" sz="1400" dirty="0">
              <a:solidFill>
                <a:srgbClr val="333333"/>
              </a:solidFill>
              <a:latin typeface="Helvetica Neue"/>
            </a:endParaRPr>
          </a:p>
          <a:p>
            <a:r>
              <a:rPr lang="en-US" sz="1400" b="1" dirty="0">
                <a:solidFill>
                  <a:srgbClr val="333333"/>
                </a:solidFill>
                <a:latin typeface="Helvetica Neue"/>
              </a:rPr>
              <a:t>Deployment patterns</a:t>
            </a:r>
          </a:p>
          <a:p>
            <a:r>
              <a:rPr lang="en-US" sz="1400" dirty="0">
                <a:solidFill>
                  <a:srgbClr val="333333"/>
                </a:solidFill>
                <a:latin typeface="Helvetica Neue"/>
              </a:rPr>
              <a:t>How to deploy an application’s services?</a:t>
            </a:r>
          </a:p>
          <a:p>
            <a:pPr>
              <a:buFont typeface="Arial" panose="020B0604020202020204" pitchFamily="34" charset="0"/>
              <a:buChar char="•"/>
            </a:pPr>
            <a:r>
              <a:rPr lang="en-US" sz="1400" dirty="0">
                <a:solidFill>
                  <a:srgbClr val="428BCA"/>
                </a:solidFill>
                <a:latin typeface="Helvetica Neue"/>
                <a:hlinkClick r:id="rId7"/>
              </a:rPr>
              <a:t>Multiple service instances per host</a:t>
            </a:r>
            <a:r>
              <a:rPr lang="en-US" sz="1400" dirty="0">
                <a:solidFill>
                  <a:srgbClr val="333333"/>
                </a:solidFill>
                <a:latin typeface="Helvetica Neue"/>
              </a:rPr>
              <a:t> - deploy multiple service instances on a single host</a:t>
            </a:r>
          </a:p>
          <a:p>
            <a:pPr>
              <a:buFont typeface="Arial" panose="020B0604020202020204" pitchFamily="34" charset="0"/>
              <a:buChar char="•"/>
            </a:pPr>
            <a:r>
              <a:rPr lang="en-US" sz="1400" dirty="0">
                <a:solidFill>
                  <a:srgbClr val="428BCA"/>
                </a:solidFill>
                <a:latin typeface="Helvetica Neue"/>
                <a:hlinkClick r:id="rId8"/>
              </a:rPr>
              <a:t>Service instance per host</a:t>
            </a:r>
            <a:r>
              <a:rPr lang="en-US" sz="1400" dirty="0">
                <a:solidFill>
                  <a:srgbClr val="333333"/>
                </a:solidFill>
                <a:latin typeface="Helvetica Neue"/>
              </a:rPr>
              <a:t> - deploy each service instance in its own host</a:t>
            </a:r>
          </a:p>
          <a:p>
            <a:pPr>
              <a:buFont typeface="Arial" panose="020B0604020202020204" pitchFamily="34" charset="0"/>
              <a:buChar char="•"/>
            </a:pPr>
            <a:r>
              <a:rPr lang="en-US" sz="1400" dirty="0">
                <a:solidFill>
                  <a:srgbClr val="428BCA"/>
                </a:solidFill>
                <a:latin typeface="Helvetica Neue"/>
                <a:hlinkClick r:id="rId9"/>
              </a:rPr>
              <a:t>Service instance per VM</a:t>
            </a:r>
            <a:r>
              <a:rPr lang="en-US" sz="1400" dirty="0">
                <a:solidFill>
                  <a:srgbClr val="333333"/>
                </a:solidFill>
                <a:latin typeface="Helvetica Neue"/>
              </a:rPr>
              <a:t> - deploy each service instance in its VM</a:t>
            </a:r>
          </a:p>
          <a:p>
            <a:pPr>
              <a:buFont typeface="Arial" panose="020B0604020202020204" pitchFamily="34" charset="0"/>
              <a:buChar char="•"/>
            </a:pPr>
            <a:r>
              <a:rPr lang="en-US" sz="1400" dirty="0">
                <a:solidFill>
                  <a:srgbClr val="428BCA"/>
                </a:solidFill>
                <a:latin typeface="Helvetica Neue"/>
                <a:hlinkClick r:id="rId10"/>
              </a:rPr>
              <a:t>Service instance per Container</a:t>
            </a:r>
            <a:r>
              <a:rPr lang="en-US" sz="1400" dirty="0">
                <a:solidFill>
                  <a:srgbClr val="333333"/>
                </a:solidFill>
                <a:latin typeface="Helvetica Neue"/>
              </a:rPr>
              <a:t> - deploy each service instance in its container</a:t>
            </a:r>
          </a:p>
          <a:p>
            <a:pPr>
              <a:buFont typeface="Arial" panose="020B0604020202020204" pitchFamily="34" charset="0"/>
              <a:buChar char="•"/>
            </a:pPr>
            <a:r>
              <a:rPr lang="en-US" sz="1400" dirty="0" err="1">
                <a:solidFill>
                  <a:srgbClr val="428BCA"/>
                </a:solidFill>
                <a:latin typeface="Helvetica Neue"/>
                <a:hlinkClick r:id="rId11"/>
              </a:rPr>
              <a:t>Serverless</a:t>
            </a:r>
            <a:r>
              <a:rPr lang="en-US" sz="1400" dirty="0">
                <a:solidFill>
                  <a:srgbClr val="428BCA"/>
                </a:solidFill>
                <a:latin typeface="Helvetica Neue"/>
                <a:hlinkClick r:id="rId11"/>
              </a:rPr>
              <a:t> deployment</a:t>
            </a:r>
            <a:r>
              <a:rPr lang="en-US" sz="1400" dirty="0">
                <a:solidFill>
                  <a:srgbClr val="333333"/>
                </a:solidFill>
                <a:latin typeface="Helvetica Neue"/>
              </a:rPr>
              <a:t> - deploy a service using </a:t>
            </a:r>
            <a:r>
              <a:rPr lang="en-US" sz="1400" dirty="0" err="1">
                <a:solidFill>
                  <a:srgbClr val="333333"/>
                </a:solidFill>
                <a:latin typeface="Helvetica Neue"/>
              </a:rPr>
              <a:t>serverless</a:t>
            </a:r>
            <a:r>
              <a:rPr lang="en-US" sz="1400" dirty="0">
                <a:solidFill>
                  <a:srgbClr val="333333"/>
                </a:solidFill>
                <a:latin typeface="Helvetica Neue"/>
              </a:rPr>
              <a:t> deployment platform</a:t>
            </a:r>
          </a:p>
          <a:p>
            <a:pPr>
              <a:buFont typeface="Arial" panose="020B0604020202020204" pitchFamily="34" charset="0"/>
              <a:buChar char="•"/>
            </a:pPr>
            <a:r>
              <a:rPr lang="en-US" sz="1400" dirty="0">
                <a:solidFill>
                  <a:srgbClr val="428BCA"/>
                </a:solidFill>
                <a:latin typeface="Helvetica Neue"/>
                <a:hlinkClick r:id="rId12"/>
              </a:rPr>
              <a:t>Service deployment platform</a:t>
            </a:r>
            <a:r>
              <a:rPr lang="en-US" sz="1400" dirty="0">
                <a:solidFill>
                  <a:srgbClr val="333333"/>
                </a:solidFill>
                <a:latin typeface="Helvetica Neue"/>
              </a:rPr>
              <a:t> - deploy services using a highly automated deployment platform that provides a service </a:t>
            </a:r>
            <a:r>
              <a:rPr lang="en-US" sz="1400" dirty="0" smtClean="0">
                <a:solidFill>
                  <a:srgbClr val="333333"/>
                </a:solidFill>
                <a:latin typeface="Helvetica Neue"/>
              </a:rPr>
              <a:t>abstraction</a:t>
            </a:r>
          </a:p>
          <a:p>
            <a:pPr>
              <a:buFont typeface="Arial" panose="020B0604020202020204" pitchFamily="34" charset="0"/>
              <a:buChar char="•"/>
            </a:pPr>
            <a:endParaRPr lang="en-US" sz="1400" dirty="0">
              <a:solidFill>
                <a:srgbClr val="333333"/>
              </a:solidFill>
              <a:latin typeface="Helvetica Neue"/>
            </a:endParaRPr>
          </a:p>
          <a:p>
            <a:r>
              <a:rPr lang="en-US" sz="1400" dirty="0">
                <a:solidFill>
                  <a:srgbClr val="333333"/>
                </a:solidFill>
                <a:latin typeface="Helvetica Neue"/>
              </a:rPr>
              <a:t>Cr</a:t>
            </a:r>
            <a:r>
              <a:rPr lang="en-US" sz="1400" b="1" dirty="0">
                <a:solidFill>
                  <a:srgbClr val="333333"/>
                </a:solidFill>
                <a:latin typeface="Helvetica Neue"/>
              </a:rPr>
              <a:t>oss cutting concerns</a:t>
            </a:r>
          </a:p>
          <a:p>
            <a:r>
              <a:rPr lang="en-US" sz="1400" dirty="0">
                <a:solidFill>
                  <a:srgbClr val="333333"/>
                </a:solidFill>
                <a:latin typeface="Helvetica Neue"/>
              </a:rPr>
              <a:t>How to handle cross cutting concerns?</a:t>
            </a:r>
          </a:p>
          <a:p>
            <a:pPr>
              <a:buFont typeface="Arial" panose="020B0604020202020204" pitchFamily="34" charset="0"/>
              <a:buChar char="•"/>
            </a:pPr>
            <a:r>
              <a:rPr lang="en-US" sz="1400" dirty="0" err="1">
                <a:solidFill>
                  <a:srgbClr val="428BCA"/>
                </a:solidFill>
                <a:latin typeface="Helvetica Neue"/>
                <a:hlinkClick r:id="rId13"/>
              </a:rPr>
              <a:t>Microservice</a:t>
            </a:r>
            <a:r>
              <a:rPr lang="en-US" sz="1400" dirty="0">
                <a:solidFill>
                  <a:srgbClr val="428BCA"/>
                </a:solidFill>
                <a:latin typeface="Helvetica Neue"/>
                <a:hlinkClick r:id="rId13"/>
              </a:rPr>
              <a:t> chassis</a:t>
            </a:r>
            <a:r>
              <a:rPr lang="en-US" sz="1400" dirty="0">
                <a:solidFill>
                  <a:srgbClr val="333333"/>
                </a:solidFill>
                <a:latin typeface="Helvetica Neue"/>
              </a:rPr>
              <a:t> - a framework that handles cross-cutting concerns and simplifies the development of services</a:t>
            </a:r>
          </a:p>
          <a:p>
            <a:pPr>
              <a:buFont typeface="Arial" panose="020B0604020202020204" pitchFamily="34" charset="0"/>
              <a:buChar char="•"/>
            </a:pPr>
            <a:r>
              <a:rPr lang="en-US" sz="1400" dirty="0">
                <a:solidFill>
                  <a:srgbClr val="428BCA"/>
                </a:solidFill>
                <a:latin typeface="Helvetica Neue"/>
                <a:hlinkClick r:id="rId14"/>
              </a:rPr>
              <a:t>Externalized configuration</a:t>
            </a:r>
            <a:r>
              <a:rPr lang="en-US" sz="1400" dirty="0">
                <a:solidFill>
                  <a:srgbClr val="333333"/>
                </a:solidFill>
                <a:latin typeface="Helvetica Neue"/>
              </a:rPr>
              <a:t> - externalize all configuration such as database location and </a:t>
            </a:r>
            <a:r>
              <a:rPr lang="en-US" sz="1400" dirty="0" smtClean="0">
                <a:solidFill>
                  <a:srgbClr val="333333"/>
                </a:solidFill>
                <a:latin typeface="Helvetica Neue"/>
              </a:rPr>
              <a:t>credentials</a:t>
            </a:r>
          </a:p>
          <a:p>
            <a:endParaRPr lang="en-US" sz="1400" dirty="0">
              <a:solidFill>
                <a:srgbClr val="333333"/>
              </a:solidFill>
              <a:latin typeface="Helvetica Neue"/>
            </a:endParaRPr>
          </a:p>
        </p:txBody>
      </p:sp>
    </p:spTree>
    <p:extLst>
      <p:ext uri="{BB962C8B-B14F-4D97-AF65-F5344CB8AC3E}">
        <p14:creationId xmlns:p14="http://schemas.microsoft.com/office/powerpoint/2010/main" val="3131856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57338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 pattern language for </a:t>
            </a:r>
            <a:r>
              <a:rPr lang="en-US" b="1" dirty="0" smtClean="0"/>
              <a:t>Microservices</a:t>
            </a:r>
          </a:p>
          <a:p>
            <a:pPr algn="ctr"/>
            <a:endParaRPr lang="en-US" dirty="0"/>
          </a:p>
          <a:p>
            <a:pPr algn="ctr"/>
            <a:r>
              <a:rPr lang="en-US" sz="1400" dirty="0">
                <a:hlinkClick r:id="rId2"/>
              </a:rPr>
              <a:t>https://microservices.io/patterns/index.html</a:t>
            </a:r>
            <a:endParaRPr lang="en-US" sz="1400" dirty="0"/>
          </a:p>
        </p:txBody>
      </p:sp>
      <p:sp>
        <p:nvSpPr>
          <p:cNvPr id="3" name="Rectangle 2"/>
          <p:cNvSpPr/>
          <p:nvPr/>
        </p:nvSpPr>
        <p:spPr>
          <a:xfrm>
            <a:off x="3211284" y="672138"/>
            <a:ext cx="8238309" cy="5816977"/>
          </a:xfrm>
          <a:prstGeom prst="rect">
            <a:avLst/>
          </a:prstGeom>
        </p:spPr>
        <p:txBody>
          <a:bodyPr wrap="square">
            <a:spAutoFit/>
          </a:bodyPr>
          <a:lstStyle/>
          <a:p>
            <a:r>
              <a:rPr lang="en-US" sz="1200" b="1" dirty="0">
                <a:solidFill>
                  <a:srgbClr val="333333"/>
                </a:solidFill>
                <a:latin typeface="Helvetica Neue"/>
              </a:rPr>
              <a:t>Communication patterns</a:t>
            </a:r>
          </a:p>
          <a:p>
            <a:endParaRPr lang="en-US" sz="1200" b="1" dirty="0">
              <a:solidFill>
                <a:srgbClr val="333333"/>
              </a:solidFill>
              <a:latin typeface="Helvetica Neue"/>
            </a:endParaRPr>
          </a:p>
          <a:p>
            <a:r>
              <a:rPr lang="en-US" sz="1200" dirty="0">
                <a:solidFill>
                  <a:srgbClr val="333333"/>
                </a:solidFill>
                <a:latin typeface="Helvetica Neue"/>
              </a:rPr>
              <a:t>Style</a:t>
            </a:r>
          </a:p>
          <a:p>
            <a:r>
              <a:rPr lang="en-US" sz="1200" dirty="0">
                <a:solidFill>
                  <a:srgbClr val="333333"/>
                </a:solidFill>
                <a:latin typeface="Helvetica Neue"/>
              </a:rPr>
              <a:t>Which communication mechanisms do services use to communicate with each other and their external clients?</a:t>
            </a:r>
          </a:p>
          <a:p>
            <a:pPr>
              <a:buFont typeface="Arial" panose="020B0604020202020204" pitchFamily="34" charset="0"/>
              <a:buChar char="•"/>
            </a:pPr>
            <a:r>
              <a:rPr lang="en-US" sz="1200" dirty="0">
                <a:solidFill>
                  <a:srgbClr val="428BCA"/>
                </a:solidFill>
                <a:latin typeface="Helvetica Neue"/>
                <a:hlinkClick r:id="rId3"/>
              </a:rPr>
              <a:t>Remote Procedure Invocation</a:t>
            </a:r>
            <a:r>
              <a:rPr lang="en-US" sz="1200" dirty="0">
                <a:solidFill>
                  <a:srgbClr val="333333"/>
                </a:solidFill>
                <a:latin typeface="Helvetica Neue"/>
              </a:rPr>
              <a:t> - use an RPI-based protocol for inter-service communication</a:t>
            </a:r>
          </a:p>
          <a:p>
            <a:pPr>
              <a:buFont typeface="Arial" panose="020B0604020202020204" pitchFamily="34" charset="0"/>
              <a:buChar char="•"/>
            </a:pPr>
            <a:r>
              <a:rPr lang="en-US" sz="1200" dirty="0">
                <a:solidFill>
                  <a:srgbClr val="428BCA"/>
                </a:solidFill>
                <a:latin typeface="Helvetica Neue"/>
                <a:hlinkClick r:id="rId4"/>
              </a:rPr>
              <a:t>Messaging</a:t>
            </a:r>
            <a:r>
              <a:rPr lang="en-US" sz="1200" dirty="0">
                <a:solidFill>
                  <a:srgbClr val="333333"/>
                </a:solidFill>
                <a:latin typeface="Helvetica Neue"/>
              </a:rPr>
              <a:t> - use asynchronous messaging for inter-service communication</a:t>
            </a:r>
          </a:p>
          <a:p>
            <a:pPr>
              <a:buFont typeface="Arial" panose="020B0604020202020204" pitchFamily="34" charset="0"/>
              <a:buChar char="•"/>
            </a:pPr>
            <a:r>
              <a:rPr lang="en-US" sz="1200" dirty="0">
                <a:solidFill>
                  <a:srgbClr val="428BCA"/>
                </a:solidFill>
                <a:latin typeface="Helvetica Neue"/>
                <a:hlinkClick r:id="rId5"/>
              </a:rPr>
              <a:t>Domain-specific protocol</a:t>
            </a:r>
            <a:r>
              <a:rPr lang="en-US" sz="1200" dirty="0">
                <a:solidFill>
                  <a:srgbClr val="333333"/>
                </a:solidFill>
                <a:latin typeface="Helvetica Neue"/>
              </a:rPr>
              <a:t> - use a domain-specific protocol</a:t>
            </a:r>
          </a:p>
          <a:p>
            <a:pPr>
              <a:buFont typeface="Arial" panose="020B0604020202020204" pitchFamily="34" charset="0"/>
              <a:buChar char="•"/>
            </a:pPr>
            <a:endParaRPr lang="en-US" sz="1200" dirty="0">
              <a:solidFill>
                <a:srgbClr val="333333"/>
              </a:solidFill>
              <a:latin typeface="Helvetica Neue"/>
            </a:endParaRPr>
          </a:p>
          <a:p>
            <a:r>
              <a:rPr lang="en-US" sz="1200" dirty="0">
                <a:solidFill>
                  <a:srgbClr val="333333"/>
                </a:solidFill>
                <a:latin typeface="Helvetica Neue"/>
              </a:rPr>
              <a:t>External API</a:t>
            </a:r>
          </a:p>
          <a:p>
            <a:r>
              <a:rPr lang="en-US" sz="1200" dirty="0">
                <a:solidFill>
                  <a:srgbClr val="333333"/>
                </a:solidFill>
                <a:latin typeface="Helvetica Neue"/>
              </a:rPr>
              <a:t>How do external clients communicate with the services?</a:t>
            </a:r>
          </a:p>
          <a:p>
            <a:pPr>
              <a:buFont typeface="Arial" panose="020B0604020202020204" pitchFamily="34" charset="0"/>
              <a:buChar char="•"/>
            </a:pPr>
            <a:r>
              <a:rPr lang="en-US" sz="1200" dirty="0">
                <a:solidFill>
                  <a:srgbClr val="428BCA"/>
                </a:solidFill>
                <a:latin typeface="Helvetica Neue"/>
                <a:hlinkClick r:id="rId6"/>
              </a:rPr>
              <a:t>API gateway</a:t>
            </a:r>
            <a:r>
              <a:rPr lang="en-US" sz="1200" dirty="0">
                <a:solidFill>
                  <a:srgbClr val="333333"/>
                </a:solidFill>
                <a:latin typeface="Helvetica Neue"/>
              </a:rPr>
              <a:t> - a service that provides each client with unified interface to services</a:t>
            </a:r>
          </a:p>
          <a:p>
            <a:pPr>
              <a:buFont typeface="Arial" panose="020B0604020202020204" pitchFamily="34" charset="0"/>
              <a:buChar char="•"/>
            </a:pPr>
            <a:r>
              <a:rPr lang="en-US" sz="1200" dirty="0">
                <a:solidFill>
                  <a:srgbClr val="428BCA"/>
                </a:solidFill>
                <a:latin typeface="Helvetica Neue"/>
                <a:hlinkClick r:id="rId6"/>
              </a:rPr>
              <a:t>Backend for front-end</a:t>
            </a:r>
            <a:r>
              <a:rPr lang="en-US" sz="1200" dirty="0">
                <a:solidFill>
                  <a:srgbClr val="333333"/>
                </a:solidFill>
                <a:latin typeface="Helvetica Neue"/>
              </a:rPr>
              <a:t> - a separate API gateway for each kind of client</a:t>
            </a:r>
          </a:p>
          <a:p>
            <a:pPr>
              <a:buFont typeface="Arial" panose="020B0604020202020204" pitchFamily="34" charset="0"/>
              <a:buChar char="•"/>
            </a:pPr>
            <a:endParaRPr lang="en-US" sz="1200" dirty="0">
              <a:solidFill>
                <a:srgbClr val="333333"/>
              </a:solidFill>
              <a:latin typeface="Helvetica Neue"/>
            </a:endParaRPr>
          </a:p>
          <a:p>
            <a:r>
              <a:rPr lang="en-US" sz="1200" dirty="0">
                <a:solidFill>
                  <a:srgbClr val="333333"/>
                </a:solidFill>
                <a:latin typeface="Helvetica Neue"/>
              </a:rPr>
              <a:t>Service discovery</a:t>
            </a:r>
          </a:p>
          <a:p>
            <a:r>
              <a:rPr lang="en-US" sz="1200" dirty="0">
                <a:solidFill>
                  <a:srgbClr val="333333"/>
                </a:solidFill>
                <a:latin typeface="Helvetica Neue"/>
              </a:rPr>
              <a:t>How does the client of an RPI-based service discover the network location of a service instance?</a:t>
            </a:r>
          </a:p>
          <a:p>
            <a:pPr>
              <a:buFont typeface="Arial" panose="020B0604020202020204" pitchFamily="34" charset="0"/>
              <a:buChar char="•"/>
            </a:pPr>
            <a:r>
              <a:rPr lang="en-US" sz="1200" dirty="0">
                <a:solidFill>
                  <a:srgbClr val="428BCA"/>
                </a:solidFill>
                <a:latin typeface="Helvetica Neue"/>
                <a:hlinkClick r:id="rId7"/>
              </a:rPr>
              <a:t>Client-side discovery</a:t>
            </a:r>
            <a:r>
              <a:rPr lang="en-US" sz="1200" dirty="0">
                <a:solidFill>
                  <a:srgbClr val="333333"/>
                </a:solidFill>
                <a:latin typeface="Helvetica Neue"/>
              </a:rPr>
              <a:t> - client queries a service registry to discover the locations of service instances</a:t>
            </a:r>
          </a:p>
          <a:p>
            <a:pPr>
              <a:buFont typeface="Arial" panose="020B0604020202020204" pitchFamily="34" charset="0"/>
              <a:buChar char="•"/>
            </a:pPr>
            <a:r>
              <a:rPr lang="en-US" sz="1200" dirty="0">
                <a:solidFill>
                  <a:srgbClr val="428BCA"/>
                </a:solidFill>
                <a:latin typeface="Helvetica Neue"/>
                <a:hlinkClick r:id="rId8"/>
              </a:rPr>
              <a:t>Server-side discovery</a:t>
            </a:r>
            <a:r>
              <a:rPr lang="en-US" sz="1200" dirty="0">
                <a:solidFill>
                  <a:srgbClr val="333333"/>
                </a:solidFill>
                <a:latin typeface="Helvetica Neue"/>
              </a:rPr>
              <a:t> - router queries a service registry to discover the locations of service instances</a:t>
            </a:r>
          </a:p>
          <a:p>
            <a:pPr>
              <a:buFont typeface="Arial" panose="020B0604020202020204" pitchFamily="34" charset="0"/>
              <a:buChar char="•"/>
            </a:pPr>
            <a:r>
              <a:rPr lang="en-US" sz="1200" dirty="0">
                <a:solidFill>
                  <a:srgbClr val="428BCA"/>
                </a:solidFill>
                <a:latin typeface="Helvetica Neue"/>
                <a:hlinkClick r:id="rId9"/>
              </a:rPr>
              <a:t>Service registry</a:t>
            </a:r>
            <a:r>
              <a:rPr lang="en-US" sz="1200" dirty="0">
                <a:solidFill>
                  <a:srgbClr val="333333"/>
                </a:solidFill>
                <a:latin typeface="Helvetica Neue"/>
              </a:rPr>
              <a:t> - a database of service instance locations</a:t>
            </a:r>
          </a:p>
          <a:p>
            <a:pPr>
              <a:buFont typeface="Arial" panose="020B0604020202020204" pitchFamily="34" charset="0"/>
              <a:buChar char="•"/>
            </a:pPr>
            <a:r>
              <a:rPr lang="en-US" sz="1200" dirty="0">
                <a:solidFill>
                  <a:srgbClr val="428BCA"/>
                </a:solidFill>
                <a:latin typeface="Helvetica Neue"/>
                <a:hlinkClick r:id="rId10"/>
              </a:rPr>
              <a:t>Self registration</a:t>
            </a:r>
            <a:r>
              <a:rPr lang="en-US" sz="1200" dirty="0">
                <a:solidFill>
                  <a:srgbClr val="333333"/>
                </a:solidFill>
                <a:latin typeface="Helvetica Neue"/>
              </a:rPr>
              <a:t> - service instance registers itself with the service registry</a:t>
            </a:r>
          </a:p>
          <a:p>
            <a:pPr>
              <a:buFont typeface="Arial" panose="020B0604020202020204" pitchFamily="34" charset="0"/>
              <a:buChar char="•"/>
            </a:pPr>
            <a:r>
              <a:rPr lang="en-US" sz="1200" dirty="0">
                <a:solidFill>
                  <a:srgbClr val="428BCA"/>
                </a:solidFill>
                <a:latin typeface="Helvetica Neue"/>
                <a:hlinkClick r:id="rId11"/>
              </a:rPr>
              <a:t>3rd party registration</a:t>
            </a:r>
            <a:r>
              <a:rPr lang="en-US" sz="1200" dirty="0">
                <a:solidFill>
                  <a:srgbClr val="333333"/>
                </a:solidFill>
                <a:latin typeface="Helvetica Neue"/>
              </a:rPr>
              <a:t> - a 3rd party registers a service instance with the service registry</a:t>
            </a:r>
          </a:p>
          <a:p>
            <a:pPr>
              <a:buFont typeface="Arial" panose="020B0604020202020204" pitchFamily="34" charset="0"/>
              <a:buChar char="•"/>
            </a:pPr>
            <a:endParaRPr lang="en-US" sz="1200" dirty="0">
              <a:solidFill>
                <a:srgbClr val="333333"/>
              </a:solidFill>
              <a:latin typeface="Helvetica Neue"/>
            </a:endParaRPr>
          </a:p>
          <a:p>
            <a:r>
              <a:rPr lang="en-US" sz="1200" dirty="0">
                <a:solidFill>
                  <a:srgbClr val="333333"/>
                </a:solidFill>
                <a:latin typeface="Helvetica Neue"/>
              </a:rPr>
              <a:t>Reliability</a:t>
            </a:r>
          </a:p>
          <a:p>
            <a:r>
              <a:rPr lang="en-US" sz="1200" dirty="0">
                <a:solidFill>
                  <a:srgbClr val="333333"/>
                </a:solidFill>
                <a:latin typeface="Helvetica Neue"/>
              </a:rPr>
              <a:t>How to prevent a network or service failure from cascading to other services?</a:t>
            </a:r>
          </a:p>
          <a:p>
            <a:pPr>
              <a:buFont typeface="Arial" panose="020B0604020202020204" pitchFamily="34" charset="0"/>
              <a:buChar char="•"/>
            </a:pPr>
            <a:r>
              <a:rPr lang="en-US" sz="1200" dirty="0">
                <a:solidFill>
                  <a:srgbClr val="428BCA"/>
                </a:solidFill>
                <a:latin typeface="Helvetica Neue"/>
                <a:hlinkClick r:id="rId12"/>
              </a:rPr>
              <a:t>Circuit Breaker</a:t>
            </a:r>
            <a:r>
              <a:rPr lang="en-US" sz="1200" dirty="0">
                <a:solidFill>
                  <a:srgbClr val="333333"/>
                </a:solidFill>
                <a:latin typeface="Helvetica Neue"/>
              </a:rPr>
              <a:t> - invoke a remote service via a proxy that fails immediately when the failure rate of the remote call exceeds a threshold</a:t>
            </a:r>
          </a:p>
          <a:p>
            <a:pPr>
              <a:buFont typeface="Arial" panose="020B0604020202020204" pitchFamily="34" charset="0"/>
              <a:buChar char="•"/>
            </a:pPr>
            <a:endParaRPr lang="en-US" sz="1200" dirty="0">
              <a:solidFill>
                <a:srgbClr val="333333"/>
              </a:solidFill>
              <a:latin typeface="Helvetica Neue"/>
            </a:endParaRPr>
          </a:p>
          <a:p>
            <a:r>
              <a:rPr lang="en-US" sz="1200" dirty="0">
                <a:solidFill>
                  <a:srgbClr val="333333"/>
                </a:solidFill>
                <a:latin typeface="Helvetica Neue"/>
              </a:rPr>
              <a:t>Transactional messaging</a:t>
            </a:r>
          </a:p>
          <a:p>
            <a:r>
              <a:rPr lang="en-US" sz="1200" dirty="0">
                <a:solidFill>
                  <a:srgbClr val="333333"/>
                </a:solidFill>
                <a:latin typeface="Helvetica Neue"/>
              </a:rPr>
              <a:t>How to publish messages as part of a database transaction?</a:t>
            </a:r>
          </a:p>
          <a:p>
            <a:pPr>
              <a:buFont typeface="Arial" panose="020B0604020202020204" pitchFamily="34" charset="0"/>
              <a:buChar char="•"/>
            </a:pPr>
            <a:r>
              <a:rPr lang="en-US" sz="1200" dirty="0">
                <a:solidFill>
                  <a:srgbClr val="428BCA"/>
                </a:solidFill>
                <a:latin typeface="Helvetica Neue"/>
                <a:hlinkClick r:id="rId13"/>
              </a:rPr>
              <a:t>Transactional outbox</a:t>
            </a:r>
            <a:endParaRPr lang="en-US" sz="1200" dirty="0">
              <a:solidFill>
                <a:srgbClr val="333333"/>
              </a:solidFill>
              <a:latin typeface="Helvetica Neue"/>
            </a:endParaRPr>
          </a:p>
          <a:p>
            <a:pPr>
              <a:buFont typeface="Arial" panose="020B0604020202020204" pitchFamily="34" charset="0"/>
              <a:buChar char="•"/>
            </a:pPr>
            <a:r>
              <a:rPr lang="en-US" sz="1200" dirty="0">
                <a:solidFill>
                  <a:srgbClr val="428BCA"/>
                </a:solidFill>
                <a:latin typeface="Helvetica Neue"/>
                <a:hlinkClick r:id="rId14"/>
              </a:rPr>
              <a:t>Transaction log tailing</a:t>
            </a:r>
            <a:endParaRPr lang="en-US" sz="1200" dirty="0">
              <a:solidFill>
                <a:srgbClr val="333333"/>
              </a:solidFill>
              <a:latin typeface="Helvetica Neue"/>
            </a:endParaRPr>
          </a:p>
          <a:p>
            <a:pPr>
              <a:buFont typeface="Arial" panose="020B0604020202020204" pitchFamily="34" charset="0"/>
              <a:buChar char="•"/>
            </a:pPr>
            <a:r>
              <a:rPr lang="en-US" sz="1200" dirty="0">
                <a:solidFill>
                  <a:srgbClr val="428BCA"/>
                </a:solidFill>
                <a:latin typeface="Helvetica Neue"/>
                <a:hlinkClick r:id="rId15"/>
              </a:rPr>
              <a:t>Polling publisher</a:t>
            </a:r>
            <a:endParaRPr lang="en-US" sz="1200" dirty="0"/>
          </a:p>
        </p:txBody>
      </p:sp>
    </p:spTree>
    <p:extLst>
      <p:ext uri="{BB962C8B-B14F-4D97-AF65-F5344CB8AC3E}">
        <p14:creationId xmlns:p14="http://schemas.microsoft.com/office/powerpoint/2010/main" val="2961473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57338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 pattern language for </a:t>
            </a:r>
            <a:r>
              <a:rPr lang="en-US" b="1" dirty="0" smtClean="0"/>
              <a:t>Microservices</a:t>
            </a:r>
          </a:p>
          <a:p>
            <a:pPr algn="ctr"/>
            <a:endParaRPr lang="en-US" dirty="0"/>
          </a:p>
          <a:p>
            <a:pPr algn="ctr"/>
            <a:r>
              <a:rPr lang="en-US" sz="1400" dirty="0">
                <a:hlinkClick r:id="rId2"/>
              </a:rPr>
              <a:t>https://microservices.io/patterns/index.html</a:t>
            </a:r>
            <a:endParaRPr lang="en-US" sz="1400" dirty="0"/>
          </a:p>
        </p:txBody>
      </p:sp>
      <p:sp>
        <p:nvSpPr>
          <p:cNvPr id="4" name="Rectangle 3"/>
          <p:cNvSpPr/>
          <p:nvPr/>
        </p:nvSpPr>
        <p:spPr>
          <a:xfrm>
            <a:off x="2828110" y="149403"/>
            <a:ext cx="9013370" cy="6694140"/>
          </a:xfrm>
          <a:prstGeom prst="rect">
            <a:avLst/>
          </a:prstGeom>
        </p:spPr>
        <p:txBody>
          <a:bodyPr wrap="square">
            <a:spAutoFit/>
          </a:bodyPr>
          <a:lstStyle/>
          <a:p>
            <a:r>
              <a:rPr lang="en-US" sz="1100" b="1" dirty="0">
                <a:solidFill>
                  <a:srgbClr val="333333"/>
                </a:solidFill>
                <a:latin typeface="Helvetica Neue"/>
              </a:rPr>
              <a:t>Data management</a:t>
            </a:r>
          </a:p>
          <a:p>
            <a:r>
              <a:rPr lang="en-US" sz="1100" dirty="0">
                <a:solidFill>
                  <a:srgbClr val="333333"/>
                </a:solidFill>
                <a:latin typeface="Helvetica Neue"/>
              </a:rPr>
              <a:t>How to maintain data consistency and implement queries?</a:t>
            </a:r>
          </a:p>
          <a:p>
            <a:pPr>
              <a:buFont typeface="Arial" panose="020B0604020202020204" pitchFamily="34" charset="0"/>
              <a:buChar char="•"/>
            </a:pPr>
            <a:r>
              <a:rPr lang="en-US" sz="1100" dirty="0">
                <a:solidFill>
                  <a:srgbClr val="428BCA"/>
                </a:solidFill>
                <a:latin typeface="Helvetica Neue"/>
                <a:hlinkClick r:id="rId3"/>
              </a:rPr>
              <a:t>Database per Service</a:t>
            </a:r>
            <a:r>
              <a:rPr lang="en-US" sz="1100" dirty="0">
                <a:solidFill>
                  <a:srgbClr val="333333"/>
                </a:solidFill>
                <a:latin typeface="Helvetica Neue"/>
              </a:rPr>
              <a:t> - each service has its own private database</a:t>
            </a:r>
          </a:p>
          <a:p>
            <a:pPr>
              <a:buFont typeface="Arial" panose="020B0604020202020204" pitchFamily="34" charset="0"/>
              <a:buChar char="•"/>
            </a:pPr>
            <a:r>
              <a:rPr lang="en-US" sz="1100" dirty="0">
                <a:solidFill>
                  <a:srgbClr val="428BCA"/>
                </a:solidFill>
                <a:latin typeface="Helvetica Neue"/>
                <a:hlinkClick r:id="rId4"/>
              </a:rPr>
              <a:t>Shared database</a:t>
            </a:r>
            <a:r>
              <a:rPr lang="en-US" sz="1100" dirty="0">
                <a:solidFill>
                  <a:srgbClr val="333333"/>
                </a:solidFill>
                <a:latin typeface="Helvetica Neue"/>
              </a:rPr>
              <a:t> - services share a database</a:t>
            </a:r>
          </a:p>
          <a:p>
            <a:pPr>
              <a:buFont typeface="Arial" panose="020B0604020202020204" pitchFamily="34" charset="0"/>
              <a:buChar char="•"/>
            </a:pPr>
            <a:r>
              <a:rPr lang="en-US" sz="1100" dirty="0" err="1">
                <a:solidFill>
                  <a:srgbClr val="428BCA"/>
                </a:solidFill>
                <a:latin typeface="Helvetica Neue"/>
                <a:hlinkClick r:id="rId5"/>
              </a:rPr>
              <a:t>Saga</a:t>
            </a:r>
            <a:r>
              <a:rPr lang="en-US" sz="1100" dirty="0" err="1">
                <a:solidFill>
                  <a:srgbClr val="333333"/>
                </a:solidFill>
                <a:latin typeface="Helvetica Neue"/>
              </a:rPr>
              <a:t>new</a:t>
            </a:r>
            <a:r>
              <a:rPr lang="en-US" sz="1100" dirty="0">
                <a:solidFill>
                  <a:srgbClr val="333333"/>
                </a:solidFill>
                <a:latin typeface="Helvetica Neue"/>
              </a:rPr>
              <a:t> - use sagas, which a sequences of local transactions, to maintain data consistency across services</a:t>
            </a:r>
          </a:p>
          <a:p>
            <a:pPr>
              <a:buFont typeface="Arial" panose="020B0604020202020204" pitchFamily="34" charset="0"/>
              <a:buChar char="•"/>
            </a:pPr>
            <a:r>
              <a:rPr lang="en-US" sz="1100" dirty="0">
                <a:solidFill>
                  <a:srgbClr val="428BCA"/>
                </a:solidFill>
                <a:latin typeface="Helvetica Neue"/>
                <a:hlinkClick r:id="rId6"/>
              </a:rPr>
              <a:t>API </a:t>
            </a:r>
            <a:r>
              <a:rPr lang="en-US" sz="1100" dirty="0" err="1">
                <a:solidFill>
                  <a:srgbClr val="428BCA"/>
                </a:solidFill>
                <a:latin typeface="Helvetica Neue"/>
                <a:hlinkClick r:id="rId6"/>
              </a:rPr>
              <a:t>Composition</a:t>
            </a:r>
            <a:r>
              <a:rPr lang="en-US" sz="1100" dirty="0" err="1">
                <a:solidFill>
                  <a:srgbClr val="333333"/>
                </a:solidFill>
                <a:latin typeface="Helvetica Neue"/>
              </a:rPr>
              <a:t>new</a:t>
            </a:r>
            <a:r>
              <a:rPr lang="en-US" sz="1100" dirty="0">
                <a:solidFill>
                  <a:srgbClr val="333333"/>
                </a:solidFill>
                <a:latin typeface="Helvetica Neue"/>
              </a:rPr>
              <a:t> - implement queries by invoking the services that own the data and performing an in-memory join</a:t>
            </a:r>
          </a:p>
          <a:p>
            <a:pPr>
              <a:buFont typeface="Arial" panose="020B0604020202020204" pitchFamily="34" charset="0"/>
              <a:buChar char="•"/>
            </a:pPr>
            <a:r>
              <a:rPr lang="en-US" sz="1100" dirty="0">
                <a:solidFill>
                  <a:srgbClr val="428BCA"/>
                </a:solidFill>
                <a:latin typeface="Helvetica Neue"/>
                <a:hlinkClick r:id="rId7"/>
              </a:rPr>
              <a:t>CQRS</a:t>
            </a:r>
            <a:r>
              <a:rPr lang="en-US" sz="1100" dirty="0">
                <a:solidFill>
                  <a:srgbClr val="333333"/>
                </a:solidFill>
                <a:latin typeface="Helvetica Neue"/>
              </a:rPr>
              <a:t> - implement queries by maintaining one or more materialized views that can be efficiently queried</a:t>
            </a:r>
          </a:p>
          <a:p>
            <a:pPr>
              <a:buFont typeface="Arial" panose="020B0604020202020204" pitchFamily="34" charset="0"/>
              <a:buChar char="•"/>
            </a:pPr>
            <a:r>
              <a:rPr lang="en-US" sz="1100" dirty="0">
                <a:solidFill>
                  <a:srgbClr val="428BCA"/>
                </a:solidFill>
                <a:latin typeface="Helvetica Neue"/>
                <a:hlinkClick r:id="rId8"/>
              </a:rPr>
              <a:t>Event sourcing</a:t>
            </a:r>
            <a:r>
              <a:rPr lang="en-US" sz="1100" dirty="0">
                <a:solidFill>
                  <a:srgbClr val="333333"/>
                </a:solidFill>
                <a:latin typeface="Helvetica Neue"/>
              </a:rPr>
              <a:t> - persist aggregates as a sequence of events</a:t>
            </a:r>
          </a:p>
          <a:p>
            <a:pPr>
              <a:buFont typeface="Arial" panose="020B0604020202020204" pitchFamily="34" charset="0"/>
              <a:buChar char="•"/>
            </a:pPr>
            <a:endParaRPr lang="en-US" sz="1100" dirty="0">
              <a:solidFill>
                <a:srgbClr val="333333"/>
              </a:solidFill>
              <a:latin typeface="Helvetica Neue"/>
            </a:endParaRPr>
          </a:p>
          <a:p>
            <a:r>
              <a:rPr lang="en-US" sz="1100" b="1" dirty="0">
                <a:solidFill>
                  <a:srgbClr val="333333"/>
                </a:solidFill>
                <a:latin typeface="Helvetica Neue"/>
              </a:rPr>
              <a:t>Security</a:t>
            </a:r>
          </a:p>
          <a:p>
            <a:r>
              <a:rPr lang="en-US" sz="1100" dirty="0">
                <a:solidFill>
                  <a:srgbClr val="333333"/>
                </a:solidFill>
                <a:latin typeface="Helvetica Neue"/>
              </a:rPr>
              <a:t>How to communicate the identity of the requestor to the services that handle the request?</a:t>
            </a:r>
          </a:p>
          <a:p>
            <a:pPr>
              <a:buFont typeface="Arial" panose="020B0604020202020204" pitchFamily="34" charset="0"/>
              <a:buChar char="•"/>
            </a:pPr>
            <a:r>
              <a:rPr lang="en-US" sz="1100" dirty="0">
                <a:solidFill>
                  <a:srgbClr val="428BCA"/>
                </a:solidFill>
                <a:latin typeface="Helvetica Neue"/>
                <a:hlinkClick r:id="rId9"/>
              </a:rPr>
              <a:t>Access Token</a:t>
            </a:r>
            <a:r>
              <a:rPr lang="en-US" sz="1100" dirty="0">
                <a:solidFill>
                  <a:srgbClr val="333333"/>
                </a:solidFill>
                <a:latin typeface="Helvetica Neue"/>
              </a:rPr>
              <a:t> - a token that securely stores information about user that is exchanged between services</a:t>
            </a:r>
          </a:p>
          <a:p>
            <a:pPr>
              <a:buFont typeface="Arial" panose="020B0604020202020204" pitchFamily="34" charset="0"/>
              <a:buChar char="•"/>
            </a:pPr>
            <a:endParaRPr lang="en-US" sz="1100" dirty="0">
              <a:solidFill>
                <a:srgbClr val="333333"/>
              </a:solidFill>
              <a:latin typeface="Helvetica Neue"/>
            </a:endParaRPr>
          </a:p>
          <a:p>
            <a:r>
              <a:rPr lang="en-US" sz="1100" b="1" dirty="0">
                <a:solidFill>
                  <a:srgbClr val="333333"/>
                </a:solidFill>
                <a:latin typeface="Helvetica Neue"/>
              </a:rPr>
              <a:t>Testing</a:t>
            </a:r>
          </a:p>
          <a:p>
            <a:r>
              <a:rPr lang="en-US" sz="1100" dirty="0">
                <a:solidFill>
                  <a:srgbClr val="333333"/>
                </a:solidFill>
                <a:latin typeface="Helvetica Neue"/>
              </a:rPr>
              <a:t>How to make testing easier?</a:t>
            </a:r>
          </a:p>
          <a:p>
            <a:pPr>
              <a:buFont typeface="Arial" panose="020B0604020202020204" pitchFamily="34" charset="0"/>
              <a:buChar char="•"/>
            </a:pPr>
            <a:r>
              <a:rPr lang="en-US" sz="1100" dirty="0">
                <a:solidFill>
                  <a:srgbClr val="428BCA"/>
                </a:solidFill>
                <a:latin typeface="Helvetica Neue"/>
                <a:hlinkClick r:id="rId10"/>
              </a:rPr>
              <a:t>Consumer-driven contract test</a:t>
            </a:r>
            <a:r>
              <a:rPr lang="en-US" sz="1100" dirty="0">
                <a:solidFill>
                  <a:srgbClr val="333333"/>
                </a:solidFill>
                <a:latin typeface="Helvetica Neue"/>
              </a:rPr>
              <a:t> - a test suite for a service that is written by the developers of another service that consumes it</a:t>
            </a:r>
          </a:p>
          <a:p>
            <a:pPr>
              <a:buFont typeface="Arial" panose="020B0604020202020204" pitchFamily="34" charset="0"/>
              <a:buChar char="•"/>
            </a:pPr>
            <a:r>
              <a:rPr lang="en-US" sz="1100" dirty="0">
                <a:solidFill>
                  <a:srgbClr val="428BCA"/>
                </a:solidFill>
                <a:latin typeface="Helvetica Neue"/>
                <a:hlinkClick r:id="rId10"/>
              </a:rPr>
              <a:t>Consumer-side contract test</a:t>
            </a:r>
            <a:r>
              <a:rPr lang="en-US" sz="1100" dirty="0">
                <a:solidFill>
                  <a:srgbClr val="333333"/>
                </a:solidFill>
                <a:latin typeface="Helvetica Neue"/>
              </a:rPr>
              <a:t> - a test suite for a service client (e.g. another service) that verifies that it can communicate with the service</a:t>
            </a:r>
          </a:p>
          <a:p>
            <a:pPr>
              <a:buFont typeface="Arial" panose="020B0604020202020204" pitchFamily="34" charset="0"/>
              <a:buChar char="•"/>
            </a:pPr>
            <a:r>
              <a:rPr lang="en-US" sz="1100" dirty="0">
                <a:solidFill>
                  <a:srgbClr val="428BCA"/>
                </a:solidFill>
                <a:latin typeface="Helvetica Neue"/>
                <a:hlinkClick r:id="rId11"/>
              </a:rPr>
              <a:t>Service component </a:t>
            </a:r>
            <a:r>
              <a:rPr lang="en-US" sz="1100" dirty="0" err="1">
                <a:solidFill>
                  <a:srgbClr val="428BCA"/>
                </a:solidFill>
                <a:latin typeface="Helvetica Neue"/>
                <a:hlinkClick r:id="rId11"/>
              </a:rPr>
              <a:t>sest</a:t>
            </a:r>
            <a:r>
              <a:rPr lang="en-US" sz="1100" dirty="0">
                <a:solidFill>
                  <a:srgbClr val="333333"/>
                </a:solidFill>
                <a:latin typeface="Helvetica Neue"/>
              </a:rPr>
              <a:t> - a test suite that tests a service in isolation using test doubles for any services that it invokes</a:t>
            </a:r>
          </a:p>
          <a:p>
            <a:pPr>
              <a:buFont typeface="Arial" panose="020B0604020202020204" pitchFamily="34" charset="0"/>
              <a:buChar char="•"/>
            </a:pPr>
            <a:endParaRPr lang="en-US" sz="1100" dirty="0">
              <a:solidFill>
                <a:srgbClr val="333333"/>
              </a:solidFill>
              <a:latin typeface="Helvetica Neue"/>
            </a:endParaRPr>
          </a:p>
          <a:p>
            <a:r>
              <a:rPr lang="en-US" sz="1100" b="1" dirty="0">
                <a:solidFill>
                  <a:srgbClr val="333333"/>
                </a:solidFill>
                <a:latin typeface="Helvetica Neue"/>
              </a:rPr>
              <a:t>Observability</a:t>
            </a:r>
          </a:p>
          <a:p>
            <a:r>
              <a:rPr lang="en-US" sz="1100" dirty="0">
                <a:solidFill>
                  <a:srgbClr val="333333"/>
                </a:solidFill>
                <a:latin typeface="Helvetica Neue"/>
              </a:rPr>
              <a:t>How to understand the behavior of an application and troubleshoot problems?</a:t>
            </a:r>
          </a:p>
          <a:p>
            <a:pPr>
              <a:buFont typeface="Arial" panose="020B0604020202020204" pitchFamily="34" charset="0"/>
              <a:buChar char="•"/>
            </a:pPr>
            <a:r>
              <a:rPr lang="en-US" sz="1100" dirty="0">
                <a:solidFill>
                  <a:srgbClr val="428BCA"/>
                </a:solidFill>
                <a:latin typeface="Helvetica Neue"/>
                <a:hlinkClick r:id="rId12"/>
              </a:rPr>
              <a:t>Log aggregation</a:t>
            </a:r>
            <a:r>
              <a:rPr lang="en-US" sz="1100" dirty="0">
                <a:solidFill>
                  <a:srgbClr val="333333"/>
                </a:solidFill>
                <a:latin typeface="Helvetica Neue"/>
              </a:rPr>
              <a:t> - aggregate application logs</a:t>
            </a:r>
          </a:p>
          <a:p>
            <a:pPr>
              <a:buFont typeface="Arial" panose="020B0604020202020204" pitchFamily="34" charset="0"/>
              <a:buChar char="•"/>
            </a:pPr>
            <a:r>
              <a:rPr lang="en-US" sz="1100" dirty="0">
                <a:solidFill>
                  <a:srgbClr val="428BCA"/>
                </a:solidFill>
                <a:latin typeface="Helvetica Neue"/>
                <a:hlinkClick r:id="rId13"/>
              </a:rPr>
              <a:t>Application metrics</a:t>
            </a:r>
            <a:r>
              <a:rPr lang="en-US" sz="1100" dirty="0">
                <a:solidFill>
                  <a:srgbClr val="333333"/>
                </a:solidFill>
                <a:latin typeface="Helvetica Neue"/>
              </a:rPr>
              <a:t> - instrument a service’s code to gather statistics about operations</a:t>
            </a:r>
          </a:p>
          <a:p>
            <a:pPr>
              <a:buFont typeface="Arial" panose="020B0604020202020204" pitchFamily="34" charset="0"/>
              <a:buChar char="•"/>
            </a:pPr>
            <a:r>
              <a:rPr lang="en-US" sz="1100" dirty="0">
                <a:solidFill>
                  <a:srgbClr val="428BCA"/>
                </a:solidFill>
                <a:latin typeface="Helvetica Neue"/>
                <a:hlinkClick r:id="rId14"/>
              </a:rPr>
              <a:t>Audit logging</a:t>
            </a:r>
            <a:r>
              <a:rPr lang="en-US" sz="1100" dirty="0">
                <a:solidFill>
                  <a:srgbClr val="333333"/>
                </a:solidFill>
                <a:latin typeface="Helvetica Neue"/>
              </a:rPr>
              <a:t> - record user activity in a database</a:t>
            </a:r>
          </a:p>
          <a:p>
            <a:pPr>
              <a:buFont typeface="Arial" panose="020B0604020202020204" pitchFamily="34" charset="0"/>
              <a:buChar char="•"/>
            </a:pPr>
            <a:r>
              <a:rPr lang="en-US" sz="1100" dirty="0">
                <a:solidFill>
                  <a:srgbClr val="428BCA"/>
                </a:solidFill>
                <a:latin typeface="Helvetica Neue"/>
                <a:hlinkClick r:id="rId15"/>
              </a:rPr>
              <a:t>Distributed tracing</a:t>
            </a:r>
            <a:r>
              <a:rPr lang="en-US" sz="1100" dirty="0">
                <a:solidFill>
                  <a:srgbClr val="333333"/>
                </a:solidFill>
                <a:latin typeface="Helvetica Neue"/>
              </a:rPr>
              <a:t> - instrument services with code that assigns each external request an unique identifier that is passed between services. Record information (e.g. start time, end time) about the work (e.g. service requests) performed when handling the external request in a centralized service</a:t>
            </a:r>
          </a:p>
          <a:p>
            <a:pPr>
              <a:buFont typeface="Arial" panose="020B0604020202020204" pitchFamily="34" charset="0"/>
              <a:buChar char="•"/>
            </a:pPr>
            <a:r>
              <a:rPr lang="en-US" sz="1100" dirty="0">
                <a:solidFill>
                  <a:srgbClr val="428BCA"/>
                </a:solidFill>
                <a:latin typeface="Helvetica Neue"/>
                <a:hlinkClick r:id="rId16"/>
              </a:rPr>
              <a:t>Exception tracking</a:t>
            </a:r>
            <a:r>
              <a:rPr lang="en-US" sz="1100" dirty="0">
                <a:solidFill>
                  <a:srgbClr val="333333"/>
                </a:solidFill>
                <a:latin typeface="Helvetica Neue"/>
              </a:rPr>
              <a:t> - report all exceptions to a centralized exception tracking service that aggregates and tracks exceptions and notifies developers.</a:t>
            </a:r>
          </a:p>
          <a:p>
            <a:pPr>
              <a:buFont typeface="Arial" panose="020B0604020202020204" pitchFamily="34" charset="0"/>
              <a:buChar char="•"/>
            </a:pPr>
            <a:r>
              <a:rPr lang="en-US" sz="1100" dirty="0">
                <a:solidFill>
                  <a:srgbClr val="428BCA"/>
                </a:solidFill>
                <a:latin typeface="Helvetica Neue"/>
                <a:hlinkClick r:id="rId17"/>
              </a:rPr>
              <a:t>Health check API</a:t>
            </a:r>
            <a:r>
              <a:rPr lang="en-US" sz="1100" dirty="0">
                <a:solidFill>
                  <a:srgbClr val="333333"/>
                </a:solidFill>
                <a:latin typeface="Helvetica Neue"/>
              </a:rPr>
              <a:t> - service API (e.g. HTTP endpoint) that returns the health of the service and can be pinged, for example, by a monitoring service</a:t>
            </a:r>
          </a:p>
          <a:p>
            <a:pPr>
              <a:buFont typeface="Arial" panose="020B0604020202020204" pitchFamily="34" charset="0"/>
              <a:buChar char="•"/>
            </a:pPr>
            <a:r>
              <a:rPr lang="en-US" sz="1100" dirty="0">
                <a:solidFill>
                  <a:srgbClr val="428BCA"/>
                </a:solidFill>
                <a:latin typeface="Helvetica Neue"/>
                <a:hlinkClick r:id="rId18"/>
              </a:rPr>
              <a:t>Log deployments and </a:t>
            </a:r>
            <a:r>
              <a:rPr lang="en-US" sz="1100" dirty="0" err="1">
                <a:solidFill>
                  <a:srgbClr val="428BCA"/>
                </a:solidFill>
                <a:latin typeface="Helvetica Neue"/>
                <a:hlinkClick r:id="rId18"/>
              </a:rPr>
              <a:t>changes</a:t>
            </a:r>
            <a:r>
              <a:rPr lang="en-US" sz="1100" dirty="0" err="1">
                <a:solidFill>
                  <a:srgbClr val="333333"/>
                </a:solidFill>
                <a:latin typeface="Helvetica Neue"/>
              </a:rPr>
              <a:t>new</a:t>
            </a:r>
            <a:endParaRPr lang="en-US" sz="1100" dirty="0">
              <a:solidFill>
                <a:srgbClr val="333333"/>
              </a:solidFill>
              <a:latin typeface="Helvetica Neue"/>
            </a:endParaRPr>
          </a:p>
          <a:p>
            <a:pPr>
              <a:buFont typeface="Arial" panose="020B0604020202020204" pitchFamily="34" charset="0"/>
              <a:buChar char="•"/>
            </a:pPr>
            <a:endParaRPr lang="en-US" sz="1100" dirty="0">
              <a:solidFill>
                <a:srgbClr val="333333"/>
              </a:solidFill>
              <a:latin typeface="Helvetica Neue"/>
            </a:endParaRPr>
          </a:p>
          <a:p>
            <a:r>
              <a:rPr lang="en-US" sz="1100" b="1" dirty="0">
                <a:solidFill>
                  <a:srgbClr val="333333"/>
                </a:solidFill>
                <a:latin typeface="Helvetica Neue"/>
              </a:rPr>
              <a:t>UI patterns</a:t>
            </a:r>
          </a:p>
          <a:p>
            <a:r>
              <a:rPr lang="en-US" sz="1100" dirty="0">
                <a:solidFill>
                  <a:srgbClr val="333333"/>
                </a:solidFill>
                <a:latin typeface="Helvetica Neue"/>
              </a:rPr>
              <a:t>How to implement a UI screen or page that displays data from multiple services?</a:t>
            </a:r>
          </a:p>
          <a:p>
            <a:pPr>
              <a:buFont typeface="Arial" panose="020B0604020202020204" pitchFamily="34" charset="0"/>
              <a:buChar char="•"/>
            </a:pPr>
            <a:r>
              <a:rPr lang="en-US" sz="1100" dirty="0">
                <a:solidFill>
                  <a:srgbClr val="428BCA"/>
                </a:solidFill>
                <a:latin typeface="Helvetica Neue"/>
                <a:hlinkClick r:id="rId19"/>
              </a:rPr>
              <a:t>Server-side page fragment composition</a:t>
            </a:r>
            <a:r>
              <a:rPr lang="en-US" sz="1100" dirty="0">
                <a:solidFill>
                  <a:srgbClr val="333333"/>
                </a:solidFill>
                <a:latin typeface="Helvetica Neue"/>
              </a:rPr>
              <a:t> - build a webpage on the server by composing HTML fragments generated by multiple, business capability/subdomain-specific web applications</a:t>
            </a:r>
          </a:p>
          <a:p>
            <a:pPr>
              <a:buFont typeface="Arial" panose="020B0604020202020204" pitchFamily="34" charset="0"/>
              <a:buChar char="•"/>
            </a:pPr>
            <a:r>
              <a:rPr lang="en-US" sz="1100" dirty="0">
                <a:solidFill>
                  <a:srgbClr val="428BCA"/>
                </a:solidFill>
                <a:latin typeface="Helvetica Neue"/>
                <a:hlinkClick r:id="rId20"/>
              </a:rPr>
              <a:t>Client-side UI composition</a:t>
            </a:r>
            <a:r>
              <a:rPr lang="en-US" sz="1100" dirty="0">
                <a:solidFill>
                  <a:srgbClr val="333333"/>
                </a:solidFill>
                <a:latin typeface="Helvetica Neue"/>
              </a:rPr>
              <a:t> - Build a UI on the client by composing UI fragments rendered by multiple, business capability/subdomain-specific UI components</a:t>
            </a:r>
            <a:endParaRPr lang="en-US" sz="1100" dirty="0"/>
          </a:p>
        </p:txBody>
      </p:sp>
    </p:spTree>
    <p:extLst>
      <p:ext uri="{BB962C8B-B14F-4D97-AF65-F5344CB8AC3E}">
        <p14:creationId xmlns:p14="http://schemas.microsoft.com/office/powerpoint/2010/main" val="1146029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1813" y="1316222"/>
            <a:ext cx="2304633" cy="2893100"/>
          </a:xfrm>
          <a:prstGeom prst="rect">
            <a:avLst/>
          </a:prstGeom>
        </p:spPr>
        <p:txBody>
          <a:bodyPr wrap="square">
            <a:spAutoFit/>
          </a:bodyPr>
          <a:lstStyle/>
          <a:p>
            <a:r>
              <a:rPr lang="en-US" sz="2000" b="1" dirty="0">
                <a:latin typeface="Segoe UI" panose="020B0502040204020203" pitchFamily="34" charset="0"/>
              </a:rPr>
              <a:t>Azure Architecture </a:t>
            </a:r>
            <a:r>
              <a:rPr lang="en-US" sz="2000" b="1" dirty="0" smtClean="0">
                <a:latin typeface="Segoe UI" panose="020B0502040204020203" pitchFamily="34" charset="0"/>
              </a:rPr>
              <a:t>Center</a:t>
            </a:r>
          </a:p>
          <a:p>
            <a:endParaRPr lang="en-US" sz="2000" b="1" dirty="0">
              <a:latin typeface="Segoe UI" panose="020B0502040204020203" pitchFamily="34" charset="0"/>
            </a:endParaRPr>
          </a:p>
          <a:p>
            <a:r>
              <a:rPr lang="en-US" b="1" dirty="0"/>
              <a:t>T</a:t>
            </a:r>
            <a:r>
              <a:rPr lang="en-US" b="1" dirty="0" smtClean="0"/>
              <a:t>elehealth </a:t>
            </a:r>
            <a:r>
              <a:rPr lang="en-US" b="1" dirty="0"/>
              <a:t>S</a:t>
            </a:r>
            <a:r>
              <a:rPr lang="en-US" b="1" dirty="0" smtClean="0"/>
              <a:t>ystem</a:t>
            </a:r>
            <a:r>
              <a:rPr lang="en-US" b="1" dirty="0"/>
              <a:t> </a:t>
            </a:r>
          </a:p>
          <a:p>
            <a:endParaRPr lang="en-US" sz="1100" dirty="0" smtClean="0">
              <a:solidFill>
                <a:schemeClr val="bg1"/>
              </a:solidFill>
            </a:endParaRPr>
          </a:p>
          <a:p>
            <a:endParaRPr lang="en-US" sz="1100" dirty="0">
              <a:solidFill>
                <a:schemeClr val="bg1"/>
              </a:solidFill>
            </a:endParaRPr>
          </a:p>
          <a:p>
            <a:r>
              <a:rPr lang="en-US" sz="1100" dirty="0">
                <a:hlinkClick r:id="rId2"/>
              </a:rPr>
              <a:t>https://docs.microsoft.com/en-us/azure/architecture/example-scenario/apps/telehealth-system</a:t>
            </a:r>
            <a:endParaRPr lang="en-US" dirty="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087" y="293429"/>
            <a:ext cx="8098010" cy="6176949"/>
          </a:xfrm>
          <a:prstGeom prst="rect">
            <a:avLst/>
          </a:prstGeom>
        </p:spPr>
      </p:pic>
    </p:spTree>
    <p:extLst>
      <p:ext uri="{BB962C8B-B14F-4D97-AF65-F5344CB8AC3E}">
        <p14:creationId xmlns:p14="http://schemas.microsoft.com/office/powerpoint/2010/main" val="4102464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5206" y="2459504"/>
            <a:ext cx="2304633" cy="1938992"/>
          </a:xfrm>
          <a:prstGeom prst="rect">
            <a:avLst/>
          </a:prstGeom>
        </p:spPr>
        <p:txBody>
          <a:bodyPr wrap="square">
            <a:spAutoFit/>
          </a:bodyPr>
          <a:lstStyle/>
          <a:p>
            <a:pPr algn="ctr"/>
            <a:r>
              <a:rPr lang="en-US" sz="2000" b="1" dirty="0" err="1" smtClean="0">
                <a:latin typeface="Segoe UI" panose="020B0502040204020203" pitchFamily="34" charset="0"/>
              </a:rPr>
              <a:t>Serverless</a:t>
            </a:r>
            <a:endParaRPr lang="en-US" sz="2000" b="1" dirty="0" smtClean="0">
              <a:latin typeface="Segoe UI" panose="020B0502040204020203" pitchFamily="34" charset="0"/>
            </a:endParaRPr>
          </a:p>
          <a:p>
            <a:pPr algn="ctr"/>
            <a:endParaRPr lang="en-US" sz="2000" b="1" dirty="0">
              <a:latin typeface="Segoe UI" panose="020B0502040204020203" pitchFamily="34" charset="0"/>
            </a:endParaRPr>
          </a:p>
          <a:p>
            <a:pPr algn="ctr"/>
            <a:r>
              <a:rPr lang="en-US" sz="1200" dirty="0">
                <a:solidFill>
                  <a:schemeClr val="tx1">
                    <a:lumMod val="50000"/>
                  </a:schemeClr>
                </a:solidFill>
                <a:latin typeface="Segoe UI" panose="020B0502040204020203" pitchFamily="34" charset="0"/>
              </a:rPr>
              <a:t>https://martinfowler.com/articles/serverless.html</a:t>
            </a:r>
            <a:endParaRPr lang="en-US" sz="1200" dirty="0" smtClean="0">
              <a:solidFill>
                <a:schemeClr val="tx1">
                  <a:lumMod val="50000"/>
                </a:schemeClr>
              </a:solidFill>
              <a:latin typeface="Segoe UI" panose="020B0502040204020203" pitchFamily="34" charset="0"/>
            </a:endParaRPr>
          </a:p>
          <a:p>
            <a:endParaRPr lang="en-US" sz="2000" b="1" dirty="0">
              <a:solidFill>
                <a:schemeClr val="bg1"/>
              </a:solidFill>
              <a:latin typeface="Segoe UI" panose="020B0502040204020203" pitchFamily="34" charset="0"/>
            </a:endParaRPr>
          </a:p>
          <a:p>
            <a:endParaRPr lang="en-US" dirty="0">
              <a:solidFill>
                <a:schemeClr val="bg1"/>
              </a:solidFill>
            </a:endParaRPr>
          </a:p>
          <a:p>
            <a:endParaRPr lang="en-US" dirty="0">
              <a:solidFill>
                <a:schemeClr val="bg1"/>
              </a:solidFill>
            </a:endParaRPr>
          </a:p>
        </p:txBody>
      </p:sp>
      <p:sp>
        <p:nvSpPr>
          <p:cNvPr id="3" name="Rectangle 2"/>
          <p:cNvSpPr/>
          <p:nvPr/>
        </p:nvSpPr>
        <p:spPr>
          <a:xfrm>
            <a:off x="3315787" y="5272928"/>
            <a:ext cx="8035835" cy="861774"/>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bg1"/>
                </a:solidFill>
                <a:latin typeface="Lato"/>
              </a:rPr>
              <a:t>AWS: </a:t>
            </a:r>
            <a:r>
              <a:rPr lang="en-US" sz="1600" dirty="0">
                <a:solidFill>
                  <a:schemeClr val="bg1"/>
                </a:solidFill>
                <a:latin typeface="Lato"/>
                <a:hlinkClick r:id="rId2"/>
              </a:rPr>
              <a:t>AWS </a:t>
            </a:r>
            <a:r>
              <a:rPr lang="en-US" sz="1600" dirty="0" smtClean="0">
                <a:solidFill>
                  <a:schemeClr val="bg1"/>
                </a:solidFill>
                <a:latin typeface="Lato"/>
                <a:hlinkClick r:id="rId2"/>
              </a:rPr>
              <a:t>Lambda</a:t>
            </a:r>
            <a:endParaRPr lang="en-US" sz="1600" dirty="0" smtClean="0">
              <a:solidFill>
                <a:schemeClr val="bg1"/>
              </a:solidFill>
              <a:latin typeface="Lato"/>
            </a:endParaRPr>
          </a:p>
          <a:p>
            <a:pPr marL="285750" indent="-285750">
              <a:buFont typeface="Arial" panose="020B0604020202020204" pitchFamily="34" charset="0"/>
              <a:buChar char="•"/>
            </a:pPr>
            <a:r>
              <a:rPr lang="en-US" sz="1600" dirty="0" smtClean="0">
                <a:solidFill>
                  <a:schemeClr val="bg1"/>
                </a:solidFill>
                <a:latin typeface="Lato"/>
              </a:rPr>
              <a:t>Microsoft </a:t>
            </a:r>
            <a:r>
              <a:rPr lang="en-US" sz="1600" dirty="0">
                <a:solidFill>
                  <a:schemeClr val="bg1"/>
                </a:solidFill>
                <a:latin typeface="Lato"/>
              </a:rPr>
              <a:t>Azure: </a:t>
            </a:r>
            <a:r>
              <a:rPr lang="en-US" sz="1600" dirty="0">
                <a:solidFill>
                  <a:schemeClr val="bg1"/>
                </a:solidFill>
                <a:latin typeface="Lato"/>
                <a:hlinkClick r:id="rId3"/>
              </a:rPr>
              <a:t>Azure </a:t>
            </a:r>
            <a:r>
              <a:rPr lang="en-US" sz="1600" dirty="0" smtClean="0">
                <a:solidFill>
                  <a:schemeClr val="bg1"/>
                </a:solidFill>
                <a:latin typeface="Lato"/>
                <a:hlinkClick r:id="rId3"/>
              </a:rPr>
              <a:t>Functions</a:t>
            </a:r>
            <a:endParaRPr lang="en-US" sz="1600" dirty="0" smtClean="0">
              <a:solidFill>
                <a:schemeClr val="bg1"/>
              </a:solidFill>
              <a:latin typeface="Lato"/>
            </a:endParaRPr>
          </a:p>
          <a:p>
            <a:pPr marL="285750" indent="-285750">
              <a:buFont typeface="Arial" panose="020B0604020202020204" pitchFamily="34" charset="0"/>
              <a:buChar char="•"/>
            </a:pPr>
            <a:r>
              <a:rPr lang="en-US" sz="1600" dirty="0" smtClean="0">
                <a:solidFill>
                  <a:schemeClr val="bg1"/>
                </a:solidFill>
                <a:latin typeface="Lato"/>
              </a:rPr>
              <a:t>Google </a:t>
            </a:r>
            <a:r>
              <a:rPr lang="en-US" sz="1600" dirty="0">
                <a:solidFill>
                  <a:schemeClr val="bg1"/>
                </a:solidFill>
                <a:latin typeface="Lato"/>
              </a:rPr>
              <a:t>Cloud: </a:t>
            </a:r>
            <a:r>
              <a:rPr lang="en-US" sz="1600" dirty="0">
                <a:solidFill>
                  <a:schemeClr val="bg1"/>
                </a:solidFill>
                <a:latin typeface="Lato"/>
                <a:hlinkClick r:id="rId4"/>
              </a:rPr>
              <a:t>Cloud Functions</a:t>
            </a:r>
            <a:endParaRPr lang="en-US" sz="1600" b="0" i="0" u="none" strike="noStrike" dirty="0">
              <a:solidFill>
                <a:schemeClr val="bg1"/>
              </a:solidFill>
              <a:effectLst/>
              <a:latin typeface="Lato"/>
            </a:endParaRPr>
          </a:p>
        </p:txBody>
      </p:sp>
      <p:sp>
        <p:nvSpPr>
          <p:cNvPr id="6" name="Rectangle 5"/>
          <p:cNvSpPr/>
          <p:nvPr/>
        </p:nvSpPr>
        <p:spPr>
          <a:xfrm>
            <a:off x="3315788" y="488372"/>
            <a:ext cx="8107680" cy="4524315"/>
          </a:xfrm>
          <a:prstGeom prst="rect">
            <a:avLst/>
          </a:prstGeom>
        </p:spPr>
        <p:txBody>
          <a:bodyPr wrap="square">
            <a:spAutoFit/>
          </a:bodyPr>
          <a:lstStyle/>
          <a:p>
            <a:pPr algn="just"/>
            <a:r>
              <a:rPr lang="en-US" sz="1600" dirty="0" err="1">
                <a:solidFill>
                  <a:srgbClr val="383736"/>
                </a:solidFill>
                <a:latin typeface="Lato"/>
              </a:rPr>
              <a:t>Serverless</a:t>
            </a:r>
            <a:r>
              <a:rPr lang="en-US" sz="1600" dirty="0">
                <a:solidFill>
                  <a:srgbClr val="383736"/>
                </a:solidFill>
                <a:latin typeface="Lato"/>
              </a:rPr>
              <a:t> architectures are application designs that incorporate third-party “Backend as a Service” (</a:t>
            </a:r>
            <a:r>
              <a:rPr lang="en-US" sz="1600" dirty="0" err="1">
                <a:solidFill>
                  <a:srgbClr val="383736"/>
                </a:solidFill>
                <a:latin typeface="Lato"/>
              </a:rPr>
              <a:t>BaaS</a:t>
            </a:r>
            <a:r>
              <a:rPr lang="en-US" sz="1600" dirty="0">
                <a:solidFill>
                  <a:srgbClr val="383736"/>
                </a:solidFill>
                <a:latin typeface="Lato"/>
              </a:rPr>
              <a:t>) services, and/or that include custom code run in managed, ephemeral containers on a “Functions as a Service” (</a:t>
            </a:r>
            <a:r>
              <a:rPr lang="en-US" sz="1600" dirty="0" err="1">
                <a:solidFill>
                  <a:srgbClr val="383736"/>
                </a:solidFill>
                <a:latin typeface="Lato"/>
              </a:rPr>
              <a:t>FaaS</a:t>
            </a:r>
            <a:r>
              <a:rPr lang="en-US" sz="1600" dirty="0">
                <a:solidFill>
                  <a:srgbClr val="383736"/>
                </a:solidFill>
                <a:latin typeface="Lato"/>
              </a:rPr>
              <a:t>) platform. By using these ideas, and related ones like single-page applications, such architectures remove much of the need for a traditional always-on server component. </a:t>
            </a:r>
            <a:r>
              <a:rPr lang="en-US" sz="1600" dirty="0" err="1">
                <a:solidFill>
                  <a:srgbClr val="383736"/>
                </a:solidFill>
                <a:latin typeface="Lato"/>
              </a:rPr>
              <a:t>Serverless</a:t>
            </a:r>
            <a:r>
              <a:rPr lang="en-US" sz="1600" dirty="0">
                <a:solidFill>
                  <a:srgbClr val="383736"/>
                </a:solidFill>
                <a:latin typeface="Lato"/>
              </a:rPr>
              <a:t> architectures may benefit from significantly reduced operational cost, complexity, and engineering lead time, at a cost of increased reliance on vendor dependencies and comparatively immature supporting services</a:t>
            </a:r>
            <a:r>
              <a:rPr lang="en-US" sz="1600" dirty="0" smtClean="0">
                <a:solidFill>
                  <a:srgbClr val="383736"/>
                </a:solidFill>
                <a:latin typeface="Lato"/>
              </a:rPr>
              <a:t>.</a:t>
            </a:r>
          </a:p>
          <a:p>
            <a:pPr algn="just"/>
            <a:endParaRPr lang="en-US" sz="1600" dirty="0">
              <a:solidFill>
                <a:srgbClr val="383736"/>
              </a:solidFill>
              <a:latin typeface="Lato"/>
            </a:endParaRPr>
          </a:p>
          <a:p>
            <a:pPr algn="just"/>
            <a:r>
              <a:rPr lang="en-US" sz="1600" dirty="0" err="1" smtClean="0">
                <a:solidFill>
                  <a:srgbClr val="383736"/>
                </a:solidFill>
                <a:latin typeface="Lato"/>
              </a:rPr>
              <a:t>Serverless</a:t>
            </a:r>
            <a:r>
              <a:rPr lang="en-US" sz="1600" dirty="0" smtClean="0">
                <a:solidFill>
                  <a:srgbClr val="383736"/>
                </a:solidFill>
                <a:latin typeface="Lato"/>
              </a:rPr>
              <a:t> </a:t>
            </a:r>
            <a:r>
              <a:rPr lang="en-US" sz="1600" dirty="0">
                <a:solidFill>
                  <a:srgbClr val="383736"/>
                </a:solidFill>
                <a:latin typeface="Lato"/>
              </a:rPr>
              <a:t>computing (or </a:t>
            </a:r>
            <a:r>
              <a:rPr lang="en-US" sz="1600" dirty="0" err="1">
                <a:solidFill>
                  <a:srgbClr val="383736"/>
                </a:solidFill>
                <a:latin typeface="Lato"/>
              </a:rPr>
              <a:t>serverless</a:t>
            </a:r>
            <a:r>
              <a:rPr lang="en-US" sz="1600" dirty="0">
                <a:solidFill>
                  <a:srgbClr val="383736"/>
                </a:solidFill>
                <a:latin typeface="Lato"/>
              </a:rPr>
              <a:t> for short), is an execution model where the cloud provider (AWS, Azure, or Google Cloud) is responsible for executing a piece of code by dynamically allocating the resources. And only charging for the amount of resources used to run the code. </a:t>
            </a:r>
            <a:r>
              <a:rPr lang="en-US" sz="1600" u="sng" dirty="0">
                <a:solidFill>
                  <a:schemeClr val="bg1"/>
                </a:solidFill>
                <a:latin typeface="Lato"/>
              </a:rPr>
              <a:t>The code is typically run inside stateless containers that can be triggered by a variety of events including http requests, database events, queuing services, monitoring alerts, file uploads, scheduled events (</a:t>
            </a:r>
            <a:r>
              <a:rPr lang="en-US" sz="1600" u="sng" dirty="0" err="1">
                <a:solidFill>
                  <a:schemeClr val="bg1"/>
                </a:solidFill>
                <a:latin typeface="Lato"/>
              </a:rPr>
              <a:t>cron</a:t>
            </a:r>
            <a:r>
              <a:rPr lang="en-US" sz="1600" u="sng" dirty="0">
                <a:solidFill>
                  <a:schemeClr val="bg1"/>
                </a:solidFill>
                <a:latin typeface="Lato"/>
              </a:rPr>
              <a:t> jobs), etc</a:t>
            </a:r>
            <a:r>
              <a:rPr lang="en-US" sz="1600" dirty="0">
                <a:solidFill>
                  <a:srgbClr val="383736"/>
                </a:solidFill>
                <a:latin typeface="Lato"/>
              </a:rPr>
              <a:t>. The code that is sent to the cloud provider for execution is usually in the form of a function. Hence </a:t>
            </a:r>
            <a:r>
              <a:rPr lang="en-US" sz="1600" dirty="0" err="1">
                <a:solidFill>
                  <a:srgbClr val="383736"/>
                </a:solidFill>
                <a:latin typeface="Lato"/>
              </a:rPr>
              <a:t>serverless</a:t>
            </a:r>
            <a:r>
              <a:rPr lang="en-US" sz="1600" dirty="0">
                <a:solidFill>
                  <a:srgbClr val="383736"/>
                </a:solidFill>
                <a:latin typeface="Lato"/>
              </a:rPr>
              <a:t> is sometimes referred to as </a:t>
            </a:r>
            <a:r>
              <a:rPr lang="en-US" sz="1600" i="1" dirty="0">
                <a:solidFill>
                  <a:srgbClr val="383736"/>
                </a:solidFill>
                <a:latin typeface="Lato"/>
              </a:rPr>
              <a:t>“Functions as a Service”</a:t>
            </a:r>
            <a:r>
              <a:rPr lang="en-US" sz="1600" dirty="0">
                <a:solidFill>
                  <a:srgbClr val="383736"/>
                </a:solidFill>
                <a:latin typeface="Lato"/>
              </a:rPr>
              <a:t> or </a:t>
            </a:r>
            <a:r>
              <a:rPr lang="en-US" sz="1600" i="1" dirty="0">
                <a:solidFill>
                  <a:srgbClr val="383736"/>
                </a:solidFill>
                <a:latin typeface="Lato"/>
              </a:rPr>
              <a:t>“</a:t>
            </a:r>
            <a:r>
              <a:rPr lang="en-US" sz="1600" i="1" dirty="0" err="1">
                <a:solidFill>
                  <a:srgbClr val="383736"/>
                </a:solidFill>
                <a:latin typeface="Lato"/>
              </a:rPr>
              <a:t>FaaS</a:t>
            </a:r>
            <a:r>
              <a:rPr lang="en-US" sz="1600" i="1" dirty="0">
                <a:solidFill>
                  <a:srgbClr val="383736"/>
                </a:solidFill>
                <a:latin typeface="Lato"/>
              </a:rPr>
              <a:t>”</a:t>
            </a:r>
            <a:r>
              <a:rPr lang="en-US" sz="1600" dirty="0">
                <a:solidFill>
                  <a:srgbClr val="383736"/>
                </a:solidFill>
                <a:latin typeface="Lato"/>
              </a:rPr>
              <a:t>. Following are the </a:t>
            </a:r>
            <a:r>
              <a:rPr lang="en-US" sz="1600" dirty="0" err="1">
                <a:solidFill>
                  <a:srgbClr val="383736"/>
                </a:solidFill>
                <a:latin typeface="Lato"/>
              </a:rPr>
              <a:t>FaaS</a:t>
            </a:r>
            <a:r>
              <a:rPr lang="en-US" sz="1600" dirty="0">
                <a:solidFill>
                  <a:srgbClr val="383736"/>
                </a:solidFill>
                <a:latin typeface="Lato"/>
              </a:rPr>
              <a:t> offerings of the major cloud providers:</a:t>
            </a:r>
            <a:endParaRPr lang="en-US" sz="1600" dirty="0"/>
          </a:p>
        </p:txBody>
      </p:sp>
    </p:spTree>
    <p:extLst>
      <p:ext uri="{BB962C8B-B14F-4D97-AF65-F5344CB8AC3E}">
        <p14:creationId xmlns:p14="http://schemas.microsoft.com/office/powerpoint/2010/main" val="1577248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5206" y="2119588"/>
            <a:ext cx="2304633" cy="1631216"/>
          </a:xfrm>
          <a:prstGeom prst="rect">
            <a:avLst/>
          </a:prstGeom>
        </p:spPr>
        <p:txBody>
          <a:bodyPr wrap="square">
            <a:spAutoFit/>
          </a:bodyPr>
          <a:lstStyle/>
          <a:p>
            <a:pPr algn="ctr"/>
            <a:r>
              <a:rPr lang="en-US" sz="2000" b="1" dirty="0" err="1" smtClean="0">
                <a:latin typeface="Segoe UI" panose="020B0502040204020203" pitchFamily="34" charset="0"/>
              </a:rPr>
              <a:t>Serverless</a:t>
            </a:r>
            <a:endParaRPr lang="en-US" sz="2000" b="1" dirty="0" smtClean="0">
              <a:latin typeface="Segoe UI" panose="020B0502040204020203" pitchFamily="34" charset="0"/>
            </a:endParaRPr>
          </a:p>
          <a:p>
            <a:pPr algn="ctr"/>
            <a:endParaRPr lang="en-US" sz="2000" b="1" dirty="0">
              <a:latin typeface="Segoe UI" panose="020B0502040204020203" pitchFamily="34" charset="0"/>
            </a:endParaRPr>
          </a:p>
          <a:p>
            <a:pPr algn="ctr"/>
            <a:r>
              <a:rPr lang="en-US" sz="1200" dirty="0">
                <a:hlinkClick r:id="rId2"/>
              </a:rPr>
              <a:t>https://specify.io/concepts/serverless-baas-faas</a:t>
            </a:r>
            <a:endParaRPr lang="en-US" sz="2000" b="1" dirty="0">
              <a:solidFill>
                <a:schemeClr val="bg1"/>
              </a:solidFill>
              <a:latin typeface="Segoe UI" panose="020B0502040204020203" pitchFamily="34" charset="0"/>
            </a:endParaRPr>
          </a:p>
          <a:p>
            <a:endParaRPr lang="en-US" dirty="0">
              <a:solidFill>
                <a:schemeClr val="bg1"/>
              </a:solidFill>
            </a:endParaRPr>
          </a:p>
          <a:p>
            <a:endParaRPr lang="en-US" dirty="0">
              <a:solidFill>
                <a:schemeClr val="bg1"/>
              </a:solidFill>
            </a:endParaRPr>
          </a:p>
        </p:txBody>
      </p:sp>
      <p:pic>
        <p:nvPicPr>
          <p:cNvPr id="14338" name="Picture 2" descr="Degree of Automation when using Serverl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369" y="1020307"/>
            <a:ext cx="6774271" cy="491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080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5206" y="2119588"/>
            <a:ext cx="2304633" cy="1631216"/>
          </a:xfrm>
          <a:prstGeom prst="rect">
            <a:avLst/>
          </a:prstGeom>
        </p:spPr>
        <p:txBody>
          <a:bodyPr wrap="square">
            <a:spAutoFit/>
          </a:bodyPr>
          <a:lstStyle/>
          <a:p>
            <a:pPr algn="ctr"/>
            <a:r>
              <a:rPr lang="en-US" sz="2000" b="1" dirty="0" err="1" smtClean="0">
                <a:latin typeface="Segoe UI" panose="020B0502040204020203" pitchFamily="34" charset="0"/>
              </a:rPr>
              <a:t>Serverless</a:t>
            </a:r>
            <a:endParaRPr lang="en-US" sz="2000" b="1" dirty="0" smtClean="0">
              <a:latin typeface="Segoe UI" panose="020B0502040204020203" pitchFamily="34" charset="0"/>
            </a:endParaRPr>
          </a:p>
          <a:p>
            <a:pPr algn="ctr"/>
            <a:endParaRPr lang="en-US" sz="2000" b="1" dirty="0">
              <a:latin typeface="Segoe UI" panose="020B0502040204020203" pitchFamily="34" charset="0"/>
            </a:endParaRPr>
          </a:p>
          <a:p>
            <a:pPr algn="ctr"/>
            <a:r>
              <a:rPr lang="en-US" sz="1200" dirty="0">
                <a:hlinkClick r:id="rId2"/>
              </a:rPr>
              <a:t>https://specify.io/concepts/serverless-baas-faas</a:t>
            </a:r>
            <a:endParaRPr lang="en-US" sz="2000" b="1" dirty="0">
              <a:solidFill>
                <a:schemeClr val="bg1"/>
              </a:solidFill>
              <a:latin typeface="Segoe UI" panose="020B0502040204020203" pitchFamily="34" charset="0"/>
            </a:endParaRPr>
          </a:p>
          <a:p>
            <a:endParaRPr lang="en-US" dirty="0">
              <a:solidFill>
                <a:schemeClr val="bg1"/>
              </a:solidFill>
            </a:endParaRPr>
          </a:p>
          <a:p>
            <a:endParaRPr lang="en-US" dirty="0">
              <a:solidFill>
                <a:schemeClr val="bg1"/>
              </a:solidFill>
            </a:endParaRPr>
          </a:p>
        </p:txBody>
      </p:sp>
      <p:pic>
        <p:nvPicPr>
          <p:cNvPr id="20482" name="Picture 2" descr="https://www.altexsoft.com/media/2018/03/monoli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205" y="1850117"/>
            <a:ext cx="6642759" cy="358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969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5206" y="2119588"/>
            <a:ext cx="2304633" cy="1938992"/>
          </a:xfrm>
          <a:prstGeom prst="rect">
            <a:avLst/>
          </a:prstGeom>
        </p:spPr>
        <p:txBody>
          <a:bodyPr wrap="square">
            <a:spAutoFit/>
          </a:bodyPr>
          <a:lstStyle/>
          <a:p>
            <a:pPr algn="ctr"/>
            <a:r>
              <a:rPr lang="en-US" sz="2000" b="1" dirty="0" err="1" smtClean="0">
                <a:latin typeface="Segoe UI" panose="020B0502040204020203" pitchFamily="34" charset="0"/>
              </a:rPr>
              <a:t>Serverless</a:t>
            </a:r>
            <a:endParaRPr lang="en-US" sz="2000" b="1" dirty="0" smtClean="0">
              <a:latin typeface="Segoe UI" panose="020B0502040204020203" pitchFamily="34" charset="0"/>
            </a:endParaRPr>
          </a:p>
          <a:p>
            <a:pPr algn="ctr"/>
            <a:endParaRPr lang="en-US" sz="2000" b="1" dirty="0">
              <a:latin typeface="Segoe UI" panose="020B0502040204020203" pitchFamily="34" charset="0"/>
            </a:endParaRPr>
          </a:p>
          <a:p>
            <a:pPr algn="ctr"/>
            <a:r>
              <a:rPr lang="en-US" sz="1200" dirty="0">
                <a:solidFill>
                  <a:schemeClr val="tx1">
                    <a:lumMod val="50000"/>
                  </a:schemeClr>
                </a:solidFill>
                <a:latin typeface="Segoe UI" panose="020B0502040204020203" pitchFamily="34" charset="0"/>
              </a:rPr>
              <a:t>https://martinfowler.com/articles/serverless.html</a:t>
            </a:r>
            <a:endParaRPr lang="en-US" sz="1200" dirty="0" smtClean="0">
              <a:solidFill>
                <a:schemeClr val="tx1">
                  <a:lumMod val="50000"/>
                </a:schemeClr>
              </a:solidFill>
              <a:latin typeface="Segoe UI" panose="020B0502040204020203" pitchFamily="34" charset="0"/>
            </a:endParaRPr>
          </a:p>
          <a:p>
            <a:endParaRPr lang="en-US" sz="2000" b="1" dirty="0">
              <a:solidFill>
                <a:schemeClr val="bg1"/>
              </a:solidFill>
              <a:latin typeface="Segoe UI" panose="020B0502040204020203" pitchFamily="34" charset="0"/>
            </a:endParaRPr>
          </a:p>
          <a:p>
            <a:endParaRPr lang="en-US" dirty="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2"/>
          <a:stretch>
            <a:fillRect/>
          </a:stretch>
        </p:blipFill>
        <p:spPr>
          <a:xfrm>
            <a:off x="3430299" y="445366"/>
            <a:ext cx="4161398" cy="1056863"/>
          </a:xfrm>
          <a:prstGeom prst="rect">
            <a:avLst/>
          </a:prstGeom>
        </p:spPr>
      </p:pic>
      <p:pic>
        <p:nvPicPr>
          <p:cNvPr id="7" name="Picture 6"/>
          <p:cNvPicPr>
            <a:picLocks noChangeAspect="1"/>
          </p:cNvPicPr>
          <p:nvPr/>
        </p:nvPicPr>
        <p:blipFill>
          <a:blip r:embed="rId3"/>
          <a:stretch>
            <a:fillRect/>
          </a:stretch>
        </p:blipFill>
        <p:spPr>
          <a:xfrm>
            <a:off x="3266195" y="2664824"/>
            <a:ext cx="6469306" cy="4056152"/>
          </a:xfrm>
          <a:prstGeom prst="rect">
            <a:avLst/>
          </a:prstGeom>
        </p:spPr>
      </p:pic>
      <p:sp>
        <p:nvSpPr>
          <p:cNvPr id="8" name="TextBox 7"/>
          <p:cNvSpPr txBox="1"/>
          <p:nvPr/>
        </p:nvSpPr>
        <p:spPr>
          <a:xfrm>
            <a:off x="7752333" y="1502229"/>
            <a:ext cx="3814827" cy="1754326"/>
          </a:xfrm>
          <a:prstGeom prst="rect">
            <a:avLst/>
          </a:prstGeom>
          <a:noFill/>
        </p:spPr>
        <p:txBody>
          <a:bodyPr wrap="square" rtlCol="0">
            <a:spAutoFit/>
          </a:bodyPr>
          <a:lstStyle/>
          <a:p>
            <a:pPr marL="342900" indent="-342900">
              <a:buFont typeface="+mj-lt"/>
              <a:buAutoNum type="arabicPeriod"/>
            </a:pPr>
            <a:r>
              <a:rPr lang="en-US" sz="1200" dirty="0" smtClean="0">
                <a:solidFill>
                  <a:schemeClr val="bg1"/>
                </a:solidFill>
                <a:latin typeface="Open Sans"/>
              </a:rPr>
              <a:t>Third-party </a:t>
            </a:r>
            <a:r>
              <a:rPr lang="en-US" sz="1200" dirty="0" err="1">
                <a:solidFill>
                  <a:schemeClr val="bg1"/>
                </a:solidFill>
                <a:latin typeface="Open Sans"/>
              </a:rPr>
              <a:t>BaaS</a:t>
            </a:r>
            <a:r>
              <a:rPr lang="en-US" sz="1200" dirty="0">
                <a:solidFill>
                  <a:schemeClr val="bg1"/>
                </a:solidFill>
                <a:latin typeface="Open Sans"/>
              </a:rPr>
              <a:t> service (e.g., Auth0</a:t>
            </a:r>
            <a:r>
              <a:rPr lang="en-US" sz="1200" dirty="0" smtClean="0">
                <a:solidFill>
                  <a:schemeClr val="bg1"/>
                </a:solidFill>
                <a:latin typeface="Open Sans"/>
              </a:rPr>
              <a:t>.)</a:t>
            </a:r>
          </a:p>
          <a:p>
            <a:pPr marL="342900" indent="-342900">
              <a:buFont typeface="+mj-lt"/>
              <a:buAutoNum type="arabicPeriod"/>
            </a:pPr>
            <a:r>
              <a:rPr lang="en-US" sz="1200" dirty="0" smtClean="0">
                <a:solidFill>
                  <a:schemeClr val="bg1"/>
                </a:solidFill>
                <a:latin typeface="Open Sans"/>
              </a:rPr>
              <a:t>Google Firebase, </a:t>
            </a:r>
            <a:r>
              <a:rPr lang="en-US" sz="1200" dirty="0" err="1" smtClean="0">
                <a:solidFill>
                  <a:schemeClr val="bg1"/>
                </a:solidFill>
                <a:latin typeface="Open Sans"/>
              </a:rPr>
              <a:t>AzureCosmosDB</a:t>
            </a:r>
            <a:endParaRPr lang="en-US" sz="1200" dirty="0" smtClean="0">
              <a:solidFill>
                <a:schemeClr val="bg1"/>
              </a:solidFill>
              <a:latin typeface="Open Sans"/>
            </a:endParaRPr>
          </a:p>
          <a:p>
            <a:pPr marL="342900" indent="-342900">
              <a:buFont typeface="+mj-lt"/>
              <a:buAutoNum type="arabicPeriod"/>
            </a:pPr>
            <a:r>
              <a:rPr lang="en-US" sz="1200" dirty="0" smtClean="0">
                <a:solidFill>
                  <a:schemeClr val="bg1"/>
                </a:solidFill>
                <a:latin typeface="Open Sans"/>
              </a:rPr>
              <a:t>Server side rendering (Single Page App)</a:t>
            </a:r>
          </a:p>
          <a:p>
            <a:pPr marL="342900" indent="-342900">
              <a:buFont typeface="+mj-lt"/>
              <a:buAutoNum type="arabicPeriod"/>
            </a:pPr>
            <a:r>
              <a:rPr lang="en-US" sz="1200" dirty="0" err="1">
                <a:solidFill>
                  <a:schemeClr val="bg1"/>
                </a:solidFill>
                <a:latin typeface="Open Sans"/>
              </a:rPr>
              <a:t>FaaS</a:t>
            </a:r>
            <a:r>
              <a:rPr lang="en-US" sz="1200" dirty="0">
                <a:solidFill>
                  <a:schemeClr val="bg1"/>
                </a:solidFill>
                <a:latin typeface="Open Sans"/>
              </a:rPr>
              <a:t> function that responds to HTTP requests via an API </a:t>
            </a:r>
            <a:r>
              <a:rPr lang="en-US" sz="1200" dirty="0" smtClean="0">
                <a:solidFill>
                  <a:schemeClr val="bg1"/>
                </a:solidFill>
                <a:latin typeface="Open Sans"/>
              </a:rPr>
              <a:t>gateway</a:t>
            </a:r>
          </a:p>
          <a:p>
            <a:pPr marL="342900" indent="-342900">
              <a:buFont typeface="+mj-lt"/>
              <a:buAutoNum type="arabicPeriod"/>
            </a:pPr>
            <a:r>
              <a:rPr lang="en-US" sz="1200" dirty="0">
                <a:solidFill>
                  <a:schemeClr val="bg1"/>
                </a:solidFill>
                <a:latin typeface="Open Sans"/>
              </a:rPr>
              <a:t>“purchase” functionality with another separate </a:t>
            </a:r>
            <a:r>
              <a:rPr lang="en-US" sz="1200" dirty="0" err="1">
                <a:solidFill>
                  <a:schemeClr val="bg1"/>
                </a:solidFill>
                <a:latin typeface="Open Sans"/>
              </a:rPr>
              <a:t>FaaS</a:t>
            </a:r>
            <a:r>
              <a:rPr lang="en-US" sz="1200" dirty="0">
                <a:solidFill>
                  <a:schemeClr val="bg1"/>
                </a:solidFill>
                <a:latin typeface="Open Sans"/>
              </a:rPr>
              <a:t> function</a:t>
            </a:r>
            <a:endParaRPr lang="en-US" sz="1200" dirty="0" smtClean="0">
              <a:solidFill>
                <a:schemeClr val="bg1"/>
              </a:solidFill>
              <a:latin typeface="Open Sans"/>
            </a:endParaRPr>
          </a:p>
          <a:p>
            <a:pPr marL="342900" indent="-342900">
              <a:buFont typeface="+mj-lt"/>
              <a:buAutoNum type="arabicPeriod"/>
            </a:pPr>
            <a:endParaRPr lang="en-US" sz="1200" dirty="0">
              <a:solidFill>
                <a:schemeClr val="bg1"/>
              </a:solidFill>
              <a:latin typeface="Open Sans"/>
            </a:endParaRPr>
          </a:p>
          <a:p>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5490272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15046"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5206" y="2119588"/>
            <a:ext cx="2304633" cy="1938992"/>
          </a:xfrm>
          <a:prstGeom prst="rect">
            <a:avLst/>
          </a:prstGeom>
        </p:spPr>
        <p:txBody>
          <a:bodyPr wrap="square">
            <a:spAutoFit/>
          </a:bodyPr>
          <a:lstStyle/>
          <a:p>
            <a:pPr algn="ctr"/>
            <a:r>
              <a:rPr lang="en-US" sz="2000" b="1" dirty="0" err="1" smtClean="0">
                <a:latin typeface="Segoe UI" panose="020B0502040204020203" pitchFamily="34" charset="0"/>
              </a:rPr>
              <a:t>Serverless</a:t>
            </a:r>
            <a:endParaRPr lang="en-US" sz="2000" b="1" dirty="0" smtClean="0">
              <a:latin typeface="Segoe UI" panose="020B0502040204020203" pitchFamily="34" charset="0"/>
            </a:endParaRPr>
          </a:p>
          <a:p>
            <a:pPr algn="ctr"/>
            <a:endParaRPr lang="en-US" sz="2000" b="1" dirty="0">
              <a:latin typeface="Segoe UI" panose="020B0502040204020203" pitchFamily="34" charset="0"/>
            </a:endParaRPr>
          </a:p>
          <a:p>
            <a:pPr algn="ctr"/>
            <a:r>
              <a:rPr lang="en-US" sz="1200" dirty="0">
                <a:solidFill>
                  <a:schemeClr val="tx1">
                    <a:lumMod val="50000"/>
                  </a:schemeClr>
                </a:solidFill>
                <a:latin typeface="Segoe UI" panose="020B0502040204020203" pitchFamily="34" charset="0"/>
              </a:rPr>
              <a:t>https://martinfowler.com/articles/serverless.html</a:t>
            </a:r>
            <a:endParaRPr lang="en-US" sz="1200" dirty="0" smtClean="0">
              <a:solidFill>
                <a:schemeClr val="tx1">
                  <a:lumMod val="50000"/>
                </a:schemeClr>
              </a:solidFill>
              <a:latin typeface="Segoe UI" panose="020B0502040204020203" pitchFamily="34" charset="0"/>
            </a:endParaRPr>
          </a:p>
          <a:p>
            <a:endParaRPr lang="en-US" sz="2000" b="1" dirty="0">
              <a:solidFill>
                <a:schemeClr val="bg1"/>
              </a:solidFill>
              <a:latin typeface="Segoe UI" panose="020B0502040204020203" pitchFamily="34" charset="0"/>
            </a:endParaRPr>
          </a:p>
          <a:p>
            <a:endParaRPr lang="en-US" dirty="0">
              <a:solidFill>
                <a:schemeClr val="bg1"/>
              </a:solidFill>
            </a:endParaRPr>
          </a:p>
          <a:p>
            <a:endParaRPr lang="en-US" dirty="0">
              <a:solidFill>
                <a:schemeClr val="bg1"/>
              </a:solidFill>
            </a:endParaRPr>
          </a:p>
        </p:txBody>
      </p:sp>
      <p:sp>
        <p:nvSpPr>
          <p:cNvPr id="3" name="Rectangle 2"/>
          <p:cNvSpPr/>
          <p:nvPr/>
        </p:nvSpPr>
        <p:spPr>
          <a:xfrm>
            <a:off x="3270068" y="600458"/>
            <a:ext cx="8597538" cy="5693866"/>
          </a:xfrm>
          <a:prstGeom prst="rect">
            <a:avLst/>
          </a:prstGeom>
        </p:spPr>
        <p:txBody>
          <a:bodyPr wrap="square">
            <a:spAutoFit/>
          </a:bodyPr>
          <a:lstStyle/>
          <a:p>
            <a:pPr fontAlgn="base"/>
            <a:r>
              <a:rPr lang="en-US" sz="1400" dirty="0">
                <a:solidFill>
                  <a:schemeClr val="bg1"/>
                </a:solidFill>
                <a:latin typeface="Open Sans"/>
              </a:rPr>
              <a:t>This is a massively simplified view, but even here we see a number of significant changes</a:t>
            </a:r>
            <a:r>
              <a:rPr lang="en-US" sz="1400" dirty="0" smtClean="0">
                <a:solidFill>
                  <a:schemeClr val="bg1"/>
                </a:solidFill>
                <a:latin typeface="Open Sans"/>
              </a:rPr>
              <a:t>:</a:t>
            </a:r>
          </a:p>
          <a:p>
            <a:pPr fontAlgn="base"/>
            <a:endParaRPr lang="en-US" sz="1400" dirty="0">
              <a:solidFill>
                <a:schemeClr val="bg1"/>
              </a:solidFill>
              <a:latin typeface="Open Sans"/>
            </a:endParaRPr>
          </a:p>
          <a:p>
            <a:pPr marL="285750" indent="-285750" fontAlgn="base">
              <a:buFont typeface="Arial" panose="020B0604020202020204" pitchFamily="34" charset="0"/>
              <a:buChar char="•"/>
            </a:pPr>
            <a:r>
              <a:rPr lang="en-US" sz="1400" dirty="0">
                <a:solidFill>
                  <a:schemeClr val="bg1"/>
                </a:solidFill>
                <a:latin typeface="Open Sans"/>
              </a:rPr>
              <a:t>We’ve deleted the authentication logic in the original application and have replaced it with a third-party </a:t>
            </a:r>
            <a:r>
              <a:rPr lang="en-US" sz="1400" dirty="0" err="1">
                <a:solidFill>
                  <a:schemeClr val="bg1"/>
                </a:solidFill>
                <a:latin typeface="Open Sans"/>
              </a:rPr>
              <a:t>BaaS</a:t>
            </a:r>
            <a:r>
              <a:rPr lang="en-US" sz="1400" dirty="0">
                <a:solidFill>
                  <a:schemeClr val="bg1"/>
                </a:solidFill>
                <a:latin typeface="Open Sans"/>
              </a:rPr>
              <a:t> service (e.g., Auth0</a:t>
            </a:r>
            <a:r>
              <a:rPr lang="en-US" sz="1400" dirty="0" smtClean="0">
                <a:solidFill>
                  <a:schemeClr val="bg1"/>
                </a:solidFill>
                <a:latin typeface="Open Sans"/>
              </a:rPr>
              <a:t>.)</a:t>
            </a:r>
          </a:p>
          <a:p>
            <a:pPr marL="285750" indent="-285750" fontAlgn="base">
              <a:buFont typeface="Arial" panose="020B0604020202020204" pitchFamily="34" charset="0"/>
              <a:buChar char="•"/>
            </a:pPr>
            <a:r>
              <a:rPr lang="en-US" sz="1400" dirty="0" smtClean="0">
                <a:solidFill>
                  <a:schemeClr val="bg1"/>
                </a:solidFill>
                <a:latin typeface="Open Sans"/>
              </a:rPr>
              <a:t>Using </a:t>
            </a:r>
            <a:r>
              <a:rPr lang="en-US" sz="1400" dirty="0">
                <a:solidFill>
                  <a:schemeClr val="bg1"/>
                </a:solidFill>
                <a:latin typeface="Open Sans"/>
              </a:rPr>
              <a:t>another example of </a:t>
            </a:r>
            <a:r>
              <a:rPr lang="en-US" sz="1400" dirty="0" err="1">
                <a:solidFill>
                  <a:schemeClr val="bg1"/>
                </a:solidFill>
                <a:latin typeface="Open Sans"/>
              </a:rPr>
              <a:t>BaaS</a:t>
            </a:r>
            <a:r>
              <a:rPr lang="en-US" sz="1400" dirty="0">
                <a:solidFill>
                  <a:schemeClr val="bg1"/>
                </a:solidFill>
                <a:latin typeface="Open Sans"/>
              </a:rPr>
              <a:t>, we’ve allowed the client direct access to a subset of our database (for product listings), which itself is fully hosted by a third party (e.g., Google Firebase.) We likely have a different security profile for the client accessing the database in this way than for server resources that access the </a:t>
            </a:r>
            <a:r>
              <a:rPr lang="en-US" sz="1400" dirty="0" smtClean="0">
                <a:solidFill>
                  <a:schemeClr val="bg1"/>
                </a:solidFill>
                <a:latin typeface="Open Sans"/>
              </a:rPr>
              <a:t>database.</a:t>
            </a:r>
          </a:p>
          <a:p>
            <a:pPr marL="285750" indent="-285750" fontAlgn="base">
              <a:buFont typeface="Arial" panose="020B0604020202020204" pitchFamily="34" charset="0"/>
              <a:buChar char="•"/>
            </a:pPr>
            <a:r>
              <a:rPr lang="en-US" sz="1400" dirty="0" smtClean="0">
                <a:solidFill>
                  <a:schemeClr val="bg1"/>
                </a:solidFill>
                <a:latin typeface="Open Sans"/>
              </a:rPr>
              <a:t>These </a:t>
            </a:r>
            <a:r>
              <a:rPr lang="en-US" sz="1400" dirty="0">
                <a:solidFill>
                  <a:schemeClr val="bg1"/>
                </a:solidFill>
                <a:latin typeface="Open Sans"/>
              </a:rPr>
              <a:t>previous two points imply a very important third: some logic that was in the Pet Store server is now within the client—e.g., keeping track of a user session, understanding the UX structure of the application, reading from a database and translating that into a usable view, etc. The client is well on its way to becoming a </a:t>
            </a:r>
            <a:r>
              <a:rPr lang="en-US" sz="1400" dirty="0">
                <a:solidFill>
                  <a:schemeClr val="bg1"/>
                </a:solidFill>
                <a:latin typeface="Open Sans"/>
                <a:hlinkClick r:id="rId2"/>
              </a:rPr>
              <a:t>Single Page </a:t>
            </a:r>
            <a:r>
              <a:rPr lang="en-US" sz="1400" dirty="0" smtClean="0">
                <a:solidFill>
                  <a:schemeClr val="bg1"/>
                </a:solidFill>
                <a:latin typeface="Open Sans"/>
                <a:hlinkClick r:id="rId2"/>
              </a:rPr>
              <a:t>Application</a:t>
            </a:r>
            <a:r>
              <a:rPr lang="en-US" sz="1400" dirty="0" smtClean="0">
                <a:solidFill>
                  <a:schemeClr val="bg1"/>
                </a:solidFill>
                <a:latin typeface="Open Sans"/>
              </a:rPr>
              <a:t>.</a:t>
            </a:r>
          </a:p>
          <a:p>
            <a:pPr marL="285750" indent="-285750" fontAlgn="base">
              <a:buFont typeface="Arial" panose="020B0604020202020204" pitchFamily="34" charset="0"/>
              <a:buChar char="•"/>
            </a:pPr>
            <a:r>
              <a:rPr lang="en-US" sz="1400" dirty="0" smtClean="0">
                <a:solidFill>
                  <a:schemeClr val="bg1"/>
                </a:solidFill>
                <a:latin typeface="Open Sans"/>
              </a:rPr>
              <a:t>We </a:t>
            </a:r>
            <a:r>
              <a:rPr lang="en-US" sz="1400" dirty="0">
                <a:solidFill>
                  <a:schemeClr val="bg1"/>
                </a:solidFill>
                <a:latin typeface="Open Sans"/>
              </a:rPr>
              <a:t>may want to keep some UX-related functionality in the server, if, for example, it’s compute intensive or requires access to significant amounts of data. In our pet store, an example is “search.” Instead of having an always-running server, as existed in the original architecture, we can instead implement a </a:t>
            </a:r>
            <a:r>
              <a:rPr lang="en-US" sz="1400" dirty="0" err="1">
                <a:solidFill>
                  <a:schemeClr val="bg1"/>
                </a:solidFill>
                <a:latin typeface="Open Sans"/>
              </a:rPr>
              <a:t>FaaS</a:t>
            </a:r>
            <a:r>
              <a:rPr lang="en-US" sz="1400" dirty="0">
                <a:solidFill>
                  <a:schemeClr val="bg1"/>
                </a:solidFill>
                <a:latin typeface="Open Sans"/>
              </a:rPr>
              <a:t> function that responds to HTTP requests via an API gateway (described later). Both the client and the server “search” function read from the same database for product data</a:t>
            </a:r>
            <a:r>
              <a:rPr lang="en-US" sz="1400" dirty="0" smtClean="0">
                <a:solidFill>
                  <a:schemeClr val="bg1"/>
                </a:solidFill>
                <a:latin typeface="Open Sans"/>
              </a:rPr>
              <a:t>.</a:t>
            </a:r>
          </a:p>
          <a:p>
            <a:pPr marL="285750" indent="-285750" fontAlgn="base">
              <a:buFont typeface="Arial" panose="020B0604020202020204" pitchFamily="34" charset="0"/>
              <a:buChar char="•"/>
            </a:pPr>
            <a:endParaRPr lang="en-US" sz="1400" dirty="0">
              <a:solidFill>
                <a:schemeClr val="bg1"/>
              </a:solidFill>
              <a:latin typeface="Open Sans"/>
            </a:endParaRPr>
          </a:p>
          <a:p>
            <a:pPr fontAlgn="base"/>
            <a:r>
              <a:rPr lang="en-US" sz="1400" dirty="0" smtClean="0">
                <a:solidFill>
                  <a:schemeClr val="bg1"/>
                </a:solidFill>
                <a:latin typeface="Open Sans"/>
              </a:rPr>
              <a:t>If </a:t>
            </a:r>
            <a:r>
              <a:rPr lang="en-US" sz="1400" dirty="0">
                <a:solidFill>
                  <a:schemeClr val="bg1"/>
                </a:solidFill>
                <a:latin typeface="Open Sans"/>
              </a:rPr>
              <a:t>we choose to use AWS Lambda as our </a:t>
            </a:r>
            <a:r>
              <a:rPr lang="en-US" sz="1400" dirty="0" err="1">
                <a:solidFill>
                  <a:schemeClr val="bg1"/>
                </a:solidFill>
                <a:latin typeface="Open Sans"/>
              </a:rPr>
              <a:t>FaaS</a:t>
            </a:r>
            <a:r>
              <a:rPr lang="en-US" sz="1400" dirty="0">
                <a:solidFill>
                  <a:schemeClr val="bg1"/>
                </a:solidFill>
                <a:latin typeface="Open Sans"/>
              </a:rPr>
              <a:t> platform we can port the search code from the original </a:t>
            </a:r>
            <a:r>
              <a:rPr lang="en-US" sz="1400" dirty="0" smtClean="0">
                <a:solidFill>
                  <a:schemeClr val="bg1"/>
                </a:solidFill>
                <a:latin typeface="Open Sans"/>
              </a:rPr>
              <a:t>Pet </a:t>
            </a:r>
            <a:r>
              <a:rPr lang="en-US" sz="1400" dirty="0">
                <a:solidFill>
                  <a:schemeClr val="bg1"/>
                </a:solidFill>
                <a:latin typeface="Open Sans"/>
              </a:rPr>
              <a:t>Store server to the new Pet Store Search function without a complete rewrite, since Lambda </a:t>
            </a:r>
            <a:r>
              <a:rPr lang="en-US" sz="1400" dirty="0" smtClean="0">
                <a:solidFill>
                  <a:schemeClr val="bg1"/>
                </a:solidFill>
                <a:latin typeface="Open Sans"/>
              </a:rPr>
              <a:t>	supports </a:t>
            </a:r>
            <a:r>
              <a:rPr lang="en-US" sz="1400" dirty="0">
                <a:solidFill>
                  <a:schemeClr val="bg1"/>
                </a:solidFill>
                <a:latin typeface="Open Sans"/>
              </a:rPr>
              <a:t>Java and </a:t>
            </a:r>
            <a:r>
              <a:rPr lang="en-US" sz="1400" dirty="0" err="1">
                <a:solidFill>
                  <a:schemeClr val="bg1"/>
                </a:solidFill>
                <a:latin typeface="Open Sans"/>
              </a:rPr>
              <a:t>Javascript</a:t>
            </a:r>
            <a:r>
              <a:rPr lang="en-US" sz="1400" dirty="0">
                <a:solidFill>
                  <a:schemeClr val="bg1"/>
                </a:solidFill>
                <a:latin typeface="Open Sans"/>
              </a:rPr>
              <a:t>—our original implementation </a:t>
            </a:r>
            <a:r>
              <a:rPr lang="en-US" sz="1400" dirty="0" smtClean="0">
                <a:solidFill>
                  <a:schemeClr val="bg1"/>
                </a:solidFill>
                <a:latin typeface="Open Sans"/>
              </a:rPr>
              <a:t>languages.</a:t>
            </a:r>
          </a:p>
          <a:p>
            <a:pPr fontAlgn="base"/>
            <a:endParaRPr lang="en-US" sz="1400" dirty="0">
              <a:solidFill>
                <a:schemeClr val="bg1"/>
              </a:solidFill>
              <a:latin typeface="Open Sans"/>
            </a:endParaRPr>
          </a:p>
          <a:p>
            <a:pPr marL="285750" indent="-285750" fontAlgn="base">
              <a:buFont typeface="Arial" panose="020B0604020202020204" pitchFamily="34" charset="0"/>
              <a:buChar char="•"/>
            </a:pPr>
            <a:r>
              <a:rPr lang="en-US" sz="1400" dirty="0" smtClean="0">
                <a:solidFill>
                  <a:schemeClr val="bg1"/>
                </a:solidFill>
                <a:latin typeface="Open Sans"/>
              </a:rPr>
              <a:t>Finally</a:t>
            </a:r>
            <a:r>
              <a:rPr lang="en-US" sz="1400" dirty="0">
                <a:solidFill>
                  <a:schemeClr val="bg1"/>
                </a:solidFill>
                <a:latin typeface="Open Sans"/>
              </a:rPr>
              <a:t>, we may replace our “purchase” functionality with another separate </a:t>
            </a:r>
            <a:r>
              <a:rPr lang="en-US" sz="1400" dirty="0" err="1">
                <a:solidFill>
                  <a:schemeClr val="bg1"/>
                </a:solidFill>
                <a:latin typeface="Open Sans"/>
              </a:rPr>
              <a:t>FaaS</a:t>
            </a:r>
            <a:r>
              <a:rPr lang="en-US" sz="1400" dirty="0">
                <a:solidFill>
                  <a:schemeClr val="bg1"/>
                </a:solidFill>
                <a:latin typeface="Open Sans"/>
              </a:rPr>
              <a:t> function, choosing to keep it on the server side for security reasons, rather than </a:t>
            </a:r>
            <a:r>
              <a:rPr lang="en-US" sz="1400" dirty="0" err="1">
                <a:solidFill>
                  <a:schemeClr val="bg1"/>
                </a:solidFill>
                <a:latin typeface="Open Sans"/>
              </a:rPr>
              <a:t>reimplement</a:t>
            </a:r>
            <a:r>
              <a:rPr lang="en-US" sz="1400" dirty="0">
                <a:solidFill>
                  <a:schemeClr val="bg1"/>
                </a:solidFill>
                <a:latin typeface="Open Sans"/>
              </a:rPr>
              <a:t> it in the client. It too is fronted by an API gateway. Breaking up different logical requirements into separately deployed components is a very common approach when using </a:t>
            </a:r>
            <a:r>
              <a:rPr lang="en-US" sz="1400" dirty="0" err="1">
                <a:solidFill>
                  <a:schemeClr val="bg1"/>
                </a:solidFill>
                <a:latin typeface="Open Sans"/>
              </a:rPr>
              <a:t>FaaS</a:t>
            </a:r>
            <a:r>
              <a:rPr lang="en-US" sz="1400" dirty="0">
                <a:solidFill>
                  <a:schemeClr val="bg1"/>
                </a:solidFill>
                <a:latin typeface="Open Sans"/>
              </a:rPr>
              <a:t>.</a:t>
            </a:r>
            <a:endParaRPr lang="en-US" sz="1400" b="0" i="0" u="none" strike="noStrike" dirty="0">
              <a:solidFill>
                <a:schemeClr val="bg1"/>
              </a:solidFill>
              <a:effectLst/>
              <a:latin typeface="Open Sans"/>
            </a:endParaRPr>
          </a:p>
        </p:txBody>
      </p:sp>
    </p:spTree>
    <p:extLst>
      <p:ext uri="{BB962C8B-B14F-4D97-AF65-F5344CB8AC3E}">
        <p14:creationId xmlns:p14="http://schemas.microsoft.com/office/powerpoint/2010/main" val="1720573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03367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6" name="Picture 2" descr="https://hadoop4usa.files.wordpress.com/2012/04/kb_scale_outup.png"/>
          <p:cNvPicPr>
            <a:picLocks noChangeAspect="1" noChangeArrowheads="1"/>
          </p:cNvPicPr>
          <p:nvPr/>
        </p:nvPicPr>
        <p:blipFill rotWithShape="1">
          <a:blip r:embed="rId2">
            <a:extLst>
              <a:ext uri="{28A0092B-C50C-407E-A947-70E740481C1C}">
                <a14:useLocalDpi xmlns:a14="http://schemas.microsoft.com/office/drawing/2010/main" val="0"/>
              </a:ext>
            </a:extLst>
          </a:blip>
          <a:srcRect l="12680"/>
          <a:stretch/>
        </p:blipFill>
        <p:spPr bwMode="auto">
          <a:xfrm>
            <a:off x="7640181" y="424693"/>
            <a:ext cx="3735246" cy="20845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res.cloudinary.com/practicaldev/image/fetch/s--m79uDzn7--/c_limit%2Cf_auto%2Cfl_progressive%2Cq_auto%2Cw_880/https:/thepracticaldev.s3.amazonaws.com/i/5hdx2b9l0b4kgzju54e5.png"/>
          <p:cNvPicPr>
            <a:picLocks noChangeAspect="1" noChangeArrowheads="1"/>
          </p:cNvPicPr>
          <p:nvPr/>
        </p:nvPicPr>
        <p:blipFill rotWithShape="1">
          <a:blip r:embed="rId3">
            <a:extLst>
              <a:ext uri="{28A0092B-C50C-407E-A947-70E740481C1C}">
                <a14:useLocalDpi xmlns:a14="http://schemas.microsoft.com/office/drawing/2010/main" val="0"/>
              </a:ext>
            </a:extLst>
          </a:blip>
          <a:srcRect l="6019" t="11741" r="4129" b="2007"/>
          <a:stretch/>
        </p:blipFill>
        <p:spPr bwMode="auto">
          <a:xfrm>
            <a:off x="2574196" y="1039596"/>
            <a:ext cx="2664236" cy="33746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27541" y="608709"/>
            <a:ext cx="1392333" cy="430887"/>
          </a:xfrm>
          <a:prstGeom prst="rect">
            <a:avLst/>
          </a:prstGeom>
          <a:noFill/>
        </p:spPr>
        <p:txBody>
          <a:bodyPr wrap="square" rtlCol="0">
            <a:spAutoFit/>
          </a:bodyPr>
          <a:lstStyle/>
          <a:p>
            <a:r>
              <a:rPr lang="en-US" sz="1100" b="1" dirty="0" smtClean="0">
                <a:solidFill>
                  <a:schemeClr val="accent6">
                    <a:lumMod val="50000"/>
                  </a:schemeClr>
                </a:solidFill>
              </a:rPr>
              <a:t>Vertical Scaling</a:t>
            </a:r>
          </a:p>
          <a:p>
            <a:r>
              <a:rPr lang="en-US" sz="1100" b="1" dirty="0" smtClean="0">
                <a:solidFill>
                  <a:schemeClr val="accent6">
                    <a:lumMod val="50000"/>
                  </a:schemeClr>
                </a:solidFill>
              </a:rPr>
              <a:t>Scale Up</a:t>
            </a:r>
            <a:endParaRPr lang="en-US" sz="1100" b="1" dirty="0">
              <a:solidFill>
                <a:schemeClr val="accent6">
                  <a:lumMod val="50000"/>
                </a:schemeClr>
              </a:solidFill>
            </a:endParaRPr>
          </a:p>
        </p:txBody>
      </p:sp>
      <p:sp>
        <p:nvSpPr>
          <p:cNvPr id="23" name="TextBox 22"/>
          <p:cNvSpPr txBox="1"/>
          <p:nvPr/>
        </p:nvSpPr>
        <p:spPr>
          <a:xfrm>
            <a:off x="4123764" y="608709"/>
            <a:ext cx="1554524" cy="430887"/>
          </a:xfrm>
          <a:prstGeom prst="rect">
            <a:avLst/>
          </a:prstGeom>
          <a:noFill/>
        </p:spPr>
        <p:txBody>
          <a:bodyPr wrap="square" rtlCol="0">
            <a:spAutoFit/>
          </a:bodyPr>
          <a:lstStyle/>
          <a:p>
            <a:r>
              <a:rPr lang="en-US" sz="1100" b="1" dirty="0" smtClean="0">
                <a:solidFill>
                  <a:schemeClr val="accent6">
                    <a:lumMod val="50000"/>
                  </a:schemeClr>
                </a:solidFill>
              </a:rPr>
              <a:t>Horizontal Scaling</a:t>
            </a:r>
          </a:p>
          <a:p>
            <a:r>
              <a:rPr lang="en-US" sz="1100" b="1" dirty="0" smtClean="0">
                <a:solidFill>
                  <a:schemeClr val="accent6">
                    <a:lumMod val="50000"/>
                  </a:schemeClr>
                </a:solidFill>
              </a:rPr>
              <a:t>Scale Out</a:t>
            </a:r>
            <a:endParaRPr lang="en-US" sz="1100" b="1" dirty="0">
              <a:solidFill>
                <a:schemeClr val="accent6">
                  <a:lumMod val="50000"/>
                </a:schemeClr>
              </a:solidFill>
            </a:endParaRPr>
          </a:p>
        </p:txBody>
      </p:sp>
      <p:pic>
        <p:nvPicPr>
          <p:cNvPr id="1030" name="Picture 6" descr="Horizontal scaling versus vertical scal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216" y="3465025"/>
            <a:ext cx="5264211" cy="283028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111216" y="1066842"/>
            <a:ext cx="1156086" cy="400110"/>
          </a:xfrm>
          <a:prstGeom prst="rect">
            <a:avLst/>
          </a:prstGeom>
          <a:noFill/>
        </p:spPr>
        <p:txBody>
          <a:bodyPr wrap="none" rtlCol="0">
            <a:spAutoFit/>
          </a:bodyPr>
          <a:lstStyle/>
          <a:p>
            <a:pPr algn="r"/>
            <a:r>
              <a:rPr lang="en-US" sz="1000" b="1" dirty="0" smtClean="0">
                <a:solidFill>
                  <a:schemeClr val="accent6">
                    <a:lumMod val="50000"/>
                  </a:schemeClr>
                </a:solidFill>
              </a:rPr>
              <a:t>Vertical Scaling</a:t>
            </a:r>
          </a:p>
          <a:p>
            <a:pPr algn="r"/>
            <a:r>
              <a:rPr lang="en-US" sz="1000" b="1" dirty="0" smtClean="0">
                <a:solidFill>
                  <a:schemeClr val="accent6">
                    <a:lumMod val="50000"/>
                  </a:schemeClr>
                </a:solidFill>
              </a:rPr>
              <a:t>Scale Up</a:t>
            </a:r>
            <a:endParaRPr lang="en-US" sz="1000" b="1" dirty="0">
              <a:solidFill>
                <a:schemeClr val="accent6">
                  <a:lumMod val="50000"/>
                </a:schemeClr>
              </a:solidFill>
            </a:endParaRPr>
          </a:p>
        </p:txBody>
      </p:sp>
      <p:sp>
        <p:nvSpPr>
          <p:cNvPr id="27" name="TextBox 26"/>
          <p:cNvSpPr txBox="1"/>
          <p:nvPr/>
        </p:nvSpPr>
        <p:spPr>
          <a:xfrm>
            <a:off x="5975077" y="1999924"/>
            <a:ext cx="1289135" cy="400110"/>
          </a:xfrm>
          <a:prstGeom prst="rect">
            <a:avLst/>
          </a:prstGeom>
          <a:noFill/>
        </p:spPr>
        <p:txBody>
          <a:bodyPr wrap="none" rtlCol="0">
            <a:spAutoFit/>
          </a:bodyPr>
          <a:lstStyle/>
          <a:p>
            <a:pPr algn="r"/>
            <a:r>
              <a:rPr lang="en-US" sz="1000" b="1" dirty="0" smtClean="0">
                <a:solidFill>
                  <a:schemeClr val="accent6">
                    <a:lumMod val="50000"/>
                  </a:schemeClr>
                </a:solidFill>
              </a:rPr>
              <a:t>Horizontal Scaling</a:t>
            </a:r>
          </a:p>
          <a:p>
            <a:pPr algn="r"/>
            <a:r>
              <a:rPr lang="en-US" sz="1000" b="1" dirty="0" smtClean="0">
                <a:solidFill>
                  <a:schemeClr val="accent6">
                    <a:lumMod val="50000"/>
                  </a:schemeClr>
                </a:solidFill>
              </a:rPr>
              <a:t>Scale Out</a:t>
            </a:r>
            <a:endParaRPr lang="en-US" sz="1000" b="1" dirty="0">
              <a:solidFill>
                <a:schemeClr val="accent6">
                  <a:lumMod val="50000"/>
                </a:schemeClr>
              </a:solidFill>
            </a:endParaRPr>
          </a:p>
        </p:txBody>
      </p:sp>
      <p:pic>
        <p:nvPicPr>
          <p:cNvPr id="1032" name="Picture 8" descr="http://1.bp.blogspot.com/-58qlT6bSnC0/VoTvX08YByI/AAAAAAAAGF8/aTJM7229jfA/s1600/horizontal-vs-vertical-scaling-vertical-and-horizontal-scaling-explained-diagra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541" y="4414294"/>
            <a:ext cx="3365167" cy="1966546"/>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5884817" y="0"/>
            <a:ext cx="6532" cy="685800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5607" y="1870989"/>
            <a:ext cx="1554524" cy="3477875"/>
          </a:xfrm>
          <a:prstGeom prst="rect">
            <a:avLst/>
          </a:prstGeom>
          <a:noFill/>
        </p:spPr>
        <p:txBody>
          <a:bodyPr wrap="square" rtlCol="0">
            <a:spAutoFit/>
          </a:bodyPr>
          <a:lstStyle/>
          <a:p>
            <a:r>
              <a:rPr lang="en-US" sz="1100" b="1" dirty="0" smtClean="0"/>
              <a:t>Vertical Scaling</a:t>
            </a:r>
          </a:p>
          <a:p>
            <a:r>
              <a:rPr lang="en-US" sz="1100" b="1" dirty="0" smtClean="0"/>
              <a:t>Scale Up</a:t>
            </a:r>
          </a:p>
          <a:p>
            <a:endParaRPr lang="en-US" sz="1100" b="1" dirty="0"/>
          </a:p>
          <a:p>
            <a:r>
              <a:rPr lang="en-US" sz="1100" b="1" dirty="0"/>
              <a:t>Horizontal Scaling</a:t>
            </a:r>
          </a:p>
          <a:p>
            <a:r>
              <a:rPr lang="en-US" sz="1100" b="1" dirty="0"/>
              <a:t>Scale </a:t>
            </a:r>
            <a:r>
              <a:rPr lang="en-US" sz="1100" b="1" dirty="0" smtClean="0"/>
              <a:t>Out</a:t>
            </a:r>
          </a:p>
          <a:p>
            <a:endParaRPr lang="en-US" sz="1100" b="1" dirty="0"/>
          </a:p>
          <a:p>
            <a:r>
              <a:rPr lang="en-US" sz="1100" b="1" dirty="0" smtClean="0"/>
              <a:t>Compare two method by management and cost </a:t>
            </a:r>
            <a:r>
              <a:rPr lang="en-US" sz="1100" b="1" dirty="0" smtClean="0">
                <a:solidFill>
                  <a:srgbClr val="FFFF00"/>
                </a:solidFill>
              </a:rPr>
              <a:t>!!!</a:t>
            </a:r>
          </a:p>
          <a:p>
            <a:endParaRPr lang="en-US" sz="1100" b="1" dirty="0">
              <a:solidFill>
                <a:srgbClr val="FFFF00"/>
              </a:solidFill>
            </a:endParaRPr>
          </a:p>
          <a:p>
            <a:pPr marL="171450" indent="-171450">
              <a:buFont typeface="Arial" panose="020B0604020202020204" pitchFamily="34" charset="0"/>
              <a:buChar char="•"/>
            </a:pPr>
            <a:r>
              <a:rPr lang="en-US" sz="1100" b="1" dirty="0" smtClean="0">
                <a:solidFill>
                  <a:srgbClr val="FFFF00"/>
                </a:solidFill>
              </a:rPr>
              <a:t>Risks Management</a:t>
            </a:r>
          </a:p>
          <a:p>
            <a:pPr marL="171450" indent="-171450">
              <a:buFont typeface="Arial" panose="020B0604020202020204" pitchFamily="34" charset="0"/>
              <a:buChar char="•"/>
            </a:pPr>
            <a:r>
              <a:rPr lang="en-US" sz="1100" b="1" dirty="0" smtClean="0">
                <a:solidFill>
                  <a:srgbClr val="FFFF00"/>
                </a:solidFill>
              </a:rPr>
              <a:t>Vendor Limitation</a:t>
            </a:r>
          </a:p>
          <a:p>
            <a:pPr marL="171450" indent="-171450">
              <a:buFont typeface="Arial" panose="020B0604020202020204" pitchFamily="34" charset="0"/>
              <a:buChar char="•"/>
            </a:pPr>
            <a:r>
              <a:rPr lang="en-US" sz="1100" b="1" dirty="0" smtClean="0">
                <a:solidFill>
                  <a:srgbClr val="FFFF00"/>
                </a:solidFill>
              </a:rPr>
              <a:t>Open and</a:t>
            </a:r>
          </a:p>
          <a:p>
            <a:r>
              <a:rPr lang="en-US" sz="1100" b="1" dirty="0" smtClean="0">
                <a:solidFill>
                  <a:srgbClr val="FFFF00"/>
                </a:solidFill>
              </a:rPr>
              <a:t>Closed Source (Free) Apps (Windows vs Linux)</a:t>
            </a:r>
          </a:p>
          <a:p>
            <a:pPr marL="171450" indent="-171450">
              <a:buFont typeface="Arial" panose="020B0604020202020204" pitchFamily="34" charset="0"/>
              <a:buChar char="•"/>
            </a:pPr>
            <a:endParaRPr lang="en-US" sz="1100" b="1" dirty="0">
              <a:solidFill>
                <a:srgbClr val="FFFF00"/>
              </a:solidFill>
            </a:endParaRPr>
          </a:p>
          <a:p>
            <a:endParaRPr lang="en-US" sz="1100" b="1" dirty="0"/>
          </a:p>
        </p:txBody>
      </p:sp>
      <p:sp>
        <p:nvSpPr>
          <p:cNvPr id="32" name="TextBox 31"/>
          <p:cNvSpPr txBox="1"/>
          <p:nvPr/>
        </p:nvSpPr>
        <p:spPr>
          <a:xfrm>
            <a:off x="254122" y="2992911"/>
            <a:ext cx="1554524" cy="261610"/>
          </a:xfrm>
          <a:prstGeom prst="rect">
            <a:avLst/>
          </a:prstGeom>
          <a:noFill/>
        </p:spPr>
        <p:txBody>
          <a:bodyPr wrap="square" rtlCol="0">
            <a:spAutoFit/>
          </a:bodyPr>
          <a:lstStyle/>
          <a:p>
            <a:endParaRPr lang="en-US" sz="1100" b="1" dirty="0"/>
          </a:p>
        </p:txBody>
      </p:sp>
    </p:spTree>
    <p:extLst>
      <p:ext uri="{BB962C8B-B14F-4D97-AF65-F5344CB8AC3E}">
        <p14:creationId xmlns:p14="http://schemas.microsoft.com/office/powerpoint/2010/main" val="1582216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03367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TextBox 30"/>
          <p:cNvSpPr txBox="1"/>
          <p:nvPr/>
        </p:nvSpPr>
        <p:spPr>
          <a:xfrm>
            <a:off x="183356" y="2315803"/>
            <a:ext cx="1554524" cy="677108"/>
          </a:xfrm>
          <a:prstGeom prst="rect">
            <a:avLst/>
          </a:prstGeom>
          <a:noFill/>
        </p:spPr>
        <p:txBody>
          <a:bodyPr wrap="square" rtlCol="0">
            <a:spAutoFit/>
          </a:bodyPr>
          <a:lstStyle/>
          <a:p>
            <a:pPr algn="ctr"/>
            <a:r>
              <a:rPr lang="en-US" sz="1600" b="1" dirty="0" smtClean="0"/>
              <a:t>Granularity</a:t>
            </a:r>
            <a:endParaRPr lang="en-US" sz="1100" b="1" dirty="0" smtClean="0">
              <a:solidFill>
                <a:srgbClr val="FFFF00"/>
              </a:solidFill>
            </a:endParaRPr>
          </a:p>
          <a:p>
            <a:pPr marL="171450" indent="-171450">
              <a:buFont typeface="Arial" panose="020B0604020202020204" pitchFamily="34" charset="0"/>
              <a:buChar char="•"/>
            </a:pPr>
            <a:endParaRPr lang="en-US" sz="1100" b="1" dirty="0">
              <a:solidFill>
                <a:srgbClr val="FFFF00"/>
              </a:solidFill>
            </a:endParaRPr>
          </a:p>
          <a:p>
            <a:endParaRPr lang="en-US" sz="1100" b="1" dirty="0"/>
          </a:p>
        </p:txBody>
      </p:sp>
      <p:sp>
        <p:nvSpPr>
          <p:cNvPr id="32" name="TextBox 31"/>
          <p:cNvSpPr txBox="1"/>
          <p:nvPr/>
        </p:nvSpPr>
        <p:spPr>
          <a:xfrm>
            <a:off x="254122" y="2992911"/>
            <a:ext cx="1554524" cy="261610"/>
          </a:xfrm>
          <a:prstGeom prst="rect">
            <a:avLst/>
          </a:prstGeom>
          <a:noFill/>
        </p:spPr>
        <p:txBody>
          <a:bodyPr wrap="square" rtlCol="0">
            <a:spAutoFit/>
          </a:bodyPr>
          <a:lstStyle/>
          <a:p>
            <a:endParaRPr lang="en-US" sz="1100" b="1" dirty="0"/>
          </a:p>
        </p:txBody>
      </p:sp>
      <p:sp>
        <p:nvSpPr>
          <p:cNvPr id="2" name="Rectangle 1"/>
          <p:cNvSpPr/>
          <p:nvPr/>
        </p:nvSpPr>
        <p:spPr>
          <a:xfrm>
            <a:off x="2253342" y="3914018"/>
            <a:ext cx="4572001" cy="2677656"/>
          </a:xfrm>
          <a:prstGeom prst="rect">
            <a:avLst/>
          </a:prstGeom>
        </p:spPr>
        <p:txBody>
          <a:bodyPr wrap="square">
            <a:spAutoFit/>
          </a:bodyPr>
          <a:lstStyle/>
          <a:p>
            <a:r>
              <a:rPr lang="en-US" sz="1400" b="1" dirty="0">
                <a:solidFill>
                  <a:srgbClr val="333333"/>
                </a:solidFill>
                <a:latin typeface="q_serif"/>
              </a:rPr>
              <a:t>Fine </a:t>
            </a:r>
            <a:r>
              <a:rPr lang="en-US" sz="1400" b="1" dirty="0" smtClean="0">
                <a:solidFill>
                  <a:srgbClr val="333333"/>
                </a:solidFill>
                <a:latin typeface="q_serif"/>
              </a:rPr>
              <a:t>grained</a:t>
            </a:r>
          </a:p>
          <a:p>
            <a:endParaRPr lang="en-US" sz="1400" b="1" dirty="0">
              <a:solidFill>
                <a:srgbClr val="333333"/>
              </a:solidFill>
              <a:latin typeface="q_serif"/>
            </a:endParaRPr>
          </a:p>
          <a:p>
            <a:pPr marL="285750" indent="-285750">
              <a:buFont typeface="Arial" panose="020B0604020202020204" pitchFamily="34" charset="0"/>
              <a:buChar char="•"/>
            </a:pPr>
            <a:r>
              <a:rPr lang="en-US" sz="1400" dirty="0">
                <a:solidFill>
                  <a:srgbClr val="333333"/>
                </a:solidFill>
                <a:latin typeface="q_serif"/>
              </a:rPr>
              <a:t>less computation </a:t>
            </a:r>
            <a:r>
              <a:rPr lang="en-US" sz="1400" dirty="0" smtClean="0">
                <a:solidFill>
                  <a:srgbClr val="333333"/>
                </a:solidFill>
                <a:latin typeface="q_serif"/>
              </a:rPr>
              <a:t>time</a:t>
            </a:r>
          </a:p>
          <a:p>
            <a:pPr marL="285750" indent="-285750">
              <a:buFont typeface="Arial" panose="020B0604020202020204" pitchFamily="34" charset="0"/>
              <a:buChar char="•"/>
            </a:pPr>
            <a:r>
              <a:rPr lang="en-US" sz="1400" dirty="0" smtClean="0">
                <a:solidFill>
                  <a:srgbClr val="333333"/>
                </a:solidFill>
                <a:latin typeface="q_serif"/>
              </a:rPr>
              <a:t>Program </a:t>
            </a:r>
            <a:r>
              <a:rPr lang="en-US" sz="1400" dirty="0">
                <a:solidFill>
                  <a:srgbClr val="333333"/>
                </a:solidFill>
                <a:latin typeface="q_serif"/>
              </a:rPr>
              <a:t>broken large no. of small </a:t>
            </a:r>
            <a:r>
              <a:rPr lang="en-US" sz="1400" dirty="0" smtClean="0">
                <a:solidFill>
                  <a:srgbClr val="333333"/>
                </a:solidFill>
                <a:latin typeface="q_serif"/>
              </a:rPr>
              <a:t>task</a:t>
            </a:r>
          </a:p>
          <a:p>
            <a:pPr marL="285750" indent="-285750">
              <a:buFont typeface="Arial" panose="020B0604020202020204" pitchFamily="34" charset="0"/>
              <a:buChar char="•"/>
            </a:pPr>
            <a:r>
              <a:rPr lang="en-US" sz="1400" dirty="0" smtClean="0">
                <a:solidFill>
                  <a:srgbClr val="333333"/>
                </a:solidFill>
                <a:latin typeface="q_serif"/>
              </a:rPr>
              <a:t>Task </a:t>
            </a:r>
            <a:r>
              <a:rPr lang="en-US" sz="1400" dirty="0">
                <a:solidFill>
                  <a:srgbClr val="333333"/>
                </a:solidFill>
                <a:latin typeface="q_serif"/>
              </a:rPr>
              <a:t>assigned individual </a:t>
            </a:r>
            <a:r>
              <a:rPr lang="en-US" sz="1400" dirty="0" smtClean="0">
                <a:solidFill>
                  <a:srgbClr val="333333"/>
                </a:solidFill>
                <a:latin typeface="q_serif"/>
              </a:rPr>
              <a:t>processors</a:t>
            </a:r>
          </a:p>
          <a:p>
            <a:pPr marL="285750" indent="-285750">
              <a:buFont typeface="Arial" panose="020B0604020202020204" pitchFamily="34" charset="0"/>
              <a:buChar char="•"/>
            </a:pPr>
            <a:r>
              <a:rPr lang="en-US" sz="1400" dirty="0" smtClean="0">
                <a:solidFill>
                  <a:srgbClr val="333333"/>
                </a:solidFill>
                <a:latin typeface="q_serif"/>
              </a:rPr>
              <a:t>Load balancing</a:t>
            </a:r>
          </a:p>
          <a:p>
            <a:pPr marL="285750" indent="-285750">
              <a:buFont typeface="Arial" panose="020B0604020202020204" pitchFamily="34" charset="0"/>
              <a:buChar char="•"/>
            </a:pPr>
            <a:r>
              <a:rPr lang="en-US" sz="1400" dirty="0" smtClean="0">
                <a:solidFill>
                  <a:srgbClr val="333333"/>
                </a:solidFill>
                <a:latin typeface="q_serif"/>
              </a:rPr>
              <a:t>help </a:t>
            </a:r>
            <a:r>
              <a:rPr lang="en-US" sz="1400" dirty="0">
                <a:solidFill>
                  <a:srgbClr val="333333"/>
                </a:solidFill>
                <a:latin typeface="q_serif"/>
              </a:rPr>
              <a:t>to achieve Parallel </a:t>
            </a:r>
            <a:r>
              <a:rPr lang="en-US" sz="1400" dirty="0" smtClean="0">
                <a:solidFill>
                  <a:srgbClr val="333333"/>
                </a:solidFill>
                <a:latin typeface="q_serif"/>
              </a:rPr>
              <a:t>computation</a:t>
            </a:r>
          </a:p>
          <a:p>
            <a:pPr marL="285750" indent="-285750">
              <a:buFont typeface="Arial" panose="020B0604020202020204" pitchFamily="34" charset="0"/>
              <a:buChar char="•"/>
            </a:pPr>
            <a:r>
              <a:rPr lang="en-US" sz="1400" dirty="0" smtClean="0">
                <a:solidFill>
                  <a:srgbClr val="333333"/>
                </a:solidFill>
                <a:latin typeface="q_serif"/>
              </a:rPr>
              <a:t>High </a:t>
            </a:r>
            <a:r>
              <a:rPr lang="en-US" sz="1400" dirty="0">
                <a:solidFill>
                  <a:srgbClr val="333333"/>
                </a:solidFill>
                <a:latin typeface="q_serif"/>
              </a:rPr>
              <a:t>communication and </a:t>
            </a:r>
            <a:r>
              <a:rPr lang="en-US" sz="1400" dirty="0" err="1">
                <a:solidFill>
                  <a:srgbClr val="333333"/>
                </a:solidFill>
                <a:latin typeface="q_serif"/>
              </a:rPr>
              <a:t>synchronisation</a:t>
            </a:r>
            <a:r>
              <a:rPr lang="en-US" sz="1400" dirty="0">
                <a:solidFill>
                  <a:srgbClr val="333333"/>
                </a:solidFill>
                <a:latin typeface="q_serif"/>
              </a:rPr>
              <a:t> </a:t>
            </a:r>
            <a:r>
              <a:rPr lang="en-US" sz="1400" dirty="0" smtClean="0">
                <a:solidFill>
                  <a:srgbClr val="333333"/>
                </a:solidFill>
                <a:latin typeface="q_serif"/>
              </a:rPr>
              <a:t>overhead</a:t>
            </a:r>
          </a:p>
          <a:p>
            <a:pPr marL="285750" indent="-285750">
              <a:buFont typeface="Arial" panose="020B0604020202020204" pitchFamily="34" charset="0"/>
              <a:buChar char="•"/>
            </a:pPr>
            <a:r>
              <a:rPr lang="en-US" sz="1400" dirty="0" smtClean="0">
                <a:solidFill>
                  <a:srgbClr val="333333"/>
                </a:solidFill>
                <a:latin typeface="q_serif"/>
              </a:rPr>
              <a:t>Higher </a:t>
            </a:r>
            <a:r>
              <a:rPr lang="en-US" sz="1400" dirty="0">
                <a:solidFill>
                  <a:srgbClr val="333333"/>
                </a:solidFill>
                <a:latin typeface="q_serif"/>
              </a:rPr>
              <a:t>degree of </a:t>
            </a:r>
            <a:r>
              <a:rPr lang="en-US" sz="1400" dirty="0" smtClean="0">
                <a:solidFill>
                  <a:srgbClr val="333333"/>
                </a:solidFill>
                <a:latin typeface="q_serif"/>
              </a:rPr>
              <a:t>parallelism</a:t>
            </a:r>
          </a:p>
          <a:p>
            <a:pPr marL="285750" indent="-285750">
              <a:buFont typeface="Arial" panose="020B0604020202020204" pitchFamily="34" charset="0"/>
              <a:buChar char="•"/>
            </a:pPr>
            <a:r>
              <a:rPr lang="en-US" sz="1400" dirty="0" smtClean="0">
                <a:solidFill>
                  <a:srgbClr val="333333"/>
                </a:solidFill>
                <a:latin typeface="q_serif"/>
              </a:rPr>
              <a:t>Detect </a:t>
            </a:r>
            <a:r>
              <a:rPr lang="en-US" sz="1400" dirty="0">
                <a:solidFill>
                  <a:srgbClr val="333333"/>
                </a:solidFill>
                <a:latin typeface="q_serif"/>
              </a:rPr>
              <a:t>using </a:t>
            </a:r>
            <a:r>
              <a:rPr lang="en-US" sz="1400" dirty="0" smtClean="0">
                <a:solidFill>
                  <a:srgbClr val="333333"/>
                </a:solidFill>
                <a:latin typeface="q_serif"/>
              </a:rPr>
              <a:t>compiler</a:t>
            </a:r>
          </a:p>
          <a:p>
            <a:pPr marL="285750" indent="-285750">
              <a:buFont typeface="Arial" panose="020B0604020202020204" pitchFamily="34" charset="0"/>
              <a:buChar char="•"/>
            </a:pPr>
            <a:r>
              <a:rPr lang="en-US" sz="1400" dirty="0" smtClean="0">
                <a:solidFill>
                  <a:srgbClr val="333333"/>
                </a:solidFill>
                <a:latin typeface="q_serif"/>
              </a:rPr>
              <a:t>Grain </a:t>
            </a:r>
            <a:r>
              <a:rPr lang="en-US" sz="1400" dirty="0">
                <a:solidFill>
                  <a:srgbClr val="333333"/>
                </a:solidFill>
                <a:latin typeface="q_serif"/>
              </a:rPr>
              <a:t>size </a:t>
            </a:r>
            <a:r>
              <a:rPr lang="en-US" sz="1400" dirty="0" smtClean="0">
                <a:solidFill>
                  <a:srgbClr val="333333"/>
                </a:solidFill>
                <a:latin typeface="q_serif"/>
              </a:rPr>
              <a:t>4–5microsec</a:t>
            </a:r>
          </a:p>
          <a:p>
            <a:pPr marL="285750" indent="-285750">
              <a:buFont typeface="Arial" panose="020B0604020202020204" pitchFamily="34" charset="0"/>
              <a:buChar char="•"/>
            </a:pPr>
            <a:r>
              <a:rPr lang="en-US" sz="1400" dirty="0" smtClean="0">
                <a:solidFill>
                  <a:srgbClr val="333333"/>
                </a:solidFill>
                <a:latin typeface="q_serif"/>
              </a:rPr>
              <a:t>few </a:t>
            </a:r>
            <a:r>
              <a:rPr lang="en-US" sz="1400" dirty="0">
                <a:solidFill>
                  <a:srgbClr val="333333"/>
                </a:solidFill>
                <a:latin typeface="q_serif"/>
              </a:rPr>
              <a:t>data element assign to single </a:t>
            </a:r>
            <a:r>
              <a:rPr lang="en-US" sz="1400" dirty="0" smtClean="0">
                <a:solidFill>
                  <a:srgbClr val="333333"/>
                </a:solidFill>
                <a:latin typeface="q_serif"/>
              </a:rPr>
              <a:t>processor</a:t>
            </a:r>
          </a:p>
        </p:txBody>
      </p:sp>
      <p:sp>
        <p:nvSpPr>
          <p:cNvPr id="3" name="Rectangle 2"/>
          <p:cNvSpPr/>
          <p:nvPr/>
        </p:nvSpPr>
        <p:spPr>
          <a:xfrm>
            <a:off x="6825343" y="3914018"/>
            <a:ext cx="4911634" cy="2462213"/>
          </a:xfrm>
          <a:prstGeom prst="rect">
            <a:avLst/>
          </a:prstGeom>
        </p:spPr>
        <p:txBody>
          <a:bodyPr wrap="square">
            <a:spAutoFit/>
          </a:bodyPr>
          <a:lstStyle/>
          <a:p>
            <a:r>
              <a:rPr lang="en-US" sz="1400" b="1" dirty="0">
                <a:solidFill>
                  <a:srgbClr val="333333"/>
                </a:solidFill>
                <a:latin typeface="q_serif"/>
              </a:rPr>
              <a:t>Coarse </a:t>
            </a:r>
            <a:r>
              <a:rPr lang="en-US" sz="1400" b="1" dirty="0" smtClean="0">
                <a:solidFill>
                  <a:srgbClr val="333333"/>
                </a:solidFill>
                <a:latin typeface="q_serif"/>
              </a:rPr>
              <a:t>grained</a:t>
            </a:r>
          </a:p>
          <a:p>
            <a:endParaRPr lang="en-US" sz="1400" b="1" dirty="0">
              <a:solidFill>
                <a:srgbClr val="333333"/>
              </a:solidFill>
              <a:latin typeface="q_serif"/>
            </a:endParaRPr>
          </a:p>
          <a:p>
            <a:pPr marL="285750" indent="-285750">
              <a:buFont typeface="Arial" panose="020B0604020202020204" pitchFamily="34" charset="0"/>
              <a:buChar char="•"/>
            </a:pPr>
            <a:r>
              <a:rPr lang="en-US" sz="1400" dirty="0">
                <a:solidFill>
                  <a:srgbClr val="333333"/>
                </a:solidFill>
                <a:latin typeface="q_serif"/>
              </a:rPr>
              <a:t>High computation </a:t>
            </a:r>
            <a:r>
              <a:rPr lang="en-US" sz="1400" dirty="0" smtClean="0">
                <a:solidFill>
                  <a:srgbClr val="333333"/>
                </a:solidFill>
                <a:latin typeface="q_serif"/>
              </a:rPr>
              <a:t>time</a:t>
            </a:r>
          </a:p>
          <a:p>
            <a:pPr marL="285750" indent="-285750">
              <a:buFont typeface="Arial" panose="020B0604020202020204" pitchFamily="34" charset="0"/>
              <a:buChar char="•"/>
            </a:pPr>
            <a:r>
              <a:rPr lang="en-US" sz="1400" dirty="0" smtClean="0">
                <a:solidFill>
                  <a:srgbClr val="333333"/>
                </a:solidFill>
                <a:latin typeface="q_serif"/>
              </a:rPr>
              <a:t>Program </a:t>
            </a:r>
            <a:r>
              <a:rPr lang="en-US" sz="1400" dirty="0">
                <a:solidFill>
                  <a:srgbClr val="333333"/>
                </a:solidFill>
                <a:latin typeface="q_serif"/>
              </a:rPr>
              <a:t>broken large </a:t>
            </a:r>
            <a:r>
              <a:rPr lang="en-US" sz="1400" dirty="0" smtClean="0">
                <a:solidFill>
                  <a:srgbClr val="333333"/>
                </a:solidFill>
                <a:latin typeface="q_serif"/>
              </a:rPr>
              <a:t>task</a:t>
            </a:r>
          </a:p>
          <a:p>
            <a:pPr marL="285750" indent="-285750">
              <a:buFont typeface="Arial" panose="020B0604020202020204" pitchFamily="34" charset="0"/>
              <a:buChar char="•"/>
            </a:pPr>
            <a:r>
              <a:rPr lang="en-US" sz="1400" dirty="0" smtClean="0">
                <a:solidFill>
                  <a:srgbClr val="333333"/>
                </a:solidFill>
                <a:latin typeface="q_serif"/>
              </a:rPr>
              <a:t>Task </a:t>
            </a:r>
            <a:r>
              <a:rPr lang="en-US" sz="1400" dirty="0">
                <a:solidFill>
                  <a:srgbClr val="333333"/>
                </a:solidFill>
                <a:latin typeface="q_serif"/>
              </a:rPr>
              <a:t>assigned not individual </a:t>
            </a:r>
            <a:r>
              <a:rPr lang="en-US" sz="1400" dirty="0" smtClean="0">
                <a:solidFill>
                  <a:srgbClr val="333333"/>
                </a:solidFill>
                <a:latin typeface="q_serif"/>
              </a:rPr>
              <a:t>processors</a:t>
            </a:r>
          </a:p>
          <a:p>
            <a:pPr marL="285750" indent="-285750">
              <a:buFont typeface="Arial" panose="020B0604020202020204" pitchFamily="34" charset="0"/>
              <a:buChar char="•"/>
            </a:pPr>
            <a:r>
              <a:rPr lang="en-US" sz="1400" dirty="0" smtClean="0">
                <a:solidFill>
                  <a:srgbClr val="333333"/>
                </a:solidFill>
                <a:latin typeface="q_serif"/>
              </a:rPr>
              <a:t>Maybe </a:t>
            </a:r>
            <a:r>
              <a:rPr lang="en-US" sz="1400" dirty="0">
                <a:solidFill>
                  <a:srgbClr val="333333"/>
                </a:solidFill>
                <a:latin typeface="q_serif"/>
              </a:rPr>
              <a:t>Load </a:t>
            </a:r>
            <a:r>
              <a:rPr lang="en-US" sz="1400" dirty="0" err="1" smtClean="0">
                <a:solidFill>
                  <a:srgbClr val="333333"/>
                </a:solidFill>
                <a:latin typeface="q_serif"/>
              </a:rPr>
              <a:t>imbalancing</a:t>
            </a:r>
            <a:endParaRPr lang="en-US" sz="1400" dirty="0" smtClean="0">
              <a:solidFill>
                <a:srgbClr val="333333"/>
              </a:solidFill>
              <a:latin typeface="q_serif"/>
            </a:endParaRPr>
          </a:p>
          <a:p>
            <a:pPr marL="285750" indent="-285750">
              <a:buFont typeface="Arial" panose="020B0604020202020204" pitchFamily="34" charset="0"/>
              <a:buChar char="•"/>
            </a:pPr>
            <a:r>
              <a:rPr lang="en-US" sz="1400" dirty="0" smtClean="0">
                <a:solidFill>
                  <a:srgbClr val="333333"/>
                </a:solidFill>
                <a:latin typeface="q_serif"/>
              </a:rPr>
              <a:t>less </a:t>
            </a:r>
            <a:r>
              <a:rPr lang="en-US" sz="1400" dirty="0">
                <a:solidFill>
                  <a:srgbClr val="333333"/>
                </a:solidFill>
                <a:latin typeface="q_serif"/>
              </a:rPr>
              <a:t>Parallel </a:t>
            </a:r>
            <a:r>
              <a:rPr lang="en-US" sz="1400" dirty="0" smtClean="0">
                <a:solidFill>
                  <a:srgbClr val="333333"/>
                </a:solidFill>
                <a:latin typeface="q_serif"/>
              </a:rPr>
              <a:t>computation</a:t>
            </a:r>
          </a:p>
          <a:p>
            <a:pPr marL="285750" indent="-285750">
              <a:buFont typeface="Arial" panose="020B0604020202020204" pitchFamily="34" charset="0"/>
              <a:buChar char="•"/>
            </a:pPr>
            <a:r>
              <a:rPr lang="en-US" sz="1400" dirty="0" smtClean="0">
                <a:solidFill>
                  <a:srgbClr val="333333"/>
                </a:solidFill>
                <a:latin typeface="q_serif"/>
              </a:rPr>
              <a:t>Low </a:t>
            </a:r>
            <a:r>
              <a:rPr lang="en-US" sz="1400" dirty="0">
                <a:solidFill>
                  <a:srgbClr val="333333"/>
                </a:solidFill>
                <a:latin typeface="q_serif"/>
              </a:rPr>
              <a:t>communication and </a:t>
            </a:r>
            <a:r>
              <a:rPr lang="en-US" sz="1400" dirty="0" err="1">
                <a:solidFill>
                  <a:srgbClr val="333333"/>
                </a:solidFill>
                <a:latin typeface="q_serif"/>
              </a:rPr>
              <a:t>synchronisation</a:t>
            </a:r>
            <a:r>
              <a:rPr lang="en-US" sz="1400" dirty="0">
                <a:solidFill>
                  <a:srgbClr val="333333"/>
                </a:solidFill>
                <a:latin typeface="q_serif"/>
              </a:rPr>
              <a:t> </a:t>
            </a:r>
            <a:r>
              <a:rPr lang="en-US" sz="1400" dirty="0" smtClean="0">
                <a:solidFill>
                  <a:srgbClr val="333333"/>
                </a:solidFill>
                <a:latin typeface="q_serif"/>
              </a:rPr>
              <a:t>overhead</a:t>
            </a:r>
          </a:p>
          <a:p>
            <a:pPr marL="285750" indent="-285750">
              <a:buFont typeface="Arial" panose="020B0604020202020204" pitchFamily="34" charset="0"/>
              <a:buChar char="•"/>
            </a:pPr>
            <a:r>
              <a:rPr lang="en-US" sz="1400" dirty="0" smtClean="0">
                <a:solidFill>
                  <a:srgbClr val="333333"/>
                </a:solidFill>
                <a:latin typeface="q_serif"/>
              </a:rPr>
              <a:t>Lower </a:t>
            </a:r>
            <a:r>
              <a:rPr lang="en-US" sz="1400" dirty="0">
                <a:solidFill>
                  <a:srgbClr val="333333"/>
                </a:solidFill>
                <a:latin typeface="q_serif"/>
              </a:rPr>
              <a:t>degree of </a:t>
            </a:r>
            <a:r>
              <a:rPr lang="en-US" sz="1400" dirty="0" smtClean="0">
                <a:solidFill>
                  <a:srgbClr val="333333"/>
                </a:solidFill>
                <a:latin typeface="q_serif"/>
              </a:rPr>
              <a:t>parallelism</a:t>
            </a:r>
          </a:p>
          <a:p>
            <a:pPr marL="285750" indent="-285750">
              <a:buFont typeface="Arial" panose="020B0604020202020204" pitchFamily="34" charset="0"/>
              <a:buChar char="•"/>
            </a:pPr>
            <a:r>
              <a:rPr lang="en-US" sz="1400" dirty="0" smtClean="0">
                <a:solidFill>
                  <a:srgbClr val="333333"/>
                </a:solidFill>
                <a:latin typeface="q_serif"/>
              </a:rPr>
              <a:t>Detect </a:t>
            </a:r>
            <a:r>
              <a:rPr lang="en-US" sz="1400" dirty="0">
                <a:solidFill>
                  <a:srgbClr val="333333"/>
                </a:solidFill>
                <a:latin typeface="q_serif"/>
              </a:rPr>
              <a:t>using </a:t>
            </a:r>
            <a:r>
              <a:rPr lang="en-US" sz="1400" dirty="0" err="1">
                <a:solidFill>
                  <a:srgbClr val="333333"/>
                </a:solidFill>
                <a:latin typeface="q_serif"/>
              </a:rPr>
              <a:t>interprocedural</a:t>
            </a:r>
            <a:r>
              <a:rPr lang="en-US" sz="1400" dirty="0">
                <a:solidFill>
                  <a:srgbClr val="333333"/>
                </a:solidFill>
                <a:latin typeface="q_serif"/>
              </a:rPr>
              <a:t> </a:t>
            </a:r>
            <a:r>
              <a:rPr lang="en-US" sz="1400" dirty="0" err="1">
                <a:solidFill>
                  <a:srgbClr val="333333"/>
                </a:solidFill>
                <a:latin typeface="q_serif"/>
              </a:rPr>
              <a:t>parallezing</a:t>
            </a:r>
            <a:r>
              <a:rPr lang="en-US" sz="1400" dirty="0">
                <a:solidFill>
                  <a:srgbClr val="333333"/>
                </a:solidFill>
                <a:latin typeface="q_serif"/>
              </a:rPr>
              <a:t> </a:t>
            </a:r>
            <a:r>
              <a:rPr lang="en-US" sz="1400" dirty="0" smtClean="0">
                <a:solidFill>
                  <a:srgbClr val="333333"/>
                </a:solidFill>
                <a:latin typeface="q_serif"/>
              </a:rPr>
              <a:t>compiler</a:t>
            </a:r>
          </a:p>
          <a:p>
            <a:pPr marL="285750" indent="-285750">
              <a:buFont typeface="Arial" panose="020B0604020202020204" pitchFamily="34" charset="0"/>
              <a:buChar char="•"/>
            </a:pPr>
            <a:r>
              <a:rPr lang="en-US" sz="1400" dirty="0" smtClean="0">
                <a:solidFill>
                  <a:srgbClr val="333333"/>
                </a:solidFill>
                <a:latin typeface="q_serif"/>
              </a:rPr>
              <a:t>Many </a:t>
            </a:r>
            <a:r>
              <a:rPr lang="en-US" sz="1400" dirty="0">
                <a:solidFill>
                  <a:srgbClr val="333333"/>
                </a:solidFill>
                <a:latin typeface="q_serif"/>
              </a:rPr>
              <a:t>data element assigned to single processor</a:t>
            </a:r>
            <a:endParaRPr lang="en-US" sz="1400" dirty="0"/>
          </a:p>
        </p:txBody>
      </p:sp>
      <p:sp>
        <p:nvSpPr>
          <p:cNvPr id="6" name="Rectangle 5"/>
          <p:cNvSpPr/>
          <p:nvPr/>
        </p:nvSpPr>
        <p:spPr>
          <a:xfrm>
            <a:off x="2181497" y="1256197"/>
            <a:ext cx="9810206" cy="738664"/>
          </a:xfrm>
          <a:prstGeom prst="rect">
            <a:avLst/>
          </a:prstGeom>
        </p:spPr>
        <p:txBody>
          <a:bodyPr wrap="square">
            <a:spAutoFit/>
          </a:bodyPr>
          <a:lstStyle/>
          <a:p>
            <a:pPr fontAlgn="base"/>
            <a:r>
              <a:rPr lang="en-US" sz="1400" b="1" dirty="0">
                <a:solidFill>
                  <a:srgbClr val="242729"/>
                </a:solidFill>
                <a:latin typeface="inherit"/>
              </a:rPr>
              <a:t>Coarse-grained</a:t>
            </a:r>
            <a:r>
              <a:rPr lang="en-US" sz="1400" dirty="0">
                <a:solidFill>
                  <a:srgbClr val="242729"/>
                </a:solidFill>
                <a:latin typeface="inherit"/>
              </a:rPr>
              <a:t> - larger components than fine-grained, large subcomponents. Simply wraps one or more fine-grained services together into a more coarse­-grained operation.</a:t>
            </a:r>
          </a:p>
          <a:p>
            <a:pPr fontAlgn="base"/>
            <a:r>
              <a:rPr lang="en-US" sz="1400" b="1" dirty="0">
                <a:solidFill>
                  <a:srgbClr val="242729"/>
                </a:solidFill>
                <a:latin typeface="inherit"/>
              </a:rPr>
              <a:t>Fine-grained</a:t>
            </a:r>
            <a:r>
              <a:rPr lang="en-US" sz="1400" dirty="0">
                <a:solidFill>
                  <a:srgbClr val="242729"/>
                </a:solidFill>
                <a:latin typeface="inherit"/>
              </a:rPr>
              <a:t> - smaller components of which the larger ones are composed, </a:t>
            </a:r>
            <a:r>
              <a:rPr lang="en-US" sz="1400" dirty="0" smtClean="0">
                <a:solidFill>
                  <a:srgbClr val="242729"/>
                </a:solidFill>
                <a:latin typeface="inherit"/>
              </a:rPr>
              <a:t>lower ­</a:t>
            </a:r>
            <a:r>
              <a:rPr lang="en-US" sz="1400" dirty="0">
                <a:solidFill>
                  <a:srgbClr val="242729"/>
                </a:solidFill>
                <a:latin typeface="inherit"/>
              </a:rPr>
              <a:t>level service</a:t>
            </a:r>
            <a:endParaRPr lang="en-US" sz="1400" b="0" i="0" dirty="0">
              <a:solidFill>
                <a:srgbClr val="242729"/>
              </a:solidFill>
              <a:effectLst/>
              <a:latin typeface="inherit"/>
            </a:endParaRPr>
          </a:p>
        </p:txBody>
      </p:sp>
      <p:sp>
        <p:nvSpPr>
          <p:cNvPr id="7" name="Rectangle 6"/>
          <p:cNvSpPr/>
          <p:nvPr/>
        </p:nvSpPr>
        <p:spPr>
          <a:xfrm>
            <a:off x="2181496" y="426385"/>
            <a:ext cx="9810207" cy="738664"/>
          </a:xfrm>
          <a:prstGeom prst="rect">
            <a:avLst/>
          </a:prstGeom>
        </p:spPr>
        <p:txBody>
          <a:bodyPr wrap="square">
            <a:spAutoFit/>
          </a:bodyPr>
          <a:lstStyle/>
          <a:p>
            <a:r>
              <a:rPr lang="en-US" sz="1400" dirty="0">
                <a:solidFill>
                  <a:srgbClr val="242729"/>
                </a:solidFill>
                <a:latin typeface="Arial" panose="020B0604020202020204" pitchFamily="34" charset="0"/>
              </a:rPr>
              <a:t>Granularity is the extent to which a system is broken down into small parts, either the system itself or its description or observation. It is the extent to which a larger entity is subdivided. For example, a yard broken into inches has finer granularity than a yard broken into feet.</a:t>
            </a:r>
            <a:endParaRPr lang="en-US" sz="1400" dirty="0"/>
          </a:p>
        </p:txBody>
      </p:sp>
      <p:pic>
        <p:nvPicPr>
          <p:cNvPr id="18" name="Picture 2" descr="https://hadoop4usa.files.wordpress.com/2012/04/kb_scale_outup.png"/>
          <p:cNvPicPr>
            <a:picLocks noChangeAspect="1" noChangeArrowheads="1"/>
          </p:cNvPicPr>
          <p:nvPr/>
        </p:nvPicPr>
        <p:blipFill rotWithShape="1">
          <a:blip r:embed="rId2">
            <a:extLst>
              <a:ext uri="{28A0092B-C50C-407E-A947-70E740481C1C}">
                <a14:useLocalDpi xmlns:a14="http://schemas.microsoft.com/office/drawing/2010/main" val="0"/>
              </a:ext>
            </a:extLst>
          </a:blip>
          <a:srcRect l="12680"/>
          <a:stretch/>
        </p:blipFill>
        <p:spPr bwMode="auto">
          <a:xfrm>
            <a:off x="3743069" y="2060281"/>
            <a:ext cx="3160651" cy="176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126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3819552"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28" name="Group 27"/>
          <p:cNvGrpSpPr/>
          <p:nvPr/>
        </p:nvGrpSpPr>
        <p:grpSpPr>
          <a:xfrm>
            <a:off x="4425742" y="1313357"/>
            <a:ext cx="6872009" cy="4860730"/>
            <a:chOff x="4425742" y="761696"/>
            <a:chExt cx="6872009" cy="4860730"/>
          </a:xfrm>
        </p:grpSpPr>
        <p:sp>
          <p:nvSpPr>
            <p:cNvPr id="6" name="Rectangle 5"/>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7" name="TextBox 6"/>
            <p:cNvSpPr txBox="1"/>
            <p:nvPr/>
          </p:nvSpPr>
          <p:spPr>
            <a:xfrm>
              <a:off x="4425742" y="761696"/>
              <a:ext cx="1460656" cy="369332"/>
            </a:xfrm>
            <a:prstGeom prst="rect">
              <a:avLst/>
            </a:prstGeom>
            <a:noFill/>
          </p:spPr>
          <p:txBody>
            <a:bodyPr wrap="none" rtlCol="0">
              <a:spAutoFit/>
            </a:bodyPr>
            <a:lstStyle/>
            <a:p>
              <a:r>
                <a:rPr lang="en-US" dirty="0" smtClean="0">
                  <a:solidFill>
                    <a:schemeClr val="accent1">
                      <a:lumMod val="50000"/>
                    </a:schemeClr>
                  </a:solidFill>
                </a:rPr>
                <a:t>Web Server</a:t>
              </a:r>
              <a:endParaRPr lang="en-US" dirty="0">
                <a:solidFill>
                  <a:schemeClr val="accent1">
                    <a:lumMod val="50000"/>
                  </a:schemeClr>
                </a:solidFill>
              </a:endParaRPr>
            </a:p>
          </p:txBody>
        </p:sp>
        <p:sp>
          <p:nvSpPr>
            <p:cNvPr id="8" name="Rectangle 7"/>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a:t>
              </a:r>
              <a:endParaRPr lang="en-US" dirty="0"/>
            </a:p>
          </p:txBody>
        </p:sp>
        <p:sp>
          <p:nvSpPr>
            <p:cNvPr id="10" name="Rectangle 9"/>
            <p:cNvSpPr/>
            <p:nvPr/>
          </p:nvSpPr>
          <p:spPr>
            <a:xfrm>
              <a:off x="6045619" y="4225632"/>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DB</a:t>
              </a:r>
            </a:p>
            <a:p>
              <a:pPr algn="ctr"/>
              <a:r>
                <a:rPr lang="en-US" sz="1100" dirty="0" smtClean="0"/>
                <a:t>(MS ACCESS, Text File, </a:t>
              </a:r>
              <a:r>
                <a:rPr lang="en-US" sz="1100" dirty="0" err="1" smtClean="0"/>
                <a:t>Sqlite</a:t>
              </a:r>
              <a:r>
                <a:rPr lang="en-US" sz="1100" dirty="0" smtClean="0"/>
                <a:t>…</a:t>
              </a:r>
              <a:r>
                <a:rPr lang="en-US" sz="1100" dirty="0" err="1" smtClean="0"/>
                <a:t>etc</a:t>
              </a:r>
              <a:r>
                <a:rPr lang="en-US" sz="1400" dirty="0" smtClean="0"/>
                <a:t>)</a:t>
              </a:r>
              <a:endParaRPr lang="en-US" sz="1400" dirty="0"/>
            </a:p>
          </p:txBody>
        </p:sp>
        <p:sp>
          <p:nvSpPr>
            <p:cNvPr id="11" name="Rectangle 10"/>
            <p:cNvSpPr/>
            <p:nvPr/>
          </p:nvSpPr>
          <p:spPr>
            <a:xfrm>
              <a:off x="4715584" y="4225633"/>
              <a:ext cx="1170814"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DISK</a:t>
              </a:r>
              <a:endParaRPr lang="en-US" sz="1400" dirty="0"/>
            </a:p>
          </p:txBody>
        </p:sp>
        <p:sp>
          <p:nvSpPr>
            <p:cNvPr id="12" name="Rectangle 11"/>
            <p:cNvSpPr/>
            <p:nvPr/>
          </p:nvSpPr>
          <p:spPr>
            <a:xfrm>
              <a:off x="7330838" y="420799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SESSION PROVIDER</a:t>
              </a:r>
              <a:endParaRPr lang="en-US" sz="1400" dirty="0"/>
            </a:p>
          </p:txBody>
        </p:sp>
        <p:sp>
          <p:nvSpPr>
            <p:cNvPr id="13" name="Rectangle 12"/>
            <p:cNvSpPr/>
            <p:nvPr/>
          </p:nvSpPr>
          <p:spPr>
            <a:xfrm>
              <a:off x="8616057" y="4207994"/>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CACHE PROVIDER</a:t>
              </a:r>
              <a:endParaRPr lang="en-US" sz="1400" dirty="0"/>
            </a:p>
          </p:txBody>
        </p:sp>
        <p:sp>
          <p:nvSpPr>
            <p:cNvPr id="14" name="Rectangle 13"/>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WEB SERVICE</a:t>
              </a:r>
              <a:endParaRPr lang="en-US" sz="1400" dirty="0"/>
            </a:p>
          </p:txBody>
        </p:sp>
        <p:cxnSp>
          <p:nvCxnSpPr>
            <p:cNvPr id="15" name="Straight Arrow Connector 14"/>
            <p:cNvCxnSpPr>
              <a:stCxn id="8"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0" idx="0"/>
            </p:cNvCxnSpPr>
            <p:nvPr/>
          </p:nvCxnSpPr>
          <p:spPr>
            <a:xfrm flipH="1">
              <a:off x="6608618" y="3030364"/>
              <a:ext cx="1443392" cy="1195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12"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778927" y="1990268"/>
            <a:ext cx="2007281" cy="2862322"/>
          </a:xfrm>
          <a:prstGeom prst="rect">
            <a:avLst/>
          </a:prstGeom>
          <a:noFill/>
        </p:spPr>
        <p:txBody>
          <a:bodyPr wrap="none" rtlCol="0">
            <a:spAutoFit/>
          </a:bodyPr>
          <a:lstStyle/>
          <a:p>
            <a:r>
              <a:rPr lang="en-US" b="1" dirty="0">
                <a:solidFill>
                  <a:srgbClr val="FFFF00"/>
                </a:solidFill>
              </a:rPr>
              <a:t>Dependencies</a:t>
            </a:r>
            <a:r>
              <a:rPr lang="en-US" dirty="0"/>
              <a:t/>
            </a:r>
            <a:br>
              <a:rPr lang="en-US" dirty="0"/>
            </a:br>
            <a:endParaRPr lang="en-US" dirty="0"/>
          </a:p>
          <a:p>
            <a:pPr marL="285750" indent="-285750">
              <a:buFont typeface="Arial" panose="020B0604020202020204" pitchFamily="34" charset="0"/>
              <a:buChar char="•"/>
            </a:pPr>
            <a:r>
              <a:rPr lang="en-US" dirty="0"/>
              <a:t>Storage (Disk)</a:t>
            </a:r>
          </a:p>
          <a:p>
            <a:pPr marL="285750" indent="-285750">
              <a:buFont typeface="Arial" panose="020B0604020202020204" pitchFamily="34" charset="0"/>
              <a:buChar char="•"/>
            </a:pPr>
            <a:r>
              <a:rPr lang="en-US" dirty="0"/>
              <a:t>Database</a:t>
            </a:r>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smtClean="0"/>
              <a:t>Processor</a:t>
            </a:r>
          </a:p>
          <a:p>
            <a:pPr marL="285750" indent="-285750">
              <a:buFont typeface="Arial" panose="020B0604020202020204" pitchFamily="34" charset="0"/>
              <a:buChar char="•"/>
            </a:pPr>
            <a:r>
              <a:rPr lang="en-US" dirty="0"/>
              <a:t>H</a:t>
            </a:r>
            <a:r>
              <a:rPr lang="en-US" dirty="0" smtClean="0"/>
              <a:t>ardware</a:t>
            </a:r>
          </a:p>
          <a:p>
            <a:pPr marL="285750" indent="-285750">
              <a:buFont typeface="Arial" panose="020B0604020202020204" pitchFamily="34" charset="0"/>
              <a:buChar char="•"/>
            </a:pPr>
            <a:r>
              <a:rPr lang="en-US" dirty="0" smtClean="0"/>
              <a:t>Network</a:t>
            </a:r>
          </a:p>
          <a:p>
            <a:pPr marL="285750" indent="-285750">
              <a:buFont typeface="Arial" panose="020B0604020202020204" pitchFamily="34" charset="0"/>
              <a:buChar char="•"/>
            </a:pPr>
            <a:r>
              <a:rPr lang="en-US" dirty="0" smtClean="0"/>
              <a:t>Others</a:t>
            </a:r>
            <a:endParaRPr lang="en-US" dirty="0"/>
          </a:p>
          <a:p>
            <a:endParaRPr lang="en-US" dirty="0"/>
          </a:p>
        </p:txBody>
      </p:sp>
      <p:sp>
        <p:nvSpPr>
          <p:cNvPr id="3" name="Rounded Rectangle 2"/>
          <p:cNvSpPr/>
          <p:nvPr/>
        </p:nvSpPr>
        <p:spPr>
          <a:xfrm>
            <a:off x="6592478" y="604562"/>
            <a:ext cx="2649524" cy="8237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 Clients</a:t>
            </a:r>
            <a:endParaRPr lang="en-US" dirty="0"/>
          </a:p>
        </p:txBody>
      </p:sp>
      <p:cxnSp>
        <p:nvCxnSpPr>
          <p:cNvPr id="9" name="Straight Arrow Connector 8"/>
          <p:cNvCxnSpPr>
            <a:stCxn id="3" idx="2"/>
            <a:endCxn id="6" idx="0"/>
          </p:cNvCxnSpPr>
          <p:nvPr/>
        </p:nvCxnSpPr>
        <p:spPr>
          <a:xfrm>
            <a:off x="7917240" y="1428278"/>
            <a:ext cx="2522" cy="27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27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3687828"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Step 1:</a:t>
            </a:r>
          </a:p>
          <a:p>
            <a:pPr algn="ctr"/>
            <a:r>
              <a:rPr lang="en-US" dirty="0" smtClean="0"/>
              <a:t>Increase Web App Process</a:t>
            </a:r>
          </a:p>
          <a:p>
            <a:pPr algn="ctr"/>
            <a:endParaRPr lang="en-US" dirty="0"/>
          </a:p>
          <a:p>
            <a:pPr algn="ctr"/>
            <a:r>
              <a:rPr lang="en-US" b="1" dirty="0" smtClean="0">
                <a:solidFill>
                  <a:srgbClr val="FFFF00"/>
                </a:solidFill>
              </a:rPr>
              <a:t>Result:</a:t>
            </a:r>
          </a:p>
          <a:p>
            <a:pPr algn="ctr"/>
            <a:r>
              <a:rPr lang="en-US" sz="1600" dirty="0" smtClean="0"/>
              <a:t>Increased Local Disk Space and Speed</a:t>
            </a:r>
          </a:p>
          <a:p>
            <a:pPr algn="ctr"/>
            <a:r>
              <a:rPr lang="en-US" sz="1600" dirty="0" smtClean="0"/>
              <a:t>Increased Ram (session, cache)</a:t>
            </a:r>
          </a:p>
          <a:p>
            <a:pPr algn="ctr"/>
            <a:r>
              <a:rPr lang="en-US" sz="1600" dirty="0" smtClean="0"/>
              <a:t>Increased Processor</a:t>
            </a:r>
          </a:p>
          <a:p>
            <a:pPr algn="ctr"/>
            <a:endParaRPr lang="en-US" dirty="0"/>
          </a:p>
          <a:p>
            <a:pPr algn="ctr"/>
            <a:r>
              <a:rPr lang="en-US" dirty="0" smtClean="0"/>
              <a:t>Cannot Increase Local Db</a:t>
            </a:r>
            <a:endParaRPr lang="en-US" dirty="0"/>
          </a:p>
        </p:txBody>
      </p:sp>
      <p:grpSp>
        <p:nvGrpSpPr>
          <p:cNvPr id="28" name="Group 27"/>
          <p:cNvGrpSpPr/>
          <p:nvPr/>
        </p:nvGrpSpPr>
        <p:grpSpPr>
          <a:xfrm>
            <a:off x="4425742" y="1305800"/>
            <a:ext cx="6872009" cy="4860730"/>
            <a:chOff x="4425742" y="761696"/>
            <a:chExt cx="6872009" cy="4860730"/>
          </a:xfrm>
        </p:grpSpPr>
        <p:sp>
          <p:nvSpPr>
            <p:cNvPr id="6" name="Rectangle 5"/>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7" name="TextBox 6"/>
            <p:cNvSpPr txBox="1"/>
            <p:nvPr/>
          </p:nvSpPr>
          <p:spPr>
            <a:xfrm>
              <a:off x="4425742" y="761696"/>
              <a:ext cx="1460656" cy="369332"/>
            </a:xfrm>
            <a:prstGeom prst="rect">
              <a:avLst/>
            </a:prstGeom>
            <a:noFill/>
          </p:spPr>
          <p:txBody>
            <a:bodyPr wrap="none" rtlCol="0">
              <a:spAutoFit/>
            </a:bodyPr>
            <a:lstStyle/>
            <a:p>
              <a:r>
                <a:rPr lang="en-US" dirty="0" smtClean="0">
                  <a:solidFill>
                    <a:schemeClr val="accent1">
                      <a:lumMod val="50000"/>
                    </a:schemeClr>
                  </a:solidFill>
                </a:rPr>
                <a:t>Web Server</a:t>
              </a:r>
              <a:endParaRPr lang="en-US" dirty="0">
                <a:solidFill>
                  <a:schemeClr val="accent1">
                    <a:lumMod val="50000"/>
                  </a:schemeClr>
                </a:solidFill>
              </a:endParaRPr>
            </a:p>
          </p:txBody>
        </p:sp>
        <p:sp>
          <p:nvSpPr>
            <p:cNvPr id="8" name="Rectangle 7"/>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WEB APP 1</a:t>
              </a:r>
            </a:p>
            <a:p>
              <a:pPr algn="ctr"/>
              <a:r>
                <a:rPr lang="en-US" dirty="0" smtClean="0">
                  <a:solidFill>
                    <a:srgbClr val="FFFF00"/>
                  </a:solidFill>
                </a:rPr>
                <a:t>WEB APP 1</a:t>
              </a:r>
            </a:p>
            <a:p>
              <a:pPr algn="ctr"/>
              <a:r>
                <a:rPr lang="en-US" dirty="0" smtClean="0">
                  <a:solidFill>
                    <a:srgbClr val="FFFF00"/>
                  </a:solidFill>
                </a:rPr>
                <a:t>WEB APP 1</a:t>
              </a:r>
              <a:endParaRPr lang="en-US" dirty="0">
                <a:solidFill>
                  <a:srgbClr val="FFFF00"/>
                </a:solidFill>
              </a:endParaRPr>
            </a:p>
          </p:txBody>
        </p:sp>
        <p:sp>
          <p:nvSpPr>
            <p:cNvPr id="10" name="Rectangle 9"/>
            <p:cNvSpPr/>
            <p:nvPr/>
          </p:nvSpPr>
          <p:spPr>
            <a:xfrm>
              <a:off x="6045619" y="4225632"/>
              <a:ext cx="1125998" cy="10363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DB</a:t>
              </a:r>
            </a:p>
            <a:p>
              <a:pPr algn="ctr"/>
              <a:r>
                <a:rPr lang="en-US" sz="1400" dirty="0" smtClean="0"/>
                <a:t>(MS Access, </a:t>
              </a:r>
              <a:r>
                <a:rPr lang="en-US" sz="1400" dirty="0" err="1" smtClean="0"/>
                <a:t>Sqlite</a:t>
              </a:r>
              <a:r>
                <a:rPr lang="en-US" sz="1400" dirty="0" smtClean="0"/>
                <a:t>)</a:t>
              </a:r>
              <a:endParaRPr lang="en-US" sz="1400" dirty="0"/>
            </a:p>
          </p:txBody>
        </p:sp>
        <p:sp>
          <p:nvSpPr>
            <p:cNvPr id="11" name="Rectangle 10"/>
            <p:cNvSpPr/>
            <p:nvPr/>
          </p:nvSpPr>
          <p:spPr>
            <a:xfrm>
              <a:off x="4715584" y="4225633"/>
              <a:ext cx="1170814"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DISK</a:t>
              </a:r>
              <a:endParaRPr lang="en-US" sz="1400" dirty="0"/>
            </a:p>
          </p:txBody>
        </p:sp>
        <p:sp>
          <p:nvSpPr>
            <p:cNvPr id="12" name="Rectangle 11"/>
            <p:cNvSpPr/>
            <p:nvPr/>
          </p:nvSpPr>
          <p:spPr>
            <a:xfrm>
              <a:off x="7330838" y="420799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SESSION PROVIDER</a:t>
              </a:r>
              <a:endParaRPr lang="en-US" sz="1400" dirty="0"/>
            </a:p>
          </p:txBody>
        </p:sp>
        <p:sp>
          <p:nvSpPr>
            <p:cNvPr id="13" name="Rectangle 12"/>
            <p:cNvSpPr/>
            <p:nvPr/>
          </p:nvSpPr>
          <p:spPr>
            <a:xfrm>
              <a:off x="8616057" y="4207994"/>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CACHE PROVIDER</a:t>
              </a:r>
              <a:endParaRPr lang="en-US" sz="1400" dirty="0"/>
            </a:p>
          </p:txBody>
        </p:sp>
        <p:sp>
          <p:nvSpPr>
            <p:cNvPr id="14" name="Rectangle 13"/>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LOCAL WEB SERVICE</a:t>
              </a:r>
              <a:endParaRPr lang="en-US" sz="1400" dirty="0"/>
            </a:p>
          </p:txBody>
        </p:sp>
        <p:cxnSp>
          <p:nvCxnSpPr>
            <p:cNvPr id="15" name="Straight Arrow Connector 14"/>
            <p:cNvCxnSpPr>
              <a:stCxn id="8"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0" idx="0"/>
            </p:cNvCxnSpPr>
            <p:nvPr/>
          </p:nvCxnSpPr>
          <p:spPr>
            <a:xfrm flipH="1">
              <a:off x="6608618" y="3030364"/>
              <a:ext cx="1443392" cy="1195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12"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4736944" y="2211019"/>
            <a:ext cx="1664238" cy="1815882"/>
          </a:xfrm>
          <a:prstGeom prst="rect">
            <a:avLst/>
          </a:prstGeom>
          <a:noFill/>
        </p:spPr>
        <p:txBody>
          <a:bodyPr wrap="none" rtlCol="0">
            <a:spAutoFit/>
          </a:bodyPr>
          <a:lstStyle/>
          <a:p>
            <a:r>
              <a:rPr lang="en-US" sz="1400" dirty="0">
                <a:solidFill>
                  <a:schemeClr val="accent1">
                    <a:lumMod val="50000"/>
                  </a:schemeClr>
                </a:solidFill>
              </a:rPr>
              <a:t>Dependencies</a:t>
            </a:r>
            <a:br>
              <a:rPr lang="en-US" sz="1400" dirty="0">
                <a:solidFill>
                  <a:schemeClr val="accent1">
                    <a:lumMod val="50000"/>
                  </a:schemeClr>
                </a:solidFill>
              </a:rPr>
            </a:br>
            <a:endParaRPr lang="en-US" sz="1400" dirty="0">
              <a:solidFill>
                <a:schemeClr val="accent1">
                  <a:lumMod val="50000"/>
                </a:schemeClr>
              </a:solidFill>
            </a:endParaRPr>
          </a:p>
          <a:p>
            <a:pPr marL="285750" indent="-285750">
              <a:buFont typeface="Arial" panose="020B0604020202020204" pitchFamily="34" charset="0"/>
              <a:buChar char="•"/>
            </a:pPr>
            <a:r>
              <a:rPr lang="en-US" sz="1400" dirty="0">
                <a:solidFill>
                  <a:schemeClr val="accent1">
                    <a:lumMod val="50000"/>
                  </a:schemeClr>
                </a:solidFill>
              </a:rPr>
              <a:t>Storage (Disk)</a:t>
            </a:r>
          </a:p>
          <a:p>
            <a:pPr marL="285750" indent="-285750">
              <a:buFont typeface="Arial" panose="020B0604020202020204" pitchFamily="34" charset="0"/>
              <a:buChar char="•"/>
            </a:pPr>
            <a:r>
              <a:rPr lang="en-US" sz="1400" dirty="0">
                <a:solidFill>
                  <a:srgbClr val="FF0000"/>
                </a:solidFill>
              </a:rPr>
              <a:t>Database</a:t>
            </a:r>
          </a:p>
          <a:p>
            <a:pPr marL="285750" indent="-285750">
              <a:buFont typeface="Arial" panose="020B0604020202020204" pitchFamily="34" charset="0"/>
              <a:buChar char="•"/>
            </a:pPr>
            <a:r>
              <a:rPr lang="en-US" sz="1400" dirty="0">
                <a:solidFill>
                  <a:schemeClr val="accent1">
                    <a:lumMod val="50000"/>
                  </a:schemeClr>
                </a:solidFill>
              </a:rPr>
              <a:t>Ram</a:t>
            </a:r>
          </a:p>
          <a:p>
            <a:pPr marL="285750" indent="-285750">
              <a:buFont typeface="Arial" panose="020B0604020202020204" pitchFamily="34" charset="0"/>
              <a:buChar char="•"/>
            </a:pPr>
            <a:r>
              <a:rPr lang="en-US" sz="1400" dirty="0" smtClean="0">
                <a:solidFill>
                  <a:schemeClr val="accent1">
                    <a:lumMod val="50000"/>
                  </a:schemeClr>
                </a:solidFill>
              </a:rPr>
              <a:t>Processor</a:t>
            </a:r>
          </a:p>
          <a:p>
            <a:pPr marL="285750" indent="-285750">
              <a:buFont typeface="Arial" panose="020B0604020202020204" pitchFamily="34" charset="0"/>
              <a:buChar char="•"/>
            </a:pPr>
            <a:r>
              <a:rPr lang="en-US" sz="1400" dirty="0" smtClean="0">
                <a:solidFill>
                  <a:schemeClr val="accent1">
                    <a:lumMod val="50000"/>
                  </a:schemeClr>
                </a:solidFill>
              </a:rPr>
              <a:t>Network</a:t>
            </a:r>
            <a:endParaRPr lang="en-US" sz="1400" dirty="0">
              <a:solidFill>
                <a:schemeClr val="accent1">
                  <a:lumMod val="50000"/>
                </a:schemeClr>
              </a:solidFill>
            </a:endParaRPr>
          </a:p>
          <a:p>
            <a:endParaRPr lang="en-US" sz="1400" dirty="0">
              <a:solidFill>
                <a:schemeClr val="accent1">
                  <a:lumMod val="50000"/>
                </a:schemeClr>
              </a:solidFill>
            </a:endParaRPr>
          </a:p>
        </p:txBody>
      </p:sp>
      <p:sp>
        <p:nvSpPr>
          <p:cNvPr id="22" name="Rounded Rectangle 21"/>
          <p:cNvSpPr/>
          <p:nvPr/>
        </p:nvSpPr>
        <p:spPr>
          <a:xfrm>
            <a:off x="6585947" y="604562"/>
            <a:ext cx="2649524" cy="8237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100 Clients</a:t>
            </a:r>
            <a:endParaRPr lang="en-US" dirty="0">
              <a:solidFill>
                <a:srgbClr val="FFFF00"/>
              </a:solidFill>
            </a:endParaRPr>
          </a:p>
        </p:txBody>
      </p:sp>
      <p:cxnSp>
        <p:nvCxnSpPr>
          <p:cNvPr id="3" name="Straight Arrow Connector 2"/>
          <p:cNvCxnSpPr>
            <a:stCxn id="22" idx="2"/>
            <a:endCxn id="6" idx="0"/>
          </p:cNvCxnSpPr>
          <p:nvPr/>
        </p:nvCxnSpPr>
        <p:spPr>
          <a:xfrm>
            <a:off x="7910709" y="1428278"/>
            <a:ext cx="9053" cy="264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08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3687828"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Step 2:</a:t>
            </a:r>
          </a:p>
          <a:p>
            <a:pPr algn="ctr"/>
            <a:r>
              <a:rPr lang="en-US" dirty="0" smtClean="0"/>
              <a:t>Change Database</a:t>
            </a:r>
          </a:p>
          <a:p>
            <a:pPr algn="ctr"/>
            <a:endParaRPr lang="en-US" dirty="0"/>
          </a:p>
          <a:p>
            <a:pPr algn="ctr"/>
            <a:r>
              <a:rPr lang="en-US" b="1" dirty="0" smtClean="0">
                <a:solidFill>
                  <a:srgbClr val="FFFF00"/>
                </a:solidFill>
              </a:rPr>
              <a:t>Result:</a:t>
            </a:r>
          </a:p>
          <a:p>
            <a:pPr algn="ctr"/>
            <a:r>
              <a:rPr lang="en-US" dirty="0" smtClean="0"/>
              <a:t>Still needs more local storage , Ram and Processor</a:t>
            </a:r>
          </a:p>
          <a:p>
            <a:pPr algn="ctr"/>
            <a:endParaRPr lang="en-US" dirty="0"/>
          </a:p>
          <a:p>
            <a:pPr algn="ctr"/>
            <a:r>
              <a:rPr lang="en-US" b="1" dirty="0" smtClean="0">
                <a:solidFill>
                  <a:srgbClr val="FFFF00"/>
                </a:solidFill>
              </a:rPr>
              <a:t>Options:</a:t>
            </a:r>
          </a:p>
          <a:p>
            <a:pPr marL="285750" indent="-285750">
              <a:buFont typeface="Arial" panose="020B0604020202020204" pitchFamily="34" charset="0"/>
              <a:buChar char="•"/>
            </a:pPr>
            <a:r>
              <a:rPr lang="en-US" dirty="0" smtClean="0"/>
              <a:t>Get </a:t>
            </a:r>
            <a:r>
              <a:rPr lang="en-US" dirty="0"/>
              <a:t>m</a:t>
            </a:r>
            <a:r>
              <a:rPr lang="en-US" dirty="0" smtClean="0"/>
              <a:t>ore local resources (create a supercomputer like system) – Too Expensive</a:t>
            </a:r>
          </a:p>
          <a:p>
            <a:pPr marL="285750" indent="-285750">
              <a:buFont typeface="Arial" panose="020B0604020202020204" pitchFamily="34" charset="0"/>
              <a:buChar char="•"/>
            </a:pPr>
            <a:r>
              <a:rPr lang="en-US" dirty="0" smtClean="0"/>
              <a:t>Get new </a:t>
            </a:r>
            <a:r>
              <a:rPr lang="en-US" dirty="0"/>
              <a:t>s</a:t>
            </a:r>
            <a:r>
              <a:rPr lang="en-US" dirty="0" smtClean="0"/>
              <a:t>erver </a:t>
            </a:r>
          </a:p>
        </p:txBody>
      </p:sp>
      <p:grpSp>
        <p:nvGrpSpPr>
          <p:cNvPr id="28" name="Group 27"/>
          <p:cNvGrpSpPr/>
          <p:nvPr/>
        </p:nvGrpSpPr>
        <p:grpSpPr>
          <a:xfrm>
            <a:off x="4425743" y="867494"/>
            <a:ext cx="5518774" cy="3447567"/>
            <a:chOff x="4425742" y="761696"/>
            <a:chExt cx="7780927" cy="4860730"/>
          </a:xfrm>
        </p:grpSpPr>
        <p:sp>
          <p:nvSpPr>
            <p:cNvPr id="6" name="Rectangle 5"/>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lumMod val="50000"/>
                  </a:schemeClr>
                </a:solidFill>
              </a:endParaRPr>
            </a:p>
          </p:txBody>
        </p:sp>
        <p:sp>
          <p:nvSpPr>
            <p:cNvPr id="7" name="TextBox 6"/>
            <p:cNvSpPr txBox="1"/>
            <p:nvPr/>
          </p:nvSpPr>
          <p:spPr>
            <a:xfrm>
              <a:off x="4425742" y="761696"/>
              <a:ext cx="1661608" cy="433935"/>
            </a:xfrm>
            <a:prstGeom prst="rect">
              <a:avLst/>
            </a:prstGeom>
            <a:noFill/>
          </p:spPr>
          <p:txBody>
            <a:bodyPr wrap="none" rtlCol="0">
              <a:spAutoFit/>
            </a:bodyPr>
            <a:lstStyle/>
            <a:p>
              <a:r>
                <a:rPr lang="en-US" sz="1400" dirty="0" smtClean="0">
                  <a:solidFill>
                    <a:schemeClr val="accent1">
                      <a:lumMod val="50000"/>
                    </a:schemeClr>
                  </a:solidFill>
                </a:rPr>
                <a:t>Web Server</a:t>
              </a:r>
              <a:endParaRPr lang="en-US" sz="1400" dirty="0">
                <a:solidFill>
                  <a:schemeClr val="accent1">
                    <a:lumMod val="50000"/>
                  </a:schemeClr>
                </a:solidFill>
              </a:endParaRPr>
            </a:p>
          </p:txBody>
        </p:sp>
        <p:sp>
          <p:nvSpPr>
            <p:cNvPr id="8" name="Rectangle 7"/>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APP 1</a:t>
              </a:r>
            </a:p>
            <a:p>
              <a:pPr algn="ctr"/>
              <a:r>
                <a:rPr lang="en-US" sz="1400" dirty="0" smtClean="0"/>
                <a:t>WEB APP 1</a:t>
              </a:r>
            </a:p>
            <a:p>
              <a:pPr algn="ctr"/>
              <a:r>
                <a:rPr lang="en-US" sz="1400" dirty="0" smtClean="0"/>
                <a:t>WEB APP </a:t>
              </a:r>
              <a:r>
                <a:rPr lang="en-US" sz="1400" dirty="0"/>
                <a:t>1</a:t>
              </a:r>
            </a:p>
          </p:txBody>
        </p:sp>
        <p:sp>
          <p:nvSpPr>
            <p:cNvPr id="11" name="Rectangle 10"/>
            <p:cNvSpPr/>
            <p:nvPr/>
          </p:nvSpPr>
          <p:spPr>
            <a:xfrm>
              <a:off x="4715584" y="4225633"/>
              <a:ext cx="1170814"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LOCAL DISK</a:t>
              </a:r>
              <a:endParaRPr lang="en-US" sz="1100" dirty="0"/>
            </a:p>
          </p:txBody>
        </p:sp>
        <p:sp>
          <p:nvSpPr>
            <p:cNvPr id="12" name="Rectangle 11"/>
            <p:cNvSpPr/>
            <p:nvPr/>
          </p:nvSpPr>
          <p:spPr>
            <a:xfrm>
              <a:off x="7330838" y="420799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LOCAL SESSION PROVIDER</a:t>
              </a:r>
              <a:endParaRPr lang="en-US" sz="1100" dirty="0"/>
            </a:p>
          </p:txBody>
        </p:sp>
        <p:sp>
          <p:nvSpPr>
            <p:cNvPr id="13" name="Rectangle 12"/>
            <p:cNvSpPr/>
            <p:nvPr/>
          </p:nvSpPr>
          <p:spPr>
            <a:xfrm>
              <a:off x="8616057" y="4207994"/>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LOCAL CACHE PROVIDER</a:t>
              </a:r>
              <a:endParaRPr lang="en-US" sz="1100" dirty="0"/>
            </a:p>
          </p:txBody>
        </p:sp>
        <p:sp>
          <p:nvSpPr>
            <p:cNvPr id="14" name="Rectangle 13"/>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LOCAL WEB SERVICE</a:t>
              </a:r>
              <a:endParaRPr lang="en-US" sz="1100" dirty="0"/>
            </a:p>
          </p:txBody>
        </p:sp>
        <p:cxnSp>
          <p:nvCxnSpPr>
            <p:cNvPr id="15" name="Straight Arrow Connector 14"/>
            <p:cNvCxnSpPr>
              <a:stCxn id="8"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12"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21" idx="1"/>
            </p:cNvCxnSpPr>
            <p:nvPr/>
          </p:nvCxnSpPr>
          <p:spPr>
            <a:xfrm>
              <a:off x="8052011" y="3030364"/>
              <a:ext cx="4154658" cy="222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453838" y="823964"/>
            <a:ext cx="2161309" cy="3491097"/>
            <a:chOff x="9453838" y="823964"/>
            <a:chExt cx="2161309" cy="3491097"/>
          </a:xfrm>
        </p:grpSpPr>
        <p:sp>
          <p:nvSpPr>
            <p:cNvPr id="2" name="Rectangle 1"/>
            <p:cNvSpPr/>
            <p:nvPr/>
          </p:nvSpPr>
          <p:spPr>
            <a:xfrm>
              <a:off x="9536965" y="1141961"/>
              <a:ext cx="2078182" cy="31731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53838" y="823964"/>
              <a:ext cx="981359" cy="307777"/>
            </a:xfrm>
            <a:prstGeom prst="rect">
              <a:avLst/>
            </a:prstGeom>
            <a:noFill/>
          </p:spPr>
          <p:txBody>
            <a:bodyPr wrap="none" rtlCol="0">
              <a:spAutoFit/>
            </a:bodyPr>
            <a:lstStyle/>
            <a:p>
              <a:r>
                <a:rPr lang="en-US" sz="1400" dirty="0" smtClean="0">
                  <a:solidFill>
                    <a:schemeClr val="accent1">
                      <a:lumMod val="50000"/>
                    </a:schemeClr>
                  </a:solidFill>
                </a:rPr>
                <a:t>DB server</a:t>
              </a:r>
              <a:endParaRPr lang="en-US" sz="1400" dirty="0">
                <a:solidFill>
                  <a:schemeClr val="accent1">
                    <a:lumMod val="50000"/>
                  </a:schemeClr>
                </a:solidFill>
              </a:endParaRPr>
            </a:p>
          </p:txBody>
        </p:sp>
        <p:sp>
          <p:nvSpPr>
            <p:cNvPr id="21" name="Rectangle 20"/>
            <p:cNvSpPr/>
            <p:nvPr/>
          </p:nvSpPr>
          <p:spPr>
            <a:xfrm>
              <a:off x="9944517" y="2109665"/>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SQL Server, Oracle, </a:t>
              </a:r>
              <a:r>
                <a:rPr lang="en-US" sz="1200" dirty="0" err="1" smtClean="0"/>
                <a:t>Postgre</a:t>
              </a:r>
              <a:r>
                <a:rPr lang="en-US" sz="1200" dirty="0" smtClean="0"/>
                <a:t> SQL</a:t>
              </a:r>
              <a:endParaRPr lang="en-US" sz="1200" dirty="0"/>
            </a:p>
          </p:txBody>
        </p:sp>
      </p:grpSp>
      <p:sp>
        <p:nvSpPr>
          <p:cNvPr id="23" name="TextBox 22"/>
          <p:cNvSpPr txBox="1"/>
          <p:nvPr/>
        </p:nvSpPr>
        <p:spPr>
          <a:xfrm>
            <a:off x="4508040" y="4480662"/>
            <a:ext cx="7107107" cy="1815882"/>
          </a:xfrm>
          <a:prstGeom prst="rect">
            <a:avLst/>
          </a:prstGeom>
          <a:noFill/>
        </p:spPr>
        <p:txBody>
          <a:bodyPr wrap="square" rtlCol="0">
            <a:spAutoFit/>
          </a:bodyPr>
          <a:lstStyle/>
          <a:p>
            <a:r>
              <a:rPr lang="en-US" sz="1400" dirty="0">
                <a:solidFill>
                  <a:srgbClr val="FF0000"/>
                </a:solidFill>
              </a:rPr>
              <a:t>Dependencies</a:t>
            </a:r>
            <a:br>
              <a:rPr lang="en-US" sz="1400" dirty="0">
                <a:solidFill>
                  <a:srgbClr val="FF0000"/>
                </a:solidFill>
              </a:rPr>
            </a:br>
            <a:endParaRPr lang="en-US" sz="1400" dirty="0">
              <a:solidFill>
                <a:srgbClr val="FF0000"/>
              </a:solidFill>
            </a:endParaRPr>
          </a:p>
          <a:p>
            <a:pPr marL="285750" indent="-285750">
              <a:buFont typeface="Arial" panose="020B0604020202020204" pitchFamily="34" charset="0"/>
              <a:buChar char="•"/>
            </a:pPr>
            <a:r>
              <a:rPr lang="en-US" sz="1400" dirty="0">
                <a:solidFill>
                  <a:srgbClr val="FF0000"/>
                </a:solidFill>
              </a:rPr>
              <a:t>Storage (Disk)</a:t>
            </a:r>
          </a:p>
          <a:p>
            <a:pPr marL="285750" indent="-285750">
              <a:buFont typeface="Arial" panose="020B0604020202020204" pitchFamily="34" charset="0"/>
              <a:buChar char="•"/>
            </a:pPr>
            <a:r>
              <a:rPr lang="en-US" sz="1400" dirty="0" smtClean="0">
                <a:solidFill>
                  <a:schemeClr val="accent1">
                    <a:lumMod val="50000"/>
                  </a:schemeClr>
                </a:solidFill>
              </a:rPr>
              <a:t>Database</a:t>
            </a:r>
            <a:endParaRPr lang="en-US" sz="1400" dirty="0">
              <a:solidFill>
                <a:schemeClr val="accent1">
                  <a:lumMod val="50000"/>
                </a:schemeClr>
              </a:solidFill>
            </a:endParaRPr>
          </a:p>
          <a:p>
            <a:pPr marL="285750" indent="-285750">
              <a:buFont typeface="Arial" panose="020B0604020202020204" pitchFamily="34" charset="0"/>
              <a:buChar char="•"/>
            </a:pPr>
            <a:r>
              <a:rPr lang="en-US" sz="1400" dirty="0" smtClean="0">
                <a:solidFill>
                  <a:srgbClr val="FF0000"/>
                </a:solidFill>
              </a:rPr>
              <a:t>Ram</a:t>
            </a:r>
            <a:endParaRPr lang="en-US" sz="1400" dirty="0">
              <a:solidFill>
                <a:srgbClr val="FF0000"/>
              </a:solidFill>
            </a:endParaRPr>
          </a:p>
          <a:p>
            <a:pPr marL="285750" indent="-285750">
              <a:buFont typeface="Arial" panose="020B0604020202020204" pitchFamily="34" charset="0"/>
              <a:buChar char="•"/>
            </a:pPr>
            <a:r>
              <a:rPr lang="en-US" sz="1400" dirty="0" smtClean="0">
                <a:solidFill>
                  <a:srgbClr val="FF0000"/>
                </a:solidFill>
              </a:rPr>
              <a:t>Processor</a:t>
            </a:r>
          </a:p>
          <a:p>
            <a:pPr marL="285750" indent="-285750">
              <a:buFont typeface="Arial" panose="020B0604020202020204" pitchFamily="34" charset="0"/>
              <a:buChar char="•"/>
            </a:pPr>
            <a:r>
              <a:rPr lang="en-US" sz="1400" dirty="0" smtClean="0">
                <a:solidFill>
                  <a:srgbClr val="FF0000"/>
                </a:solidFill>
              </a:rPr>
              <a:t>Network</a:t>
            </a:r>
            <a:endParaRPr lang="en-US" sz="1400" dirty="0">
              <a:solidFill>
                <a:srgbClr val="FF0000"/>
              </a:solidFill>
            </a:endParaRPr>
          </a:p>
          <a:p>
            <a:endParaRPr lang="en-US" sz="1400" dirty="0">
              <a:solidFill>
                <a:srgbClr val="FF0000"/>
              </a:solidFill>
            </a:endParaRPr>
          </a:p>
        </p:txBody>
      </p:sp>
      <p:sp>
        <p:nvSpPr>
          <p:cNvPr id="24" name="Rounded Rectangle 23"/>
          <p:cNvSpPr/>
          <p:nvPr/>
        </p:nvSpPr>
        <p:spPr>
          <a:xfrm>
            <a:off x="6152229" y="372813"/>
            <a:ext cx="2044213" cy="5538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1000 Clients</a:t>
            </a:r>
            <a:endParaRPr lang="en-US" dirty="0">
              <a:solidFill>
                <a:srgbClr val="FFFF00"/>
              </a:solidFill>
            </a:endParaRPr>
          </a:p>
        </p:txBody>
      </p:sp>
      <p:cxnSp>
        <p:nvCxnSpPr>
          <p:cNvPr id="16" name="Straight Arrow Connector 15"/>
          <p:cNvCxnSpPr>
            <a:stCxn id="24" idx="2"/>
          </p:cNvCxnSpPr>
          <p:nvPr/>
        </p:nvCxnSpPr>
        <p:spPr>
          <a:xfrm>
            <a:off x="7174336" y="926666"/>
            <a:ext cx="4838" cy="215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68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2826724"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Step 3:</a:t>
            </a:r>
          </a:p>
          <a:p>
            <a:pPr algn="ctr"/>
            <a:r>
              <a:rPr lang="en-US" dirty="0" smtClean="0"/>
              <a:t>Increase Web Server</a:t>
            </a:r>
          </a:p>
          <a:p>
            <a:pPr algn="ctr"/>
            <a:endParaRPr lang="en-US" dirty="0"/>
          </a:p>
          <a:p>
            <a:pPr algn="ctr"/>
            <a:r>
              <a:rPr lang="en-US" b="1" dirty="0" smtClean="0">
                <a:solidFill>
                  <a:srgbClr val="FFFF00"/>
                </a:solidFill>
              </a:rPr>
              <a:t>Result:</a:t>
            </a:r>
          </a:p>
          <a:p>
            <a:pPr algn="ctr"/>
            <a:r>
              <a:rPr lang="en-US" dirty="0" smtClean="0"/>
              <a:t>Storage, session </a:t>
            </a:r>
            <a:r>
              <a:rPr lang="en-US" dirty="0"/>
              <a:t>a</a:t>
            </a:r>
            <a:r>
              <a:rPr lang="en-US" dirty="0" smtClean="0"/>
              <a:t>nd cache </a:t>
            </a:r>
            <a:r>
              <a:rPr lang="en-US" dirty="0"/>
              <a:t>s</a:t>
            </a:r>
            <a:r>
              <a:rPr lang="en-US" dirty="0" smtClean="0"/>
              <a:t>hould be synced</a:t>
            </a:r>
          </a:p>
          <a:p>
            <a:pPr algn="ctr"/>
            <a:endParaRPr lang="en-US" dirty="0"/>
          </a:p>
          <a:p>
            <a:pPr algn="ctr"/>
            <a:r>
              <a:rPr lang="en-US" b="1" dirty="0" smtClean="0">
                <a:solidFill>
                  <a:srgbClr val="FFFF00"/>
                </a:solidFill>
              </a:rPr>
              <a:t>Options:</a:t>
            </a:r>
          </a:p>
          <a:p>
            <a:pPr marL="285750" indent="-285750">
              <a:buFont typeface="Arial" panose="020B0604020202020204" pitchFamily="34" charset="0"/>
              <a:buChar char="•"/>
            </a:pPr>
            <a:r>
              <a:rPr lang="en-US" dirty="0" smtClean="0"/>
              <a:t>Sync ram and disk</a:t>
            </a:r>
          </a:p>
          <a:p>
            <a:pPr marL="285750" indent="-285750">
              <a:buFont typeface="Arial" panose="020B0604020202020204" pitchFamily="34" charset="0"/>
              <a:buChar char="•"/>
            </a:pPr>
            <a:r>
              <a:rPr lang="en-US" dirty="0" smtClean="0"/>
              <a:t>Use shared-distributed system</a:t>
            </a:r>
          </a:p>
          <a:p>
            <a:pPr algn="ctr"/>
            <a:endParaRPr lang="en-US" dirty="0"/>
          </a:p>
        </p:txBody>
      </p:sp>
      <p:grpSp>
        <p:nvGrpSpPr>
          <p:cNvPr id="28" name="Group 27"/>
          <p:cNvGrpSpPr/>
          <p:nvPr/>
        </p:nvGrpSpPr>
        <p:grpSpPr>
          <a:xfrm>
            <a:off x="4918166" y="378823"/>
            <a:ext cx="4623349" cy="3682187"/>
            <a:chOff x="4425742" y="761696"/>
            <a:chExt cx="7978258" cy="6116024"/>
          </a:xfrm>
        </p:grpSpPr>
        <p:sp>
          <p:nvSpPr>
            <p:cNvPr id="6" name="Rectangle 5"/>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1">
                    <a:lumMod val="50000"/>
                  </a:schemeClr>
                </a:solidFill>
              </a:endParaRPr>
            </a:p>
          </p:txBody>
        </p:sp>
        <p:sp>
          <p:nvSpPr>
            <p:cNvPr id="7" name="TextBox 6"/>
            <p:cNvSpPr txBox="1"/>
            <p:nvPr/>
          </p:nvSpPr>
          <p:spPr>
            <a:xfrm>
              <a:off x="4425742" y="761696"/>
              <a:ext cx="1443848" cy="413584"/>
            </a:xfrm>
            <a:prstGeom prst="rect">
              <a:avLst/>
            </a:prstGeom>
            <a:noFill/>
          </p:spPr>
          <p:txBody>
            <a:bodyPr wrap="none" rtlCol="0">
              <a:spAutoFit/>
            </a:bodyPr>
            <a:lstStyle/>
            <a:p>
              <a:r>
                <a:rPr lang="en-US" sz="800" dirty="0" smtClean="0">
                  <a:solidFill>
                    <a:schemeClr val="accent1">
                      <a:lumMod val="50000"/>
                    </a:schemeClr>
                  </a:solidFill>
                </a:rPr>
                <a:t>Web Server</a:t>
              </a:r>
              <a:endParaRPr lang="en-US" sz="800" dirty="0">
                <a:solidFill>
                  <a:schemeClr val="accent1">
                    <a:lumMod val="50000"/>
                  </a:schemeClr>
                </a:solidFill>
              </a:endParaRPr>
            </a:p>
          </p:txBody>
        </p:sp>
        <p:sp>
          <p:nvSpPr>
            <p:cNvPr id="8" name="Rectangle 7"/>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APP 1</a:t>
              </a:r>
            </a:p>
            <a:p>
              <a:pPr algn="ctr"/>
              <a:r>
                <a:rPr lang="en-US" sz="800" dirty="0"/>
                <a:t>WEB APP 1</a:t>
              </a:r>
            </a:p>
            <a:p>
              <a:pPr algn="ctr"/>
              <a:r>
                <a:rPr lang="en-US" sz="800" dirty="0"/>
                <a:t>WEB APP 1</a:t>
              </a:r>
            </a:p>
          </p:txBody>
        </p:sp>
        <p:sp>
          <p:nvSpPr>
            <p:cNvPr id="11" name="Rectangle 10"/>
            <p:cNvSpPr/>
            <p:nvPr/>
          </p:nvSpPr>
          <p:spPr>
            <a:xfrm>
              <a:off x="4715584" y="4225633"/>
              <a:ext cx="1170814" cy="10363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smtClean="0"/>
                <a:t>LOCAL DISK</a:t>
              </a:r>
              <a:endParaRPr lang="en-US" sz="600" dirty="0"/>
            </a:p>
          </p:txBody>
        </p:sp>
        <p:sp>
          <p:nvSpPr>
            <p:cNvPr id="12" name="Rectangle 11"/>
            <p:cNvSpPr/>
            <p:nvPr/>
          </p:nvSpPr>
          <p:spPr>
            <a:xfrm>
              <a:off x="7330838" y="4207995"/>
              <a:ext cx="1125998" cy="10363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smtClean="0"/>
                <a:t>LOCAL SESSION PROVIDER</a:t>
              </a:r>
              <a:endParaRPr lang="en-US" sz="600" dirty="0"/>
            </a:p>
          </p:txBody>
        </p:sp>
        <p:sp>
          <p:nvSpPr>
            <p:cNvPr id="13" name="Rectangle 12"/>
            <p:cNvSpPr/>
            <p:nvPr/>
          </p:nvSpPr>
          <p:spPr>
            <a:xfrm>
              <a:off x="8616057" y="4207994"/>
              <a:ext cx="1125998" cy="10363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smtClean="0"/>
                <a:t>LOCAL CACHE PROVIDER</a:t>
              </a:r>
              <a:endParaRPr lang="en-US" sz="600" dirty="0"/>
            </a:p>
          </p:txBody>
        </p:sp>
        <p:sp>
          <p:nvSpPr>
            <p:cNvPr id="14" name="Rectangle 13"/>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WEB SERVICE</a:t>
              </a:r>
              <a:endParaRPr lang="en-US" sz="600" dirty="0"/>
            </a:p>
          </p:txBody>
        </p:sp>
        <p:cxnSp>
          <p:nvCxnSpPr>
            <p:cNvPr id="15" name="Straight Arrow Connector 14"/>
            <p:cNvCxnSpPr>
              <a:stCxn id="8"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12"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2" idx="1"/>
            </p:cNvCxnSpPr>
            <p:nvPr/>
          </p:nvCxnSpPr>
          <p:spPr>
            <a:xfrm>
              <a:off x="8052010" y="3030364"/>
              <a:ext cx="4351990" cy="384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9435263" y="2756902"/>
            <a:ext cx="2066529" cy="2228953"/>
            <a:chOff x="9430713" y="1895713"/>
            <a:chExt cx="2066529" cy="2228953"/>
          </a:xfrm>
        </p:grpSpPr>
        <p:sp>
          <p:nvSpPr>
            <p:cNvPr id="2" name="Rectangle 1"/>
            <p:cNvSpPr/>
            <p:nvPr/>
          </p:nvSpPr>
          <p:spPr>
            <a:xfrm>
              <a:off x="9536965" y="2274975"/>
              <a:ext cx="1960277" cy="18496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30713" y="1895713"/>
              <a:ext cx="981359" cy="307777"/>
            </a:xfrm>
            <a:prstGeom prst="rect">
              <a:avLst/>
            </a:prstGeom>
            <a:noFill/>
          </p:spPr>
          <p:txBody>
            <a:bodyPr wrap="none" rtlCol="0">
              <a:spAutoFit/>
            </a:bodyPr>
            <a:lstStyle/>
            <a:p>
              <a:r>
                <a:rPr lang="en-US" sz="1400" dirty="0" smtClean="0">
                  <a:solidFill>
                    <a:schemeClr val="accent1">
                      <a:lumMod val="50000"/>
                    </a:schemeClr>
                  </a:solidFill>
                </a:rPr>
                <a:t>DB server</a:t>
              </a:r>
              <a:endParaRPr lang="en-US" sz="1400" dirty="0">
                <a:solidFill>
                  <a:schemeClr val="accent1">
                    <a:lumMod val="50000"/>
                  </a:schemeClr>
                </a:solidFill>
              </a:endParaRPr>
            </a:p>
          </p:txBody>
        </p:sp>
        <p:sp>
          <p:nvSpPr>
            <p:cNvPr id="21" name="Rectangle 20"/>
            <p:cNvSpPr/>
            <p:nvPr/>
          </p:nvSpPr>
          <p:spPr>
            <a:xfrm>
              <a:off x="9944517" y="2653769"/>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SQL Server, Oracle, </a:t>
              </a:r>
              <a:r>
                <a:rPr lang="en-US" sz="1200" dirty="0" err="1" smtClean="0"/>
                <a:t>Postgre</a:t>
              </a:r>
              <a:r>
                <a:rPr lang="en-US" sz="1200" dirty="0" smtClean="0"/>
                <a:t> SQL</a:t>
              </a:r>
              <a:endParaRPr lang="en-US" sz="1200" dirty="0"/>
            </a:p>
          </p:txBody>
        </p:sp>
      </p:grpSp>
      <p:grpSp>
        <p:nvGrpSpPr>
          <p:cNvPr id="36" name="Group 35"/>
          <p:cNvGrpSpPr/>
          <p:nvPr/>
        </p:nvGrpSpPr>
        <p:grpSpPr>
          <a:xfrm>
            <a:off x="4918166" y="3533123"/>
            <a:ext cx="4623349" cy="2763173"/>
            <a:chOff x="4425742" y="761696"/>
            <a:chExt cx="7978258" cy="4860730"/>
          </a:xfrm>
        </p:grpSpPr>
        <p:sp>
          <p:nvSpPr>
            <p:cNvPr id="37" name="Rectangle 36"/>
            <p:cNvSpPr/>
            <p:nvPr/>
          </p:nvSpPr>
          <p:spPr>
            <a:xfrm>
              <a:off x="4541772" y="1148668"/>
              <a:ext cx="6755979" cy="4473758"/>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accent1">
                    <a:lumMod val="50000"/>
                  </a:schemeClr>
                </a:solidFill>
              </a:endParaRPr>
            </a:p>
          </p:txBody>
        </p:sp>
        <p:sp>
          <p:nvSpPr>
            <p:cNvPr id="38" name="TextBox 37"/>
            <p:cNvSpPr txBox="1"/>
            <p:nvPr/>
          </p:nvSpPr>
          <p:spPr>
            <a:xfrm>
              <a:off x="4425742" y="761696"/>
              <a:ext cx="1443848" cy="413584"/>
            </a:xfrm>
            <a:prstGeom prst="rect">
              <a:avLst/>
            </a:prstGeom>
            <a:noFill/>
          </p:spPr>
          <p:txBody>
            <a:bodyPr wrap="none" rtlCol="0">
              <a:spAutoFit/>
            </a:bodyPr>
            <a:lstStyle/>
            <a:p>
              <a:r>
                <a:rPr lang="en-US" sz="800" dirty="0" smtClean="0">
                  <a:solidFill>
                    <a:schemeClr val="accent1">
                      <a:lumMod val="50000"/>
                    </a:schemeClr>
                  </a:solidFill>
                </a:rPr>
                <a:t>Web Server</a:t>
              </a:r>
              <a:endParaRPr lang="en-US" sz="800" dirty="0">
                <a:solidFill>
                  <a:schemeClr val="accent1">
                    <a:lumMod val="50000"/>
                  </a:schemeClr>
                </a:solidFill>
              </a:endParaRPr>
            </a:p>
          </p:txBody>
        </p:sp>
        <p:sp>
          <p:nvSpPr>
            <p:cNvPr id="39" name="Rectangle 38"/>
            <p:cNvSpPr/>
            <p:nvPr/>
          </p:nvSpPr>
          <p:spPr>
            <a:xfrm>
              <a:off x="7262301" y="1632314"/>
              <a:ext cx="1579418" cy="139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APP 1</a:t>
              </a:r>
            </a:p>
            <a:p>
              <a:pPr algn="ctr"/>
              <a:r>
                <a:rPr lang="en-US" sz="800" dirty="0"/>
                <a:t>WEB APP 1</a:t>
              </a:r>
            </a:p>
            <a:p>
              <a:pPr algn="ctr"/>
              <a:r>
                <a:rPr lang="en-US" sz="800" dirty="0"/>
                <a:t>WEB APP 1</a:t>
              </a:r>
            </a:p>
          </p:txBody>
        </p:sp>
        <p:sp>
          <p:nvSpPr>
            <p:cNvPr id="40" name="Rectangle 39"/>
            <p:cNvSpPr/>
            <p:nvPr/>
          </p:nvSpPr>
          <p:spPr>
            <a:xfrm>
              <a:off x="4715584" y="4225633"/>
              <a:ext cx="1170814" cy="10363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smtClean="0"/>
                <a:t>LOCAL DISK</a:t>
              </a:r>
              <a:endParaRPr lang="en-US" sz="600" dirty="0"/>
            </a:p>
          </p:txBody>
        </p:sp>
        <p:sp>
          <p:nvSpPr>
            <p:cNvPr id="41" name="Rectangle 40"/>
            <p:cNvSpPr/>
            <p:nvPr/>
          </p:nvSpPr>
          <p:spPr>
            <a:xfrm>
              <a:off x="7330838" y="4207995"/>
              <a:ext cx="1125998" cy="10363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smtClean="0"/>
                <a:t>LOCAL SESSION PROVIDER</a:t>
              </a:r>
              <a:endParaRPr lang="en-US" sz="600" dirty="0"/>
            </a:p>
          </p:txBody>
        </p:sp>
        <p:sp>
          <p:nvSpPr>
            <p:cNvPr id="42" name="Rectangle 41"/>
            <p:cNvSpPr/>
            <p:nvPr/>
          </p:nvSpPr>
          <p:spPr>
            <a:xfrm>
              <a:off x="8616057" y="4207994"/>
              <a:ext cx="1125998" cy="10363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 dirty="0" smtClean="0"/>
                <a:t>LOCAL CACHE PROVIDER</a:t>
              </a:r>
              <a:endParaRPr lang="en-US" sz="600" dirty="0"/>
            </a:p>
          </p:txBody>
        </p:sp>
        <p:sp>
          <p:nvSpPr>
            <p:cNvPr id="43" name="Rectangle 42"/>
            <p:cNvSpPr/>
            <p:nvPr/>
          </p:nvSpPr>
          <p:spPr>
            <a:xfrm>
              <a:off x="9901276" y="4207993"/>
              <a:ext cx="1125998" cy="1036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LOCAL WEB SERVICE</a:t>
              </a:r>
              <a:endParaRPr lang="en-US" sz="600" dirty="0"/>
            </a:p>
          </p:txBody>
        </p:sp>
        <p:cxnSp>
          <p:nvCxnSpPr>
            <p:cNvPr id="44" name="Straight Arrow Connector 43"/>
            <p:cNvCxnSpPr>
              <a:stCxn id="39" idx="2"/>
            </p:cNvCxnSpPr>
            <p:nvPr/>
          </p:nvCxnSpPr>
          <p:spPr>
            <a:xfrm flipH="1">
              <a:off x="5300991" y="3030364"/>
              <a:ext cx="2751019" cy="117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a:endCxn id="41" idx="0"/>
            </p:cNvCxnSpPr>
            <p:nvPr/>
          </p:nvCxnSpPr>
          <p:spPr>
            <a:xfrm flipH="1">
              <a:off x="7893837" y="3030364"/>
              <a:ext cx="158173" cy="11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2" idx="0"/>
            </p:cNvCxnSpPr>
            <p:nvPr/>
          </p:nvCxnSpPr>
          <p:spPr>
            <a:xfrm>
              <a:off x="8052010" y="3042330"/>
              <a:ext cx="1127046"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3" idx="0"/>
            </p:cNvCxnSpPr>
            <p:nvPr/>
          </p:nvCxnSpPr>
          <p:spPr>
            <a:xfrm>
              <a:off x="8052010" y="3042329"/>
              <a:ext cx="2412265" cy="116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2"/>
              <a:endCxn id="2" idx="1"/>
            </p:cNvCxnSpPr>
            <p:nvPr/>
          </p:nvCxnSpPr>
          <p:spPr>
            <a:xfrm flipV="1">
              <a:off x="8052010" y="1775069"/>
              <a:ext cx="4351990" cy="125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3028059" y="2940228"/>
            <a:ext cx="974857" cy="113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Load Balancer</a:t>
            </a:r>
            <a:endParaRPr lang="en-US" sz="1400" dirty="0"/>
          </a:p>
        </p:txBody>
      </p:sp>
      <p:cxnSp>
        <p:nvCxnSpPr>
          <p:cNvPr id="54" name="Straight Arrow Connector 53"/>
          <p:cNvCxnSpPr>
            <a:stCxn id="52" idx="3"/>
            <a:endCxn id="6" idx="1"/>
          </p:cNvCxnSpPr>
          <p:nvPr/>
        </p:nvCxnSpPr>
        <p:spPr>
          <a:xfrm flipV="1">
            <a:off x="4002916" y="1958528"/>
            <a:ext cx="982489" cy="1547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3"/>
            <a:endCxn id="37" idx="1"/>
          </p:cNvCxnSpPr>
          <p:nvPr/>
        </p:nvCxnSpPr>
        <p:spPr>
          <a:xfrm>
            <a:off x="4002916" y="3505916"/>
            <a:ext cx="982489" cy="151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410827" y="839022"/>
            <a:ext cx="1664238" cy="1815882"/>
          </a:xfrm>
          <a:prstGeom prst="rect">
            <a:avLst/>
          </a:prstGeom>
          <a:noFill/>
        </p:spPr>
        <p:txBody>
          <a:bodyPr wrap="none" rtlCol="0">
            <a:spAutoFit/>
          </a:bodyPr>
          <a:lstStyle/>
          <a:p>
            <a:r>
              <a:rPr lang="en-US" sz="1400" dirty="0">
                <a:solidFill>
                  <a:srgbClr val="FF0000"/>
                </a:solidFill>
              </a:rPr>
              <a:t>Dependencies</a:t>
            </a:r>
            <a:br>
              <a:rPr lang="en-US" sz="1400" dirty="0">
                <a:solidFill>
                  <a:srgbClr val="FF0000"/>
                </a:solidFill>
              </a:rPr>
            </a:br>
            <a:endParaRPr lang="en-US" sz="1400" dirty="0">
              <a:solidFill>
                <a:srgbClr val="FF0000"/>
              </a:solidFill>
            </a:endParaRPr>
          </a:p>
          <a:p>
            <a:pPr marL="285750" indent="-285750">
              <a:buFont typeface="Arial" panose="020B0604020202020204" pitchFamily="34" charset="0"/>
              <a:buChar char="•"/>
            </a:pPr>
            <a:r>
              <a:rPr lang="en-US" sz="1400" dirty="0">
                <a:solidFill>
                  <a:srgbClr val="FF0000"/>
                </a:solidFill>
              </a:rPr>
              <a:t>Storage (Disk)</a:t>
            </a:r>
          </a:p>
          <a:p>
            <a:pPr marL="285750" indent="-285750">
              <a:buFont typeface="Arial" panose="020B0604020202020204" pitchFamily="34" charset="0"/>
              <a:buChar char="•"/>
            </a:pPr>
            <a:r>
              <a:rPr lang="en-US" sz="1400" dirty="0" smtClean="0">
                <a:solidFill>
                  <a:schemeClr val="accent1">
                    <a:lumMod val="50000"/>
                  </a:schemeClr>
                </a:solidFill>
              </a:rPr>
              <a:t>Database</a:t>
            </a:r>
            <a:endParaRPr lang="en-US" sz="1400" dirty="0">
              <a:solidFill>
                <a:schemeClr val="accent1">
                  <a:lumMod val="50000"/>
                </a:schemeClr>
              </a:solidFill>
            </a:endParaRPr>
          </a:p>
          <a:p>
            <a:pPr marL="285750" indent="-285750">
              <a:buFont typeface="Arial" panose="020B0604020202020204" pitchFamily="34" charset="0"/>
              <a:buChar char="•"/>
            </a:pPr>
            <a:r>
              <a:rPr lang="en-US" sz="1400" dirty="0" smtClean="0">
                <a:solidFill>
                  <a:srgbClr val="FF0000"/>
                </a:solidFill>
              </a:rPr>
              <a:t>Ram</a:t>
            </a:r>
            <a:endParaRPr lang="en-US" sz="1400" dirty="0">
              <a:solidFill>
                <a:srgbClr val="FF0000"/>
              </a:solidFill>
            </a:endParaRPr>
          </a:p>
          <a:p>
            <a:pPr marL="285750" indent="-285750">
              <a:buFont typeface="Arial" panose="020B0604020202020204" pitchFamily="34" charset="0"/>
              <a:buChar char="•"/>
            </a:pPr>
            <a:r>
              <a:rPr lang="en-US" sz="1400" dirty="0" smtClean="0">
                <a:solidFill>
                  <a:srgbClr val="FF0000"/>
                </a:solidFill>
              </a:rPr>
              <a:t>Processor</a:t>
            </a:r>
          </a:p>
          <a:p>
            <a:pPr marL="285750" indent="-285750">
              <a:buFont typeface="Arial" panose="020B0604020202020204" pitchFamily="34" charset="0"/>
              <a:buChar char="•"/>
            </a:pPr>
            <a:r>
              <a:rPr lang="en-US" sz="1400" dirty="0" smtClean="0">
                <a:solidFill>
                  <a:schemeClr val="accent1">
                    <a:lumMod val="50000"/>
                  </a:schemeClr>
                </a:solidFill>
              </a:rPr>
              <a:t>Network</a:t>
            </a:r>
            <a:endParaRPr lang="en-US" sz="1400" dirty="0">
              <a:solidFill>
                <a:schemeClr val="accent1">
                  <a:lumMod val="50000"/>
                </a:schemeClr>
              </a:solidFill>
            </a:endParaRPr>
          </a:p>
          <a:p>
            <a:endParaRPr lang="en-US" sz="1400" dirty="0">
              <a:solidFill>
                <a:srgbClr val="FF0000"/>
              </a:solidFill>
            </a:endParaRPr>
          </a:p>
        </p:txBody>
      </p:sp>
      <p:sp>
        <p:nvSpPr>
          <p:cNvPr id="64" name="Rounded Rectangle 63"/>
          <p:cNvSpPr/>
          <p:nvPr/>
        </p:nvSpPr>
        <p:spPr>
          <a:xfrm>
            <a:off x="3005294" y="2191963"/>
            <a:ext cx="986385" cy="47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00"/>
                </a:solidFill>
              </a:rPr>
              <a:t>10000</a:t>
            </a:r>
            <a:r>
              <a:rPr lang="en-US" sz="1200" dirty="0" smtClean="0"/>
              <a:t> Clients</a:t>
            </a:r>
            <a:endParaRPr lang="en-US" sz="1200" dirty="0"/>
          </a:p>
        </p:txBody>
      </p:sp>
      <p:cxnSp>
        <p:nvCxnSpPr>
          <p:cNvPr id="66" name="Straight Arrow Connector 65"/>
          <p:cNvCxnSpPr>
            <a:stCxn id="64" idx="2"/>
            <a:endCxn id="52" idx="0"/>
          </p:cNvCxnSpPr>
          <p:nvPr/>
        </p:nvCxnSpPr>
        <p:spPr>
          <a:xfrm>
            <a:off x="3498487" y="2670297"/>
            <a:ext cx="17001" cy="26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6440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7442</TotalTime>
  <Words>2903</Words>
  <Application>Microsoft Office PowerPoint</Application>
  <PresentationFormat>Widescreen</PresentationFormat>
  <Paragraphs>636</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Century Gothic</vt:lpstr>
      <vt:lpstr>Helvetica Neue</vt:lpstr>
      <vt:lpstr>inherit</vt:lpstr>
      <vt:lpstr>Lato</vt:lpstr>
      <vt:lpstr>Open Sans</vt:lpstr>
      <vt:lpstr>q_serif</vt:lpstr>
      <vt:lpstr>Segoe UI</vt:lpstr>
      <vt:lpstr>Wingdings 2</vt:lpstr>
      <vt:lpstr>Quotable</vt:lpstr>
      <vt:lpstr>PowerPoint Presentation</vt:lpstr>
      <vt:lpstr>PowerPoint Presentation</vt:lpstr>
      <vt:lpstr>Scalable (lity) vs Elastic (ity)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Murat Çabuk</dc:creator>
  <cp:lastModifiedBy>Murat Çabuk</cp:lastModifiedBy>
  <cp:revision>756</cp:revision>
  <dcterms:created xsi:type="dcterms:W3CDTF">2014-08-26T23:49:58Z</dcterms:created>
  <dcterms:modified xsi:type="dcterms:W3CDTF">2019-07-03T07:22:32Z</dcterms:modified>
</cp:coreProperties>
</file>