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wmf" ContentType="image/x-wmf"/>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tr-TR" sz="6000" spc="-1" strike="noStrike">
                <a:solidFill>
                  <a:srgbClr val="000000"/>
                </a:solidFill>
                <a:latin typeface="Calibri Light"/>
              </a:rPr>
              <a:t>Asıl başlık stili için tıklatın</a:t>
            </a:r>
            <a:endParaRPr b="0" lang="tr-TR"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A975996-7422-4E3A-A5EF-AAEC10B849C0}" type="datetime">
              <a:rPr b="0" lang="tr-TR" sz="1200" spc="-1" strike="noStrike">
                <a:solidFill>
                  <a:srgbClr val="8b8b8b"/>
                </a:solidFill>
                <a:latin typeface="Calibri"/>
              </a:rPr>
              <a:t>07.01.21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31BA6BE-01E4-4589-8B52-1A7A924165DE}" type="slidenum">
              <a:rPr b="0" lang="tr-TR"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2800" spc="-1" strike="noStrike">
                <a:solidFill>
                  <a:srgbClr val="000000"/>
                </a:solidFill>
                <a:latin typeface="Calibri"/>
              </a:rPr>
              <a:t>Click to edit the outline text format</a:t>
            </a:r>
            <a:endParaRPr b="0" lang="tr-T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000" spc="-1" strike="noStrike">
                <a:solidFill>
                  <a:srgbClr val="000000"/>
                </a:solidFill>
                <a:latin typeface="Calibri"/>
              </a:rPr>
              <a:t>Second Outline Level</a:t>
            </a:r>
            <a:endParaRPr b="0" lang="tr-T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Calibri"/>
              </a:rPr>
              <a:t>Third Outline Level</a:t>
            </a:r>
            <a:endParaRPr b="0" lang="tr-T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Calibri"/>
              </a:rPr>
              <a:t>Fourth Outline Level</a:t>
            </a:r>
            <a:endParaRPr b="0" lang="tr-T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tr-TR" sz="4400" spc="-1" strike="noStrike">
                <a:solidFill>
                  <a:srgbClr val="000000"/>
                </a:solidFill>
                <a:latin typeface="Calibri Light"/>
              </a:rPr>
              <a:t>Asıl başlık stili için tıklatın</a:t>
            </a:r>
            <a:endParaRPr b="0" lang="tr-T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Asıl metin stillerini düzenlemek için tıklatın</a:t>
            </a:r>
            <a:endParaRPr b="0" lang="tr-T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tr-TR" sz="2400" spc="-1" strike="noStrike">
                <a:solidFill>
                  <a:srgbClr val="000000"/>
                </a:solidFill>
                <a:latin typeface="Calibri"/>
              </a:rPr>
              <a:t>İkinci düzey</a:t>
            </a:r>
            <a:endParaRPr b="0" lang="tr-T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tr-TR" sz="2000" spc="-1" strike="noStrike">
                <a:solidFill>
                  <a:srgbClr val="000000"/>
                </a:solidFill>
                <a:latin typeface="Calibri"/>
              </a:rPr>
              <a:t>Üçüncü düzey</a:t>
            </a:r>
            <a:endParaRPr b="0" lang="tr-T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tr-TR" sz="1800" spc="-1" strike="noStrike">
                <a:solidFill>
                  <a:srgbClr val="000000"/>
                </a:solidFill>
                <a:latin typeface="Calibri"/>
              </a:rPr>
              <a:t>Dördüncü düzey</a:t>
            </a:r>
            <a:endParaRPr b="0" lang="tr-T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tr-TR" sz="1800" spc="-1" strike="noStrike">
                <a:solidFill>
                  <a:srgbClr val="000000"/>
                </a:solidFill>
                <a:latin typeface="Calibri"/>
              </a:rPr>
              <a:t>Beşinci düzey</a:t>
            </a:r>
            <a:endParaRPr b="0" lang="tr-TR"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77165DA4-F96C-4A89-B0A2-048990791361}" type="datetime">
              <a:rPr b="0" lang="tr-TR" sz="1200" spc="-1" strike="noStrike">
                <a:solidFill>
                  <a:srgbClr val="8b8b8b"/>
                </a:solidFill>
                <a:latin typeface="Calibri"/>
              </a:rPr>
              <a:t>07.01.21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10E67DF-A769-44B4-87ED-CD5C4E483296}" type="slidenum">
              <a:rPr b="0" lang="tr-TR"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tr-TR" sz="6000" spc="-1" strike="noStrike">
                <a:solidFill>
                  <a:srgbClr val="000000"/>
                </a:solidFill>
                <a:latin typeface="Calibri Light"/>
              </a:rPr>
              <a:t>Fork(), Exec(), Wait() Sistem Çağrıları</a:t>
            </a:r>
            <a:endParaRPr b="0" lang="tr-TR"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r">
              <a:lnSpc>
                <a:spcPct val="90000"/>
              </a:lnSpc>
              <a:spcBef>
                <a:spcPts val="1001"/>
              </a:spcBef>
              <a:tabLst>
                <a:tab algn="l" pos="0"/>
              </a:tabLst>
            </a:pPr>
            <a:r>
              <a:rPr b="0" lang="tr-TR" sz="2400" spc="-1" strike="noStrike">
                <a:solidFill>
                  <a:srgbClr val="000000"/>
                </a:solidFill>
                <a:latin typeface="Calibri"/>
              </a:rPr>
              <a:t>İşletim Sistemleri Dersi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wait(&amp;status)</a:t>
            </a:r>
            <a:endParaRPr b="0" lang="tr-TR" sz="4400" spc="-1" strike="noStrike">
              <a:solidFill>
                <a:srgbClr val="000000"/>
              </a:solidFill>
              <a:latin typeface="Calibri"/>
            </a:endParaRPr>
          </a:p>
        </p:txBody>
      </p:sp>
      <p:sp>
        <p:nvSpPr>
          <p:cNvPr id="100" name="TextShape 2"/>
          <p:cNvSpPr txBox="1"/>
          <p:nvPr/>
        </p:nvSpPr>
        <p:spPr>
          <a:xfrm>
            <a:off x="838080" y="1364760"/>
            <a:ext cx="10515240" cy="5363280"/>
          </a:xfrm>
          <a:prstGeom prst="rect">
            <a:avLst/>
          </a:prstGeom>
          <a:noFill/>
          <a:ln>
            <a:noFill/>
          </a:ln>
        </p:spPr>
        <p:txBody>
          <a:bodyPr>
            <a:normAutofit fontScale="21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Aşağıda alt prosesin çıkış kodununun ekrana yazdırıldığı bir örnek görüyorsunuz:</a:t>
            </a:r>
            <a:br/>
            <a:br/>
            <a:r>
              <a:rPr b="0" lang="tr-TR" sz="2800" spc="-1" strike="noStrike">
                <a:solidFill>
                  <a:srgbClr val="000000"/>
                </a:solidFill>
                <a:latin typeface="Calibri"/>
              </a:rPr>
              <a:t>#include &lt;stdio.h&gt;</a:t>
            </a:r>
            <a:br/>
            <a:r>
              <a:rPr b="0" lang="tr-TR" sz="2800" spc="-1" strike="noStrike">
                <a:solidFill>
                  <a:srgbClr val="000000"/>
                </a:solidFill>
                <a:latin typeface="Calibri"/>
              </a:rPr>
              <a:t>#include &lt;stdlib.h&gt;</a:t>
            </a:r>
            <a:br/>
            <a:r>
              <a:rPr b="0" lang="tr-TR" sz="2800" spc="-1" strike="noStrike">
                <a:solidFill>
                  <a:srgbClr val="000000"/>
                </a:solidFill>
                <a:latin typeface="Calibri"/>
              </a:rPr>
              <a:t>#include &lt;unistd.h&gt;</a:t>
            </a:r>
            <a:br/>
            <a:r>
              <a:rPr b="0" lang="tr-TR" sz="2800" spc="-1" strike="noStrike">
                <a:solidFill>
                  <a:srgbClr val="000000"/>
                </a:solidFill>
                <a:latin typeface="Calibri"/>
              </a:rPr>
              <a:t>#include &lt;sys/wait.h&gt;</a:t>
            </a:r>
            <a:br/>
            <a:r>
              <a:rPr b="0" lang="tr-TR" sz="2800" spc="-1" strike="noStrike">
                <a:solidFill>
                  <a:srgbClr val="000000"/>
                </a:solidFill>
                <a:latin typeface="Calibri"/>
              </a:rPr>
              <a:t>#include "general.h"</a:t>
            </a:r>
            <a:br/>
            <a:br/>
            <a:r>
              <a:rPr b="0" lang="tr-TR" sz="2800" spc="-1" strike="noStrike">
                <a:solidFill>
                  <a:srgbClr val="000000"/>
                </a:solidFill>
                <a:latin typeface="Calibri"/>
              </a:rPr>
              <a:t>int main(void)</a:t>
            </a:r>
            <a:br/>
            <a:r>
              <a:rPr b="0" lang="tr-TR" sz="2800" spc="-1" strike="noStrike">
                <a:solidFill>
                  <a:srgbClr val="000000"/>
                </a:solidFill>
                <a:latin typeface="Calibri"/>
              </a:rPr>
              <a:t>{</a:t>
            </a:r>
            <a:br/>
            <a:r>
              <a:rPr b="0" lang="tr-TR" sz="2800" spc="-1" strike="noStrike">
                <a:solidFill>
                  <a:srgbClr val="000000"/>
                </a:solidFill>
                <a:latin typeface="Calibri"/>
              </a:rPr>
              <a:t>    pid_t pidChild;</a:t>
            </a:r>
            <a:br/>
            <a:br/>
            <a:r>
              <a:rPr b="0" lang="tr-TR" sz="2800" spc="-1" strike="noStrike">
                <a:solidFill>
                  <a:srgbClr val="000000"/>
                </a:solidFill>
                <a:latin typeface="Calibri"/>
              </a:rPr>
              <a:t>    if ((pidChild = fork()) &lt; 0) </a:t>
            </a:r>
            <a:br/>
            <a:r>
              <a:rPr b="0" lang="tr-TR" sz="2800" spc="-1" strike="noStrike">
                <a:solidFill>
                  <a:srgbClr val="000000"/>
                </a:solidFill>
                <a:latin typeface="Calibri"/>
              </a:rPr>
              <a:t>        err_sys("fork");</a:t>
            </a:r>
            <a:br/>
            <a:br/>
            <a:r>
              <a:rPr b="0" lang="tr-TR" sz="2800" spc="-1" strike="noStrike">
                <a:solidFill>
                  <a:srgbClr val="000000"/>
                </a:solidFill>
                <a:latin typeface="Calibri"/>
              </a:rPr>
              <a:t>    if (pidChild == 0) {            /* Alt proses */</a:t>
            </a:r>
            <a:br/>
            <a:r>
              <a:rPr b="0" lang="tr-TR" sz="2800" spc="-1" strike="noStrike">
                <a:solidFill>
                  <a:srgbClr val="000000"/>
                </a:solidFill>
                <a:latin typeface="Calibri"/>
              </a:rPr>
              <a:t>        sleep(5);</a:t>
            </a:r>
            <a:br/>
            <a:r>
              <a:rPr b="0" lang="tr-TR" sz="2800" spc="-1" strike="noStrike">
                <a:solidFill>
                  <a:srgbClr val="000000"/>
                </a:solidFill>
                <a:latin typeface="Calibri"/>
              </a:rPr>
              <a:t>        exit(100);</a:t>
            </a:r>
            <a:br/>
            <a:r>
              <a:rPr b="0" lang="tr-TR" sz="2800" spc="-1" strike="noStrike">
                <a:solidFill>
                  <a:srgbClr val="000000"/>
                </a:solidFill>
                <a:latin typeface="Calibri"/>
              </a:rPr>
              <a:t>    }</a:t>
            </a:r>
            <a:br/>
            <a:r>
              <a:rPr b="0" lang="tr-TR" sz="2800" spc="-1" strike="noStrike">
                <a:solidFill>
                  <a:srgbClr val="000000"/>
                </a:solidFill>
                <a:latin typeface="Calibri"/>
              </a:rPr>
              <a:t>    else {                          /* Ust proses */</a:t>
            </a:r>
            <a:br/>
            <a:r>
              <a:rPr b="0" lang="tr-TR" sz="2800" spc="-1" strike="noStrike">
                <a:solidFill>
                  <a:srgbClr val="000000"/>
                </a:solidFill>
                <a:latin typeface="Calibri"/>
              </a:rPr>
              <a:t>        int stat;</a:t>
            </a:r>
            <a:br/>
            <a:br/>
            <a:r>
              <a:rPr b="0" lang="tr-TR" sz="2800" spc="-1" strike="noStrike">
                <a:solidFill>
                  <a:srgbClr val="000000"/>
                </a:solidFill>
                <a:latin typeface="Calibri"/>
              </a:rPr>
              <a:t>        printf("Alt prosesin sonlanmasi bekleniyor...\n");</a:t>
            </a:r>
            <a:br/>
            <a:r>
              <a:rPr b="0" lang="tr-TR" sz="2800" spc="-1" strike="noStrike">
                <a:solidFill>
                  <a:srgbClr val="000000"/>
                </a:solidFill>
                <a:latin typeface="Calibri"/>
              </a:rPr>
              <a:t>        if (wait(&amp;stat) &lt; 0) </a:t>
            </a:r>
            <a:br/>
            <a:r>
              <a:rPr b="0" lang="tr-TR" sz="2800" spc="-1" strike="noStrike">
                <a:solidFill>
                  <a:srgbClr val="000000"/>
                </a:solidFill>
                <a:latin typeface="Calibri"/>
              </a:rPr>
              <a:t>            err_sys("wait");</a:t>
            </a:r>
            <a:br/>
            <a:br/>
            <a:r>
              <a:rPr b="0" lang="tr-TR" sz="2800" spc="-1" strike="noStrike">
                <a:solidFill>
                  <a:srgbClr val="000000"/>
                </a:solidFill>
                <a:latin typeface="Calibri"/>
              </a:rPr>
              <a:t>        printf("Alt prosesin sonlanma kodu: %d\n", WEXITSTATUS(stat));</a:t>
            </a:r>
            <a:br/>
            <a:r>
              <a:rPr b="0" lang="tr-TR" sz="2800" spc="-1" strike="noStrike">
                <a:solidFill>
                  <a:srgbClr val="000000"/>
                </a:solidFill>
                <a:latin typeface="Calibri"/>
              </a:rPr>
              <a:t>    }</a:t>
            </a:r>
            <a:br/>
            <a:r>
              <a:rPr b="0" lang="tr-TR" sz="2800" spc="-1" strike="noStrike">
                <a:solidFill>
                  <a:srgbClr val="000000"/>
                </a:solidFill>
                <a:latin typeface="Calibri"/>
              </a:rPr>
              <a:t>    </a:t>
            </a:r>
            <a:br/>
            <a:r>
              <a:rPr b="0" lang="tr-TR" sz="2800" spc="-1" strike="noStrike">
                <a:solidFill>
                  <a:srgbClr val="000000"/>
                </a:solidFill>
                <a:latin typeface="Calibri"/>
              </a:rPr>
              <a:t>    return 0;</a:t>
            </a:r>
            <a:br/>
            <a:r>
              <a:rPr b="0"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EXEC()</a:t>
            </a:r>
            <a:endParaRPr b="0" lang="tr-TR"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fontScale="38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Çeşitli varyasyonları bulunan bu sistem çağrısı ile bir process içinde yeni bir program çağrısı yapılabilmektedir. (Çağrı yapılan, yeni bir process değil, yeni bir programdır.)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0" i="1" lang="tr-TR" sz="2800" spc="-1" strike="noStrike">
                <a:solidFill>
                  <a:srgbClr val="000000"/>
                </a:solidFill>
                <a:latin typeface="Calibri"/>
              </a:rPr>
              <a:t>#include &lt;stdio.h&gt;</a:t>
            </a:r>
            <a:endParaRPr b="0" lang="tr-TR" sz="2800" spc="-1" strike="noStrike">
              <a:solidFill>
                <a:srgbClr val="000000"/>
              </a:solidFill>
              <a:latin typeface="Calibri"/>
            </a:endParaRPr>
          </a:p>
          <a:p>
            <a:pPr>
              <a:lnSpc>
                <a:spcPct val="90000"/>
              </a:lnSpc>
              <a:spcBef>
                <a:spcPts val="1001"/>
              </a:spcBef>
              <a:tabLst>
                <a:tab algn="l" pos="0"/>
              </a:tabLst>
            </a:pPr>
            <a:r>
              <a:rPr b="0" i="1" lang="tr-TR" sz="2800" spc="-1" strike="noStrike">
                <a:solidFill>
                  <a:srgbClr val="000000"/>
                </a:solidFill>
                <a:latin typeface="Calibri"/>
              </a:rPr>
              <a:t>#include &lt;sys/types.h&gt;</a:t>
            </a:r>
            <a:endParaRPr b="0" lang="tr-TR" sz="2800" spc="-1" strike="noStrike">
              <a:solidFill>
                <a:srgbClr val="000000"/>
              </a:solidFill>
              <a:latin typeface="Calibri"/>
            </a:endParaRPr>
          </a:p>
          <a:p>
            <a:pPr>
              <a:lnSpc>
                <a:spcPct val="90000"/>
              </a:lnSpc>
              <a:spcBef>
                <a:spcPts val="1001"/>
              </a:spcBef>
              <a:tabLst>
                <a:tab algn="l" pos="0"/>
              </a:tabLst>
            </a:pPr>
            <a:r>
              <a:rPr b="0" i="1" lang="tr-TR" sz="2800" spc="-1" strike="noStrike">
                <a:solidFill>
                  <a:srgbClr val="000000"/>
                </a:solidFill>
                <a:latin typeface="Calibri"/>
              </a:rPr>
              <a:t>#include &lt;unistd.h&gt;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int main(void)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int fork_donus_degeri = fork();</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en-US" sz="2800" spc="-1" strike="noStrike">
                <a:solidFill>
                  <a:srgbClr val="000000"/>
                </a:solidFill>
                <a:latin typeface="Calibri"/>
              </a:rPr>
              <a:t>if (fork_donus_degeri == 0) { </a:t>
            </a:r>
            <a:r>
              <a:rPr b="0" lang="en-US" sz="2800" spc="-1" strike="noStrike">
                <a:solidFill>
                  <a:srgbClr val="000000"/>
                </a:solidFill>
                <a:latin typeface="Calibri"/>
              </a:rPr>
              <a:t>// burasi child processte calisir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de-DE" sz="2800" spc="-1" strike="noStrike">
                <a:solidFill>
                  <a:srgbClr val="000000"/>
                </a:solidFill>
                <a:latin typeface="Calibri"/>
              </a:rPr>
              <a:t>execl("/bin/ls", "/bin/ls","-la", NULL);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EXEC()</a:t>
            </a:r>
            <a:endParaRPr b="0" lang="tr-TR"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tr-TR" sz="2800" spc="-1" strike="noStrike">
                <a:solidFill>
                  <a:srgbClr val="000000"/>
                </a:solidFill>
                <a:latin typeface="Calibri"/>
              </a:rPr>
              <a:t>fork() </a:t>
            </a:r>
            <a:r>
              <a:rPr b="0" lang="tr-TR" sz="2800" spc="-1" strike="noStrike">
                <a:solidFill>
                  <a:srgbClr val="000000"/>
                </a:solidFill>
                <a:latin typeface="Calibri"/>
              </a:rPr>
              <a:t>ile oluşan yeni bir process, parent process ile aynıdır ve kod, stack ve kullanılan veriler child process içinde yer alır.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tr-TR" sz="2800" spc="-1" strike="noStrike">
                <a:solidFill>
                  <a:srgbClr val="000000"/>
                </a:solidFill>
                <a:latin typeface="Calibri"/>
              </a:rPr>
              <a:t>exec*(..) </a:t>
            </a:r>
            <a:r>
              <a:rPr b="0" lang="tr-TR" sz="2800" spc="-1" strike="noStrike">
                <a:solidFill>
                  <a:srgbClr val="000000"/>
                </a:solidFill>
                <a:latin typeface="Calibri"/>
              </a:rPr>
              <a:t>ile bir child processin sahip olduğu kod, veri ve stack değiştirilebilir.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Bunun anlamı, child process parent’ın bir kopyası olarak doğmuştur ancak artık başka bir işlem yürütmektedir ve </a:t>
            </a:r>
            <a:r>
              <a:rPr b="1" lang="tr-TR" sz="2800" spc="-1" strike="noStrike">
                <a:solidFill>
                  <a:srgbClr val="000000"/>
                </a:solidFill>
                <a:latin typeface="Calibri"/>
              </a:rPr>
              <a:t>exec*(..) </a:t>
            </a:r>
            <a:r>
              <a:rPr b="0" lang="tr-TR" sz="2800" spc="-1" strike="noStrike">
                <a:solidFill>
                  <a:srgbClr val="000000"/>
                </a:solidFill>
                <a:latin typeface="Calibri"/>
              </a:rPr>
              <a:t>bitene kadar child beklemededir.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EXEC()</a:t>
            </a:r>
            <a:endParaRPr b="0" lang="tr-TR" sz="4400" spc="-1" strike="noStrike">
              <a:solidFill>
                <a:srgbClr val="000000"/>
              </a:solidFill>
              <a:latin typeface="Calibri"/>
            </a:endParaRPr>
          </a:p>
        </p:txBody>
      </p:sp>
      <p:sp>
        <p:nvSpPr>
          <p:cNvPr id="106" name="TextShape 2"/>
          <p:cNvSpPr txBox="1"/>
          <p:nvPr/>
        </p:nvSpPr>
        <p:spPr>
          <a:xfrm>
            <a:off x="838080" y="1419480"/>
            <a:ext cx="10515240" cy="529488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i="1" lang="tr-TR" sz="2800" spc="-1" strike="noStrike">
                <a:solidFill>
                  <a:srgbClr val="000000"/>
                </a:solidFill>
                <a:latin typeface="Calibri"/>
              </a:rPr>
              <a:t>fork</a:t>
            </a:r>
            <a:r>
              <a:rPr b="0" lang="tr-TR" sz="2800" spc="-1" strike="noStrike">
                <a:solidFill>
                  <a:srgbClr val="000000"/>
                </a:solidFill>
                <a:latin typeface="Calibri"/>
              </a:rPr>
              <a:t> işlemi sonrasında alt ve üst prosesler aynı program kodunu çalıştırıyor durumda olurlar. Halbuki pek çok uygulamada programcı yaratmış olduğu alt prosesin farklı bir program kodunu çalıştırmasını ister. İşte </a:t>
            </a:r>
            <a:r>
              <a:rPr b="0" i="1" lang="tr-TR" sz="2800" spc="-1" strike="noStrike">
                <a:solidFill>
                  <a:srgbClr val="000000"/>
                </a:solidFill>
                <a:latin typeface="Calibri"/>
              </a:rPr>
              <a:t>exec</a:t>
            </a:r>
            <a:r>
              <a:rPr b="0" lang="tr-TR" sz="2800" spc="-1" strike="noStrike">
                <a:solidFill>
                  <a:srgbClr val="000000"/>
                </a:solidFill>
                <a:latin typeface="Calibri"/>
              </a:rPr>
              <a:t> fonksiyonları prosesin başka bir program olarak çalışmaya devam etmesini sağlamaktadır.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tr-TR" sz="2800" spc="-1" strike="noStrike">
                <a:solidFill>
                  <a:srgbClr val="000000"/>
                </a:solidFill>
                <a:latin typeface="Calibri"/>
              </a:rPr>
              <a:t>exec</a:t>
            </a:r>
            <a:r>
              <a:rPr b="0" lang="tr-TR" sz="2800" spc="-1" strike="noStrike">
                <a:solidFill>
                  <a:srgbClr val="000000"/>
                </a:solidFill>
                <a:latin typeface="Calibri"/>
              </a:rPr>
              <a:t> işlemleri sonrasında prosesin </a:t>
            </a:r>
            <a:r>
              <a:rPr b="0" i="1" lang="tr-TR" sz="2800" spc="-1" strike="noStrike">
                <a:solidFill>
                  <a:srgbClr val="000000"/>
                </a:solidFill>
                <a:latin typeface="Calibri"/>
              </a:rPr>
              <a:t>id</a:t>
            </a:r>
            <a:r>
              <a:rPr b="0" lang="tr-TR" sz="2800" spc="-1" strike="noStrike">
                <a:solidFill>
                  <a:srgbClr val="000000"/>
                </a:solidFill>
                <a:latin typeface="Calibri"/>
              </a:rPr>
              <a:t> değeri ve kontrol bloğu değişmez. Prosesin kod, </a:t>
            </a:r>
            <a:r>
              <a:rPr b="0" i="1" lang="tr-TR" sz="2800" spc="-1" strike="noStrike">
                <a:solidFill>
                  <a:srgbClr val="000000"/>
                </a:solidFill>
                <a:latin typeface="Calibri"/>
              </a:rPr>
              <a:t>data</a:t>
            </a:r>
            <a:r>
              <a:rPr b="0" lang="tr-TR" sz="2800" spc="-1" strike="noStrike">
                <a:solidFill>
                  <a:srgbClr val="000000"/>
                </a:solidFill>
                <a:latin typeface="Calibri"/>
              </a:rPr>
              <a:t> ve </a:t>
            </a:r>
            <a:r>
              <a:rPr b="0" i="1" lang="tr-TR" sz="2800" spc="-1" strike="noStrike">
                <a:solidFill>
                  <a:srgbClr val="000000"/>
                </a:solidFill>
                <a:latin typeface="Calibri"/>
              </a:rPr>
              <a:t>bash</a:t>
            </a:r>
            <a:r>
              <a:rPr b="0" lang="tr-TR" sz="2800" spc="-1" strike="noStrike">
                <a:solidFill>
                  <a:srgbClr val="000000"/>
                </a:solidFill>
                <a:latin typeface="Calibri"/>
              </a:rPr>
              <a:t> alanları çalıştırılabilen (</a:t>
            </a:r>
            <a:r>
              <a:rPr b="0" i="1" lang="tr-TR" sz="2800" spc="-1" strike="noStrike">
                <a:solidFill>
                  <a:srgbClr val="000000"/>
                </a:solidFill>
                <a:latin typeface="Calibri"/>
              </a:rPr>
              <a:t>executable</a:t>
            </a:r>
            <a:r>
              <a:rPr b="0" lang="tr-TR" sz="2800" spc="-1" strike="noStrike">
                <a:solidFill>
                  <a:srgbClr val="000000"/>
                </a:solidFill>
                <a:latin typeface="Calibri"/>
              </a:rPr>
              <a:t>) dosyadan alınarak yüklenir. Proses artık yaşamını başka bir program olarak sürdürür.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Tüm </a:t>
            </a:r>
            <a:r>
              <a:rPr b="0" i="1" lang="tr-TR" sz="2800" spc="-1" strike="noStrike">
                <a:solidFill>
                  <a:srgbClr val="000000"/>
                </a:solidFill>
                <a:latin typeface="Calibri"/>
              </a:rPr>
              <a:t>exec</a:t>
            </a:r>
            <a:r>
              <a:rPr b="0" lang="tr-TR" sz="2800" spc="-1" strike="noStrike">
                <a:solidFill>
                  <a:srgbClr val="000000"/>
                </a:solidFill>
                <a:latin typeface="Calibri"/>
              </a:rPr>
              <a:t> fonksiyonlarının prototipleri </a:t>
            </a:r>
            <a:r>
              <a:rPr b="0" i="1" lang="tr-TR" sz="2800" spc="-1" strike="noStrike">
                <a:solidFill>
                  <a:srgbClr val="000000"/>
                </a:solidFill>
                <a:latin typeface="Calibri"/>
              </a:rPr>
              <a:t>&lt;unistd.h&gt;</a:t>
            </a:r>
            <a:r>
              <a:rPr b="0" lang="tr-TR" sz="2800" spc="-1" strike="noStrike">
                <a:solidFill>
                  <a:srgbClr val="000000"/>
                </a:solidFill>
                <a:latin typeface="Calibri"/>
              </a:rPr>
              <a:t> dosyası içersindedir.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EXEC()</a:t>
            </a:r>
            <a:endParaRPr b="0" lang="tr-TR" sz="4400" spc="-1" strike="noStrike">
              <a:solidFill>
                <a:srgbClr val="000000"/>
              </a:solidFill>
              <a:latin typeface="Calibri"/>
            </a:endParaRPr>
          </a:p>
        </p:txBody>
      </p:sp>
      <p:sp>
        <p:nvSpPr>
          <p:cNvPr id="108" name="TextShape 2"/>
          <p:cNvSpPr txBox="1"/>
          <p:nvPr/>
        </p:nvSpPr>
        <p:spPr>
          <a:xfrm>
            <a:off x="368640" y="1825560"/>
            <a:ext cx="11668320" cy="4350960"/>
          </a:xfrm>
          <a:prstGeom prst="rect">
            <a:avLst/>
          </a:prstGeom>
          <a:noFill/>
          <a:ln>
            <a:noFill/>
          </a:ln>
        </p:spPr>
        <p:txBody>
          <a:bodyPr>
            <a:normAutofit fontScale="64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Exec komutu aldığı parametrelere ve gördüğü işlevlere göre 6 farklı şekilde çalışırlar. Bunlar ve aldıkları parametreler aşağıdaki gibidir.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execl(const char *path, const char *arg0, … /*,(char *) 0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execv(const char *path, char *const argv[]);</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execle(const char *path, const char *arg0, … /*, (char *) 0, char *const envp[]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execve(const char *path, char *const argv[], char *const envp[]);</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execlp(const char * file, const char *arg0, … /*, (char *) 0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execvp(const char *file, char *const argv[]);</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EXEC()</a:t>
            </a:r>
            <a:endParaRPr b="0" lang="tr-TR" sz="4400" spc="-1" strike="noStrike">
              <a:solidFill>
                <a:srgbClr val="000000"/>
              </a:solidFill>
              <a:latin typeface="Calibri"/>
            </a:endParaRPr>
          </a:p>
        </p:txBody>
      </p:sp>
      <p:sp>
        <p:nvSpPr>
          <p:cNvPr id="110" name="TextShape 2"/>
          <p:cNvSpPr txBox="1"/>
          <p:nvPr/>
        </p:nvSpPr>
        <p:spPr>
          <a:xfrm>
            <a:off x="838080" y="1825560"/>
            <a:ext cx="1085760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i="1" lang="tr-TR" sz="2800" spc="-1" strike="noStrike">
                <a:solidFill>
                  <a:srgbClr val="000000"/>
                </a:solidFill>
                <a:latin typeface="Calibri"/>
              </a:rPr>
              <a:t>exec</a:t>
            </a:r>
            <a:r>
              <a:rPr b="0" lang="tr-TR" sz="2800" spc="-1" strike="noStrike">
                <a:solidFill>
                  <a:srgbClr val="000000"/>
                </a:solidFill>
                <a:latin typeface="Calibri"/>
              </a:rPr>
              <a:t> fonksiyonlarının </a:t>
            </a:r>
            <a:r>
              <a:rPr b="0" i="1" lang="tr-TR" sz="2800" spc="-1" strike="noStrike">
                <a:solidFill>
                  <a:srgbClr val="000000"/>
                </a:solidFill>
                <a:latin typeface="Calibri"/>
              </a:rPr>
              <a:t>l</a:t>
            </a:r>
            <a:r>
              <a:rPr b="0" lang="tr-TR" sz="2800" spc="-1" strike="noStrike">
                <a:solidFill>
                  <a:srgbClr val="000000"/>
                </a:solidFill>
                <a:latin typeface="Calibri"/>
              </a:rPr>
              <a:t>’li (</a:t>
            </a:r>
            <a:r>
              <a:rPr b="0" i="1" lang="tr-TR" sz="2800" spc="-1" strike="noStrike">
                <a:solidFill>
                  <a:srgbClr val="000000"/>
                </a:solidFill>
                <a:latin typeface="Calibri"/>
              </a:rPr>
              <a:t>execl</a:t>
            </a:r>
            <a:r>
              <a:rPr b="0" lang="tr-TR" sz="2800" spc="-1" strike="noStrike">
                <a:solidFill>
                  <a:srgbClr val="000000"/>
                </a:solidFill>
                <a:latin typeface="Calibri"/>
              </a:rPr>
              <a:t>, </a:t>
            </a:r>
            <a:r>
              <a:rPr b="0" i="1" lang="tr-TR" sz="2800" spc="-1" strike="noStrike">
                <a:solidFill>
                  <a:srgbClr val="000000"/>
                </a:solidFill>
                <a:latin typeface="Calibri"/>
              </a:rPr>
              <a:t>execle</a:t>
            </a:r>
            <a:r>
              <a:rPr b="0" lang="tr-TR" sz="2800" spc="-1" strike="noStrike">
                <a:solidFill>
                  <a:srgbClr val="000000"/>
                </a:solidFill>
                <a:latin typeface="Calibri"/>
              </a:rPr>
              <a:t>, </a:t>
            </a:r>
            <a:r>
              <a:rPr b="0" i="1" lang="tr-TR" sz="2800" spc="-1" strike="noStrike">
                <a:solidFill>
                  <a:srgbClr val="000000"/>
                </a:solidFill>
                <a:latin typeface="Calibri"/>
              </a:rPr>
              <a:t>execlp</a:t>
            </a:r>
            <a:r>
              <a:rPr b="0" lang="tr-TR" sz="2800" spc="-1" strike="noStrike">
                <a:solidFill>
                  <a:srgbClr val="000000"/>
                </a:solidFill>
                <a:latin typeface="Calibri"/>
              </a:rPr>
              <a:t>) ve </a:t>
            </a:r>
            <a:r>
              <a:rPr b="0" i="1" lang="tr-TR" sz="2800" spc="-1" strike="noStrike">
                <a:solidFill>
                  <a:srgbClr val="000000"/>
                </a:solidFill>
                <a:latin typeface="Calibri"/>
              </a:rPr>
              <a:t>v</a:t>
            </a:r>
            <a:r>
              <a:rPr b="0" lang="tr-TR" sz="2800" spc="-1" strike="noStrike">
                <a:solidFill>
                  <a:srgbClr val="000000"/>
                </a:solidFill>
                <a:latin typeface="Calibri"/>
              </a:rPr>
              <a:t>’li (</a:t>
            </a:r>
            <a:r>
              <a:rPr b="0" i="1" lang="tr-TR" sz="2800" spc="-1" strike="noStrike">
                <a:solidFill>
                  <a:srgbClr val="000000"/>
                </a:solidFill>
                <a:latin typeface="Calibri"/>
              </a:rPr>
              <a:t>execv</a:t>
            </a:r>
            <a:r>
              <a:rPr b="0" lang="tr-TR" sz="2800" spc="-1" strike="noStrike">
                <a:solidFill>
                  <a:srgbClr val="000000"/>
                </a:solidFill>
                <a:latin typeface="Calibri"/>
              </a:rPr>
              <a:t>, </a:t>
            </a:r>
            <a:r>
              <a:rPr b="0" i="1" lang="tr-TR" sz="2800" spc="-1" strike="noStrike">
                <a:solidFill>
                  <a:srgbClr val="000000"/>
                </a:solidFill>
                <a:latin typeface="Calibri"/>
              </a:rPr>
              <a:t>execve</a:t>
            </a:r>
            <a:r>
              <a:rPr b="0" lang="tr-TR" sz="2800" spc="-1" strike="noStrike">
                <a:solidFill>
                  <a:srgbClr val="000000"/>
                </a:solidFill>
                <a:latin typeface="Calibri"/>
              </a:rPr>
              <a:t>, </a:t>
            </a:r>
            <a:r>
              <a:rPr b="0" i="1" lang="tr-TR" sz="2800" spc="-1" strike="noStrike">
                <a:solidFill>
                  <a:srgbClr val="000000"/>
                </a:solidFill>
                <a:latin typeface="Calibri"/>
              </a:rPr>
              <a:t>execvp</a:t>
            </a:r>
            <a:r>
              <a:rPr b="0" lang="tr-TR" sz="2800" spc="-1" strike="noStrike">
                <a:solidFill>
                  <a:srgbClr val="000000"/>
                </a:solidFill>
                <a:latin typeface="Calibri"/>
              </a:rPr>
              <a:t>) biçimleri vardır.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Bunların </a:t>
            </a:r>
            <a:r>
              <a:rPr b="0" i="1" lang="tr-TR" sz="2800" spc="-1" strike="noStrike">
                <a:solidFill>
                  <a:srgbClr val="000000"/>
                </a:solidFill>
                <a:latin typeface="Calibri"/>
              </a:rPr>
              <a:t>l</a:t>
            </a:r>
            <a:r>
              <a:rPr b="0" lang="tr-TR" sz="2800" spc="-1" strike="noStrike">
                <a:solidFill>
                  <a:srgbClr val="000000"/>
                </a:solidFill>
                <a:latin typeface="Calibri"/>
              </a:rPr>
              <a:t>’li biçimleri komut satırı argümanlarını bir liste olarak, </a:t>
            </a:r>
            <a:r>
              <a:rPr b="0" i="1" lang="tr-TR" sz="2800" spc="-1" strike="noStrike">
                <a:solidFill>
                  <a:srgbClr val="000000"/>
                </a:solidFill>
                <a:latin typeface="Calibri"/>
              </a:rPr>
              <a:t>v</a:t>
            </a:r>
            <a:r>
              <a:rPr b="0" lang="tr-TR" sz="2800" spc="-1" strike="noStrike">
                <a:solidFill>
                  <a:srgbClr val="000000"/>
                </a:solidFill>
                <a:latin typeface="Calibri"/>
              </a:rPr>
              <a:t>’li biçimleri ise bir dizi olarak alırlar.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Ayrıca bazı </a:t>
            </a:r>
            <a:r>
              <a:rPr b="0" i="1" lang="tr-TR" sz="2800" spc="-1" strike="noStrike">
                <a:solidFill>
                  <a:srgbClr val="000000"/>
                </a:solidFill>
                <a:latin typeface="Calibri"/>
              </a:rPr>
              <a:t>exec</a:t>
            </a:r>
            <a:r>
              <a:rPr b="0" lang="tr-TR" sz="2800" spc="-1" strike="noStrike">
                <a:solidFill>
                  <a:srgbClr val="000000"/>
                </a:solidFill>
                <a:latin typeface="Calibri"/>
              </a:rPr>
              <a:t> fonksiyon isimlerinin </a:t>
            </a:r>
            <a:r>
              <a:rPr b="0" i="1" lang="tr-TR" sz="2800" spc="-1" strike="noStrike">
                <a:solidFill>
                  <a:srgbClr val="000000"/>
                </a:solidFill>
                <a:latin typeface="Calibri"/>
              </a:rPr>
              <a:t>‘e’</a:t>
            </a:r>
            <a:r>
              <a:rPr b="0" lang="tr-TR" sz="2800" spc="-1" strike="noStrike">
                <a:solidFill>
                  <a:srgbClr val="000000"/>
                </a:solidFill>
                <a:latin typeface="Calibri"/>
              </a:rPr>
              <a:t> ya da </a:t>
            </a:r>
            <a:r>
              <a:rPr b="0" i="1" lang="tr-TR" sz="2800" spc="-1" strike="noStrike">
                <a:solidFill>
                  <a:srgbClr val="000000"/>
                </a:solidFill>
                <a:latin typeface="Calibri"/>
              </a:rPr>
              <a:t>‘p’</a:t>
            </a:r>
            <a:r>
              <a:rPr b="0" lang="tr-TR" sz="2800" spc="-1" strike="noStrike">
                <a:solidFill>
                  <a:srgbClr val="000000"/>
                </a:solidFill>
                <a:latin typeface="Calibri"/>
              </a:rPr>
              <a:t> harfiyle sonlandırıldığını göreceksiniz. Fonksiyonların </a:t>
            </a:r>
            <a:r>
              <a:rPr b="0" i="1" lang="tr-TR" sz="2800" spc="-1" strike="noStrike">
                <a:solidFill>
                  <a:srgbClr val="000000"/>
                </a:solidFill>
                <a:latin typeface="Calibri"/>
              </a:rPr>
              <a:t>e</a:t>
            </a:r>
            <a:r>
              <a:rPr b="0" lang="tr-TR" sz="2800" spc="-1" strike="noStrike">
                <a:solidFill>
                  <a:srgbClr val="000000"/>
                </a:solidFill>
                <a:latin typeface="Calibri"/>
              </a:rPr>
              <a:t>’li biçimleri çevre değişkenlerini (</a:t>
            </a:r>
            <a:r>
              <a:rPr b="0" i="1" lang="tr-TR" sz="2800" spc="-1" strike="noStrike">
                <a:solidFill>
                  <a:srgbClr val="000000"/>
                </a:solidFill>
                <a:latin typeface="Calibri"/>
              </a:rPr>
              <a:t>environment variables</a:t>
            </a:r>
            <a:r>
              <a:rPr b="0" lang="tr-TR" sz="2800" spc="-1" strike="noStrike">
                <a:solidFill>
                  <a:srgbClr val="000000"/>
                </a:solidFill>
                <a:latin typeface="Calibri"/>
              </a:rPr>
              <a:t>) de programcıdan istemektedir. </a:t>
            </a:r>
            <a:r>
              <a:rPr b="0" i="1" lang="tr-TR" sz="2800" spc="-1" strike="noStrike">
                <a:solidFill>
                  <a:srgbClr val="000000"/>
                </a:solidFill>
                <a:latin typeface="Calibri"/>
              </a:rPr>
              <a:t>p</a:t>
            </a:r>
            <a:r>
              <a:rPr b="0" lang="tr-TR" sz="2800" spc="-1" strike="noStrike">
                <a:solidFill>
                  <a:srgbClr val="000000"/>
                </a:solidFill>
                <a:latin typeface="Calibri"/>
              </a:rPr>
              <a:t>’li biçimler çalıştırılabilen dosyanın yerinin belirlenmesinde </a:t>
            </a:r>
            <a:r>
              <a:rPr b="0" i="1" lang="tr-TR" sz="2800" spc="-1" strike="noStrike">
                <a:solidFill>
                  <a:srgbClr val="000000"/>
                </a:solidFill>
                <a:latin typeface="Calibri"/>
              </a:rPr>
              <a:t>PATH</a:t>
            </a:r>
            <a:r>
              <a:rPr b="0" lang="tr-TR" sz="2800" spc="-1" strike="noStrike">
                <a:solidFill>
                  <a:srgbClr val="000000"/>
                </a:solidFill>
                <a:latin typeface="Calibri"/>
              </a:rPr>
              <a:t> çevre değişkenlerini dikkate alırlar.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Autofit/>
          </a:bodyPr>
          <a:p>
            <a:endParaRPr b="0" lang="tr-TR" sz="18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ve exec*() işlemlerinin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yürümesi yandaki</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şekilde ifade edildiği gibidir.</a:t>
            </a:r>
            <a:endParaRPr b="0" lang="tr-TR" sz="2800" spc="-1" strike="noStrike">
              <a:solidFill>
                <a:srgbClr val="000000"/>
              </a:solidFill>
              <a:latin typeface="Calibri"/>
            </a:endParaRPr>
          </a:p>
        </p:txBody>
      </p:sp>
      <p:pic>
        <p:nvPicPr>
          <p:cNvPr id="113" name="Resim 3" descr=""/>
          <p:cNvPicPr/>
          <p:nvPr/>
        </p:nvPicPr>
        <p:blipFill>
          <a:blip r:embed="rId1"/>
          <a:stretch/>
        </p:blipFill>
        <p:spPr>
          <a:xfrm>
            <a:off x="5861160" y="365040"/>
            <a:ext cx="4836600" cy="6119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Getpid()</a:t>
            </a:r>
            <a:endParaRPr b="0" lang="tr-TR" sz="4400" spc="-1" strike="noStrike">
              <a:solidFill>
                <a:srgbClr val="000000"/>
              </a:solidFill>
              <a:latin typeface="Calibri"/>
            </a:endParaRPr>
          </a:p>
        </p:txBody>
      </p:sp>
      <p:sp>
        <p:nvSpPr>
          <p:cNvPr id="115" name="TextShape 2"/>
          <p:cNvSpPr txBox="1"/>
          <p:nvPr/>
        </p:nvSpPr>
        <p:spPr>
          <a:xfrm>
            <a:off x="838080" y="914400"/>
            <a:ext cx="10515240" cy="5943240"/>
          </a:xfrm>
          <a:prstGeom prst="rect">
            <a:avLst/>
          </a:prstGeom>
          <a:noFill/>
          <a:ln>
            <a:noFill/>
          </a:ln>
        </p:spPr>
        <p:txBody>
          <a:bodyPr>
            <a:normAutofit fontScale="20000"/>
          </a:bodyPr>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Mevcut process için process_ID’yi döndürür. Örnek bir kod aşağıdaki şekildedir.</a:t>
            </a:r>
            <a:endParaRPr b="0" lang="tr-TR" sz="2800" spc="-1" strike="noStrike">
              <a:solidFill>
                <a:srgbClr val="000000"/>
              </a:solidFill>
              <a:latin typeface="Calibri"/>
            </a:endParaRPr>
          </a:p>
          <a:p>
            <a:pPr>
              <a:lnSpc>
                <a:spcPct val="90000"/>
              </a:lnSpc>
              <a:tabLst>
                <a:tab algn="l" pos="0"/>
              </a:tabLst>
            </a:pPr>
            <a:endParaRPr b="0" lang="tr-TR" sz="2800" spc="-1" strike="noStrike">
              <a:solidFill>
                <a:srgbClr val="000000"/>
              </a:solidFill>
              <a:latin typeface="Calibri"/>
            </a:endParaRPr>
          </a:p>
          <a:p>
            <a:pPr>
              <a:lnSpc>
                <a:spcPct val="120000"/>
              </a:lnSpc>
              <a:tabLst>
                <a:tab algn="l" pos="0"/>
              </a:tabLst>
            </a:pPr>
            <a:r>
              <a:rPr b="0" i="1" lang="tr-TR" sz="2800" spc="-1" strike="noStrike">
                <a:solidFill>
                  <a:srgbClr val="000000"/>
                </a:solidFill>
                <a:latin typeface="Calibri"/>
              </a:rPr>
              <a:t>#include &lt;stdio.h&gt;</a:t>
            </a:r>
            <a:endParaRPr b="0" lang="tr-TR" sz="2800" spc="-1" strike="noStrike">
              <a:solidFill>
                <a:srgbClr val="000000"/>
              </a:solidFill>
              <a:latin typeface="Calibri"/>
            </a:endParaRPr>
          </a:p>
          <a:p>
            <a:pPr>
              <a:lnSpc>
                <a:spcPct val="120000"/>
              </a:lnSpc>
              <a:tabLst>
                <a:tab algn="l" pos="0"/>
              </a:tabLst>
            </a:pPr>
            <a:r>
              <a:rPr b="0" i="1" lang="tr-TR" sz="2800" spc="-1" strike="noStrike">
                <a:solidFill>
                  <a:srgbClr val="000000"/>
                </a:solidFill>
                <a:latin typeface="Calibri"/>
              </a:rPr>
              <a:t>#include &lt;sys/types.h&gt;</a:t>
            </a:r>
            <a:endParaRPr b="0" lang="tr-TR" sz="2800" spc="-1" strike="noStrike">
              <a:solidFill>
                <a:srgbClr val="000000"/>
              </a:solidFill>
              <a:latin typeface="Calibri"/>
            </a:endParaRPr>
          </a:p>
          <a:p>
            <a:pPr>
              <a:lnSpc>
                <a:spcPct val="120000"/>
              </a:lnSpc>
              <a:tabLst>
                <a:tab algn="l" pos="0"/>
              </a:tabLst>
            </a:pPr>
            <a:r>
              <a:rPr b="0" i="1" lang="tr-TR" sz="2800" spc="-1" strike="noStrike">
                <a:solidFill>
                  <a:srgbClr val="000000"/>
                </a:solidFill>
                <a:latin typeface="Calibri"/>
              </a:rPr>
              <a:t>#include &lt;unistd.h&gt;</a:t>
            </a:r>
            <a:endParaRPr b="0" lang="tr-TR" sz="2800" spc="-1" strike="noStrike">
              <a:solidFill>
                <a:srgbClr val="000000"/>
              </a:solidFill>
              <a:latin typeface="Calibri"/>
            </a:endParaRPr>
          </a:p>
          <a:p>
            <a:pPr>
              <a:lnSpc>
                <a:spcPct val="120000"/>
              </a:lnSpc>
              <a:tabLst>
                <a:tab algn="l" pos="0"/>
              </a:tabLst>
            </a:pPr>
            <a:r>
              <a:rPr b="0" i="1" lang="tr-TR" sz="2800" spc="-1" strike="noStrike">
                <a:solidFill>
                  <a:srgbClr val="000000"/>
                </a:solidFill>
                <a:latin typeface="Calibri"/>
              </a:rPr>
              <a:t>#include &lt;sys/wait.h&gt;</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int main(void)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int pid;</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pid = getpid();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printf("ilk alınan pid : %d\n", pid);</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int fork_donus_degeri = fork();</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en-US" sz="2800" spc="-1" strike="noStrike">
                <a:solidFill>
                  <a:srgbClr val="000000"/>
                </a:solidFill>
                <a:latin typeface="Calibri"/>
              </a:rPr>
              <a:t>if (fork_donus_degeri == 0) { </a:t>
            </a:r>
            <a:r>
              <a:rPr b="0" lang="en-US" sz="2800" spc="-1" strike="noStrike">
                <a:solidFill>
                  <a:srgbClr val="000000"/>
                </a:solidFill>
                <a:latin typeface="Calibri"/>
              </a:rPr>
              <a:t>// burasi child processte calisir</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en-US" sz="2800" spc="-1" strike="noStrike">
                <a:solidFill>
                  <a:srgbClr val="000000"/>
                </a:solidFill>
                <a:latin typeface="Calibri"/>
              </a:rPr>
              <a:t>pid = getpid();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en-US" sz="2800" spc="-1" strike="noStrike">
                <a:solidFill>
                  <a:srgbClr val="000000"/>
                </a:solidFill>
                <a:latin typeface="Calibri"/>
              </a:rPr>
              <a:t>printf("CHILD pid : %d\n", pid);</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else if (fork_donus_degeri &gt; 0) { </a:t>
            </a:r>
            <a:r>
              <a:rPr b="0" lang="tr-TR" sz="2800" spc="-1" strike="noStrike">
                <a:solidFill>
                  <a:srgbClr val="000000"/>
                </a:solidFill>
                <a:latin typeface="Calibri"/>
              </a:rPr>
              <a:t>// burasi parent processte calisir</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en-US" sz="2800" spc="-1" strike="noStrike">
                <a:solidFill>
                  <a:srgbClr val="000000"/>
                </a:solidFill>
                <a:latin typeface="Calibri"/>
              </a:rPr>
              <a:t>pid = get</a:t>
            </a:r>
            <a:r>
              <a:rPr b="1" lang="tr-TR" sz="2800" spc="-1" strike="noStrike">
                <a:solidFill>
                  <a:srgbClr val="000000"/>
                </a:solidFill>
                <a:latin typeface="Calibri"/>
              </a:rPr>
              <a:t>p</a:t>
            </a:r>
            <a:r>
              <a:rPr b="1" lang="en-US" sz="2800" spc="-1" strike="noStrike">
                <a:solidFill>
                  <a:srgbClr val="000000"/>
                </a:solidFill>
                <a:latin typeface="Calibri"/>
              </a:rPr>
              <a:t>pid();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en-US" sz="2800" spc="-1" strike="noStrike">
                <a:solidFill>
                  <a:srgbClr val="000000"/>
                </a:solidFill>
                <a:latin typeface="Calibri"/>
              </a:rPr>
              <a:t>printf("PARENT pid : %d\n", pid);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else if (fork_donus_degeri == -1) {</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	</a:t>
            </a:r>
            <a:r>
              <a:rPr b="1" lang="pt-BR" sz="2800" spc="-1" strike="noStrike">
                <a:solidFill>
                  <a:srgbClr val="000000"/>
                </a:solidFill>
                <a:latin typeface="Calibri"/>
              </a:rPr>
              <a:t>printf("ERROR : \n"); return 1;</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en-US" sz="2800" spc="-1" strike="noStrike">
                <a:solidFill>
                  <a:srgbClr val="000000"/>
                </a:solidFill>
                <a:latin typeface="Calibri"/>
              </a:rPr>
              <a:t>pid = getpid(); printf("son alinan pid : %d\n", pid);</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return 0;</a:t>
            </a:r>
            <a:endParaRPr b="0" lang="tr-TR" sz="2800" spc="-1" strike="noStrike">
              <a:solidFill>
                <a:srgbClr val="000000"/>
              </a:solidFill>
              <a:latin typeface="Calibri"/>
            </a:endParaRPr>
          </a:p>
          <a:p>
            <a:pPr>
              <a:lnSpc>
                <a:spcPct val="120000"/>
              </a:lnSpc>
              <a:tabLst>
                <a:tab algn="l" pos="0"/>
              </a:tabLst>
            </a:pPr>
            <a:r>
              <a:rPr b="1"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getppid() , getpgrp()</a:t>
            </a:r>
            <a:endParaRPr b="0" lang="tr-TR"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tr-TR" sz="2800" spc="-1" strike="noStrike">
                <a:solidFill>
                  <a:srgbClr val="000000"/>
                </a:solidFill>
                <a:latin typeface="Calibri"/>
              </a:rPr>
              <a:t>getppid(), </a:t>
            </a:r>
            <a:r>
              <a:rPr b="0" lang="tr-TR" sz="2800" spc="-1" strike="noStrike">
                <a:solidFill>
                  <a:srgbClr val="000000"/>
                </a:solidFill>
                <a:latin typeface="Calibri"/>
              </a:rPr>
              <a:t>mevcut bir child process’in parent process ID’sini döndürür.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tr-TR" sz="2800" spc="-1" strike="noStrike">
                <a:solidFill>
                  <a:srgbClr val="000000"/>
                </a:solidFill>
                <a:latin typeface="Calibri"/>
              </a:rPr>
              <a:t>getpgrp(), </a:t>
            </a:r>
            <a:r>
              <a:rPr b="0" lang="tr-TR" sz="2800" spc="-1" strike="noStrike">
                <a:solidFill>
                  <a:srgbClr val="000000"/>
                </a:solidFill>
                <a:latin typeface="Calibri"/>
              </a:rPr>
              <a:t>bir process grubunun (parent ve child içeren) grup ID’sini döndürür.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Bir grubun grup ID’si, o child processleri oluşturan parent process’in ID’sidir.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Örnekler</a:t>
            </a:r>
            <a:endParaRPr b="0" lang="tr-TR" sz="4400" spc="-1" strike="noStrike">
              <a:solidFill>
                <a:srgbClr val="000000"/>
              </a:solidFill>
              <a:latin typeface="Calibri"/>
            </a:endParaRPr>
          </a:p>
        </p:txBody>
      </p:sp>
      <p:sp>
        <p:nvSpPr>
          <p:cNvPr id="119" name="TextShape 2"/>
          <p:cNvSpPr txBox="1"/>
          <p:nvPr/>
        </p:nvSpPr>
        <p:spPr>
          <a:xfrm>
            <a:off x="838080" y="1419480"/>
            <a:ext cx="10515240" cy="5254200"/>
          </a:xfrm>
          <a:prstGeom prst="rect">
            <a:avLst/>
          </a:prstGeom>
          <a:noFill/>
          <a:ln>
            <a:noFill/>
          </a:ln>
        </p:spPr>
        <p:txBody>
          <a:bodyPr>
            <a:normAutofit fontScale="44000"/>
          </a:bodyPr>
          <a:p>
            <a:pPr marL="228600" indent="-228240">
              <a:lnSpc>
                <a:spcPct val="90000"/>
              </a:lnSpc>
              <a:spcBef>
                <a:spcPts val="1001"/>
              </a:spcBef>
              <a:buClr>
                <a:srgbClr val="000000"/>
              </a:buClr>
              <a:buFont typeface="Arial"/>
              <a:buChar char="•"/>
            </a:pPr>
            <a:r>
              <a:rPr b="1" i="1" lang="tr-TR" sz="2800" spc="-1" strike="noStrike" u="sng">
                <a:solidFill>
                  <a:srgbClr val="000000"/>
                </a:solidFill>
                <a:uFillTx/>
                <a:latin typeface="Calibri"/>
              </a:rPr>
              <a:t>fork.c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&lt;stdio.h&gt;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&lt;sys/types.h&gt;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&lt;unistd.h&gt;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pid_t cocuk_pid;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printf(“Ana sürecin pid = %d\n”, (int)getpid() );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cocuk_pid=fork();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if (cocuk_pid!=0){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printf(“burası ana sürectir, süreç id pid=%d\n”,(int)getpid());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printf(“çocuk sürecin idsi pid = %d\n”,(int)cocuk_pid);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else{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printf(“burası çocuk süreçtir, pid=%d\n”, (int)getpid()); }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FORK()</a:t>
            </a:r>
            <a:endParaRPr b="0" lang="tr-TR" sz="4400" spc="-1" strike="noStrike">
              <a:solidFill>
                <a:srgbClr val="000000"/>
              </a:solidFill>
              <a:latin typeface="Calibri"/>
            </a:endParaRPr>
          </a:p>
        </p:txBody>
      </p:sp>
      <p:sp>
        <p:nvSpPr>
          <p:cNvPr id="85" name="TextShape 2"/>
          <p:cNvSpPr txBox="1"/>
          <p:nvPr/>
        </p:nvSpPr>
        <p:spPr>
          <a:xfrm>
            <a:off x="838080" y="1528560"/>
            <a:ext cx="10515240" cy="4647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herhangi bir parametre almayan bir sistem çağrısıdır.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Çağrıldığı andan itibaren işletim sistemi tarafından, ana processin bir kopyası oluşturulur.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çağrısını yapan process parent, ve bu çağrı ardından oluşan yeni process ise child olarak adlandırılır.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çağrısı yapıldığı andan itibaren, oluşan child process, parent’ın kaldığı yerden devam edecek şekilde bir kopya haline gelir. </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Waitpid()</a:t>
            </a:r>
            <a:endParaRPr b="0" lang="tr-TR" sz="4400" spc="-1" strike="noStrike">
              <a:solidFill>
                <a:srgbClr val="000000"/>
              </a:solidFill>
              <a:latin typeface="Calibri"/>
            </a:endParaRPr>
          </a:p>
        </p:txBody>
      </p:sp>
      <p:sp>
        <p:nvSpPr>
          <p:cNvPr id="121" name="TextShape 2"/>
          <p:cNvSpPr txBox="1"/>
          <p:nvPr/>
        </p:nvSpPr>
        <p:spPr>
          <a:xfrm>
            <a:off x="838080" y="1473840"/>
            <a:ext cx="10515240" cy="4980960"/>
          </a:xfrm>
          <a:prstGeom prst="rect">
            <a:avLst/>
          </a:prstGeom>
          <a:noFill/>
          <a:ln>
            <a:noFill/>
          </a:ln>
        </p:spPr>
        <p:txBody>
          <a:bodyPr>
            <a:normAutofit fontScale="18000"/>
          </a:bodyPr>
          <a:p>
            <a:pPr>
              <a:lnSpc>
                <a:spcPct val="90000"/>
              </a:lnSpc>
              <a:spcBef>
                <a:spcPts val="1001"/>
              </a:spcBef>
              <a:tabLst>
                <a:tab algn="l" pos="0"/>
              </a:tabLst>
            </a:pPr>
            <a:r>
              <a:rPr b="0" lang="tr-TR" sz="2800" spc="-1" strike="noStrike">
                <a:solidFill>
                  <a:srgbClr val="000000"/>
                </a:solidFill>
                <a:latin typeface="Calibri"/>
              </a:rPr>
              <a:t>#include &lt;stdio.h&gt;</a:t>
            </a:r>
            <a:br/>
            <a:r>
              <a:rPr b="0" lang="tr-TR" sz="2800" spc="-1" strike="noStrike">
                <a:solidFill>
                  <a:srgbClr val="000000"/>
                </a:solidFill>
                <a:latin typeface="Calibri"/>
              </a:rPr>
              <a:t>#include &lt;stdlib.h&gt;</a:t>
            </a:r>
            <a:br/>
            <a:r>
              <a:rPr b="0" lang="tr-TR" sz="2800" spc="-1" strike="noStrike">
                <a:solidFill>
                  <a:srgbClr val="000000"/>
                </a:solidFill>
                <a:latin typeface="Calibri"/>
              </a:rPr>
              <a:t>#include &lt;unistd.h&gt;</a:t>
            </a:r>
            <a:br/>
            <a:r>
              <a:rPr b="0" lang="tr-TR" sz="2800" spc="-1" strike="noStrike">
                <a:solidFill>
                  <a:srgbClr val="000000"/>
                </a:solidFill>
                <a:latin typeface="Calibri"/>
              </a:rPr>
              <a:t>#include &lt;sys/wait.h&gt;</a:t>
            </a:r>
            <a:br/>
            <a:br/>
            <a:r>
              <a:rPr b="0" lang="tr-TR" sz="2800" spc="-1" strike="noStrike">
                <a:solidFill>
                  <a:srgbClr val="000000"/>
                </a:solidFill>
                <a:latin typeface="Calibri"/>
              </a:rPr>
              <a:t>void err_sys(const char *msg)</a:t>
            </a:r>
            <a:br/>
            <a:r>
              <a:rPr b="0" lang="tr-TR" sz="2800" spc="-1" strike="noStrike">
                <a:solidFill>
                  <a:srgbClr val="000000"/>
                </a:solidFill>
                <a:latin typeface="Calibri"/>
              </a:rPr>
              <a:t>{</a:t>
            </a:r>
            <a:br/>
            <a:r>
              <a:rPr b="0" lang="tr-TR" sz="2800" spc="-1" strike="noStrike">
                <a:solidFill>
                  <a:srgbClr val="000000"/>
                </a:solidFill>
                <a:latin typeface="Calibri"/>
              </a:rPr>
              <a:t>    perror(msg);</a:t>
            </a:r>
            <a:br/>
            <a:r>
              <a:rPr b="0" lang="tr-TR" sz="2800" spc="-1" strike="noStrike">
                <a:solidFill>
                  <a:srgbClr val="000000"/>
                </a:solidFill>
                <a:latin typeface="Calibri"/>
              </a:rPr>
              <a:t>    fflush(stdout);</a:t>
            </a:r>
            <a:br/>
            <a:r>
              <a:rPr b="0" lang="tr-TR" sz="2800" spc="-1" strike="noStrike">
                <a:solidFill>
                  <a:srgbClr val="000000"/>
                </a:solidFill>
                <a:latin typeface="Calibri"/>
              </a:rPr>
              <a:t>    exit(EXIT_FAILURE);</a:t>
            </a:r>
            <a:br/>
            <a:r>
              <a:rPr b="0" lang="tr-TR" sz="2800" spc="-1" strike="noStrike">
                <a:solidFill>
                  <a:srgbClr val="000000"/>
                </a:solidFill>
                <a:latin typeface="Calibri"/>
              </a:rPr>
              <a:t>}</a:t>
            </a:r>
            <a:br/>
            <a:br/>
            <a:r>
              <a:rPr b="0" lang="tr-TR" sz="2800" spc="-1" strike="noStrike">
                <a:solidFill>
                  <a:srgbClr val="000000"/>
                </a:solidFill>
                <a:latin typeface="Calibri"/>
              </a:rPr>
              <a:t>int main(void)</a:t>
            </a:r>
            <a:br/>
            <a:r>
              <a:rPr b="0" lang="tr-TR" sz="2800" spc="-1" strike="noStrike">
                <a:solidFill>
                  <a:srgbClr val="000000"/>
                </a:solidFill>
                <a:latin typeface="Calibri"/>
              </a:rPr>
              <a:t>{</a:t>
            </a:r>
            <a:br/>
            <a:r>
              <a:rPr b="0" lang="tr-TR" sz="2800" spc="-1" strike="noStrike">
                <a:solidFill>
                  <a:srgbClr val="000000"/>
                </a:solidFill>
                <a:latin typeface="Calibri"/>
              </a:rPr>
              <a:t>    pid_t pidChild;</a:t>
            </a:r>
            <a:br/>
            <a:br/>
            <a:r>
              <a:rPr b="0" lang="tr-TR" sz="2800" spc="-1" strike="noStrike">
                <a:solidFill>
                  <a:srgbClr val="000000"/>
                </a:solidFill>
                <a:latin typeface="Calibri"/>
              </a:rPr>
              <a:t>    if ((pidChild = fork()) &lt; 0) </a:t>
            </a:r>
            <a:br/>
            <a:r>
              <a:rPr b="0" lang="tr-TR" sz="2800" spc="-1" strike="noStrike">
                <a:solidFill>
                  <a:srgbClr val="000000"/>
                </a:solidFill>
                <a:latin typeface="Calibri"/>
              </a:rPr>
              <a:t>        err_sys("fork");</a:t>
            </a:r>
            <a:br/>
            <a:br/>
            <a:r>
              <a:rPr b="0" lang="tr-TR" sz="2800" spc="-1" strike="noStrike">
                <a:solidFill>
                  <a:srgbClr val="000000"/>
                </a:solidFill>
                <a:latin typeface="Calibri"/>
              </a:rPr>
              <a:t>    if (pidChild == 0) {              /* Alt proses */</a:t>
            </a:r>
            <a:br/>
            <a:r>
              <a:rPr b="0" lang="tr-TR" sz="2800" spc="-1" strike="noStrike">
                <a:solidFill>
                  <a:srgbClr val="000000"/>
                </a:solidFill>
                <a:latin typeface="Calibri"/>
              </a:rPr>
              <a:t>        sleep(5);</a:t>
            </a:r>
            <a:br/>
            <a:r>
              <a:rPr b="0" lang="tr-TR" sz="2800" spc="-1" strike="noStrike">
                <a:solidFill>
                  <a:srgbClr val="000000"/>
                </a:solidFill>
                <a:latin typeface="Calibri"/>
              </a:rPr>
              <a:t>        exit(100);</a:t>
            </a:r>
            <a:br/>
            <a:r>
              <a:rPr b="0" lang="tr-TR" sz="2800" spc="-1" strike="noStrike">
                <a:solidFill>
                  <a:srgbClr val="000000"/>
                </a:solidFill>
                <a:latin typeface="Calibri"/>
              </a:rPr>
              <a:t>    }</a:t>
            </a:r>
            <a:br/>
            <a:r>
              <a:rPr b="0" lang="tr-TR" sz="2800" spc="-1" strike="noStrike">
                <a:solidFill>
                  <a:srgbClr val="000000"/>
                </a:solidFill>
                <a:latin typeface="Calibri"/>
              </a:rPr>
              <a:t>    else {                            /* Ust proses */</a:t>
            </a:r>
            <a:br/>
            <a:r>
              <a:rPr b="0" lang="tr-TR" sz="2800" spc="-1" strike="noStrike">
                <a:solidFill>
                  <a:srgbClr val="000000"/>
                </a:solidFill>
                <a:latin typeface="Calibri"/>
              </a:rPr>
              <a:t>        int stat;</a:t>
            </a:r>
            <a:br/>
            <a:br/>
            <a:r>
              <a:rPr b="0" lang="tr-TR" sz="2800" spc="-1" strike="noStrike">
                <a:solidFill>
                  <a:srgbClr val="000000"/>
                </a:solidFill>
                <a:latin typeface="Calibri"/>
              </a:rPr>
              <a:t>        printf("Alt prosesin sonlanmasi bekleniyor...\n");</a:t>
            </a:r>
            <a:br/>
            <a:r>
              <a:rPr b="0" lang="tr-TR" sz="2800" spc="-1" strike="noStrike">
                <a:solidFill>
                  <a:srgbClr val="000000"/>
                </a:solidFill>
                <a:latin typeface="Calibri"/>
              </a:rPr>
              <a:t>        if (waitpid(pidChild, &amp;stat, 0) &lt; 0) </a:t>
            </a:r>
            <a:br/>
            <a:r>
              <a:rPr b="0" lang="tr-TR" sz="2800" spc="-1" strike="noStrike">
                <a:solidFill>
                  <a:srgbClr val="000000"/>
                </a:solidFill>
                <a:latin typeface="Calibri"/>
              </a:rPr>
              <a:t>            err_sys("waitpid");</a:t>
            </a:r>
            <a:br/>
            <a:br/>
            <a:r>
              <a:rPr b="0" lang="tr-TR" sz="2800" spc="-1" strike="noStrike">
                <a:solidFill>
                  <a:srgbClr val="000000"/>
                </a:solidFill>
                <a:latin typeface="Calibri"/>
              </a:rPr>
              <a:t>           }</a:t>
            </a:r>
            <a:br/>
            <a:r>
              <a:rPr b="0" lang="tr-TR" sz="2800" spc="-1" strike="noStrike">
                <a:solidFill>
                  <a:srgbClr val="000000"/>
                </a:solidFill>
                <a:latin typeface="Calibri"/>
              </a:rPr>
              <a:t>    </a:t>
            </a:r>
            <a:br/>
            <a:r>
              <a:rPr b="0" lang="tr-TR" sz="2800" spc="-1" strike="noStrike">
                <a:solidFill>
                  <a:srgbClr val="000000"/>
                </a:solidFill>
                <a:latin typeface="Calibri"/>
              </a:rPr>
              <a:t>    return 0;</a:t>
            </a:r>
            <a:br/>
            <a:r>
              <a:rPr b="0"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FORK()</a:t>
            </a:r>
            <a:endParaRPr b="0" lang="tr-TR"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fontScale="61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çalıştırıldığında aşağıdaki dönüş değerleri ortaya çıkmaktadır: </a:t>
            </a:r>
            <a:endParaRPr b="0" lang="tr-T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tr-TR" sz="2400" spc="-1" strike="noStrike">
                <a:solidFill>
                  <a:srgbClr val="000000"/>
                </a:solidFill>
                <a:latin typeface="Calibri"/>
              </a:rPr>
              <a:t>fork() çağrısı başarısız olursa dönüş değeri -1 ’dir</a:t>
            </a:r>
            <a:endParaRPr b="0" lang="tr-TR"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tr-TR" sz="2400" spc="-1" strike="noStrike">
                <a:solidFill>
                  <a:srgbClr val="000000"/>
                </a:solidFill>
                <a:latin typeface="Calibri"/>
              </a:rPr>
              <a:t>çağrı başarılı olursa; </a:t>
            </a:r>
            <a:endParaRPr b="0" lang="tr-T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tr-TR" sz="2000" spc="-1" strike="noStrike">
                <a:solidFill>
                  <a:srgbClr val="000000"/>
                </a:solidFill>
                <a:latin typeface="Calibri"/>
              </a:rPr>
              <a:t>parent process için dönüş değeri, yeni oluşan child processin ID’si, </a:t>
            </a:r>
            <a:endParaRPr b="0" lang="tr-TR"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tr-TR" sz="2000" spc="-1" strike="noStrike">
                <a:solidFill>
                  <a:srgbClr val="000000"/>
                </a:solidFill>
                <a:latin typeface="Calibri"/>
              </a:rPr>
              <a:t>child process için dönüş değeri 0 ’dır.</a:t>
            </a:r>
            <a:endParaRPr b="0" lang="tr-TR" sz="2000" spc="-1" strike="noStrike">
              <a:solidFill>
                <a:srgbClr val="000000"/>
              </a:solidFill>
              <a:latin typeface="Calibri"/>
            </a:endParaRPr>
          </a:p>
          <a:p>
            <a:pPr>
              <a:lnSpc>
                <a:spcPct val="90000"/>
              </a:lnSpc>
              <a:spcBef>
                <a:spcPts val="1001"/>
              </a:spcBef>
            </a:pPr>
            <a:endParaRPr b="0" lang="tr-TR"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fork() çağrısının dönüş değerleri konusunda şu yargıya varabiliriz: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000" spc="-1" strike="noStrike">
                <a:solidFill>
                  <a:srgbClr val="000000"/>
                </a:solidFill>
                <a:latin typeface="Calibri"/>
              </a:rPr>
              <a:t>fork_donus_degeri &gt; 0 : bu sonuç parent process içinde döndürülür</a:t>
            </a:r>
            <a:endParaRPr b="0" lang="tr-TR" sz="2000" spc="-1" strike="noStrike">
              <a:solidFill>
                <a:srgbClr val="000000"/>
              </a:solidFill>
              <a:latin typeface="Calibri"/>
            </a:endParaRPr>
          </a:p>
          <a:p>
            <a:pPr>
              <a:lnSpc>
                <a:spcPct val="90000"/>
              </a:lnSpc>
              <a:spcBef>
                <a:spcPts val="1001"/>
              </a:spcBef>
              <a:tabLst>
                <a:tab algn="l" pos="0"/>
              </a:tabLst>
            </a:pPr>
            <a:r>
              <a:rPr b="0" lang="tr-TR" sz="2000" spc="-1" strike="noStrike">
                <a:solidFill>
                  <a:srgbClr val="000000"/>
                </a:solidFill>
                <a:latin typeface="Calibri"/>
              </a:rPr>
              <a:t>	</a:t>
            </a:r>
            <a:r>
              <a:rPr b="0" lang="tr-TR" sz="2000" spc="-1" strike="noStrike">
                <a:solidFill>
                  <a:srgbClr val="000000"/>
                </a:solidFill>
                <a:latin typeface="Calibri"/>
              </a:rPr>
              <a:t>fork_donus_degeri == 0 : bu sonuç child process içinde döndürülür </a:t>
            </a:r>
            <a:endParaRPr b="0" lang="tr-TR" sz="2000" spc="-1" strike="noStrike">
              <a:solidFill>
                <a:srgbClr val="000000"/>
              </a:solidFill>
              <a:latin typeface="Calibri"/>
            </a:endParaRPr>
          </a:p>
          <a:p>
            <a:pPr>
              <a:lnSpc>
                <a:spcPct val="90000"/>
              </a:lnSpc>
              <a:spcBef>
                <a:spcPts val="1001"/>
              </a:spcBef>
              <a:tabLst>
                <a:tab algn="l" pos="0"/>
              </a:tabLst>
            </a:pPr>
            <a:r>
              <a:rPr b="0" lang="tr-TR" sz="2000" spc="-1" strike="noStrike">
                <a:solidFill>
                  <a:srgbClr val="000000"/>
                </a:solidFill>
                <a:latin typeface="Calibri"/>
              </a:rPr>
              <a:t>	</a:t>
            </a:r>
            <a:r>
              <a:rPr b="0" lang="tr-TR" sz="2000" spc="-1" strike="noStrike">
                <a:solidFill>
                  <a:srgbClr val="000000"/>
                </a:solidFill>
                <a:latin typeface="Calibri"/>
              </a:rPr>
              <a:t>fork_donus_degeri == -1 : çağrı başarısız oldu ve child oluşmadı. parent içinde döndürülür</a:t>
            </a:r>
            <a:endParaRPr b="0" lang="tr-TR"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FORK()</a:t>
            </a:r>
            <a:endParaRPr b="0" lang="tr-TR" sz="4400" spc="-1" strike="noStrike">
              <a:solidFill>
                <a:srgbClr val="000000"/>
              </a:solidFill>
              <a:latin typeface="Calibri"/>
            </a:endParaRPr>
          </a:p>
        </p:txBody>
      </p:sp>
      <p:sp>
        <p:nvSpPr>
          <p:cNvPr id="89" name="TextShape 2"/>
          <p:cNvSpPr txBox="1"/>
          <p:nvPr/>
        </p:nvSpPr>
        <p:spPr>
          <a:xfrm>
            <a:off x="838080" y="1433160"/>
            <a:ext cx="10515240" cy="5199480"/>
          </a:xfrm>
          <a:prstGeom prst="rect">
            <a:avLst/>
          </a:prstGeom>
          <a:noFill/>
          <a:ln>
            <a:noFill/>
          </a:ln>
        </p:spPr>
        <p:txBody>
          <a:bodyPr>
            <a:normAutofit fontScale="41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Basit bir parent-child process aşağıdaki şekilde oluşturulabilir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&lt;stdio.h&gt;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&lt;sys/types.h&gt;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#include &lt;unistd.h&gt;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int main(void) {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printf("Hello, World \n");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int fork_donus_degeri = fork();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printf("Bye Bye, World \n");</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printf("fork donus degeri : %d", fork_donus_degeri);</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tr-TR" sz="2800" spc="-1" strike="noStrike">
                <a:solidFill>
                  <a:srgbClr val="000000"/>
                </a:solidFill>
                <a:latin typeface="Calibri"/>
              </a:rPr>
              <a:t>int fork_donus_degeri = fork();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Bu dönüş değerlerine göre parent ve child processlerimize farklı işlemler yaptırmamız mümkün olabilmektedir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0"/>
            <a:ext cx="10515240" cy="6857640"/>
          </a:xfrm>
          <a:prstGeom prst="rect">
            <a:avLst/>
          </a:prstGeom>
          <a:noFill/>
          <a:ln>
            <a:noFill/>
          </a:ln>
        </p:spPr>
        <p:txBody>
          <a:bodyPr>
            <a:noAutofit/>
          </a:bodyPr>
          <a:p>
            <a:pPr>
              <a:lnSpc>
                <a:spcPct val="120000"/>
              </a:lnSpc>
              <a:tabLst>
                <a:tab algn="l" pos="0"/>
              </a:tabLst>
            </a:pPr>
            <a:r>
              <a:rPr b="0" i="1" lang="tr-TR" sz="1100" spc="-1" strike="noStrike">
                <a:solidFill>
                  <a:srgbClr val="000000"/>
                </a:solidFill>
                <a:latin typeface="Calibri"/>
              </a:rPr>
              <a:t>#include &lt;stdio.h&gt;</a:t>
            </a:r>
            <a:endParaRPr b="0" lang="tr-TR" sz="1100" spc="-1" strike="noStrike">
              <a:solidFill>
                <a:srgbClr val="000000"/>
              </a:solidFill>
              <a:latin typeface="Calibri"/>
            </a:endParaRPr>
          </a:p>
          <a:p>
            <a:pPr>
              <a:lnSpc>
                <a:spcPct val="120000"/>
              </a:lnSpc>
              <a:tabLst>
                <a:tab algn="l" pos="0"/>
              </a:tabLst>
            </a:pPr>
            <a:r>
              <a:rPr b="0" i="1" lang="tr-TR" sz="1100" spc="-1" strike="noStrike">
                <a:solidFill>
                  <a:srgbClr val="000000"/>
                </a:solidFill>
                <a:latin typeface="Calibri"/>
              </a:rPr>
              <a:t>#include &lt;sys/types.h&gt;</a:t>
            </a:r>
            <a:endParaRPr b="0" lang="tr-TR" sz="1100" spc="-1" strike="noStrike">
              <a:solidFill>
                <a:srgbClr val="000000"/>
              </a:solidFill>
              <a:latin typeface="Calibri"/>
            </a:endParaRPr>
          </a:p>
          <a:p>
            <a:pPr>
              <a:lnSpc>
                <a:spcPct val="120000"/>
              </a:lnSpc>
              <a:tabLst>
                <a:tab algn="l" pos="0"/>
              </a:tabLst>
            </a:pPr>
            <a:r>
              <a:rPr b="0" i="1" lang="tr-TR" sz="1100" spc="-1" strike="noStrike">
                <a:solidFill>
                  <a:srgbClr val="000000"/>
                </a:solidFill>
                <a:latin typeface="Calibri"/>
              </a:rPr>
              <a:t>#include &lt;unistd.h&gt;</a:t>
            </a:r>
            <a:endParaRPr b="0" lang="tr-TR" sz="1100" spc="-1" strike="noStrike">
              <a:solidFill>
                <a:srgbClr val="000000"/>
              </a:solidFill>
              <a:latin typeface="Calibri"/>
            </a:endParaRPr>
          </a:p>
          <a:p>
            <a:pPr>
              <a:lnSpc>
                <a:spcPct val="120000"/>
              </a:lnSpc>
              <a:tabLst>
                <a:tab algn="l" pos="0"/>
              </a:tabLst>
            </a:pPr>
            <a:r>
              <a:rPr b="0" i="1" lang="tr-TR" sz="1100" spc="-1" strike="noStrike">
                <a:solidFill>
                  <a:srgbClr val="000000"/>
                </a:solidFill>
                <a:latin typeface="Calibri"/>
              </a:rPr>
              <a:t>#include &lt;errno.h&gt;</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int main(void)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int fork_donus_degeri = fork();</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int sonuc;</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if (fork_donus_degeri == 0) { </a:t>
            </a:r>
            <a:r>
              <a:rPr b="0" lang="tr-TR" sz="1100" spc="-1" strike="noStrike">
                <a:solidFill>
                  <a:srgbClr val="000000"/>
                </a:solidFill>
                <a:latin typeface="Calibri"/>
              </a:rPr>
              <a:t>// burasi child processte calisir cunku == 0 degerini o saglayabilir</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sonuc = 0;</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int i;</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for(i=0;i&lt;10;i++)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sleep(1);</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sonuc = sonuc + 1;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printf("child_dongu_%d : sonuc : %d \n", i, sonuc);</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en-US" sz="1100" spc="-1" strike="noStrike">
                <a:solidFill>
                  <a:srgbClr val="000000"/>
                </a:solidFill>
                <a:latin typeface="Calibri"/>
              </a:rPr>
              <a:t>printf("CHILD SONUCU : %d \n", sonuc);</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else if (fork_donus_degeri &gt; 0) { </a:t>
            </a:r>
            <a:r>
              <a:rPr b="0" lang="tr-TR" sz="1100" spc="-1" strike="noStrike">
                <a:solidFill>
                  <a:srgbClr val="000000"/>
                </a:solidFill>
                <a:latin typeface="Calibri"/>
              </a:rPr>
              <a:t>// burasi parent processte calisir cunku &gt; 0 degerini o saglayabilir</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sonuc = 1;</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int i;</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for(i=0;i&lt;10;i++) {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sleep(1);</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sonuc = sonuc * 2;</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printf("parent_dongu_%d : sonuc : %d \n", i, sonuc);</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fr-FR" sz="1100" spc="-1" strike="noStrike">
                <a:solidFill>
                  <a:srgbClr val="000000"/>
                </a:solidFill>
                <a:latin typeface="Calibri"/>
              </a:rPr>
              <a:t>printf("PARENT SONUCU : %d \n", sonuc);</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else if (fork_donus_degeri == -1) {</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es-ES" sz="1100" spc="-1" strike="noStrike">
                <a:solidFill>
                  <a:srgbClr val="000000"/>
                </a:solidFill>
                <a:latin typeface="Calibri"/>
              </a:rPr>
              <a:t>printf("ERROR : \n %d", errno);</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	</a:t>
            </a:r>
            <a:r>
              <a:rPr b="1" lang="tr-TR" sz="1100" spc="-1" strike="noStrike">
                <a:solidFill>
                  <a:srgbClr val="000000"/>
                </a:solidFill>
                <a:latin typeface="Calibri"/>
              </a:rPr>
              <a:t>return 1;</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	</a:t>
            </a:r>
            <a:r>
              <a:rPr b="1" lang="tr-TR" sz="1100" spc="-1" strike="noStrike">
                <a:solidFill>
                  <a:srgbClr val="000000"/>
                </a:solidFill>
                <a:latin typeface="Calibri"/>
              </a:rPr>
              <a:t>return 0;</a:t>
            </a:r>
            <a:endParaRPr b="0" lang="tr-TR" sz="1100" spc="-1" strike="noStrike">
              <a:solidFill>
                <a:srgbClr val="000000"/>
              </a:solidFill>
              <a:latin typeface="Calibri"/>
            </a:endParaRPr>
          </a:p>
          <a:p>
            <a:pPr>
              <a:lnSpc>
                <a:spcPct val="120000"/>
              </a:lnSpc>
              <a:tabLst>
                <a:tab algn="l" pos="0"/>
              </a:tabLst>
            </a:pPr>
            <a:r>
              <a:rPr b="1" lang="tr-TR" sz="1100" spc="-1" strike="noStrike">
                <a:solidFill>
                  <a:srgbClr val="000000"/>
                </a:solidFill>
                <a:latin typeface="Calibri"/>
              </a:rPr>
              <a:t>}</a:t>
            </a:r>
            <a:endParaRPr b="0" lang="tr-TR" sz="1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SLEEP()</a:t>
            </a:r>
            <a:endParaRPr b="0" lang="tr-TR" sz="44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Yukarıdaki örnek üzerinde yer alan sleep() komutu, parametre olarak verilen sayı boyunca saniye cinsinden processi uyku moduna alır. </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sleep(1);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tr-TR" sz="2800" spc="-1" strike="noStrike">
                <a:solidFill>
                  <a:srgbClr val="000000"/>
                </a:solidFill>
                <a:latin typeface="Calibri"/>
              </a:rPr>
              <a:t>Bir process her zaman diğerinden önce sonlanabilir. Eğer bir process bittikten sonra ikincinin bitmesi için biraz süre varsa, bu durumda shell komut satırı sanki tüm program bitmiş gibi açılır. Ardından diğer process işlemini göstererek devam eder.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638280"/>
            <a:ext cx="10515240" cy="6021360"/>
          </a:xfrm>
          <a:prstGeom prst="rect">
            <a:avLst/>
          </a:prstGeom>
          <a:noFill/>
          <a:ln>
            <a:noFill/>
          </a:ln>
        </p:spPr>
        <p:txBody>
          <a:bodyPr>
            <a:normAutofit fontScale="44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Yukarıdaki örneğin çıktısı aşağıdaki gibidir.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Bir parent process’in, kendi child process’inden önce işleyişini tamamlaması ve kapanması istenmeyen bir durumdur. Bu nedele böyle durumlardan kaçınmak için parent tarafından kullanılabilecek bir wait(&amp;donus_degeri) komutu vardır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endParaRPr b="0" lang="tr-TR" sz="2800" spc="-1" strike="noStrike">
              <a:solidFill>
                <a:srgbClr val="000000"/>
              </a:solidFill>
              <a:latin typeface="Calibri"/>
            </a:endParaRPr>
          </a:p>
        </p:txBody>
      </p:sp>
      <p:pic>
        <p:nvPicPr>
          <p:cNvPr id="94" name="Resim 3" descr=""/>
          <p:cNvPicPr/>
          <p:nvPr/>
        </p:nvPicPr>
        <p:blipFill>
          <a:blip r:embed="rId1"/>
          <a:stretch/>
        </p:blipFill>
        <p:spPr>
          <a:xfrm>
            <a:off x="2371320" y="1074600"/>
            <a:ext cx="6417360" cy="3661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endParaRPr b="0" lang="tr-TR" sz="1800" spc="-1" strike="noStrike">
              <a:solidFill>
                <a:srgbClr val="000000"/>
              </a:solidFill>
              <a:latin typeface="Calibri"/>
            </a:endParaRPr>
          </a:p>
        </p:txBody>
      </p:sp>
      <p:sp>
        <p:nvSpPr>
          <p:cNvPr id="9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Bir parent process’in, kendi child process’inden önce işleyişini tamamlaması ve kapanması istenmeyen bir durumdur. Bu nedenle böyle durumlardan kaçınmak için parent tarafından kullanılabilecek bir wait(&amp;donus_degeri) komutu vardır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wait(&amp;status)</a:t>
            </a:r>
            <a:endParaRPr b="0" lang="tr-TR" sz="4400" spc="-1" strike="noStrike">
              <a:solidFill>
                <a:srgbClr val="000000"/>
              </a:solidFill>
              <a:latin typeface="Calibri"/>
            </a:endParaRPr>
          </a:p>
        </p:txBody>
      </p:sp>
      <p:sp>
        <p:nvSpPr>
          <p:cNvPr id="98" name="TextShape 2"/>
          <p:cNvSpPr txBox="1"/>
          <p:nvPr/>
        </p:nvSpPr>
        <p:spPr>
          <a:xfrm>
            <a:off x="838080" y="1784520"/>
            <a:ext cx="10925640" cy="4350960"/>
          </a:xfrm>
          <a:prstGeom prst="rect">
            <a:avLst/>
          </a:prstGeom>
          <a:noFill/>
          <a:ln>
            <a:noFill/>
          </a:ln>
        </p:spPr>
        <p:txBody>
          <a:bodyPr>
            <a:normAutofit fontScale="51000"/>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Üst proses bir alt prosesin sonlanmasını bekleyebilir.</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tr-TR" sz="2800" spc="-1" strike="noStrike">
                <a:solidFill>
                  <a:srgbClr val="000000"/>
                </a:solidFill>
                <a:latin typeface="Calibri"/>
              </a:rPr>
              <a:t>wait</a:t>
            </a:r>
            <a:r>
              <a:rPr b="0" lang="tr-TR" sz="2800" spc="-1" strike="noStrike">
                <a:solidFill>
                  <a:srgbClr val="000000"/>
                </a:solidFill>
                <a:latin typeface="Calibri"/>
              </a:rPr>
              <a:t> fonksiyonunun prototipi şöyledir:</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#include &lt;sys/wait.h&gt;</a:t>
            </a:r>
            <a:endParaRPr b="0" lang="tr-TR" sz="2800" spc="-1" strike="noStrike">
              <a:solidFill>
                <a:srgbClr val="000000"/>
              </a:solidFill>
              <a:latin typeface="Calibri"/>
            </a:endParaRPr>
          </a:p>
          <a:p>
            <a:pPr>
              <a:lnSpc>
                <a:spcPct val="90000"/>
              </a:lnSpc>
              <a:spcBef>
                <a:spcPts val="1001"/>
              </a:spcBef>
              <a:tabLst>
                <a:tab algn="l" pos="0"/>
              </a:tabLst>
            </a:pPr>
            <a:r>
              <a:rPr b="0" lang="tr-TR" sz="2800" spc="-1" strike="noStrike">
                <a:solidFill>
                  <a:srgbClr val="000000"/>
                </a:solidFill>
                <a:latin typeface="Calibri"/>
              </a:rPr>
              <a:t>	</a:t>
            </a:r>
            <a:r>
              <a:rPr b="0" lang="tr-TR" sz="2800" spc="-1" strike="noStrike">
                <a:solidFill>
                  <a:srgbClr val="000000"/>
                </a:solidFill>
                <a:latin typeface="Calibri"/>
              </a:rPr>
              <a:t>wait(int *status);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tr-TR" sz="2800" spc="-1" strike="noStrike">
                <a:solidFill>
                  <a:srgbClr val="000000"/>
                </a:solidFill>
                <a:latin typeface="Calibri"/>
              </a:rPr>
              <a:t>Fonksiyon parametre olarak sonlanan prosesin çıkış kodunun yerleştirileceği </a:t>
            </a:r>
            <a:r>
              <a:rPr b="0" i="1" lang="tr-TR" sz="2800" spc="-1" strike="noStrike">
                <a:solidFill>
                  <a:srgbClr val="000000"/>
                </a:solidFill>
                <a:latin typeface="Calibri"/>
              </a:rPr>
              <a:t>int</a:t>
            </a:r>
            <a:r>
              <a:rPr b="0" lang="tr-TR" sz="2800" spc="-1" strike="noStrike">
                <a:solidFill>
                  <a:srgbClr val="000000"/>
                </a:solidFill>
                <a:latin typeface="Calibri"/>
              </a:rPr>
              <a:t> türden nesnenin adresini alır.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i="1" lang="tr-TR" sz="2800" spc="-1" strike="noStrike">
                <a:solidFill>
                  <a:srgbClr val="000000"/>
                </a:solidFill>
                <a:latin typeface="Calibri"/>
              </a:rPr>
              <a:t>wait</a:t>
            </a:r>
            <a:r>
              <a:rPr b="0" lang="tr-TR" sz="2800" spc="-1" strike="noStrike">
                <a:solidFill>
                  <a:srgbClr val="000000"/>
                </a:solidFill>
                <a:latin typeface="Calibri"/>
              </a:rPr>
              <a:t> fonksiyonu herhangi bir alt proses sonlanana kadar kendisini çağıran </a:t>
            </a:r>
            <a:r>
              <a:rPr b="0" i="1" lang="tr-TR" sz="2800" spc="-1" strike="noStrike">
                <a:solidFill>
                  <a:srgbClr val="000000"/>
                </a:solidFill>
                <a:latin typeface="Calibri"/>
              </a:rPr>
              <a:t>thread</a:t>
            </a:r>
            <a:r>
              <a:rPr b="0" lang="tr-TR" sz="2800" spc="-1" strike="noStrike">
                <a:solidFill>
                  <a:srgbClr val="000000"/>
                </a:solidFill>
                <a:latin typeface="Calibri"/>
              </a:rPr>
              <a:t>’i bloke etmektedir.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tr-TR" sz="2800" spc="-1" strike="noStrike">
                <a:solidFill>
                  <a:srgbClr val="000000"/>
                </a:solidFill>
                <a:latin typeface="Calibri"/>
              </a:rPr>
              <a:t>Sonlanan prosesin </a:t>
            </a:r>
            <a:r>
              <a:rPr b="0" i="1" lang="tr-TR" sz="2800" spc="-1" strike="noStrike">
                <a:solidFill>
                  <a:srgbClr val="000000"/>
                </a:solidFill>
                <a:latin typeface="Calibri"/>
              </a:rPr>
              <a:t>id</a:t>
            </a:r>
            <a:r>
              <a:rPr b="0" lang="tr-TR" sz="2800" spc="-1" strike="noStrike">
                <a:solidFill>
                  <a:srgbClr val="000000"/>
                </a:solidFill>
                <a:latin typeface="Calibri"/>
              </a:rPr>
              <a:t> değeri, geri dönüş değeri olarak verilir. Ayrıca, parametre </a:t>
            </a:r>
            <a:r>
              <a:rPr b="0" i="1" lang="tr-TR" sz="2800" spc="-1" strike="noStrike">
                <a:solidFill>
                  <a:srgbClr val="000000"/>
                </a:solidFill>
                <a:latin typeface="Calibri"/>
              </a:rPr>
              <a:t>NULL</a:t>
            </a:r>
            <a:r>
              <a:rPr b="0" lang="tr-TR" sz="2800" spc="-1" strike="noStrike">
                <a:solidFill>
                  <a:srgbClr val="000000"/>
                </a:solidFill>
                <a:latin typeface="Calibri"/>
              </a:rPr>
              <a:t> adres olarak geçilebilir. Bu durumda </a:t>
            </a:r>
            <a:r>
              <a:rPr b="0" i="1" lang="tr-TR" sz="2800" spc="-1" strike="noStrike">
                <a:solidFill>
                  <a:srgbClr val="000000"/>
                </a:solidFill>
                <a:latin typeface="Calibri"/>
              </a:rPr>
              <a:t>fonksiyon  bize </a:t>
            </a:r>
            <a:r>
              <a:rPr b="0" lang="tr-TR" sz="2800" spc="-1" strike="noStrike">
                <a:solidFill>
                  <a:srgbClr val="000000"/>
                </a:solidFill>
                <a:latin typeface="Calibri"/>
              </a:rPr>
              <a:t>sonlanan prosesin çıkış kodunu vermez.</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LibreOffice/6.4.6.2$Linux_X86_64 LibreOffice_project/40$Build-2</Application>
  <Words>570</Words>
  <Paragraphs>184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2016-10-12T16:49:28Z</dcterms:created>
  <dc:creator>M.Baltazar</dc:creator>
  <dc:description/>
  <dc:language>en-US</dc:language>
  <cp:lastModifiedBy>M.Baltazar</cp:lastModifiedBy>
  <dcterms:modified xsi:type="dcterms:W3CDTF">2016-10-13T07:44:16Z</dcterms:modified>
  <cp:revision>12</cp:revision>
  <dc:subject/>
  <dc:title>Fork(), Exec(), Wait() Sistem Çağrıları</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