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 id="264" r:id="rId8"/>
    <p:sldId id="265" r:id="rId9"/>
    <p:sldId id="266" r:id="rId10"/>
    <p:sldId id="267" r:id="rId11"/>
    <p:sldId id="261" r:id="rId12"/>
    <p:sldId id="268" r:id="rId13"/>
    <p:sldId id="26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FC2AC4-3F30-4593-9EC9-3A5D755CF15E}" type="datetimeFigureOut">
              <a:rPr lang="en-US" smtClean="0"/>
              <a:t>6/4/2020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165557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FC2AC4-3F30-4593-9EC9-3A5D755CF15E}"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230323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C2AC4-3F30-4593-9EC9-3A5D755CF15E}"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3496405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C2AC4-3F30-4593-9EC9-3A5D755CF15E}"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73438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C2AC4-3F30-4593-9EC9-3A5D755CF15E}"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509653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C2AC4-3F30-4593-9EC9-3A5D755CF15E}"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21977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C2AC4-3F30-4593-9EC9-3A5D755CF15E}"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3358856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C2AC4-3F30-4593-9EC9-3A5D755CF15E}"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1933870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C2AC4-3F30-4593-9EC9-3A5D755CF15E}"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139195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C2AC4-3F30-4593-9EC9-3A5D755CF15E}"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69557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C2AC4-3F30-4593-9EC9-3A5D755CF15E}"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121847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FC2AC4-3F30-4593-9EC9-3A5D755CF15E}"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247885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FC2AC4-3F30-4593-9EC9-3A5D755CF15E}" type="datetimeFigureOut">
              <a:rPr lang="en-US" smtClean="0"/>
              <a:t>6/4/2020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318684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FC2AC4-3F30-4593-9EC9-3A5D755CF15E}"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26588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C2AC4-3F30-4593-9EC9-3A5D755CF15E}" type="datetimeFigureOut">
              <a:rPr lang="en-US" smtClean="0"/>
              <a:t>6/4/2020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338748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FC2AC4-3F30-4593-9EC9-3A5D755CF15E}"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4060826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FC2AC4-3F30-4593-9EC9-3A5D755CF15E}"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6FBF-B114-4C41-B473-D6E34D56D479}" type="slidenum">
              <a:rPr lang="en-US" smtClean="0"/>
              <a:t>‹#›</a:t>
            </a:fld>
            <a:endParaRPr lang="en-US"/>
          </a:p>
        </p:txBody>
      </p:sp>
    </p:spTree>
    <p:extLst>
      <p:ext uri="{BB962C8B-B14F-4D97-AF65-F5344CB8AC3E}">
        <p14:creationId xmlns:p14="http://schemas.microsoft.com/office/powerpoint/2010/main" val="369610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FC2AC4-3F30-4593-9EC9-3A5D755CF15E}" type="datetimeFigureOut">
              <a:rPr lang="en-US" smtClean="0"/>
              <a:t>6/4/2020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226FBF-B114-4C41-B473-D6E34D56D479}" type="slidenum">
              <a:rPr lang="en-US" smtClean="0"/>
              <a:t>‹#›</a:t>
            </a:fld>
            <a:endParaRPr lang="en-US"/>
          </a:p>
        </p:txBody>
      </p:sp>
    </p:spTree>
    <p:extLst>
      <p:ext uri="{BB962C8B-B14F-4D97-AF65-F5344CB8AC3E}">
        <p14:creationId xmlns:p14="http://schemas.microsoft.com/office/powerpoint/2010/main" val="11593000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foursquare.com/docs/resources/categories"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2A60-3459-4F4F-8C9D-D872B7DD0A53}"/>
              </a:ext>
            </a:extLst>
          </p:cNvPr>
          <p:cNvSpPr>
            <a:spLocks noGrp="1"/>
          </p:cNvSpPr>
          <p:nvPr>
            <p:ph type="ctrTitle"/>
          </p:nvPr>
        </p:nvSpPr>
        <p:spPr>
          <a:xfrm>
            <a:off x="2928400" y="245534"/>
            <a:ext cx="8574622" cy="2616199"/>
          </a:xfrm>
        </p:spPr>
        <p:txBody>
          <a:bodyPr anchor="ctr"/>
          <a:lstStyle/>
          <a:p>
            <a:pPr algn="ctr"/>
            <a:r>
              <a:rPr lang="en-US" b="1" dirty="0">
                <a:solidFill>
                  <a:srgbClr val="002060"/>
                </a:solidFill>
              </a:rPr>
              <a:t>Battle of the Neighborhoods</a:t>
            </a:r>
            <a:endParaRPr lang="en-US" dirty="0"/>
          </a:p>
        </p:txBody>
      </p:sp>
      <p:sp>
        <p:nvSpPr>
          <p:cNvPr id="3" name="Subtitle 2">
            <a:extLst>
              <a:ext uri="{FF2B5EF4-FFF2-40B4-BE49-F238E27FC236}">
                <a16:creationId xmlns:a16="http://schemas.microsoft.com/office/drawing/2014/main" id="{82E52DF7-E74D-4452-B75D-D8F404AE6AF4}"/>
              </a:ext>
            </a:extLst>
          </p:cNvPr>
          <p:cNvSpPr>
            <a:spLocks noGrp="1"/>
          </p:cNvSpPr>
          <p:nvPr>
            <p:ph type="subTitle" idx="1"/>
          </p:nvPr>
        </p:nvSpPr>
        <p:spPr/>
        <p:txBody>
          <a:bodyPr>
            <a:noAutofit/>
          </a:bodyPr>
          <a:lstStyle/>
          <a:p>
            <a:endParaRPr lang="en-US" sz="1800" b="1" dirty="0"/>
          </a:p>
          <a:p>
            <a:pPr algn="l"/>
            <a:r>
              <a:rPr lang="en-US" sz="1800" b="1" dirty="0"/>
              <a:t>Presented by:</a:t>
            </a:r>
          </a:p>
          <a:p>
            <a:pPr algn="l"/>
            <a:r>
              <a:rPr lang="en-US" sz="1800" b="1" dirty="0"/>
              <a:t>Murat Dibi</a:t>
            </a:r>
          </a:p>
          <a:p>
            <a:endParaRPr lang="en-US" sz="1800" dirty="0"/>
          </a:p>
        </p:txBody>
      </p:sp>
    </p:spTree>
    <p:extLst>
      <p:ext uri="{BB962C8B-B14F-4D97-AF65-F5344CB8AC3E}">
        <p14:creationId xmlns:p14="http://schemas.microsoft.com/office/powerpoint/2010/main" val="278518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18ECA-EE8D-4DCA-B351-05A220B856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3161C1-06C3-454F-9304-FC984513F47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4B51CC3-F9EC-4292-A0C6-89E447C63BBC}"/>
              </a:ext>
            </a:extLst>
          </p:cNvPr>
          <p:cNvPicPr>
            <a:picLocks noChangeAspect="1"/>
          </p:cNvPicPr>
          <p:nvPr/>
        </p:nvPicPr>
        <p:blipFill>
          <a:blip r:embed="rId2"/>
          <a:stretch>
            <a:fillRect/>
          </a:stretch>
        </p:blipFill>
        <p:spPr>
          <a:xfrm>
            <a:off x="2587623" y="271670"/>
            <a:ext cx="8915400" cy="6314660"/>
          </a:xfrm>
          <a:prstGeom prst="rect">
            <a:avLst/>
          </a:prstGeom>
        </p:spPr>
      </p:pic>
    </p:spTree>
    <p:extLst>
      <p:ext uri="{BB962C8B-B14F-4D97-AF65-F5344CB8AC3E}">
        <p14:creationId xmlns:p14="http://schemas.microsoft.com/office/powerpoint/2010/main" val="3880414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B398-1879-4785-864C-46203F5194CE}"/>
              </a:ext>
            </a:extLst>
          </p:cNvPr>
          <p:cNvSpPr>
            <a:spLocks noGrp="1"/>
          </p:cNvSpPr>
          <p:nvPr>
            <p:ph type="title"/>
          </p:nvPr>
        </p:nvSpPr>
        <p:spPr/>
        <p:txBody>
          <a:bodyPr/>
          <a:lstStyle/>
          <a:p>
            <a:r>
              <a:rPr lang="en-US" dirty="0"/>
              <a:t>Clusters on the map</a:t>
            </a:r>
          </a:p>
        </p:txBody>
      </p:sp>
      <p:pic>
        <p:nvPicPr>
          <p:cNvPr id="4" name="Content Placeholder 3">
            <a:extLst>
              <a:ext uri="{FF2B5EF4-FFF2-40B4-BE49-F238E27FC236}">
                <a16:creationId xmlns:a16="http://schemas.microsoft.com/office/drawing/2014/main" id="{23A69600-0EA7-4C2A-805E-A8B1ECC4E952}"/>
              </a:ext>
            </a:extLst>
          </p:cNvPr>
          <p:cNvPicPr>
            <a:picLocks noGrp="1" noChangeAspect="1"/>
          </p:cNvPicPr>
          <p:nvPr>
            <p:ph idx="1"/>
          </p:nvPr>
        </p:nvPicPr>
        <p:blipFill>
          <a:blip r:embed="rId2"/>
          <a:stretch>
            <a:fillRect/>
          </a:stretch>
        </p:blipFill>
        <p:spPr>
          <a:xfrm>
            <a:off x="3931921" y="1962917"/>
            <a:ext cx="7818120" cy="4895084"/>
          </a:xfrm>
          <a:prstGeom prst="rect">
            <a:avLst/>
          </a:prstGeom>
        </p:spPr>
      </p:pic>
    </p:spTree>
    <p:extLst>
      <p:ext uri="{BB962C8B-B14F-4D97-AF65-F5344CB8AC3E}">
        <p14:creationId xmlns:p14="http://schemas.microsoft.com/office/powerpoint/2010/main" val="3220124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428AC3-457E-473D-AC87-4FAE72D71732}"/>
              </a:ext>
            </a:extLst>
          </p:cNvPr>
          <p:cNvSpPr>
            <a:spLocks noGrp="1"/>
          </p:cNvSpPr>
          <p:nvPr>
            <p:ph type="subTitle" idx="1"/>
          </p:nvPr>
        </p:nvSpPr>
        <p:spPr>
          <a:xfrm>
            <a:off x="4515377" y="5233851"/>
            <a:ext cx="6987645" cy="650482"/>
          </a:xfrm>
        </p:spPr>
        <p:txBody>
          <a:bodyPr>
            <a:normAutofit/>
          </a:bodyPr>
          <a:lstStyle/>
          <a:p>
            <a:endParaRPr lang="en-US"/>
          </a:p>
        </p:txBody>
      </p:sp>
      <p:sp>
        <p:nvSpPr>
          <p:cNvPr id="24"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9664265-2691-4AF7-979D-E7FF1CB338BA}"/>
              </a:ext>
            </a:extLst>
          </p:cNvPr>
          <p:cNvPicPr>
            <a:picLocks noChangeAspect="1"/>
          </p:cNvPicPr>
          <p:nvPr/>
        </p:nvPicPr>
        <p:blipFill>
          <a:blip r:embed="rId3"/>
          <a:stretch>
            <a:fillRect/>
          </a:stretch>
        </p:blipFill>
        <p:spPr>
          <a:xfrm>
            <a:off x="4047309" y="1004273"/>
            <a:ext cx="7175863" cy="2350094"/>
          </a:xfrm>
          <a:prstGeom prst="rect">
            <a:avLst/>
          </a:prstGeom>
        </p:spPr>
      </p:pic>
    </p:spTree>
    <p:extLst>
      <p:ext uri="{BB962C8B-B14F-4D97-AF65-F5344CB8AC3E}">
        <p14:creationId xmlns:p14="http://schemas.microsoft.com/office/powerpoint/2010/main" val="340256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8554-92D4-4D9E-B758-6B9C91AE81AB}"/>
              </a:ext>
            </a:extLst>
          </p:cNvPr>
          <p:cNvSpPr>
            <a:spLocks noGrp="1"/>
          </p:cNvSpPr>
          <p:nvPr>
            <p:ph type="title"/>
          </p:nvPr>
        </p:nvSpPr>
        <p:spPr/>
        <p:txBody>
          <a:bodyPr/>
          <a:lstStyle/>
          <a:p>
            <a:r>
              <a:rPr lang="en-US" sz="5400" b="1" dirty="0">
                <a:solidFill>
                  <a:srgbClr val="002060"/>
                </a:solidFill>
              </a:rPr>
              <a:t>Results and Discussion</a:t>
            </a:r>
            <a:br>
              <a:rPr lang="en-US" b="1" dirty="0"/>
            </a:br>
            <a:endParaRPr lang="en-US" dirty="0"/>
          </a:p>
        </p:txBody>
      </p:sp>
      <p:sp>
        <p:nvSpPr>
          <p:cNvPr id="3" name="Content Placeholder 2">
            <a:extLst>
              <a:ext uri="{FF2B5EF4-FFF2-40B4-BE49-F238E27FC236}">
                <a16:creationId xmlns:a16="http://schemas.microsoft.com/office/drawing/2014/main" id="{08ABF155-A7C1-44AB-A2F7-D5877F4779B9}"/>
              </a:ext>
            </a:extLst>
          </p:cNvPr>
          <p:cNvSpPr>
            <a:spLocks noGrp="1"/>
          </p:cNvSpPr>
          <p:nvPr>
            <p:ph idx="1"/>
          </p:nvPr>
        </p:nvSpPr>
        <p:spPr/>
        <p:txBody>
          <a:bodyPr>
            <a:normAutofit/>
          </a:bodyPr>
          <a:lstStyle/>
          <a:p>
            <a:r>
              <a:rPr lang="en-US" sz="3200" dirty="0"/>
              <a:t>5 clusters found.</a:t>
            </a:r>
          </a:p>
          <a:p>
            <a:r>
              <a:rPr lang="en-US" sz="3200" dirty="0"/>
              <a:t>Potential clusters suitable for the business  are Cluster 4 and  Cluster 1.</a:t>
            </a:r>
          </a:p>
        </p:txBody>
      </p:sp>
    </p:spTree>
    <p:extLst>
      <p:ext uri="{BB962C8B-B14F-4D97-AF65-F5344CB8AC3E}">
        <p14:creationId xmlns:p14="http://schemas.microsoft.com/office/powerpoint/2010/main" val="383230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222F-DB79-4999-AEB4-76FEA0F540C7}"/>
              </a:ext>
            </a:extLst>
          </p:cNvPr>
          <p:cNvSpPr>
            <a:spLocks noGrp="1"/>
          </p:cNvSpPr>
          <p:nvPr>
            <p:ph type="title"/>
          </p:nvPr>
        </p:nvSpPr>
        <p:spPr/>
        <p:txBody>
          <a:bodyPr/>
          <a:lstStyle/>
          <a:p>
            <a:r>
              <a:rPr lang="en-US" sz="5400" b="1" dirty="0">
                <a:solidFill>
                  <a:srgbClr val="002060"/>
                </a:solidFill>
              </a:rPr>
              <a:t>Conclusion</a:t>
            </a:r>
            <a:br>
              <a:rPr lang="en-US" b="1" dirty="0"/>
            </a:br>
            <a:endParaRPr lang="en-US" dirty="0"/>
          </a:p>
        </p:txBody>
      </p:sp>
      <p:sp>
        <p:nvSpPr>
          <p:cNvPr id="3" name="Content Placeholder 2">
            <a:extLst>
              <a:ext uri="{FF2B5EF4-FFF2-40B4-BE49-F238E27FC236}">
                <a16:creationId xmlns:a16="http://schemas.microsoft.com/office/drawing/2014/main" id="{570383A8-F170-4EDA-835A-5DC657FDBBC9}"/>
              </a:ext>
            </a:extLst>
          </p:cNvPr>
          <p:cNvSpPr>
            <a:spLocks noGrp="1"/>
          </p:cNvSpPr>
          <p:nvPr>
            <p:ph idx="1"/>
          </p:nvPr>
        </p:nvSpPr>
        <p:spPr>
          <a:xfrm>
            <a:off x="1484311" y="2255519"/>
            <a:ext cx="10018713" cy="3124201"/>
          </a:xfrm>
        </p:spPr>
        <p:txBody>
          <a:bodyPr>
            <a:normAutofit/>
          </a:bodyPr>
          <a:lstStyle/>
          <a:p>
            <a:r>
              <a:rPr lang="en-US" sz="3200" dirty="0"/>
              <a:t>There are many clusters with the target restaurants, among these clusters locating the business in the area of cluster4  will be more reasonable.. </a:t>
            </a:r>
          </a:p>
        </p:txBody>
      </p:sp>
    </p:spTree>
    <p:extLst>
      <p:ext uri="{BB962C8B-B14F-4D97-AF65-F5344CB8AC3E}">
        <p14:creationId xmlns:p14="http://schemas.microsoft.com/office/powerpoint/2010/main" val="1374779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236A-69D3-4345-AA09-614F63B8C4C9}"/>
              </a:ext>
            </a:extLst>
          </p:cNvPr>
          <p:cNvSpPr>
            <a:spLocks noGrp="1"/>
          </p:cNvSpPr>
          <p:nvPr>
            <p:ph type="title"/>
          </p:nvPr>
        </p:nvSpPr>
        <p:spPr>
          <a:xfrm>
            <a:off x="1760220" y="0"/>
            <a:ext cx="10017124" cy="1752599"/>
          </a:xfrm>
        </p:spPr>
        <p:txBody>
          <a:bodyPr>
            <a:normAutofit/>
          </a:bodyPr>
          <a:lstStyle/>
          <a:p>
            <a:pPr algn="l"/>
            <a:r>
              <a:rPr lang="en-US" sz="6000" b="1" dirty="0">
                <a:solidFill>
                  <a:srgbClr val="002060"/>
                </a:solidFill>
              </a:rPr>
              <a:t>Content</a:t>
            </a:r>
          </a:p>
        </p:txBody>
      </p:sp>
      <p:sp>
        <p:nvSpPr>
          <p:cNvPr id="3" name="Content Placeholder 2">
            <a:extLst>
              <a:ext uri="{FF2B5EF4-FFF2-40B4-BE49-F238E27FC236}">
                <a16:creationId xmlns:a16="http://schemas.microsoft.com/office/drawing/2014/main" id="{90F2F00A-23A2-4AB0-9005-9F7E9C73EFA9}"/>
              </a:ext>
            </a:extLst>
          </p:cNvPr>
          <p:cNvSpPr>
            <a:spLocks noGrp="1"/>
          </p:cNvSpPr>
          <p:nvPr>
            <p:ph idx="1"/>
          </p:nvPr>
        </p:nvSpPr>
        <p:spPr>
          <a:xfrm>
            <a:off x="2537460" y="2644139"/>
            <a:ext cx="9057003" cy="4442461"/>
          </a:xfrm>
        </p:spPr>
        <p:txBody>
          <a:bodyPr>
            <a:normAutofit/>
          </a:bodyPr>
          <a:lstStyle/>
          <a:p>
            <a:r>
              <a:rPr lang="en-US" sz="3600" b="1" dirty="0"/>
              <a:t>Business Problem Description</a:t>
            </a:r>
          </a:p>
          <a:p>
            <a:r>
              <a:rPr lang="en-US" sz="3600" b="1" dirty="0"/>
              <a:t>Overview of the Data </a:t>
            </a:r>
          </a:p>
          <a:p>
            <a:r>
              <a:rPr lang="en-US" sz="3600" b="1" dirty="0"/>
              <a:t>Methodology</a:t>
            </a:r>
          </a:p>
          <a:p>
            <a:r>
              <a:rPr lang="en-US" sz="3600" b="1" dirty="0"/>
              <a:t>Analysis</a:t>
            </a:r>
          </a:p>
          <a:p>
            <a:r>
              <a:rPr lang="en-US" sz="3600" b="1" dirty="0"/>
              <a:t>Results and Discussion</a:t>
            </a:r>
          </a:p>
          <a:p>
            <a:r>
              <a:rPr lang="en-US" sz="3600" b="1" dirty="0"/>
              <a:t>Conclusion</a:t>
            </a:r>
          </a:p>
          <a:p>
            <a:endParaRPr lang="en-US" sz="3600" b="1" dirty="0"/>
          </a:p>
          <a:p>
            <a:pPr marL="0" indent="0">
              <a:buNone/>
            </a:pPr>
            <a:endParaRPr lang="en-US" sz="3600" b="1" dirty="0"/>
          </a:p>
        </p:txBody>
      </p:sp>
    </p:spTree>
    <p:extLst>
      <p:ext uri="{BB962C8B-B14F-4D97-AF65-F5344CB8AC3E}">
        <p14:creationId xmlns:p14="http://schemas.microsoft.com/office/powerpoint/2010/main" val="52144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A470-FC4E-4A74-A09D-8711C9DEF1AB}"/>
              </a:ext>
            </a:extLst>
          </p:cNvPr>
          <p:cNvSpPr>
            <a:spLocks noGrp="1"/>
          </p:cNvSpPr>
          <p:nvPr>
            <p:ph type="title"/>
          </p:nvPr>
        </p:nvSpPr>
        <p:spPr>
          <a:xfrm>
            <a:off x="1484311" y="480060"/>
            <a:ext cx="10018713" cy="1097281"/>
          </a:xfrm>
        </p:spPr>
        <p:txBody>
          <a:bodyPr>
            <a:normAutofit fontScale="90000"/>
          </a:bodyPr>
          <a:lstStyle/>
          <a:p>
            <a:r>
              <a:rPr lang="en-US" sz="6000" b="1" dirty="0">
                <a:solidFill>
                  <a:srgbClr val="002060"/>
                </a:solidFill>
              </a:rPr>
              <a:t>Business Problem Description</a:t>
            </a:r>
            <a:br>
              <a:rPr lang="en-US" b="1" dirty="0"/>
            </a:br>
            <a:endParaRPr lang="en-US" dirty="0"/>
          </a:p>
        </p:txBody>
      </p:sp>
      <p:sp>
        <p:nvSpPr>
          <p:cNvPr id="3" name="Content Placeholder 2">
            <a:extLst>
              <a:ext uri="{FF2B5EF4-FFF2-40B4-BE49-F238E27FC236}">
                <a16:creationId xmlns:a16="http://schemas.microsoft.com/office/drawing/2014/main" id="{80E548AE-6885-4D80-9A3E-DBA4A0C4118F}"/>
              </a:ext>
            </a:extLst>
          </p:cNvPr>
          <p:cNvSpPr>
            <a:spLocks noGrp="1"/>
          </p:cNvSpPr>
          <p:nvPr>
            <p:ph idx="1"/>
          </p:nvPr>
        </p:nvSpPr>
        <p:spPr>
          <a:xfrm>
            <a:off x="1484311" y="1577341"/>
            <a:ext cx="10425749" cy="4800599"/>
          </a:xfrm>
        </p:spPr>
        <p:txBody>
          <a:bodyPr/>
          <a:lstStyle/>
          <a:p>
            <a:pPr marL="0" indent="0">
              <a:buNone/>
            </a:pPr>
            <a:r>
              <a:rPr lang="en-US" dirty="0"/>
              <a:t> The City of New York, is the most crowded and popular US. It is a harmony of cultures and cousins. Opening a new business can be a good opportunity in New York. However it is also risky because of the competitive market and high operating costs. . Selecting the right place for the business is going to be helpful to increase chances of being successful. </a:t>
            </a:r>
          </a:p>
          <a:p>
            <a:pPr marL="0" indent="0">
              <a:buNone/>
            </a:pPr>
            <a:r>
              <a:rPr lang="en-US" dirty="0"/>
              <a:t>  An investor wants to open a new business in Manhattan, the budget for this business is limited. This business will focus on restaurant supplies and food for Mediterranean restaurants. I will help my client to analyze the provided data and help him to find the best place for this business. Planning before investment will be crucial. This place should be close to most of the target restaurants.</a:t>
            </a:r>
          </a:p>
          <a:p>
            <a:pPr marL="0" indent="0">
              <a:buNone/>
            </a:pPr>
            <a:endParaRPr lang="en-US" dirty="0"/>
          </a:p>
        </p:txBody>
      </p:sp>
    </p:spTree>
    <p:extLst>
      <p:ext uri="{BB962C8B-B14F-4D97-AF65-F5344CB8AC3E}">
        <p14:creationId xmlns:p14="http://schemas.microsoft.com/office/powerpoint/2010/main" val="3971055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D746-6355-467C-800A-9087BAD0B97C}"/>
              </a:ext>
            </a:extLst>
          </p:cNvPr>
          <p:cNvSpPr>
            <a:spLocks noGrp="1"/>
          </p:cNvSpPr>
          <p:nvPr>
            <p:ph type="title"/>
          </p:nvPr>
        </p:nvSpPr>
        <p:spPr>
          <a:xfrm>
            <a:off x="1484310" y="472440"/>
            <a:ext cx="10018713" cy="1188720"/>
          </a:xfrm>
        </p:spPr>
        <p:txBody>
          <a:bodyPr/>
          <a:lstStyle/>
          <a:p>
            <a:r>
              <a:rPr lang="en-US" sz="5400" b="1" dirty="0">
                <a:solidFill>
                  <a:srgbClr val="002060"/>
                </a:solidFill>
              </a:rPr>
              <a:t>Data</a:t>
            </a:r>
          </a:p>
        </p:txBody>
      </p:sp>
      <p:sp>
        <p:nvSpPr>
          <p:cNvPr id="3" name="Content Placeholder 2">
            <a:extLst>
              <a:ext uri="{FF2B5EF4-FFF2-40B4-BE49-F238E27FC236}">
                <a16:creationId xmlns:a16="http://schemas.microsoft.com/office/drawing/2014/main" id="{F3798DFE-D985-4D2F-AC76-866B6C2B6F34}"/>
              </a:ext>
            </a:extLst>
          </p:cNvPr>
          <p:cNvSpPr>
            <a:spLocks noGrp="1"/>
          </p:cNvSpPr>
          <p:nvPr>
            <p:ph idx="1"/>
          </p:nvPr>
        </p:nvSpPr>
        <p:spPr>
          <a:xfrm>
            <a:off x="1484310" y="2667001"/>
            <a:ext cx="10707690" cy="4724400"/>
          </a:xfrm>
        </p:spPr>
        <p:txBody>
          <a:bodyPr/>
          <a:lstStyle/>
          <a:p>
            <a:r>
              <a:rPr lang="en-US" dirty="0"/>
              <a:t>To analyze </a:t>
            </a:r>
            <a:r>
              <a:rPr lang="en-US" dirty="0" err="1"/>
              <a:t>neigborhoods</a:t>
            </a:r>
            <a:r>
              <a:rPr lang="en-US" dirty="0"/>
              <a:t>: </a:t>
            </a:r>
          </a:p>
          <a:p>
            <a:pPr marL="0" indent="0">
              <a:buNone/>
            </a:pPr>
            <a:r>
              <a:rPr lang="en-US" dirty="0"/>
              <a:t>	Neighborhoods of New York Dataset </a:t>
            </a:r>
          </a:p>
          <a:p>
            <a:pPr marL="0" indent="0">
              <a:buNone/>
            </a:pPr>
            <a:r>
              <a:rPr lang="en-US" dirty="0"/>
              <a:t>  		</a:t>
            </a:r>
            <a:r>
              <a:rPr lang="en-US" u="sng" dirty="0">
                <a:hlinkClick r:id="rId2"/>
              </a:rPr>
              <a:t>https://geo.nyu.edu/catalog/nyu_2451_34572</a:t>
            </a:r>
            <a:endParaRPr lang="en-US" u="sng" dirty="0"/>
          </a:p>
          <a:p>
            <a:r>
              <a:rPr lang="en-US" dirty="0"/>
              <a:t>To analyze venue categories and their locations: </a:t>
            </a:r>
          </a:p>
          <a:p>
            <a:pPr marL="0" indent="0">
              <a:buNone/>
            </a:pPr>
            <a:r>
              <a:rPr lang="en-US" dirty="0"/>
              <a:t>	</a:t>
            </a:r>
            <a:r>
              <a:rPr lang="fr-FR" dirty="0" err="1"/>
              <a:t>Foursquare</a:t>
            </a:r>
            <a:r>
              <a:rPr lang="fr-FR" dirty="0"/>
              <a:t> </a:t>
            </a:r>
            <a:r>
              <a:rPr lang="fr-FR" dirty="0" err="1"/>
              <a:t>developer</a:t>
            </a:r>
            <a:r>
              <a:rPr lang="fr-FR" dirty="0"/>
              <a:t> portal</a:t>
            </a:r>
          </a:p>
          <a:p>
            <a:pPr marL="0" indent="0">
              <a:buNone/>
            </a:pPr>
            <a:r>
              <a:rPr lang="fr-FR" dirty="0"/>
              <a:t>  	Venues </a:t>
            </a:r>
            <a:r>
              <a:rPr lang="fr-FR" dirty="0" err="1"/>
              <a:t>Categories</a:t>
            </a:r>
            <a:r>
              <a:rPr lang="fr-FR" dirty="0"/>
              <a:t> -          </a:t>
            </a:r>
            <a:r>
              <a:rPr lang="fr-FR" u="sng" dirty="0">
                <a:hlinkClick r:id="rId3"/>
              </a:rPr>
              <a:t>https://developer.foursquare.com/docs/resources/categories</a:t>
            </a:r>
            <a:endParaRPr lang="fr-FR" dirty="0"/>
          </a:p>
          <a:p>
            <a:pPr marL="0" indent="0">
              <a:buNone/>
            </a:pPr>
            <a:r>
              <a:rPr lang="en-US" dirty="0"/>
              <a:t>          Mediterranean</a:t>
            </a:r>
            <a:r>
              <a:rPr lang="fr-FR" dirty="0"/>
              <a:t> Restaurant id:4bf58dd8d48988d1c0941735</a:t>
            </a:r>
          </a:p>
          <a:p>
            <a:pPr marL="0" indent="0">
              <a:buNone/>
            </a:pPr>
            <a:endParaRPr lang="en-US" u="sng" dirty="0"/>
          </a:p>
          <a:p>
            <a:pPr marL="0" indent="0">
              <a:buNone/>
            </a:pPr>
            <a:endParaRPr lang="en-US" dirty="0"/>
          </a:p>
          <a:p>
            <a:endParaRPr lang="en-US" dirty="0"/>
          </a:p>
        </p:txBody>
      </p:sp>
    </p:spTree>
    <p:extLst>
      <p:ext uri="{BB962C8B-B14F-4D97-AF65-F5344CB8AC3E}">
        <p14:creationId xmlns:p14="http://schemas.microsoft.com/office/powerpoint/2010/main" val="195140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0842-9548-4D21-9131-54C29DD2B4DE}"/>
              </a:ext>
            </a:extLst>
          </p:cNvPr>
          <p:cNvSpPr>
            <a:spLocks noGrp="1"/>
          </p:cNvSpPr>
          <p:nvPr>
            <p:ph type="title"/>
          </p:nvPr>
        </p:nvSpPr>
        <p:spPr>
          <a:xfrm>
            <a:off x="1484309" y="160020"/>
            <a:ext cx="10018713" cy="1752599"/>
          </a:xfrm>
        </p:spPr>
        <p:txBody>
          <a:bodyPr/>
          <a:lstStyle/>
          <a:p>
            <a:r>
              <a:rPr lang="en-US" sz="5400" b="1" dirty="0">
                <a:solidFill>
                  <a:srgbClr val="002060"/>
                </a:solidFill>
              </a:rPr>
              <a:t>Methodology</a:t>
            </a:r>
          </a:p>
        </p:txBody>
      </p:sp>
      <p:sp>
        <p:nvSpPr>
          <p:cNvPr id="3" name="Content Placeholder 2">
            <a:extLst>
              <a:ext uri="{FF2B5EF4-FFF2-40B4-BE49-F238E27FC236}">
                <a16:creationId xmlns:a16="http://schemas.microsoft.com/office/drawing/2014/main" id="{90679A68-E824-47AB-845D-9C8C374DC221}"/>
              </a:ext>
            </a:extLst>
          </p:cNvPr>
          <p:cNvSpPr>
            <a:spLocks noGrp="1"/>
          </p:cNvSpPr>
          <p:nvPr>
            <p:ph idx="1"/>
          </p:nvPr>
        </p:nvSpPr>
        <p:spPr>
          <a:xfrm>
            <a:off x="1484310" y="2118359"/>
            <a:ext cx="10018713" cy="4373881"/>
          </a:xfrm>
        </p:spPr>
        <p:txBody>
          <a:bodyPr/>
          <a:lstStyle/>
          <a:p>
            <a:r>
              <a:rPr lang="en-US" dirty="0"/>
              <a:t>Neighborhoods of Manhattan</a:t>
            </a:r>
          </a:p>
          <a:p>
            <a:pPr marL="0" indent="0">
              <a:buNone/>
            </a:pPr>
            <a:endParaRPr lang="en-US" dirty="0"/>
          </a:p>
          <a:p>
            <a:r>
              <a:rPr lang="en-US" dirty="0"/>
              <a:t>Foursquare developer API used  for venues in the neighborhoods.</a:t>
            </a:r>
          </a:p>
          <a:p>
            <a:pPr marL="0" indent="0">
              <a:buNone/>
            </a:pPr>
            <a:endParaRPr lang="en-US" dirty="0"/>
          </a:p>
          <a:p>
            <a:r>
              <a:rPr lang="en-US" dirty="0"/>
              <a:t>Filtering neighborhoods.</a:t>
            </a:r>
          </a:p>
          <a:p>
            <a:pPr marL="0" indent="0">
              <a:buNone/>
            </a:pPr>
            <a:endParaRPr lang="en-US" dirty="0"/>
          </a:p>
          <a:p>
            <a:r>
              <a:rPr lang="en-US" b="1" dirty="0"/>
              <a:t>Clustering  (k-means clustering) </a:t>
            </a:r>
            <a:r>
              <a:rPr lang="en-US" dirty="0"/>
              <a:t>was used to find the clusters of similar neighborhoods.</a:t>
            </a:r>
          </a:p>
          <a:p>
            <a:endParaRPr lang="en-US" dirty="0"/>
          </a:p>
        </p:txBody>
      </p:sp>
    </p:spTree>
    <p:extLst>
      <p:ext uri="{BB962C8B-B14F-4D97-AF65-F5344CB8AC3E}">
        <p14:creationId xmlns:p14="http://schemas.microsoft.com/office/powerpoint/2010/main" val="160252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3828-4CBB-4D23-A79E-CB62D001B6FB}"/>
              </a:ext>
            </a:extLst>
          </p:cNvPr>
          <p:cNvSpPr>
            <a:spLocks noGrp="1"/>
          </p:cNvSpPr>
          <p:nvPr>
            <p:ph type="title"/>
          </p:nvPr>
        </p:nvSpPr>
        <p:spPr/>
        <p:txBody>
          <a:bodyPr/>
          <a:lstStyle/>
          <a:p>
            <a:r>
              <a:rPr lang="en-US" dirty="0"/>
              <a:t>Clusters Table</a:t>
            </a:r>
          </a:p>
        </p:txBody>
      </p:sp>
      <p:sp>
        <p:nvSpPr>
          <p:cNvPr id="3" name="Content Placeholder 2">
            <a:extLst>
              <a:ext uri="{FF2B5EF4-FFF2-40B4-BE49-F238E27FC236}">
                <a16:creationId xmlns:a16="http://schemas.microsoft.com/office/drawing/2014/main" id="{9EF89881-B3E8-4E02-A5FE-BBBCF7998A7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42D5DA0-8DCC-4AAC-9643-72170626B097}"/>
              </a:ext>
            </a:extLst>
          </p:cNvPr>
          <p:cNvPicPr>
            <a:picLocks noChangeAspect="1"/>
          </p:cNvPicPr>
          <p:nvPr/>
        </p:nvPicPr>
        <p:blipFill>
          <a:blip r:embed="rId2"/>
          <a:stretch>
            <a:fillRect/>
          </a:stretch>
        </p:blipFill>
        <p:spPr>
          <a:xfrm>
            <a:off x="1484310" y="1962149"/>
            <a:ext cx="10551801" cy="3638552"/>
          </a:xfrm>
          <a:prstGeom prst="rect">
            <a:avLst/>
          </a:prstGeom>
        </p:spPr>
      </p:pic>
    </p:spTree>
    <p:extLst>
      <p:ext uri="{BB962C8B-B14F-4D97-AF65-F5344CB8AC3E}">
        <p14:creationId xmlns:p14="http://schemas.microsoft.com/office/powerpoint/2010/main" val="3144737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B4B9-0E84-4DD4-932D-4AF7B5CA8A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641C6B-EE13-4C45-A158-4C07A4AD7A2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88F4A27-1208-4E21-8B36-68F3840496E1}"/>
              </a:ext>
            </a:extLst>
          </p:cNvPr>
          <p:cNvPicPr>
            <a:picLocks noChangeAspect="1"/>
          </p:cNvPicPr>
          <p:nvPr/>
        </p:nvPicPr>
        <p:blipFill>
          <a:blip r:embed="rId2"/>
          <a:stretch>
            <a:fillRect/>
          </a:stretch>
        </p:blipFill>
        <p:spPr>
          <a:xfrm>
            <a:off x="1676396" y="857250"/>
            <a:ext cx="10018714" cy="5046740"/>
          </a:xfrm>
          <a:prstGeom prst="rect">
            <a:avLst/>
          </a:prstGeom>
        </p:spPr>
      </p:pic>
    </p:spTree>
    <p:extLst>
      <p:ext uri="{BB962C8B-B14F-4D97-AF65-F5344CB8AC3E}">
        <p14:creationId xmlns:p14="http://schemas.microsoft.com/office/powerpoint/2010/main" val="270213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C4D4B-CBFE-4A39-82C8-1E077FFEC1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AAE9BD-1F3E-4687-A84C-C5C3FBE5636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D94DC31-5D2D-4970-A98F-6D7D0253BC60}"/>
              </a:ext>
            </a:extLst>
          </p:cNvPr>
          <p:cNvPicPr>
            <a:picLocks noChangeAspect="1"/>
          </p:cNvPicPr>
          <p:nvPr/>
        </p:nvPicPr>
        <p:blipFill>
          <a:blip r:embed="rId2"/>
          <a:stretch>
            <a:fillRect/>
          </a:stretch>
        </p:blipFill>
        <p:spPr>
          <a:xfrm>
            <a:off x="1484310" y="1514475"/>
            <a:ext cx="10018713" cy="3829050"/>
          </a:xfrm>
          <a:prstGeom prst="rect">
            <a:avLst/>
          </a:prstGeom>
        </p:spPr>
      </p:pic>
    </p:spTree>
    <p:extLst>
      <p:ext uri="{BB962C8B-B14F-4D97-AF65-F5344CB8AC3E}">
        <p14:creationId xmlns:p14="http://schemas.microsoft.com/office/powerpoint/2010/main" val="2538076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4E49-B9FF-4C4C-BA68-18DC909187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444029-AC36-4603-8AF6-557EEBBC63A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6CC1A94-C0E2-4B09-AFD4-3909A6BEC1A0}"/>
              </a:ext>
            </a:extLst>
          </p:cNvPr>
          <p:cNvPicPr>
            <a:picLocks noChangeAspect="1"/>
          </p:cNvPicPr>
          <p:nvPr/>
        </p:nvPicPr>
        <p:blipFill>
          <a:blip r:embed="rId2"/>
          <a:stretch>
            <a:fillRect/>
          </a:stretch>
        </p:blipFill>
        <p:spPr>
          <a:xfrm>
            <a:off x="1321591" y="2438399"/>
            <a:ext cx="10344150" cy="2466975"/>
          </a:xfrm>
          <a:prstGeom prst="rect">
            <a:avLst/>
          </a:prstGeom>
        </p:spPr>
      </p:pic>
    </p:spTree>
    <p:extLst>
      <p:ext uri="{BB962C8B-B14F-4D97-AF65-F5344CB8AC3E}">
        <p14:creationId xmlns:p14="http://schemas.microsoft.com/office/powerpoint/2010/main" val="1437260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10</TotalTime>
  <Words>322</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Parallax</vt:lpstr>
      <vt:lpstr>Battle of the Neighborhoods</vt:lpstr>
      <vt:lpstr>Content</vt:lpstr>
      <vt:lpstr>Business Problem Description </vt:lpstr>
      <vt:lpstr>Data</vt:lpstr>
      <vt:lpstr>Methodology</vt:lpstr>
      <vt:lpstr>Clusters Table</vt:lpstr>
      <vt:lpstr>PowerPoint Presentation</vt:lpstr>
      <vt:lpstr>PowerPoint Presentation</vt:lpstr>
      <vt:lpstr>PowerPoint Presentation</vt:lpstr>
      <vt:lpstr>PowerPoint Presentation</vt:lpstr>
      <vt:lpstr>Clusters on the map</vt:lpstr>
      <vt:lpstr>PowerPoint Presentation</vt:lpstr>
      <vt:lpstr>Results and 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dc:title>
  <dc:creator>murat dibi</dc:creator>
  <cp:lastModifiedBy>murat dibi</cp:lastModifiedBy>
  <cp:revision>3</cp:revision>
  <dcterms:created xsi:type="dcterms:W3CDTF">2020-06-04T23:43:50Z</dcterms:created>
  <dcterms:modified xsi:type="dcterms:W3CDTF">2020-06-04T23:55:36Z</dcterms:modified>
</cp:coreProperties>
</file>